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2"/>
  </p:notesMasterIdLst>
  <p:handoutMasterIdLst>
    <p:handoutMasterId r:id="rId23"/>
  </p:handoutMasterIdLst>
  <p:sldIdLst>
    <p:sldId id="256" r:id="rId2"/>
    <p:sldId id="265" r:id="rId3"/>
    <p:sldId id="376" r:id="rId4"/>
    <p:sldId id="378" r:id="rId5"/>
    <p:sldId id="379" r:id="rId6"/>
    <p:sldId id="380" r:id="rId7"/>
    <p:sldId id="381" r:id="rId8"/>
    <p:sldId id="389" r:id="rId9"/>
    <p:sldId id="386" r:id="rId10"/>
    <p:sldId id="387" r:id="rId11"/>
    <p:sldId id="384" r:id="rId12"/>
    <p:sldId id="385" r:id="rId13"/>
    <p:sldId id="388" r:id="rId14"/>
    <p:sldId id="383" r:id="rId15"/>
    <p:sldId id="390" r:id="rId16"/>
    <p:sldId id="393" r:id="rId17"/>
    <p:sldId id="394" r:id="rId18"/>
    <p:sldId id="391" r:id="rId19"/>
    <p:sldId id="396" r:id="rId20"/>
    <p:sldId id="395" r:id="rId2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112" d="100"/>
          <a:sy n="112" d="100"/>
        </p:scale>
        <p:origin x="126" y="18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0" name="Obrázek 9">
            <a:extLst>
              <a:ext uri="{FF2B5EF4-FFF2-40B4-BE49-F238E27FC236}">
                <a16:creationId xmlns:a16="http://schemas.microsoft.com/office/drawing/2014/main" id="{BC5D462A-E758-4BCA-AD83-84964775D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Klepnutím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Klepnutím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Klepnutím lze upravit styly předlohy textu.</a:t>
            </a:r>
          </a:p>
        </p:txBody>
      </p:sp>
      <p:pic>
        <p:nvPicPr>
          <p:cNvPr id="14" name="Obrázek 13">
            <a:extLst>
              <a:ext uri="{FF2B5EF4-FFF2-40B4-BE49-F238E27FC236}">
                <a16:creationId xmlns:a16="http://schemas.microsoft.com/office/drawing/2014/main" id="{5FEE0D4D-8DE9-4C74-909E-3D6A7A05C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BD9EAA30-1FED-4896-80B1-3BDC9D599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Klepnutím na ikonu přidáte obrázek.</a:t>
            </a:r>
            <a:endParaRPr lang="cs-CZ" dirty="0"/>
          </a:p>
        </p:txBody>
      </p:sp>
      <p:pic>
        <p:nvPicPr>
          <p:cNvPr id="7" name="Obrázek 6">
            <a:extLst>
              <a:ext uri="{FF2B5EF4-FFF2-40B4-BE49-F238E27FC236}">
                <a16:creationId xmlns:a16="http://schemas.microsoft.com/office/drawing/2014/main" id="{507BAEFB-3478-47F5-888D-1DA9C581B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CB5923B-A900-438F-B7D2-0E35F40784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83D8F9C-31DA-4A72-9A88-45079BA91C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1" name="Obrázek 10">
            <a:extLst>
              <a:ext uri="{FF2B5EF4-FFF2-40B4-BE49-F238E27FC236}">
                <a16:creationId xmlns:a16="http://schemas.microsoft.com/office/drawing/2014/main" id="{7A9A2BD2-1096-47BE-BE7D-31D4B6ED5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p>
        </p:txBody>
      </p:sp>
      <p:pic>
        <p:nvPicPr>
          <p:cNvPr id="10" name="Obrázek 9">
            <a:extLst>
              <a:ext uri="{FF2B5EF4-FFF2-40B4-BE49-F238E27FC236}">
                <a16:creationId xmlns:a16="http://schemas.microsoft.com/office/drawing/2014/main" id="{BD636BBA-EAE3-4723-B113-5D7145D09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2" name="Obrázek 11">
            <a:extLst>
              <a:ext uri="{FF2B5EF4-FFF2-40B4-BE49-F238E27FC236}">
                <a16:creationId xmlns:a16="http://schemas.microsoft.com/office/drawing/2014/main" id="{8D071A41-2EBD-49A7-A906-FB9C1EE30D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Klepnutím lze upravit styl předlohy nadpisů.</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3" name="Obrázek 12">
            <a:extLst>
              <a:ext uri="{FF2B5EF4-FFF2-40B4-BE49-F238E27FC236}">
                <a16:creationId xmlns:a16="http://schemas.microsoft.com/office/drawing/2014/main" id="{8EF222EE-72EC-4915-BFF7-454D9FCA7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Klepnutím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Klepnutím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Klepnutím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Klepnutím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pic>
        <p:nvPicPr>
          <p:cNvPr id="17" name="Obrázek 16">
            <a:extLst>
              <a:ext uri="{FF2B5EF4-FFF2-40B4-BE49-F238E27FC236}">
                <a16:creationId xmlns:a16="http://schemas.microsoft.com/office/drawing/2014/main" id="{46E8DF9B-B034-4030-8D59-8EB30894B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Klepnutím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pic>
        <p:nvPicPr>
          <p:cNvPr id="11" name="Obrázek 10">
            <a:extLst>
              <a:ext uri="{FF2B5EF4-FFF2-40B4-BE49-F238E27FC236}">
                <a16:creationId xmlns:a16="http://schemas.microsoft.com/office/drawing/2014/main" id="{11D939FD-1FD8-4E6C-BF1C-80C9479EC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7" name="Obrázek 6">
            <a:extLst>
              <a:ext uri="{FF2B5EF4-FFF2-40B4-BE49-F238E27FC236}">
                <a16:creationId xmlns:a16="http://schemas.microsoft.com/office/drawing/2014/main" id="{F8A642DD-F4D1-4553-8BF4-32A8C8CF5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5.xml.rels><?xml version="1.0" encoding="UTF-8" standalone="yes"?>
<Relationships xmlns="http://schemas.openxmlformats.org/package/2006/relationships"><Relationship Id="rId3" Type="http://schemas.openxmlformats.org/officeDocument/2006/relationships/hyperlink" Target="https://www.psp.cz/sqw/text/orig2.sqw?idd=160134" TargetMode="Externa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sp.cz/sqw/text/orig2.sqw?idd=133478" TargetMode="Externa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hyperlink" Target="https://www.pirati.cz/assets/pdf/jan-knezinek-odpoved.pdf" TargetMode="Externa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Regresní úhrady, odpovědnost    „úředních osob“ </a:t>
            </a:r>
            <a:r>
              <a:rPr lang="cs-CZ" b="0" i="1" dirty="0"/>
              <a:t>(21. 4. 2023)</a:t>
            </a:r>
          </a:p>
        </p:txBody>
      </p:sp>
      <p:sp>
        <p:nvSpPr>
          <p:cNvPr id="5" name="Podnadpis 4"/>
          <p:cNvSpPr>
            <a:spLocks noGrp="1"/>
          </p:cNvSpPr>
          <p:nvPr>
            <p:ph type="subTitle" idx="1"/>
          </p:nvPr>
        </p:nvSpPr>
        <p:spPr/>
        <p:txBody>
          <a:bodyPr/>
          <a:lstStyle/>
          <a:p>
            <a:r>
              <a:rPr lang="cs-CZ" b="1" dirty="0"/>
              <a:t>NVV30Zk Odpovědnost za škodu pro veřejnou správu</a:t>
            </a:r>
          </a:p>
          <a:p>
            <a:r>
              <a:rPr lang="cs-CZ" dirty="0"/>
              <a:t>Mgr. Tomáš Svoboda, </a:t>
            </a:r>
            <a:r>
              <a:rPr lang="cs-CZ" dirty="0" err="1"/>
              <a:t>Ph.D</a:t>
            </a:r>
            <a:r>
              <a:rPr lang="cs-CZ" dirty="0"/>
              <a:t>.</a:t>
            </a:r>
          </a:p>
          <a:p>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Odpovědnost</a:t>
            </a:r>
            <a:r>
              <a:rPr lang="cs-CZ" b="1" dirty="0"/>
              <a:t> </a:t>
            </a:r>
            <a:r>
              <a:rPr lang="cs-CZ" dirty="0"/>
              <a:t>úředních osob </a:t>
            </a:r>
            <a:r>
              <a:rPr lang="cs-CZ" b="1" dirty="0"/>
              <a:t>(ve smyslu z. č. 82/1998 Sb.)</a:t>
            </a:r>
          </a:p>
          <a:p>
            <a:pPr lvl="1"/>
            <a:r>
              <a:rPr lang="cs-CZ" i="1" dirty="0">
                <a:solidFill>
                  <a:srgbClr val="0000DC"/>
                </a:solidFill>
              </a:rPr>
              <a:t>1/ právnické a fyzické osoby při výkonu státní správy, která jim byla svěřena zákonem nebo na základě zákona</a:t>
            </a:r>
          </a:p>
          <a:p>
            <a:pPr lvl="1"/>
            <a:r>
              <a:rPr lang="cs-CZ" i="1" dirty="0">
                <a:solidFill>
                  <a:srgbClr val="0000DC"/>
                </a:solidFill>
              </a:rPr>
              <a:t>2/ notář a soudní exekutor (při „veřejnoprávních činnostech“)</a:t>
            </a:r>
            <a:endParaRPr lang="cs-CZ" dirty="0">
              <a:solidFill>
                <a:srgbClr val="0000DC"/>
              </a:solidFill>
            </a:endParaRPr>
          </a:p>
          <a:p>
            <a:pPr lvl="1"/>
            <a:r>
              <a:rPr lang="cs-CZ" dirty="0"/>
              <a:t>Za které </a:t>
            </a:r>
            <a:r>
              <a:rPr lang="cs-CZ" b="1" dirty="0"/>
              <a:t>odpovídá stát</a:t>
            </a:r>
          </a:p>
          <a:p>
            <a:pPr lvl="1"/>
            <a:endParaRPr lang="cs-CZ" b="1" dirty="0"/>
          </a:p>
          <a:p>
            <a:pPr lvl="1"/>
            <a:r>
              <a:rPr lang="cs-CZ" dirty="0"/>
              <a:t>Avšak </a:t>
            </a:r>
            <a:r>
              <a:rPr lang="cs-CZ" b="1" dirty="0">
                <a:solidFill>
                  <a:srgbClr val="0000DC"/>
                </a:solidFill>
              </a:rPr>
              <a:t>možnost regresu</a:t>
            </a:r>
          </a:p>
          <a:p>
            <a:pPr marL="1200150" lvl="2" indent="-285750">
              <a:buFont typeface="Wingdings" panose="05000000000000000000" pitchFamily="2" charset="2"/>
              <a:buChar char="Ø"/>
            </a:pPr>
            <a:r>
              <a:rPr lang="cs-CZ" i="1" dirty="0"/>
              <a:t>Jednak </a:t>
            </a:r>
            <a:r>
              <a:rPr lang="cs-CZ" b="1" i="1" dirty="0"/>
              <a:t>státu vůči těmto „úředním osobám“</a:t>
            </a:r>
          </a:p>
          <a:p>
            <a:pPr marL="1200150" lvl="2" indent="-285750">
              <a:buFont typeface="Wingdings" panose="05000000000000000000" pitchFamily="2" charset="2"/>
              <a:buChar char="Ø"/>
            </a:pPr>
            <a:r>
              <a:rPr lang="cs-CZ" i="1" dirty="0"/>
              <a:t>Jednak</a:t>
            </a:r>
            <a:r>
              <a:rPr lang="cs-CZ" b="1" i="1" dirty="0"/>
              <a:t> těchto osob vůči „úředníkům“</a:t>
            </a:r>
          </a:p>
          <a:p>
            <a:pPr lvl="1"/>
            <a:endParaRPr lang="cs-CZ" dirty="0"/>
          </a:p>
          <a:p>
            <a:pPr lvl="1"/>
            <a:endParaRPr lang="cs-CZ" dirty="0"/>
          </a:p>
          <a:p>
            <a:pPr lvl="1"/>
            <a:r>
              <a:rPr lang="cs-CZ" dirty="0"/>
              <a:t>Pokud nejde o výkon veřejné moci, odpovědnost v jiných právních kontextech    (ilustrativně viz dále v případě </a:t>
            </a:r>
            <a:r>
              <a:rPr lang="cs-CZ" dirty="0">
                <a:solidFill>
                  <a:srgbClr val="0000DC"/>
                </a:solidFill>
              </a:rPr>
              <a:t>„úředníků“</a:t>
            </a:r>
            <a:r>
              <a:rPr lang="cs-CZ" dirty="0"/>
              <a:t>)</a:t>
            </a:r>
          </a:p>
        </p:txBody>
      </p:sp>
      <p:pic>
        <p:nvPicPr>
          <p:cNvPr id="6" name="OdoVS str. 11.wav">
            <a:hlinkClick r:id="" action="ppaction://media"/>
          </p:cNvPr>
          <p:cNvPicPr>
            <a:picLocks noRot="1" noChangeAspect="1"/>
          </p:cNvPicPr>
          <p:nvPr>
            <a:wavAudioFile r:embed="rId1" name="OdoVS str. 11.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Odpovědnost</a:t>
            </a:r>
            <a:r>
              <a:rPr lang="cs-CZ" b="1" dirty="0"/>
              <a:t> </a:t>
            </a:r>
            <a:r>
              <a:rPr lang="cs-CZ" dirty="0"/>
              <a:t>úředních osob </a:t>
            </a:r>
            <a:r>
              <a:rPr lang="cs-CZ" b="1" dirty="0"/>
              <a:t>(ve smyslu „úředníků“)</a:t>
            </a:r>
          </a:p>
          <a:p>
            <a:pPr lvl="1"/>
            <a:r>
              <a:rPr lang="cs-CZ" b="1" dirty="0"/>
              <a:t>1) Odpovědnost za škodu</a:t>
            </a:r>
          </a:p>
          <a:p>
            <a:pPr marL="1200150" lvl="2" indent="-285750">
              <a:buFont typeface="Wingdings" panose="05000000000000000000" pitchFamily="2" charset="2"/>
              <a:buChar char="Ø"/>
            </a:pPr>
            <a:r>
              <a:rPr lang="cs-CZ" i="1" dirty="0">
                <a:solidFill>
                  <a:srgbClr val="0000DC"/>
                </a:solidFill>
              </a:rPr>
              <a:t>Regresní úhrady </a:t>
            </a:r>
            <a:r>
              <a:rPr lang="cs-CZ" dirty="0"/>
              <a:t>podle zákona č. 82/1998 Sb.</a:t>
            </a:r>
            <a:endParaRPr lang="cs-CZ" i="1" dirty="0">
              <a:solidFill>
                <a:srgbClr val="0000DC"/>
              </a:solidFill>
            </a:endParaRPr>
          </a:p>
          <a:p>
            <a:pPr marL="1200150" lvl="2" indent="-285750">
              <a:buFont typeface="Wingdings" panose="05000000000000000000" pitchFamily="2" charset="2"/>
              <a:buChar char="Ø"/>
            </a:pPr>
            <a:r>
              <a:rPr lang="cs-CZ" dirty="0"/>
              <a:t>Jinak </a:t>
            </a:r>
            <a:r>
              <a:rPr lang="cs-CZ" i="1" dirty="0">
                <a:solidFill>
                  <a:srgbClr val="0000DC"/>
                </a:solidFill>
              </a:rPr>
              <a:t>odpovědnost pracovněprávní </a:t>
            </a:r>
            <a:r>
              <a:rPr lang="cs-CZ" dirty="0"/>
              <a:t>(odp. zaměstnance za škodu, viz dále)</a:t>
            </a:r>
            <a:r>
              <a:rPr lang="cs-CZ" dirty="0">
                <a:solidFill>
                  <a:srgbClr val="0000DC"/>
                </a:solidFill>
              </a:rPr>
              <a:t> </a:t>
            </a:r>
            <a:r>
              <a:rPr lang="cs-CZ" b="1" dirty="0"/>
              <a:t>= vysoký význam zákoníku práce</a:t>
            </a:r>
          </a:p>
          <a:p>
            <a:pPr marL="1200150" lvl="2" indent="-285750">
              <a:buFont typeface="Wingdings" panose="05000000000000000000" pitchFamily="2" charset="2"/>
              <a:buChar char="Ø"/>
            </a:pPr>
            <a:r>
              <a:rPr lang="cs-CZ" dirty="0"/>
              <a:t>Ale hypoteticky i </a:t>
            </a:r>
            <a:r>
              <a:rPr lang="cs-CZ" i="1" dirty="0"/>
              <a:t>„přímá“odpovědnost </a:t>
            </a:r>
            <a:r>
              <a:rPr lang="cs-CZ" dirty="0"/>
              <a:t>(</a:t>
            </a:r>
            <a:r>
              <a:rPr lang="cs-CZ" i="1" dirty="0"/>
              <a:t>exces</a:t>
            </a:r>
            <a:r>
              <a:rPr lang="cs-CZ" dirty="0"/>
              <a:t> či </a:t>
            </a:r>
            <a:r>
              <a:rPr lang="cs-CZ" i="1" dirty="0"/>
              <a:t>předstíraný výkone veřejné moci</a:t>
            </a:r>
            <a:r>
              <a:rPr lang="cs-CZ" dirty="0"/>
              <a:t>)</a:t>
            </a:r>
          </a:p>
          <a:p>
            <a:pPr marL="1200150" lvl="2" indent="-285750">
              <a:buFont typeface="Wingdings" panose="05000000000000000000" pitchFamily="2" charset="2"/>
              <a:buChar char="Ø"/>
            </a:pPr>
            <a:r>
              <a:rPr lang="cs-CZ" dirty="0"/>
              <a:t>Také obecná otázka odpovědnosti </a:t>
            </a:r>
            <a:r>
              <a:rPr lang="cs-CZ" dirty="0">
                <a:solidFill>
                  <a:srgbClr val="0000DC"/>
                </a:solidFill>
              </a:rPr>
              <a:t>úředníků třetím osobám </a:t>
            </a:r>
            <a:r>
              <a:rPr lang="cs-CZ" dirty="0"/>
              <a:t>(viz nová </a:t>
            </a:r>
            <a:r>
              <a:rPr lang="cs-CZ" b="1" dirty="0"/>
              <a:t>judikatura dále</a:t>
            </a:r>
            <a:r>
              <a:rPr lang="cs-CZ" dirty="0"/>
              <a:t>)</a:t>
            </a:r>
          </a:p>
          <a:p>
            <a:pPr lvl="1"/>
            <a:r>
              <a:rPr lang="cs-CZ" b="1" dirty="0"/>
              <a:t>2) Disciplinární nebo pracovněprávní</a:t>
            </a:r>
          </a:p>
          <a:p>
            <a:pPr marL="1200150" lvl="2" indent="-285750">
              <a:buFont typeface="Wingdings" panose="05000000000000000000" pitchFamily="2" charset="2"/>
              <a:buChar char="Ø"/>
            </a:pPr>
            <a:r>
              <a:rPr lang="cs-CZ" dirty="0"/>
              <a:t>Dle „režimu“ veřejné služby, zejm.:</a:t>
            </a:r>
          </a:p>
          <a:p>
            <a:pPr marL="1200150" lvl="2" indent="-285750">
              <a:buFont typeface="Wingdings" panose="05000000000000000000" pitchFamily="2" charset="2"/>
              <a:buChar char="Ø"/>
            </a:pPr>
            <a:r>
              <a:rPr lang="cs-CZ" i="1" dirty="0">
                <a:solidFill>
                  <a:srgbClr val="0000DC"/>
                </a:solidFill>
              </a:rPr>
              <a:t>Zákon č. 234/2014 Sb., o státní službě </a:t>
            </a:r>
            <a:r>
              <a:rPr lang="cs-CZ" dirty="0"/>
              <a:t>= služební poměr (veřejnoprávní základ)</a:t>
            </a:r>
          </a:p>
          <a:p>
            <a:pPr marL="1200150" lvl="2" indent="-285750">
              <a:buFont typeface="Wingdings" panose="05000000000000000000" pitchFamily="2" charset="2"/>
              <a:buChar char="Ø"/>
            </a:pPr>
            <a:r>
              <a:rPr lang="cs-CZ" i="1" dirty="0">
                <a:solidFill>
                  <a:srgbClr val="0000DC"/>
                </a:solidFill>
              </a:rPr>
              <a:t>Zákon č. 312/2002 Sb., o úřednících územních samosprávných celků a o změně některých zákonů </a:t>
            </a:r>
            <a:r>
              <a:rPr lang="cs-CZ" dirty="0"/>
              <a:t>= v modifikovaný pracovní poměr (soukromoprávní základ)</a:t>
            </a:r>
          </a:p>
          <a:p>
            <a:pPr lvl="1"/>
            <a:r>
              <a:rPr lang="cs-CZ" b="1" dirty="0"/>
              <a:t>3) Trestněprávní</a:t>
            </a:r>
          </a:p>
          <a:p>
            <a:pPr marL="1200150" lvl="2" indent="-285750">
              <a:buFont typeface="Wingdings" panose="05000000000000000000" pitchFamily="2" charset="2"/>
              <a:buChar char="Ø"/>
            </a:pPr>
            <a:r>
              <a:rPr lang="cs-CZ" dirty="0">
                <a:solidFill>
                  <a:srgbClr val="0000DC"/>
                </a:solidFill>
              </a:rPr>
              <a:t>Zejména trestné činy úředních osob dle z</a:t>
            </a:r>
            <a:r>
              <a:rPr lang="es-ES" dirty="0">
                <a:solidFill>
                  <a:srgbClr val="0000DC"/>
                </a:solidFill>
              </a:rPr>
              <a:t>ákon</a:t>
            </a:r>
            <a:r>
              <a:rPr lang="cs-CZ" dirty="0">
                <a:solidFill>
                  <a:srgbClr val="0000DC"/>
                </a:solidFill>
              </a:rPr>
              <a:t>a</a:t>
            </a:r>
            <a:r>
              <a:rPr lang="es-ES" dirty="0">
                <a:solidFill>
                  <a:srgbClr val="0000DC"/>
                </a:solidFill>
              </a:rPr>
              <a:t> č. 40/2009 Sb.</a:t>
            </a:r>
            <a:r>
              <a:rPr lang="cs-CZ" dirty="0">
                <a:solidFill>
                  <a:srgbClr val="0000DC"/>
                </a:solidFill>
              </a:rPr>
              <a:t>,</a:t>
            </a:r>
            <a:r>
              <a:rPr lang="es-ES" dirty="0">
                <a:solidFill>
                  <a:srgbClr val="0000DC"/>
                </a:solidFill>
              </a:rPr>
              <a:t> trestní zákoník</a:t>
            </a:r>
            <a:r>
              <a:rPr lang="cs-CZ" dirty="0">
                <a:solidFill>
                  <a:srgbClr val="0000DC"/>
                </a:solidFill>
              </a:rPr>
              <a:t> </a:t>
            </a:r>
          </a:p>
          <a:p>
            <a:pPr marL="1200150" lvl="2" indent="-285750">
              <a:buFont typeface="Wingdings" panose="05000000000000000000" pitchFamily="2" charset="2"/>
              <a:buChar char="Ø"/>
            </a:pPr>
            <a:r>
              <a:rPr lang="cs-CZ" i="1" dirty="0"/>
              <a:t>(např. § 329 </a:t>
            </a:r>
            <a:r>
              <a:rPr lang="cs-CZ" i="1" dirty="0" err="1"/>
              <a:t>TrZ</a:t>
            </a:r>
            <a:r>
              <a:rPr lang="cs-CZ" i="1" dirty="0"/>
              <a:t> - zneužití pravomoci úřední osoby)</a:t>
            </a:r>
          </a:p>
          <a:p>
            <a:pPr marL="1200150" lvl="2" indent="-285750">
              <a:buFont typeface="Wingdings" panose="05000000000000000000" pitchFamily="2" charset="2"/>
              <a:buChar char="Ø"/>
            </a:pPr>
            <a:r>
              <a:rPr lang="cs-CZ" dirty="0"/>
              <a:t>Ale nikoli výhradně (viz dále)</a:t>
            </a:r>
          </a:p>
        </p:txBody>
      </p:sp>
      <p:pic>
        <p:nvPicPr>
          <p:cNvPr id="6" name="OdoVS str. 12.wav">
            <a:hlinkClick r:id="" action="ppaction://media"/>
          </p:cNvPr>
          <p:cNvPicPr>
            <a:picLocks noRot="1" noChangeAspect="1"/>
          </p:cNvPicPr>
          <p:nvPr>
            <a:wavAudioFile r:embed="rId1" name="OdoVS str. 12.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pl-PL" dirty="0"/>
              <a:t>2) Odpovědnost úředních osob</a:t>
            </a:r>
            <a:endParaRPr lang="cs-CZ" dirty="0"/>
          </a:p>
        </p:txBody>
      </p:sp>
      <p:sp>
        <p:nvSpPr>
          <p:cNvPr id="5" name="Zástupný symbol pro obsah 4"/>
          <p:cNvSpPr>
            <a:spLocks noGrp="1"/>
          </p:cNvSpPr>
          <p:nvPr>
            <p:ph idx="1"/>
          </p:nvPr>
        </p:nvSpPr>
        <p:spPr/>
        <p:txBody>
          <a:bodyPr/>
          <a:lstStyle/>
          <a:p>
            <a:r>
              <a:rPr lang="cs-CZ" dirty="0"/>
              <a:t>„Přímá“ odpovědnost úředníků také tehdy, pokud…</a:t>
            </a:r>
          </a:p>
          <a:p>
            <a:pPr lvl="1"/>
            <a:r>
              <a:rPr lang="cs-CZ" sz="1800" i="1" dirty="0">
                <a:solidFill>
                  <a:srgbClr val="0000DC"/>
                </a:solidFill>
              </a:rPr>
              <a:t>Byla-li škoda způsobena při činnosti, kterou škůdce, byť v pracovním či služebním poměru </a:t>
            </a:r>
            <a:r>
              <a:rPr lang="cs-CZ" sz="1800" b="1" i="1" dirty="0">
                <a:solidFill>
                  <a:srgbClr val="0000DC"/>
                </a:solidFill>
              </a:rPr>
              <a:t>sledoval výlučně uspokojování svých zájmů či potřeb, jedná se tzv. exces, a v takovém případě odpovídá za škodu přímo sám</a:t>
            </a:r>
            <a:r>
              <a:rPr lang="cs-CZ" sz="1800" i="1" dirty="0">
                <a:solidFill>
                  <a:srgbClr val="0000DC"/>
                </a:solidFill>
              </a:rPr>
              <a:t>. </a:t>
            </a:r>
            <a:r>
              <a:rPr lang="cs-CZ" sz="1800" b="1" dirty="0"/>
              <a:t>Nejvyšší soud, 25 </a:t>
            </a:r>
            <a:r>
              <a:rPr lang="cs-CZ" sz="1800" b="1" dirty="0" err="1"/>
              <a:t>Cdo</a:t>
            </a:r>
            <a:r>
              <a:rPr lang="cs-CZ" sz="1800" b="1" dirty="0"/>
              <a:t> 670/2005</a:t>
            </a:r>
          </a:p>
          <a:p>
            <a:pPr lvl="1"/>
            <a:endParaRPr lang="cs-CZ" sz="1800" b="1" dirty="0"/>
          </a:p>
          <a:p>
            <a:pPr lvl="1"/>
            <a:r>
              <a:rPr lang="cs-CZ" sz="1800" i="1" dirty="0">
                <a:solidFill>
                  <a:srgbClr val="0000DC"/>
                </a:solidFill>
              </a:rPr>
              <a:t>Základním předpokladem toho, aby společně s pachatelem úmyslného trestného činu krádeže nebo vedle něj odpovídal stát (celní správa), jenž mu ponechal uniformu, </a:t>
            </a:r>
            <a:r>
              <a:rPr lang="cs-CZ" sz="1800" b="1" i="1" dirty="0">
                <a:solidFill>
                  <a:srgbClr val="0000DC"/>
                </a:solidFill>
              </a:rPr>
              <a:t>by v prvé řadě muselo být najisto postaveno, že při činu měl pachatel tuto uniformu, kterou zneužil, skutečně na sobě a že celní správa nepostupovala podle pravidel stanovených právními předpisy </a:t>
            </a:r>
            <a:r>
              <a:rPr lang="cs-CZ" sz="1800" i="1" dirty="0">
                <a:solidFill>
                  <a:srgbClr val="0000DC"/>
                </a:solidFill>
              </a:rPr>
              <a:t>(celním zákonem, prováděcí vyhláškou či služebním předpisem celní správy č. 22/2005, který upravuje naturální náležitosti a pravidla nošení služebního stejnokroje), popř. podle obvyklých pravidel v obdobných případech. Bez ohledu na to, zda je či není povinností celních orgánů vyžadovat na celníkovi po skončení jeho služebního poměru vrácení uniformy a zda či do jaké míry je ze strany celní správy reálné uniformu mu odebrat, je zřejmé, že samotná skutečnost, že uniforma nebyla M. G. odebrána, majetkovou újmu žalobci nezpůsobila</a:t>
            </a:r>
            <a:r>
              <a:rPr lang="cs-CZ" sz="1800" dirty="0"/>
              <a:t>. </a:t>
            </a:r>
            <a:r>
              <a:rPr lang="cs-CZ" sz="1800" b="1" dirty="0"/>
              <a:t>Nejvyšší soud, 25 </a:t>
            </a:r>
            <a:r>
              <a:rPr lang="cs-CZ" sz="1800" b="1" dirty="0" err="1"/>
              <a:t>Cdo</a:t>
            </a:r>
            <a:r>
              <a:rPr lang="cs-CZ" sz="1800" b="1" dirty="0"/>
              <a:t> 1872/2006</a:t>
            </a:r>
          </a:p>
        </p:txBody>
      </p:sp>
    </p:spTree>
  </p:cSld>
  <p:clrMapOvr>
    <a:masterClrMapping/>
  </p:clrMapOvr>
  <p:transition advTm="326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Dle zákoníku práce…</a:t>
            </a:r>
          </a:p>
          <a:p>
            <a:pPr lvl="1"/>
            <a:r>
              <a:rPr lang="cs-CZ" b="1" dirty="0"/>
              <a:t>§ 250 Obecná povinnost nahradit škodu zaměstnavateli</a:t>
            </a:r>
          </a:p>
          <a:p>
            <a:pPr lvl="2"/>
            <a:r>
              <a:rPr lang="cs-CZ" b="1" i="1" dirty="0">
                <a:solidFill>
                  <a:srgbClr val="0000DC"/>
                </a:solidFill>
              </a:rPr>
              <a:t>(1)</a:t>
            </a:r>
            <a:r>
              <a:rPr lang="cs-CZ" i="1" dirty="0">
                <a:solidFill>
                  <a:srgbClr val="0000DC"/>
                </a:solidFill>
              </a:rPr>
              <a:t> </a:t>
            </a:r>
            <a:r>
              <a:rPr lang="cs-CZ" b="1" i="1" dirty="0">
                <a:solidFill>
                  <a:srgbClr val="0000DC"/>
                </a:solidFill>
              </a:rPr>
              <a:t>Zaměstnanec je povinen nahradit zaměstnavateli škodu, kterou mu způsobil zaviněným porušením povinností při plnění pracovních úkolů nebo v přímé souvislosti s ním.</a:t>
            </a:r>
          </a:p>
          <a:p>
            <a:pPr lvl="2"/>
            <a:r>
              <a:rPr lang="cs-CZ" b="1" i="1" dirty="0">
                <a:solidFill>
                  <a:srgbClr val="0000DC"/>
                </a:solidFill>
              </a:rPr>
              <a:t>(2)</a:t>
            </a:r>
            <a:r>
              <a:rPr lang="cs-CZ" i="1" dirty="0">
                <a:solidFill>
                  <a:srgbClr val="0000DC"/>
                </a:solidFill>
              </a:rPr>
              <a:t> Byla-li škoda způsobena také porušením povinností ze strany zaměstnavatele, povinnost zaměstnance nahradit škodu se poměrně omezí.</a:t>
            </a:r>
          </a:p>
          <a:p>
            <a:pPr lvl="2"/>
            <a:r>
              <a:rPr lang="cs-CZ" b="1" i="1" dirty="0">
                <a:solidFill>
                  <a:srgbClr val="0000DC"/>
                </a:solidFill>
              </a:rPr>
              <a:t>(3)</a:t>
            </a:r>
            <a:r>
              <a:rPr lang="cs-CZ" i="1" dirty="0">
                <a:solidFill>
                  <a:srgbClr val="0000DC"/>
                </a:solidFill>
              </a:rPr>
              <a:t> Zaměstnavatel je povinen </a:t>
            </a:r>
            <a:r>
              <a:rPr lang="cs-CZ" b="1" i="1" dirty="0">
                <a:solidFill>
                  <a:srgbClr val="0000DC"/>
                </a:solidFill>
              </a:rPr>
              <a:t>prokázat zavinění zaměstnance</a:t>
            </a:r>
            <a:r>
              <a:rPr lang="cs-CZ" i="1" dirty="0">
                <a:solidFill>
                  <a:srgbClr val="0000DC"/>
                </a:solidFill>
              </a:rPr>
              <a:t>, s výjimkou případů uvedených v § 252 a 255.</a:t>
            </a:r>
          </a:p>
          <a:p>
            <a:pPr lvl="1"/>
            <a:r>
              <a:rPr lang="cs-CZ" b="1" dirty="0"/>
              <a:t>§ 257</a:t>
            </a:r>
          </a:p>
          <a:p>
            <a:pPr lvl="2"/>
            <a:r>
              <a:rPr lang="cs-CZ" i="1" dirty="0">
                <a:solidFill>
                  <a:srgbClr val="0000DC"/>
                </a:solidFill>
              </a:rPr>
              <a:t>(1) Zaměstnanec, který má povinnost nahradit škodu podle § 250, je povinen nahradit zaměstnavateli </a:t>
            </a:r>
            <a:r>
              <a:rPr lang="cs-CZ" b="1" i="1" dirty="0">
                <a:solidFill>
                  <a:srgbClr val="0000DC"/>
                </a:solidFill>
              </a:rPr>
              <a:t>skutečnou škodu, a to v penězích</a:t>
            </a:r>
            <a:r>
              <a:rPr lang="cs-CZ" i="1" dirty="0">
                <a:solidFill>
                  <a:srgbClr val="0000DC"/>
                </a:solidFill>
              </a:rPr>
              <a:t>, jestliže neodčiní škodu uvedením v předešlý stav.</a:t>
            </a:r>
          </a:p>
          <a:p>
            <a:pPr lvl="2"/>
            <a:r>
              <a:rPr lang="cs-CZ" i="1" dirty="0">
                <a:solidFill>
                  <a:srgbClr val="0000DC"/>
                </a:solidFill>
              </a:rPr>
              <a:t>(2) </a:t>
            </a:r>
            <a:r>
              <a:rPr lang="cs-CZ" b="1" i="1" dirty="0">
                <a:solidFill>
                  <a:srgbClr val="0000DC"/>
                </a:solidFill>
              </a:rPr>
              <a:t>Výše požadované náhrady škody způsobené z nedbalosti nesmí přesáhnout u jednotlivého zaměstnance částku rovnající se </a:t>
            </a:r>
            <a:r>
              <a:rPr lang="cs-CZ" b="1" i="1" dirty="0" err="1">
                <a:solidFill>
                  <a:srgbClr val="0000DC"/>
                </a:solidFill>
              </a:rPr>
              <a:t>čtyřapůlnásobku</a:t>
            </a:r>
            <a:r>
              <a:rPr lang="cs-CZ" b="1" i="1" dirty="0">
                <a:solidFill>
                  <a:srgbClr val="0000DC"/>
                </a:solidFill>
              </a:rPr>
              <a:t> jeho průměrného měsíčního výdělku před porušením povinnosti, kterým způsobil škodu. Toto omezení neplatí, byla-li škoda způsobena úmyslně</a:t>
            </a:r>
            <a:r>
              <a:rPr lang="cs-CZ" i="1" dirty="0">
                <a:solidFill>
                  <a:srgbClr val="0000DC"/>
                </a:solidFill>
              </a:rPr>
              <a:t>, v opilosti, nebo po zneužití jiných návykových látek.</a:t>
            </a:r>
          </a:p>
          <a:p>
            <a:pPr lvl="2"/>
            <a:r>
              <a:rPr lang="cs-CZ" i="1" dirty="0">
                <a:solidFill>
                  <a:srgbClr val="0000DC"/>
                </a:solidFill>
              </a:rPr>
              <a:t>(3) Jde-li o škodu způsobenou úmyslně, může zaměstnavatel požadovat, kromě částky uvedené v odstavci 2, i náhradu ušlého zisku.</a:t>
            </a:r>
          </a:p>
          <a:p>
            <a:pPr lvl="2"/>
            <a:r>
              <a:rPr lang="cs-CZ" i="1" dirty="0">
                <a:solidFill>
                  <a:srgbClr val="0000DC"/>
                </a:solidFill>
              </a:rPr>
              <a:t>…</a:t>
            </a:r>
          </a:p>
        </p:txBody>
      </p:sp>
      <p:pic>
        <p:nvPicPr>
          <p:cNvPr id="6" name="OdoVS str. 13.wav">
            <a:hlinkClick r:id="" action="ppaction://media"/>
          </p:cNvPr>
          <p:cNvPicPr>
            <a:picLocks noRot="1" noChangeAspect="1"/>
          </p:cNvPicPr>
          <p:nvPr>
            <a:wavAudioFile r:embed="rId1" name="OdoVS str. 1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Pro zajímavost…</a:t>
            </a:r>
          </a:p>
          <a:p>
            <a:pPr lvl="1"/>
            <a:r>
              <a:rPr lang="cs-CZ" b="1" i="1" dirty="0">
                <a:solidFill>
                  <a:srgbClr val="0000DC"/>
                </a:solidFill>
              </a:rPr>
              <a:t>Problém regresních úhrad opět „na scéně“:</a:t>
            </a:r>
          </a:p>
          <a:p>
            <a:pPr lvl="1"/>
            <a:endParaRPr lang="cs-CZ" dirty="0">
              <a:solidFill>
                <a:srgbClr val="0000DC"/>
              </a:solidFill>
            </a:endParaRPr>
          </a:p>
          <a:p>
            <a:pPr lvl="1"/>
            <a:r>
              <a:rPr lang="cs-CZ" b="1" dirty="0"/>
              <a:t>USNESENÍ č. 446 rozpočtového výboru ze 44. schůze ze dne 23. září 2020</a:t>
            </a:r>
            <a:r>
              <a:rPr lang="cs-CZ" dirty="0"/>
              <a:t> k vládnímu návrhu Státního závěrečného účtu České republiky za rok 2019 (sněmovní tisk 843)</a:t>
            </a:r>
          </a:p>
          <a:p>
            <a:pPr lvl="2"/>
            <a:r>
              <a:rPr lang="cs-CZ" dirty="0">
                <a:solidFill>
                  <a:srgbClr val="0000DC"/>
                </a:solidFill>
              </a:rPr>
              <a:t>b) </a:t>
            </a:r>
            <a:r>
              <a:rPr lang="cs-CZ" b="1" dirty="0">
                <a:solidFill>
                  <a:srgbClr val="0000DC"/>
                </a:solidFill>
              </a:rPr>
              <a:t>ústavně právní výbor </a:t>
            </a:r>
            <a:r>
              <a:rPr lang="cs-CZ" dirty="0">
                <a:solidFill>
                  <a:srgbClr val="0000DC"/>
                </a:solidFill>
              </a:rPr>
              <a:t>d o p o r u č u j e, aby Poslanecká sněmovna přijala následující doprovodné usnesení:</a:t>
            </a:r>
          </a:p>
          <a:p>
            <a:pPr lvl="2"/>
            <a:endParaRPr lang="cs-CZ" i="1" dirty="0">
              <a:solidFill>
                <a:srgbClr val="0000DC"/>
              </a:solidFill>
            </a:endParaRPr>
          </a:p>
          <a:p>
            <a:pPr lvl="2"/>
            <a:r>
              <a:rPr lang="cs-CZ" i="1" dirty="0">
                <a:solidFill>
                  <a:srgbClr val="0000DC"/>
                </a:solidFill>
              </a:rPr>
              <a:t>„Poslanecká sněmovna d o p o r u č u j e, aby vláda v rámci Státního závěrečného účtu do budoucna vyhodnocovala u jednotlivých státních institucí náklady a výdaje spojené s úhradou škod způsobených nezákonnými rozhodnutími nebo nesprávným úředním postupem a uplatněné regresní nároky.“;</a:t>
            </a:r>
            <a:endParaRPr lang="cs-CZ" dirty="0">
              <a:solidFill>
                <a:srgbClr val="0000DC"/>
              </a:solidFill>
            </a:endParaRPr>
          </a:p>
        </p:txBody>
      </p:sp>
      <p:pic>
        <p:nvPicPr>
          <p:cNvPr id="7" name="OdoVS str. 15.wav">
            <a:hlinkClick r:id="" action="ppaction://media"/>
          </p:cNvPr>
          <p:cNvPicPr>
            <a:picLocks noRot="1" noChangeAspect="1"/>
          </p:cNvPicPr>
          <p:nvPr>
            <a:wavAudioFile r:embed="rId1" name="OdoVS str. 1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Pro zajímavost…</a:t>
            </a:r>
          </a:p>
          <a:p>
            <a:pPr lvl="1"/>
            <a:r>
              <a:rPr lang="cs-CZ" b="1" i="1" dirty="0">
                <a:solidFill>
                  <a:srgbClr val="0000DC"/>
                </a:solidFill>
              </a:rPr>
              <a:t>Problém odpovědnosti za škodu způsobenou organizační složce uložením pokuty státním orgánem</a:t>
            </a:r>
          </a:p>
          <a:p>
            <a:pPr lvl="1"/>
            <a:r>
              <a:rPr lang="cs-CZ" dirty="0"/>
              <a:t>Nejen státní úředníci, ale i „dodavatelé“ státu</a:t>
            </a:r>
          </a:p>
          <a:p>
            <a:pPr lvl="1"/>
            <a:r>
              <a:rPr lang="cs-CZ" dirty="0"/>
              <a:t>Vyřešeno legislativním zavedením tzv. </a:t>
            </a:r>
            <a:r>
              <a:rPr lang="cs-CZ" b="1" dirty="0"/>
              <a:t>(fikce) dělené subjektivity státu</a:t>
            </a:r>
            <a:r>
              <a:rPr lang="cs-CZ" dirty="0"/>
              <a:t>, avšak problematický koncept… </a:t>
            </a:r>
          </a:p>
          <a:p>
            <a:pPr lvl="1"/>
            <a:r>
              <a:rPr lang="cs-CZ" i="1" dirty="0"/>
              <a:t>(Judikatura dříve odmítla, viz dále včetně vysvětlení funkce pracovněprávní </a:t>
            </a:r>
            <a:r>
              <a:rPr lang="cs-CZ" i="1" dirty="0" err="1"/>
              <a:t>odovědnosti</a:t>
            </a:r>
            <a:r>
              <a:rPr lang="cs-CZ" i="1" dirty="0"/>
              <a:t>)</a:t>
            </a:r>
          </a:p>
          <a:p>
            <a:pPr lvl="1"/>
            <a:endParaRPr lang="cs-CZ" i="1" dirty="0"/>
          </a:p>
          <a:p>
            <a:pPr lvl="1"/>
            <a:r>
              <a:rPr lang="cs-CZ" dirty="0"/>
              <a:t>K důvodům zavedení viz:</a:t>
            </a:r>
          </a:p>
          <a:p>
            <a:pPr lvl="1"/>
            <a:r>
              <a:rPr lang="cs-CZ" dirty="0">
                <a:hlinkClick r:id="rId3"/>
              </a:rPr>
              <a:t>https://www.psp.cz/sqw/text/orig2.sqw?idd=160134</a:t>
            </a:r>
            <a:r>
              <a:rPr lang="cs-CZ" dirty="0"/>
              <a:t> </a:t>
            </a:r>
          </a:p>
          <a:p>
            <a:pPr lvl="1"/>
            <a:endParaRPr lang="cs-CZ" b="1" dirty="0"/>
          </a:p>
          <a:p>
            <a:pPr lvl="1"/>
            <a:endParaRPr lang="cs-CZ" b="1" dirty="0"/>
          </a:p>
          <a:p>
            <a:pPr lvl="1"/>
            <a:endParaRPr lang="cs-CZ" b="1" dirty="0"/>
          </a:p>
        </p:txBody>
      </p:sp>
      <p:pic>
        <p:nvPicPr>
          <p:cNvPr id="6" name="OdoVS str. 16.wav">
            <a:hlinkClick r:id="" action="ppaction://media"/>
          </p:cNvPr>
          <p:cNvPicPr>
            <a:picLocks noRot="1" noChangeAspect="1"/>
          </p:cNvPicPr>
          <p:nvPr>
            <a:wavAudioFile r:embed="rId1" name="OdoVS str. 16.wav"/>
          </p:nvPr>
        </p:nvPicPr>
        <p:blipFill>
          <a:blip r:embed="rId4"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Pro zajímavost…</a:t>
            </a:r>
          </a:p>
          <a:p>
            <a:pPr lvl="1"/>
            <a:r>
              <a:rPr lang="cs-CZ" b="1" i="1" dirty="0">
                <a:solidFill>
                  <a:srgbClr val="0000DC"/>
                </a:solidFill>
              </a:rPr>
              <a:t>O porušení povinností při plnění pracovních úkolů nebo v přímé souvislosti s ním jde tehdy, jedná-li zaměstnanec (v podobě konání nebo opomenutí) při plnění pracovních úkolů nebo v přímé souvislosti s ním v rozporu s povinnostmi, které mu byly stanoveny právními předpisy, vnitřními předpisy, pracovní smlouvou nebo pokynem nadřízeného vedoucího zaměstnance. </a:t>
            </a:r>
            <a:r>
              <a:rPr lang="cs-CZ" i="1" dirty="0">
                <a:solidFill>
                  <a:srgbClr val="0000DC"/>
                </a:solidFill>
              </a:rPr>
              <a:t>Porušení pracovních povinností zaměstnancem (protiprávnost jeho jednání) vyjadřuje objektivní stav, který tu buď je, nebo není a který nastává bez ohledu na to, zda zaměstnanec ho chtěl způsobit nebo zda věděl, že může nastat. Zavinění oproti tomu vyjadřuje psychický (vnitřní) vztah zaměstnance ke svému jednání (konání nebo opomenutí), jímž porušil své pracovní povinnosti, a ke škodě jako následku takového protiprávního jednání. </a:t>
            </a:r>
            <a:r>
              <a:rPr lang="cs-CZ" b="1" dirty="0"/>
              <a:t>Nejvyšší soud, 31 </a:t>
            </a:r>
            <a:r>
              <a:rPr lang="cs-CZ" b="1" dirty="0" err="1"/>
              <a:t>Cdo</a:t>
            </a:r>
            <a:r>
              <a:rPr lang="cs-CZ" b="1" dirty="0"/>
              <a:t> 2764/2016 </a:t>
            </a:r>
            <a:endParaRPr lang="cs-CZ" b="1" i="1" dirty="0">
              <a:solidFill>
                <a:srgbClr val="0000DC"/>
              </a:solidFill>
            </a:endParaRPr>
          </a:p>
          <a:p>
            <a:pPr lvl="1"/>
            <a:endParaRPr lang="cs-CZ" b="1" dirty="0"/>
          </a:p>
          <a:p>
            <a:pPr lvl="1"/>
            <a:endParaRPr lang="cs-CZ"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Pro zajímavost…</a:t>
            </a:r>
          </a:p>
          <a:p>
            <a:pPr lvl="1"/>
            <a:r>
              <a:rPr lang="cs-CZ" sz="1600" b="1" i="1" dirty="0">
                <a:solidFill>
                  <a:srgbClr val="0000DC"/>
                </a:solidFill>
              </a:rPr>
              <a:t>…</a:t>
            </a:r>
          </a:p>
          <a:p>
            <a:pPr lvl="1"/>
            <a:r>
              <a:rPr lang="cs-CZ" sz="1600" b="1" i="1" dirty="0">
                <a:solidFill>
                  <a:srgbClr val="0000DC"/>
                </a:solidFill>
              </a:rPr>
              <a:t>Vystupuje-li stát jako účastník právních vztahů, je právnickou osobou </a:t>
            </a:r>
            <a:r>
              <a:rPr lang="cs-CZ" sz="1600" i="1" dirty="0">
                <a:solidFill>
                  <a:srgbClr val="0000DC"/>
                </a:solidFill>
              </a:rPr>
              <a:t>(srov. § 6 ZMČR). Jestliže je účastníkem pracovněprávních vztahů Česká republika (stát), je právnickou osobou a je zaměstnavatelem; za stát, </a:t>
            </a:r>
            <a:r>
              <a:rPr lang="cs-CZ" sz="1600" b="1" i="1" dirty="0">
                <a:solidFill>
                  <a:srgbClr val="0000DC"/>
                </a:solidFill>
              </a:rPr>
              <a:t>jako příslušná v pracovněprávních vztazích, jedná a práva a povinnosti z pracovněprávních vztahů vykonává organizační složka státu</a:t>
            </a:r>
            <a:r>
              <a:rPr lang="cs-CZ" sz="1600" i="1" dirty="0">
                <a:solidFill>
                  <a:srgbClr val="0000DC"/>
                </a:solidFill>
              </a:rPr>
              <a:t>, která za stát v pracovněprávním vztahu zaměstnance zaměstnává (srov. § 9 zák. práce). </a:t>
            </a:r>
          </a:p>
          <a:p>
            <a:pPr lvl="1"/>
            <a:r>
              <a:rPr lang="cs-CZ" sz="1600" b="1" i="1" dirty="0">
                <a:solidFill>
                  <a:srgbClr val="0000DC"/>
                </a:solidFill>
              </a:rPr>
              <a:t>…</a:t>
            </a:r>
          </a:p>
          <a:p>
            <a:pPr lvl="1"/>
            <a:r>
              <a:rPr lang="cs-CZ" sz="1600" i="1" dirty="0">
                <a:solidFill>
                  <a:srgbClr val="0000DC"/>
                </a:solidFill>
              </a:rPr>
              <a:t>Uvedené neznamená - jak se domnívá žalobkyně - nerovnost mezi zaměstnanci státu a „ostatními zaměstnanci“. </a:t>
            </a:r>
            <a:r>
              <a:rPr lang="cs-CZ" sz="1600" b="1" i="1" dirty="0">
                <a:solidFill>
                  <a:srgbClr val="0000DC"/>
                </a:solidFill>
              </a:rPr>
              <a:t>Zaměstnanci státu odpovídají za škodu, kterou státu způsobí zaviněným porušením povinností při plnění pracovních úkolů nebo v přímé souvislosti s ní, nejsou však povinni - stejně jako „ostatní zaměstnanci“ - hradit újmy na majetku, které jejich zaměstnavateli ve skutečnosti vůbec nevznikly. </a:t>
            </a:r>
            <a:r>
              <a:rPr lang="cs-CZ" sz="1600" i="1" dirty="0">
                <a:solidFill>
                  <a:srgbClr val="0000DC"/>
                </a:solidFill>
              </a:rPr>
              <a:t>Povinnost k náhradě škody nepředstavuje postih zaměstnance za porušení pracovních povinností; jde o povinnost, která má poškozenému zaměstnavateli (alespoň zčásti) reparovat újmu, která nastala v jeho majetkové sféře, a jen tehdy, nastala-li skutečně taková újma.</a:t>
            </a:r>
            <a:r>
              <a:rPr lang="cs-CZ" sz="1600" b="1" dirty="0"/>
              <a:t> Nejvyšší soud 31 </a:t>
            </a:r>
            <a:r>
              <a:rPr lang="cs-CZ" sz="1600" b="1" dirty="0" err="1"/>
              <a:t>Cdo</a:t>
            </a:r>
            <a:r>
              <a:rPr lang="cs-CZ" sz="1600" b="1" dirty="0"/>
              <a:t> 2764/2016 (pokračování)</a:t>
            </a:r>
            <a:endParaRPr lang="cs-CZ" sz="1600" b="1" i="1" dirty="0">
              <a:solidFill>
                <a:srgbClr val="0000DC"/>
              </a:solidFill>
            </a:endParaRPr>
          </a:p>
          <a:p>
            <a:pPr lvl="1"/>
            <a:endParaRPr lang="cs-CZ" b="1" dirty="0"/>
          </a:p>
          <a:p>
            <a:pPr lvl="1"/>
            <a:endParaRPr lang="cs-CZ"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Pro zajímavost…</a:t>
            </a:r>
          </a:p>
          <a:p>
            <a:pPr lvl="1"/>
            <a:r>
              <a:rPr lang="cs-CZ" b="1" i="1" dirty="0">
                <a:solidFill>
                  <a:srgbClr val="0000DC"/>
                </a:solidFill>
              </a:rPr>
              <a:t>Problém „péče řádného hospodáře“ v případě hospodaření s tzv. veřejným majetkem</a:t>
            </a:r>
          </a:p>
          <a:p>
            <a:pPr lvl="1"/>
            <a:r>
              <a:rPr lang="cs-CZ" dirty="0"/>
              <a:t>S tím souvisí také </a:t>
            </a:r>
            <a:r>
              <a:rPr lang="cs-CZ" b="1" dirty="0"/>
              <a:t>odpovědnost za škodu při porušení povinností </a:t>
            </a:r>
            <a:r>
              <a:rPr lang="cs-CZ" dirty="0"/>
              <a:t>(= porušení pracovních povinností, případně až trestněprávní odpovědnost)</a:t>
            </a:r>
          </a:p>
          <a:p>
            <a:pPr lvl="1"/>
            <a:r>
              <a:rPr lang="cs-CZ" dirty="0"/>
              <a:t>Obecně upraveno zákonem o majetku státu </a:t>
            </a:r>
            <a:r>
              <a:rPr lang="cs-CZ" i="1" dirty="0"/>
              <a:t>(z. č. 219/2000 Sb.), obdobně také v zákoně o obcích (z. č. 128/2000 Sb.)</a:t>
            </a:r>
            <a:endParaRPr lang="cs-CZ" dirty="0"/>
          </a:p>
          <a:p>
            <a:pPr lvl="1"/>
            <a:endParaRPr lang="cs-CZ" i="1" dirty="0"/>
          </a:p>
          <a:p>
            <a:pPr lvl="1"/>
            <a:r>
              <a:rPr lang="cs-CZ" dirty="0"/>
              <a:t>Snaha o prosazení formulace do zákona o majetku státu, viz:</a:t>
            </a:r>
          </a:p>
          <a:p>
            <a:pPr lvl="1"/>
            <a:r>
              <a:rPr lang="cs-CZ" dirty="0">
                <a:hlinkClick r:id="rId3"/>
              </a:rPr>
              <a:t>https://www.psp.cz/sqw/text/orig2.sqw?idd=133478</a:t>
            </a:r>
            <a:endParaRPr lang="cs-CZ" dirty="0"/>
          </a:p>
          <a:p>
            <a:pPr lvl="1"/>
            <a:endParaRPr lang="cs-CZ" dirty="0"/>
          </a:p>
          <a:p>
            <a:pPr lvl="1"/>
            <a:r>
              <a:rPr lang="cs-CZ" i="1" dirty="0"/>
              <a:t>Správně neuspělo pro zjevnou nadbytečnost…</a:t>
            </a:r>
          </a:p>
        </p:txBody>
      </p:sp>
      <p:pic>
        <p:nvPicPr>
          <p:cNvPr id="6" name="OdoVS str. 19.wav">
            <a:hlinkClick r:id="" action="ppaction://media"/>
          </p:cNvPr>
          <p:cNvPicPr>
            <a:picLocks noRot="1" noChangeAspect="1"/>
          </p:cNvPicPr>
          <p:nvPr>
            <a:wavAudioFile r:embed="rId1" name="OdoVS str. 19.wav"/>
          </p:nvPr>
        </p:nvPicPr>
        <p:blipFill>
          <a:blip r:embed="rId4"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pl-PL" dirty="0"/>
              <a:t>2) Odpovědnost úředních osob</a:t>
            </a:r>
          </a:p>
        </p:txBody>
      </p:sp>
      <p:sp>
        <p:nvSpPr>
          <p:cNvPr id="5" name="Zástupný symbol pro obsah 4"/>
          <p:cNvSpPr>
            <a:spLocks noGrp="1"/>
          </p:cNvSpPr>
          <p:nvPr>
            <p:ph idx="1"/>
          </p:nvPr>
        </p:nvSpPr>
        <p:spPr/>
        <p:txBody>
          <a:bodyPr/>
          <a:lstStyle/>
          <a:p>
            <a:r>
              <a:rPr lang="cs-CZ" dirty="0"/>
              <a:t>Pro zajímavost…</a:t>
            </a:r>
          </a:p>
          <a:p>
            <a:pPr lvl="1"/>
            <a:r>
              <a:rPr lang="cs-CZ" b="1" i="1" dirty="0">
                <a:solidFill>
                  <a:srgbClr val="0000DC"/>
                </a:solidFill>
              </a:rPr>
              <a:t>Odpovídá zaměstnanec za škodu způsobenou nikoli zaměstnavateli, nýbrž „přímo“ třetí osobě spácháním deliktu – solidárně se zaměstnavatelem (např. státem)?</a:t>
            </a:r>
          </a:p>
          <a:p>
            <a:pPr lvl="1"/>
            <a:r>
              <a:rPr lang="cs-CZ" dirty="0"/>
              <a:t>Před </a:t>
            </a:r>
            <a:r>
              <a:rPr lang="cs-CZ" dirty="0" err="1"/>
              <a:t>rekodifikací</a:t>
            </a:r>
            <a:r>
              <a:rPr lang="cs-CZ" dirty="0"/>
              <a:t> soukromého práva vyloučeno</a:t>
            </a:r>
          </a:p>
          <a:p>
            <a:pPr lvl="1"/>
            <a:r>
              <a:rPr lang="cs-CZ" dirty="0"/>
              <a:t>Nový občanský zákoník dle převažujících názorů umožňuje (§ 2914 OZ)</a:t>
            </a:r>
          </a:p>
          <a:p>
            <a:pPr lvl="1"/>
            <a:endParaRPr lang="cs-CZ" dirty="0"/>
          </a:p>
          <a:p>
            <a:pPr lvl="1"/>
            <a:r>
              <a:rPr lang="cs-CZ" dirty="0"/>
              <a:t>Judikatura Nejvyššího soudu ovšem </a:t>
            </a:r>
            <a:r>
              <a:rPr lang="cs-CZ" b="1" dirty="0"/>
              <a:t>odmítla</a:t>
            </a:r>
            <a:r>
              <a:rPr lang="cs-CZ" dirty="0"/>
              <a:t> (</a:t>
            </a:r>
            <a:r>
              <a:rPr lang="cs-CZ" b="1" dirty="0"/>
              <a:t>25 </a:t>
            </a:r>
            <a:r>
              <a:rPr lang="cs-CZ" b="1" dirty="0" err="1"/>
              <a:t>Cdo</a:t>
            </a:r>
            <a:r>
              <a:rPr lang="cs-CZ" b="1" dirty="0"/>
              <a:t> 1029/2021 </a:t>
            </a:r>
            <a:r>
              <a:rPr lang="cs-CZ" dirty="0"/>
              <a:t>– zatím však nepublikováno, zcela nový závěr)</a:t>
            </a:r>
          </a:p>
          <a:p>
            <a:pPr lvl="2"/>
            <a:r>
              <a:rPr lang="cs-CZ" dirty="0"/>
              <a:t>= Zaměstnanec tak </a:t>
            </a:r>
            <a:r>
              <a:rPr lang="cs-CZ" b="1" dirty="0"/>
              <a:t>„chráněn“ před „přímými“ nároky třetích osob vůči němu </a:t>
            </a:r>
            <a:endParaRPr lang="cs-CZ" dirty="0"/>
          </a:p>
          <a:p>
            <a:pPr lvl="2"/>
            <a:r>
              <a:rPr lang="cs-CZ" dirty="0"/>
              <a:t>Pouze nárok proti zaměstnavateli – platí i pro tzv. veřejné zaměstnance („úředníky“ apod.)</a:t>
            </a:r>
          </a:p>
          <a:p>
            <a:pPr lvl="1"/>
            <a:endParaRPr lang="cs-CZ" dirty="0"/>
          </a:p>
          <a:p>
            <a:pPr lvl="1"/>
            <a:r>
              <a:rPr lang="cs-CZ" i="1" dirty="0"/>
              <a:t>V případě výkonu veřejné moci ale zřejmě i tak dříve nešlo – zvláštní úprava v z. č. 82/1998 Sb., kde vymezeny odpovědné subjekty a regresní úhrady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Osnova prezentace</a:t>
            </a:r>
          </a:p>
        </p:txBody>
      </p:sp>
      <p:sp>
        <p:nvSpPr>
          <p:cNvPr id="5" name="Zástupný symbol pro obsah 4"/>
          <p:cNvSpPr>
            <a:spLocks noGrp="1"/>
          </p:cNvSpPr>
          <p:nvPr>
            <p:ph idx="1"/>
          </p:nvPr>
        </p:nvSpPr>
        <p:spPr/>
        <p:txBody>
          <a:bodyPr/>
          <a:lstStyle/>
          <a:p>
            <a:r>
              <a:rPr lang="cs-CZ" i="1" dirty="0"/>
              <a:t>1) Regresní úhrady</a:t>
            </a:r>
          </a:p>
          <a:p>
            <a:r>
              <a:rPr lang="cs-CZ" i="1" dirty="0"/>
              <a:t>2) Odpovědnost úředních osob</a:t>
            </a:r>
          </a:p>
        </p:txBody>
      </p:sp>
      <p:pic>
        <p:nvPicPr>
          <p:cNvPr id="7" name="OdoVS str. 3.wav">
            <a:hlinkClick r:id="" action="ppaction://media"/>
          </p:cNvPr>
          <p:cNvPicPr>
            <a:picLocks noRot="1" noChangeAspect="1"/>
          </p:cNvPicPr>
          <p:nvPr>
            <a:wavAudioFile r:embed="rId1" name="OdoVS str. 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a:t>Regresní úhrady, </a:t>
            </a:r>
            <a:r>
              <a:rPr lang="cs-CZ"/>
              <a:t>odpovědnost         „</a:t>
            </a:r>
            <a:r>
              <a:rPr lang="cs-CZ" dirty="0"/>
              <a:t>úředních osob</a:t>
            </a:r>
            <a:r>
              <a:rPr lang="cs-CZ"/>
              <a:t>“ </a:t>
            </a:r>
            <a:endParaRPr lang="cs-CZ" dirty="0"/>
          </a:p>
        </p:txBody>
      </p:sp>
      <p:sp>
        <p:nvSpPr>
          <p:cNvPr id="5" name="Zástupný symbol pro obsah 4"/>
          <p:cNvSpPr>
            <a:spLocks noGrp="1"/>
          </p:cNvSpPr>
          <p:nvPr>
            <p:ph idx="1"/>
          </p:nvPr>
        </p:nvSpPr>
        <p:spPr/>
        <p:txBody>
          <a:bodyPr/>
          <a:lstStyle/>
          <a:p>
            <a:pPr>
              <a:buNone/>
            </a:pPr>
            <a:endParaRPr lang="cs-CZ" b="1" dirty="0">
              <a:solidFill>
                <a:srgbClr val="0000DC"/>
              </a:solidFill>
            </a:endParaRPr>
          </a:p>
          <a:p>
            <a:pPr>
              <a:buNone/>
            </a:pPr>
            <a:endParaRPr lang="cs-CZ" b="1" dirty="0"/>
          </a:p>
          <a:p>
            <a:r>
              <a:rPr lang="cs-CZ" b="1" dirty="0"/>
              <a:t>Děkuji za pozornost</a:t>
            </a:r>
          </a:p>
          <a:p>
            <a:pPr lvl="1"/>
            <a:endParaRPr lang="cs-CZ" b="1" dirty="0">
              <a:solidFill>
                <a:srgbClr val="0000DC"/>
              </a:solidFill>
            </a:endParaRPr>
          </a:p>
          <a:p>
            <a:r>
              <a:rPr lang="cs-CZ" dirty="0"/>
              <a:t>Pro případné dotazy:</a:t>
            </a:r>
          </a:p>
          <a:p>
            <a:pPr lvl="1"/>
            <a:r>
              <a:rPr lang="cs-CZ" i="1" dirty="0">
                <a:solidFill>
                  <a:srgbClr val="0000DC"/>
                </a:solidFill>
              </a:rPr>
              <a:t>V průběhu přednášek</a:t>
            </a:r>
          </a:p>
          <a:p>
            <a:pPr lvl="1"/>
            <a:r>
              <a:rPr lang="cs-CZ" i="1" dirty="0">
                <a:solidFill>
                  <a:srgbClr val="0000DC"/>
                </a:solidFill>
              </a:rPr>
              <a:t>E-mail či v kanálu MS Teams</a:t>
            </a:r>
          </a:p>
          <a:p>
            <a:pPr lvl="1"/>
            <a:r>
              <a:rPr lang="cs-CZ" i="1" dirty="0">
                <a:solidFill>
                  <a:srgbClr val="0000DC"/>
                </a:solidFill>
              </a:rPr>
              <a:t>Diskusní fórum předmětu</a:t>
            </a:r>
            <a:endParaRPr lang="cs-CZ" b="1" dirty="0"/>
          </a:p>
        </p:txBody>
      </p:sp>
    </p:spTree>
  </p:cSld>
  <p:clrMapOvr>
    <a:masterClrMapping/>
  </p:clrMapOvr>
  <p:transition advTm="326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dirty="0"/>
              <a:t>Stručné </a:t>
            </a:r>
            <a:r>
              <a:rPr lang="cs-CZ" b="1" dirty="0"/>
              <a:t>opakování</a:t>
            </a:r>
          </a:p>
          <a:p>
            <a:pPr lvl="1"/>
            <a:r>
              <a:rPr lang="cs-CZ" dirty="0"/>
              <a:t>Odpovědné subjekty dle z. č. 82/1998 Sb. = stát + ÚSC</a:t>
            </a:r>
          </a:p>
          <a:p>
            <a:pPr lvl="1"/>
            <a:r>
              <a:rPr lang="cs-CZ" dirty="0"/>
              <a:t>Odpovědnost za „své“ vykonavatele či jiné subjekty</a:t>
            </a:r>
          </a:p>
          <a:p>
            <a:pPr lvl="1"/>
            <a:endParaRPr lang="cs-CZ" b="1" dirty="0"/>
          </a:p>
          <a:p>
            <a:r>
              <a:rPr lang="cs-CZ" dirty="0"/>
              <a:t>Obecná </a:t>
            </a:r>
            <a:r>
              <a:rPr lang="cs-CZ" b="1" dirty="0"/>
              <a:t>východiska</a:t>
            </a:r>
          </a:p>
          <a:p>
            <a:pPr lvl="1"/>
            <a:r>
              <a:rPr lang="cs-CZ" b="1" dirty="0">
                <a:solidFill>
                  <a:srgbClr val="0000DC"/>
                </a:solidFill>
              </a:rPr>
              <a:t>„Přímá“ odpovědnost </a:t>
            </a:r>
            <a:r>
              <a:rPr lang="cs-CZ" dirty="0">
                <a:solidFill>
                  <a:srgbClr val="0000DC"/>
                </a:solidFill>
              </a:rPr>
              <a:t>státu/ÚSC </a:t>
            </a:r>
            <a:r>
              <a:rPr lang="cs-CZ" dirty="0"/>
              <a:t>(důvod = zvýhodnění poškozených)</a:t>
            </a:r>
          </a:p>
          <a:p>
            <a:pPr lvl="1"/>
            <a:r>
              <a:rPr lang="cs-CZ" dirty="0"/>
              <a:t>Současně však </a:t>
            </a:r>
            <a:r>
              <a:rPr lang="cs-CZ" b="1" dirty="0">
                <a:solidFill>
                  <a:srgbClr val="0000DC"/>
                </a:solidFill>
              </a:rPr>
              <a:t>„původci“</a:t>
            </a:r>
            <a:r>
              <a:rPr lang="cs-CZ" dirty="0">
                <a:solidFill>
                  <a:srgbClr val="0000DC"/>
                </a:solidFill>
              </a:rPr>
              <a:t>, kteří pochybili </a:t>
            </a:r>
            <a:r>
              <a:rPr lang="cs-CZ" dirty="0"/>
              <a:t>(subjekty, orgány, úředníci apod.)</a:t>
            </a:r>
          </a:p>
          <a:p>
            <a:pPr marL="324000" lvl="1" indent="0">
              <a:buNone/>
            </a:pPr>
            <a:r>
              <a:rPr lang="cs-CZ" dirty="0"/>
              <a:t> </a:t>
            </a:r>
          </a:p>
          <a:p>
            <a:pPr lvl="1"/>
            <a:r>
              <a:rPr lang="cs-CZ" i="1" dirty="0"/>
              <a:t>„Regres“ </a:t>
            </a:r>
            <a:r>
              <a:rPr lang="cs-CZ" dirty="0"/>
              <a:t>= </a:t>
            </a:r>
            <a:r>
              <a:rPr lang="cs-CZ" b="1" dirty="0"/>
              <a:t>pohyb zpět </a:t>
            </a:r>
            <a:r>
              <a:rPr lang="cs-CZ" i="1" dirty="0"/>
              <a:t>(x „progres“)</a:t>
            </a:r>
          </a:p>
          <a:p>
            <a:pPr lvl="1"/>
            <a:r>
              <a:rPr lang="cs-CZ" dirty="0"/>
              <a:t>V kontextu odpovědnosti za škodu = </a:t>
            </a:r>
            <a:r>
              <a:rPr lang="cs-CZ" b="1" dirty="0"/>
              <a:t>právo na náhradu po „původci“</a:t>
            </a:r>
          </a:p>
        </p:txBody>
      </p:sp>
      <p:pic>
        <p:nvPicPr>
          <p:cNvPr id="7" name="OdoVS str. 4.wav">
            <a:hlinkClick r:id="" action="ppaction://media"/>
          </p:cNvPr>
          <p:cNvPicPr>
            <a:picLocks noRot="1" noChangeAspect="1"/>
          </p:cNvPicPr>
          <p:nvPr>
            <a:wavAudioFile r:embed="rId1" name="OdoVS str. 4.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b="1" dirty="0"/>
              <a:t>Terminologie</a:t>
            </a:r>
            <a:r>
              <a:rPr lang="cs-CZ" dirty="0"/>
              <a:t> (dle z. č. 82/1998 Sb.)</a:t>
            </a:r>
          </a:p>
          <a:p>
            <a:pPr lvl="1"/>
            <a:r>
              <a:rPr lang="cs-CZ" dirty="0"/>
              <a:t>Regres = </a:t>
            </a:r>
            <a:r>
              <a:rPr lang="cs-CZ" i="1" dirty="0">
                <a:solidFill>
                  <a:srgbClr val="0000DC"/>
                </a:solidFill>
              </a:rPr>
              <a:t>„regresní úhrada“ </a:t>
            </a:r>
            <a:r>
              <a:rPr lang="cs-CZ" dirty="0"/>
              <a:t>(§ 16 až 18 a 23 až 25 </a:t>
            </a:r>
            <a:r>
              <a:rPr lang="cs-CZ" dirty="0" err="1"/>
              <a:t>OdpŠk</a:t>
            </a:r>
            <a:r>
              <a:rPr lang="cs-CZ" dirty="0"/>
              <a:t>)</a:t>
            </a:r>
          </a:p>
          <a:p>
            <a:pPr lvl="1"/>
            <a:endParaRPr lang="cs-CZ" dirty="0"/>
          </a:p>
          <a:p>
            <a:pPr lvl="1"/>
            <a:r>
              <a:rPr lang="cs-CZ" dirty="0"/>
              <a:t>Právnické a fyzické osoby při výkonu státní správy, která jim byla svěřena zákonem nebo na základě zákona = </a:t>
            </a:r>
            <a:r>
              <a:rPr lang="cs-CZ" i="1" dirty="0">
                <a:solidFill>
                  <a:srgbClr val="0000DC"/>
                </a:solidFill>
              </a:rPr>
              <a:t>„úřední osoby“ </a:t>
            </a:r>
            <a:r>
              <a:rPr lang="cs-CZ" dirty="0"/>
              <a:t>(§ 3 odst. 1 písm. b </a:t>
            </a:r>
            <a:r>
              <a:rPr lang="cs-CZ" dirty="0" err="1"/>
              <a:t>OdpŠk</a:t>
            </a:r>
            <a:r>
              <a:rPr lang="cs-CZ" dirty="0"/>
              <a:t>)</a:t>
            </a:r>
          </a:p>
          <a:p>
            <a:pPr lvl="2"/>
            <a:r>
              <a:rPr lang="cs-CZ" dirty="0"/>
              <a:t>Pozor, nejde o </a:t>
            </a:r>
            <a:r>
              <a:rPr lang="cs-CZ" i="1" dirty="0"/>
              <a:t>„(oprávněné) úřední osoby“</a:t>
            </a:r>
            <a:r>
              <a:rPr lang="cs-CZ" dirty="0"/>
              <a:t> ve smyslu správního řádu (srov. § 14 a 15 SŘ)</a:t>
            </a:r>
          </a:p>
          <a:p>
            <a:pPr lvl="1"/>
            <a:endParaRPr lang="cs-CZ" dirty="0"/>
          </a:p>
          <a:p>
            <a:pPr lvl="1"/>
            <a:r>
              <a:rPr lang="cs-CZ" dirty="0">
                <a:solidFill>
                  <a:srgbClr val="0000DC"/>
                </a:solidFill>
              </a:rPr>
              <a:t>Úředníci/úřednice </a:t>
            </a:r>
            <a:r>
              <a:rPr lang="cs-CZ" dirty="0"/>
              <a:t>(z. č. 82/1998 Sb. tento pojem nepoužívá, namísto toho hovoří o) =      </a:t>
            </a:r>
            <a:r>
              <a:rPr lang="cs-CZ" i="1" dirty="0">
                <a:solidFill>
                  <a:srgbClr val="0000DC"/>
                </a:solidFill>
              </a:rPr>
              <a:t>…ti, kteří se podíleli na vydání nezákonného rozhodnutí nebo na nesprávném úředním postupu (pokud byli k vydání rozhodnutí nebo k úřednímu postupu oprávněni) </a:t>
            </a:r>
            <a:r>
              <a:rPr lang="cs-CZ" dirty="0"/>
              <a:t>(§ 17 odst. 3 </a:t>
            </a:r>
            <a:r>
              <a:rPr lang="cs-CZ" dirty="0" err="1"/>
              <a:t>OdpŠk</a:t>
            </a:r>
            <a:r>
              <a:rPr lang="cs-CZ" dirty="0"/>
              <a:t>)</a:t>
            </a:r>
          </a:p>
        </p:txBody>
      </p:sp>
      <p:pic>
        <p:nvPicPr>
          <p:cNvPr id="7" name="OdoVS str. 5.wav">
            <a:hlinkClick r:id="" action="ppaction://media"/>
          </p:cNvPr>
          <p:cNvPicPr>
            <a:picLocks noRot="1" noChangeAspect="1"/>
          </p:cNvPicPr>
          <p:nvPr>
            <a:wavAudioFile r:embed="rId1" name="OdoVS str. 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b="1" dirty="0"/>
              <a:t>Druhy</a:t>
            </a:r>
            <a:r>
              <a:rPr lang="cs-CZ" dirty="0"/>
              <a:t> (dle z. č. 82/1998 Sb.)</a:t>
            </a:r>
          </a:p>
          <a:p>
            <a:pPr lvl="1"/>
            <a:r>
              <a:rPr lang="cs-CZ" dirty="0"/>
              <a:t>„Jednostupňový“</a:t>
            </a:r>
          </a:p>
          <a:p>
            <a:pPr marL="1257300" lvl="2" indent="-342900">
              <a:buFont typeface="+mj-lt"/>
              <a:buAutoNum type="arabicParenR"/>
            </a:pPr>
            <a:r>
              <a:rPr lang="cs-CZ" b="1" i="1" dirty="0">
                <a:solidFill>
                  <a:srgbClr val="0000DC"/>
                </a:solidFill>
              </a:rPr>
              <a:t>Stát vůči ÚSC (přenesená působnost)</a:t>
            </a:r>
          </a:p>
          <a:p>
            <a:pPr marL="1257300" lvl="2" indent="-342900">
              <a:buFont typeface="+mj-lt"/>
              <a:buAutoNum type="arabicParenR"/>
            </a:pPr>
            <a:r>
              <a:rPr lang="cs-CZ" b="1" i="1" dirty="0">
                <a:solidFill>
                  <a:srgbClr val="0000DC"/>
                </a:solidFill>
              </a:rPr>
              <a:t>Stát vůči „úředním osobám“ </a:t>
            </a:r>
          </a:p>
          <a:p>
            <a:pPr marL="1257300" lvl="2" indent="-342900">
              <a:buFont typeface="+mj-lt"/>
              <a:buAutoNum type="arabicParenR"/>
            </a:pPr>
            <a:r>
              <a:rPr lang="cs-CZ" b="1" i="1" dirty="0">
                <a:solidFill>
                  <a:srgbClr val="0000DC"/>
                </a:solidFill>
              </a:rPr>
              <a:t>ÚSC vůči státu (samostatná působnost)</a:t>
            </a:r>
          </a:p>
          <a:p>
            <a:pPr marL="1257300" lvl="2" indent="-342900">
              <a:buFont typeface="+mj-lt"/>
              <a:buAutoNum type="arabicParenR"/>
            </a:pPr>
            <a:r>
              <a:rPr lang="cs-CZ" b="1" i="1" dirty="0">
                <a:solidFill>
                  <a:srgbClr val="0000DC"/>
                </a:solidFill>
              </a:rPr>
              <a:t>Obec vůči kraji (samostatná působnost)</a:t>
            </a:r>
          </a:p>
          <a:p>
            <a:pPr marL="1257300" lvl="2" indent="-342900">
              <a:buFont typeface="+mj-lt"/>
              <a:buAutoNum type="arabicParenR"/>
            </a:pPr>
            <a:r>
              <a:rPr lang="cs-CZ" b="1" i="1" dirty="0">
                <a:solidFill>
                  <a:srgbClr val="0000DC"/>
                </a:solidFill>
              </a:rPr>
              <a:t>Stát vůči „úředníkům“</a:t>
            </a:r>
          </a:p>
          <a:p>
            <a:pPr marL="1257300" lvl="2" indent="-342900">
              <a:buFont typeface="+mj-lt"/>
              <a:buAutoNum type="arabicParenR"/>
            </a:pPr>
            <a:r>
              <a:rPr lang="cs-CZ" b="1" i="1" dirty="0">
                <a:solidFill>
                  <a:srgbClr val="0000DC"/>
                </a:solidFill>
              </a:rPr>
              <a:t>ÚSC vůči „úředníkům“</a:t>
            </a:r>
          </a:p>
          <a:p>
            <a:pPr lvl="1">
              <a:buNone/>
            </a:pPr>
            <a:endParaRPr lang="cs-CZ" dirty="0"/>
          </a:p>
          <a:p>
            <a:pPr lvl="1"/>
            <a:r>
              <a:rPr lang="cs-CZ" dirty="0"/>
              <a:t>„Dvoustupňový“</a:t>
            </a:r>
          </a:p>
          <a:p>
            <a:pPr marL="1257300" lvl="2" indent="-342900">
              <a:buFont typeface="+mj-lt"/>
              <a:buAutoNum type="arabicParenR"/>
            </a:pPr>
            <a:r>
              <a:rPr lang="cs-CZ" i="1" dirty="0">
                <a:solidFill>
                  <a:srgbClr val="0000DC"/>
                </a:solidFill>
              </a:rPr>
              <a:t>(po regresu vůči státu) </a:t>
            </a:r>
            <a:r>
              <a:rPr lang="cs-CZ" b="1" i="1" dirty="0">
                <a:solidFill>
                  <a:srgbClr val="0000DC"/>
                </a:solidFill>
              </a:rPr>
              <a:t>Stát vůči „úředníkům“</a:t>
            </a:r>
          </a:p>
          <a:p>
            <a:pPr marL="1257300" lvl="2" indent="-342900">
              <a:buFont typeface="+mj-lt"/>
              <a:buAutoNum type="arabicParenR"/>
            </a:pPr>
            <a:r>
              <a:rPr lang="cs-CZ" i="1" dirty="0">
                <a:solidFill>
                  <a:srgbClr val="0000DC"/>
                </a:solidFill>
              </a:rPr>
              <a:t>(po regresu vůči ÚSC) </a:t>
            </a:r>
            <a:r>
              <a:rPr lang="cs-CZ" b="1" i="1" dirty="0">
                <a:solidFill>
                  <a:srgbClr val="0000DC"/>
                </a:solidFill>
              </a:rPr>
              <a:t>ÚSC vůči „úředníkům“</a:t>
            </a:r>
          </a:p>
          <a:p>
            <a:pPr marL="1257300" lvl="2" indent="-342900">
              <a:buFont typeface="+mj-lt"/>
              <a:buAutoNum type="arabicParenR"/>
            </a:pPr>
            <a:r>
              <a:rPr lang="cs-CZ" i="1" dirty="0">
                <a:solidFill>
                  <a:srgbClr val="0000DC"/>
                </a:solidFill>
              </a:rPr>
              <a:t>(po regresu vůči „úředním osobám“) </a:t>
            </a:r>
            <a:r>
              <a:rPr lang="cs-CZ" b="1" i="1" dirty="0">
                <a:solidFill>
                  <a:srgbClr val="0000DC"/>
                </a:solidFill>
              </a:rPr>
              <a:t>„Úřední osoby“ vůči „úředníkům“</a:t>
            </a:r>
          </a:p>
          <a:p>
            <a:pPr lvl="1"/>
            <a:endParaRPr lang="cs-CZ" dirty="0"/>
          </a:p>
        </p:txBody>
      </p:sp>
      <p:pic>
        <p:nvPicPr>
          <p:cNvPr id="7" name="OdoVS str. 6.wav">
            <a:hlinkClick r:id="" action="ppaction://media"/>
          </p:cNvPr>
          <p:cNvPicPr>
            <a:picLocks noRot="1" noChangeAspect="1"/>
          </p:cNvPicPr>
          <p:nvPr>
            <a:wavAudioFile r:embed="rId1" name="OdoVS str. 6.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6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b="1" dirty="0"/>
              <a:t>Základní srovnání</a:t>
            </a:r>
            <a:r>
              <a:rPr lang="cs-CZ" dirty="0"/>
              <a:t> odpovědnosti státu/ÚSC a regresních úhrad: </a:t>
            </a:r>
          </a:p>
          <a:p>
            <a:endParaRPr lang="cs-CZ" dirty="0"/>
          </a:p>
          <a:p>
            <a:endParaRPr lang="cs-CZ" dirty="0"/>
          </a:p>
          <a:p>
            <a:endParaRPr lang="cs-CZ" dirty="0"/>
          </a:p>
          <a:p>
            <a:endParaRPr lang="cs-CZ" dirty="0"/>
          </a:p>
          <a:p>
            <a:pPr lvl="1"/>
            <a:endParaRPr lang="cs-CZ" i="1" dirty="0">
              <a:solidFill>
                <a:srgbClr val="0000DC"/>
              </a:solidFill>
            </a:endParaRPr>
          </a:p>
        </p:txBody>
      </p:sp>
      <p:graphicFrame>
        <p:nvGraphicFramePr>
          <p:cNvPr id="6" name="Tabulka 5"/>
          <p:cNvGraphicFramePr>
            <a:graphicFrameLocks noGrp="1"/>
          </p:cNvGraphicFramePr>
          <p:nvPr>
            <p:extLst>
              <p:ext uri="{D42A27DB-BD31-4B8C-83A1-F6EECF244321}">
                <p14:modId xmlns:p14="http://schemas.microsoft.com/office/powerpoint/2010/main" val="1288254553"/>
              </p:ext>
            </p:extLst>
          </p:nvPr>
        </p:nvGraphicFramePr>
        <p:xfrm>
          <a:off x="1003298" y="2478126"/>
          <a:ext cx="9354039" cy="3124200"/>
        </p:xfrm>
        <a:graphic>
          <a:graphicData uri="http://schemas.openxmlformats.org/drawingml/2006/table">
            <a:tbl>
              <a:tblPr firstRow="1" bandRow="1">
                <a:tableStyleId>{5C22544A-7EE6-4342-B048-85BDC9FD1C3A}</a:tableStyleId>
              </a:tblPr>
              <a:tblGrid>
                <a:gridCol w="3118013">
                  <a:extLst>
                    <a:ext uri="{9D8B030D-6E8A-4147-A177-3AD203B41FA5}">
                      <a16:colId xmlns:a16="http://schemas.microsoft.com/office/drawing/2014/main" val="20000"/>
                    </a:ext>
                  </a:extLst>
                </a:gridCol>
                <a:gridCol w="3118013">
                  <a:extLst>
                    <a:ext uri="{9D8B030D-6E8A-4147-A177-3AD203B41FA5}">
                      <a16:colId xmlns:a16="http://schemas.microsoft.com/office/drawing/2014/main" val="20001"/>
                    </a:ext>
                  </a:extLst>
                </a:gridCol>
                <a:gridCol w="3118013">
                  <a:extLst>
                    <a:ext uri="{9D8B030D-6E8A-4147-A177-3AD203B41FA5}">
                      <a16:colId xmlns:a16="http://schemas.microsoft.com/office/drawing/2014/main" val="20002"/>
                    </a:ext>
                  </a:extLst>
                </a:gridCol>
              </a:tblGrid>
              <a:tr h="370840">
                <a:tc>
                  <a:txBody>
                    <a:bodyPr/>
                    <a:lstStyle/>
                    <a:p>
                      <a:endParaRPr lang="cs-CZ" dirty="0"/>
                    </a:p>
                  </a:txBody>
                  <a:tcPr/>
                </a:tc>
                <a:tc>
                  <a:txBody>
                    <a:bodyPr/>
                    <a:lstStyle/>
                    <a:p>
                      <a:r>
                        <a:rPr lang="cs-CZ" dirty="0"/>
                        <a:t>Odpovědnost státu a ÚSC</a:t>
                      </a:r>
                    </a:p>
                  </a:txBody>
                  <a:tcPr/>
                </a:tc>
                <a:tc>
                  <a:txBody>
                    <a:bodyPr/>
                    <a:lstStyle/>
                    <a:p>
                      <a:r>
                        <a:rPr lang="cs-CZ" dirty="0"/>
                        <a:t>Regresní úhrady</a:t>
                      </a:r>
                    </a:p>
                  </a:txBody>
                  <a:tcPr/>
                </a:tc>
                <a:extLst>
                  <a:ext uri="{0D108BD9-81ED-4DB2-BD59-A6C34878D82A}">
                    <a16:rowId xmlns:a16="http://schemas.microsoft.com/office/drawing/2014/main" val="10000"/>
                  </a:ext>
                </a:extLst>
              </a:tr>
              <a:tr h="370840">
                <a:tc>
                  <a:txBody>
                    <a:bodyPr/>
                    <a:lstStyle/>
                    <a:p>
                      <a:r>
                        <a:rPr lang="cs-CZ" b="1" dirty="0"/>
                        <a:t>Princip odpovědnosti</a:t>
                      </a:r>
                    </a:p>
                  </a:txBody>
                  <a:tcPr/>
                </a:tc>
                <a:tc>
                  <a:txBody>
                    <a:bodyPr/>
                    <a:lstStyle/>
                    <a:p>
                      <a:r>
                        <a:rPr lang="cs-CZ" dirty="0"/>
                        <a:t>Objektivní (absolutní)</a:t>
                      </a:r>
                    </a:p>
                  </a:txBody>
                  <a:tcPr/>
                </a:tc>
                <a:tc>
                  <a:txBody>
                    <a:bodyPr/>
                    <a:lstStyle/>
                    <a:p>
                      <a:r>
                        <a:rPr lang="cs-CZ" dirty="0"/>
                        <a:t>Subjektivní</a:t>
                      </a:r>
                    </a:p>
                  </a:txBody>
                  <a:tcPr/>
                </a:tc>
                <a:extLst>
                  <a:ext uri="{0D108BD9-81ED-4DB2-BD59-A6C34878D82A}">
                    <a16:rowId xmlns:a16="http://schemas.microsoft.com/office/drawing/2014/main" val="10001"/>
                  </a:ext>
                </a:extLst>
              </a:tr>
              <a:tr h="370840">
                <a:tc>
                  <a:txBody>
                    <a:bodyPr/>
                    <a:lstStyle/>
                    <a:p>
                      <a:r>
                        <a:rPr lang="cs-CZ" b="1" dirty="0"/>
                        <a:t>Princip uplatňování</a:t>
                      </a:r>
                    </a:p>
                  </a:txBody>
                  <a:tcPr/>
                </a:tc>
                <a:tc>
                  <a:txBody>
                    <a:bodyPr/>
                    <a:lstStyle/>
                    <a:p>
                      <a:r>
                        <a:rPr lang="cs-CZ" dirty="0"/>
                        <a:t>Iniciativa</a:t>
                      </a:r>
                      <a:r>
                        <a:rPr lang="cs-CZ" baseline="0" dirty="0"/>
                        <a:t> poškozeného</a:t>
                      </a:r>
                      <a:endParaRPr lang="cs-CZ" dirty="0"/>
                    </a:p>
                  </a:txBody>
                  <a:tcPr/>
                </a:tc>
                <a:tc>
                  <a:txBody>
                    <a:bodyPr/>
                    <a:lstStyle/>
                    <a:p>
                      <a:r>
                        <a:rPr lang="cs-CZ" dirty="0"/>
                        <a:t>Iniciativa</a:t>
                      </a:r>
                      <a:r>
                        <a:rPr lang="cs-CZ" baseline="0" dirty="0"/>
                        <a:t> poškozeného (resp. „o</a:t>
                      </a:r>
                      <a:r>
                        <a:rPr lang="cs-CZ" dirty="0"/>
                        <a:t>portunita“)</a:t>
                      </a:r>
                    </a:p>
                  </a:txBody>
                  <a:tcPr/>
                </a:tc>
                <a:extLst>
                  <a:ext uri="{0D108BD9-81ED-4DB2-BD59-A6C34878D82A}">
                    <a16:rowId xmlns:a16="http://schemas.microsoft.com/office/drawing/2014/main" val="10002"/>
                  </a:ext>
                </a:extLst>
              </a:tr>
              <a:tr h="370840">
                <a:tc>
                  <a:txBody>
                    <a:bodyPr/>
                    <a:lstStyle/>
                    <a:p>
                      <a:r>
                        <a:rPr lang="cs-CZ" b="1" dirty="0"/>
                        <a:t>Rozsah náhrady</a:t>
                      </a:r>
                    </a:p>
                  </a:txBody>
                  <a:tcPr/>
                </a:tc>
                <a:tc>
                  <a:txBody>
                    <a:bodyPr/>
                    <a:lstStyle/>
                    <a:p>
                      <a:r>
                        <a:rPr lang="cs-CZ" dirty="0"/>
                        <a:t>Bez omezení</a:t>
                      </a:r>
                    </a:p>
                  </a:txBody>
                  <a:tcPr/>
                </a:tc>
                <a:tc>
                  <a:txBody>
                    <a:bodyPr/>
                    <a:lstStyle/>
                    <a:p>
                      <a:r>
                        <a:rPr lang="cs-CZ" dirty="0"/>
                        <a:t>Limitace u „úředníků“       (dle pracovního práva)</a:t>
                      </a:r>
                    </a:p>
                  </a:txBody>
                  <a:tcPr/>
                </a:tc>
                <a:extLst>
                  <a:ext uri="{0D108BD9-81ED-4DB2-BD59-A6C34878D82A}">
                    <a16:rowId xmlns:a16="http://schemas.microsoft.com/office/drawing/2014/main" val="10003"/>
                  </a:ext>
                </a:extLst>
              </a:tr>
              <a:tr h="370840">
                <a:tc>
                  <a:txBody>
                    <a:bodyPr/>
                    <a:lstStyle/>
                    <a:p>
                      <a:r>
                        <a:rPr lang="cs-CZ" b="1" dirty="0"/>
                        <a:t>Moderace</a:t>
                      </a:r>
                    </a:p>
                  </a:txBody>
                  <a:tcPr/>
                </a:tc>
                <a:tc>
                  <a:txBody>
                    <a:bodyPr/>
                    <a:lstStyle/>
                    <a:p>
                      <a:r>
                        <a:rPr lang="cs-CZ" dirty="0"/>
                        <a:t>Ne</a:t>
                      </a:r>
                    </a:p>
                  </a:txBody>
                  <a:tcPr/>
                </a:tc>
                <a:tc>
                  <a:txBody>
                    <a:bodyPr/>
                    <a:lstStyle/>
                    <a:p>
                      <a:r>
                        <a:rPr lang="cs-CZ" dirty="0"/>
                        <a:t>Ano</a:t>
                      </a:r>
                    </a:p>
                  </a:txBody>
                  <a:tcPr/>
                </a:tc>
                <a:extLst>
                  <a:ext uri="{0D108BD9-81ED-4DB2-BD59-A6C34878D82A}">
                    <a16:rowId xmlns:a16="http://schemas.microsoft.com/office/drawing/2014/main" val="10004"/>
                  </a:ext>
                </a:extLst>
              </a:tr>
              <a:tr h="185420">
                <a:tc>
                  <a:txBody>
                    <a:bodyPr/>
                    <a:lstStyle/>
                    <a:p>
                      <a:r>
                        <a:rPr lang="cs-CZ" b="1" dirty="0"/>
                        <a:t>Promlčení</a:t>
                      </a:r>
                    </a:p>
                  </a:txBody>
                  <a:tcPr/>
                </a:tc>
                <a:tc>
                  <a:txBody>
                    <a:bodyPr/>
                    <a:lstStyle/>
                    <a:p>
                      <a:r>
                        <a:rPr lang="cs-CZ" dirty="0"/>
                        <a:t>3 roky (6 měsíců) / 10 let</a:t>
                      </a:r>
                    </a:p>
                  </a:txBody>
                  <a:tcPr/>
                </a:tc>
                <a:tc>
                  <a:txBody>
                    <a:bodyPr/>
                    <a:lstStyle/>
                    <a:p>
                      <a:r>
                        <a:rPr lang="cs-CZ" dirty="0"/>
                        <a:t>1 rok</a:t>
                      </a:r>
                    </a:p>
                  </a:txBody>
                  <a:tcPr/>
                </a:tc>
                <a:extLst>
                  <a:ext uri="{0D108BD9-81ED-4DB2-BD59-A6C34878D82A}">
                    <a16:rowId xmlns:a16="http://schemas.microsoft.com/office/drawing/2014/main" val="10005"/>
                  </a:ext>
                </a:extLst>
              </a:tr>
              <a:tr h="185420">
                <a:tc>
                  <a:txBody>
                    <a:bodyPr/>
                    <a:lstStyle/>
                    <a:p>
                      <a:r>
                        <a:rPr lang="cs-CZ" b="1" dirty="0"/>
                        <a:t>Převažující</a:t>
                      </a:r>
                      <a:r>
                        <a:rPr lang="cs-CZ" b="1" baseline="0" dirty="0"/>
                        <a:t> f</a:t>
                      </a:r>
                      <a:r>
                        <a:rPr lang="cs-CZ" b="1" dirty="0"/>
                        <a:t>unkce</a:t>
                      </a:r>
                    </a:p>
                  </a:txBody>
                  <a:tcPr/>
                </a:tc>
                <a:tc>
                  <a:txBody>
                    <a:bodyPr/>
                    <a:lstStyle/>
                    <a:p>
                      <a:r>
                        <a:rPr lang="cs-CZ" dirty="0"/>
                        <a:t>Kompenzační</a:t>
                      </a:r>
                    </a:p>
                  </a:txBody>
                  <a:tcPr/>
                </a:tc>
                <a:tc>
                  <a:txBody>
                    <a:bodyPr/>
                    <a:lstStyle/>
                    <a:p>
                      <a:r>
                        <a:rPr lang="cs-CZ" dirty="0"/>
                        <a:t>Prevenční (sankční?)</a:t>
                      </a:r>
                    </a:p>
                  </a:txBody>
                  <a:tcPr/>
                </a:tc>
                <a:extLst>
                  <a:ext uri="{0D108BD9-81ED-4DB2-BD59-A6C34878D82A}">
                    <a16:rowId xmlns:a16="http://schemas.microsoft.com/office/drawing/2014/main" val="3703018747"/>
                  </a:ext>
                </a:extLst>
              </a:tr>
            </a:tbl>
          </a:graphicData>
        </a:graphic>
      </p:graphicFrame>
      <p:pic>
        <p:nvPicPr>
          <p:cNvPr id="8" name="OdoVS str. 7.wav">
            <a:hlinkClick r:id="" action="ppaction://media"/>
          </p:cNvPr>
          <p:cNvPicPr>
            <a:picLocks noRot="1" noChangeAspect="1"/>
          </p:cNvPicPr>
          <p:nvPr>
            <a:wavAudioFile r:embed="rId1" name="OdoVS str. 7.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dirty="0"/>
              <a:t>Regresní úhrady jako </a:t>
            </a:r>
            <a:r>
              <a:rPr lang="cs-CZ" b="1" dirty="0"/>
              <a:t>sankce </a:t>
            </a:r>
            <a:r>
              <a:rPr lang="cs-CZ" dirty="0"/>
              <a:t>(?)</a:t>
            </a:r>
          </a:p>
          <a:p>
            <a:pPr lvl="1"/>
            <a:r>
              <a:rPr lang="cs-CZ" dirty="0"/>
              <a:t>Zřetelně </a:t>
            </a:r>
            <a:r>
              <a:rPr lang="cs-CZ" dirty="0">
                <a:solidFill>
                  <a:srgbClr val="0000DC"/>
                </a:solidFill>
              </a:rPr>
              <a:t>oslabená </a:t>
            </a:r>
            <a:r>
              <a:rPr lang="cs-CZ" i="1" dirty="0">
                <a:solidFill>
                  <a:srgbClr val="0000DC"/>
                </a:solidFill>
              </a:rPr>
              <a:t>kompenzační funkce </a:t>
            </a:r>
            <a:r>
              <a:rPr lang="cs-CZ" dirty="0"/>
              <a:t>(proti „účelu“ regresu)</a:t>
            </a:r>
          </a:p>
          <a:p>
            <a:pPr lvl="1"/>
            <a:r>
              <a:rPr lang="cs-CZ" dirty="0"/>
              <a:t>Jde spíše o předcházení vzniku pochybení = </a:t>
            </a:r>
            <a:r>
              <a:rPr lang="cs-CZ" b="1" i="1" dirty="0">
                <a:solidFill>
                  <a:srgbClr val="0000DC"/>
                </a:solidFill>
              </a:rPr>
              <a:t>prevenční funkce</a:t>
            </a:r>
          </a:p>
          <a:p>
            <a:pPr lvl="1"/>
            <a:r>
              <a:rPr lang="cs-CZ" dirty="0"/>
              <a:t>Ale také určitý „sankční rozměr“ (</a:t>
            </a:r>
            <a:r>
              <a:rPr lang="cs-CZ" i="1" dirty="0">
                <a:solidFill>
                  <a:srgbClr val="0000DC"/>
                </a:solidFill>
              </a:rPr>
              <a:t>preventivně-sankční funkce</a:t>
            </a:r>
            <a:r>
              <a:rPr lang="cs-CZ" dirty="0"/>
              <a:t>)</a:t>
            </a:r>
          </a:p>
          <a:p>
            <a:pPr lvl="1"/>
            <a:endParaRPr lang="cs-CZ" dirty="0"/>
          </a:p>
          <a:p>
            <a:r>
              <a:rPr lang="cs-CZ" b="1" dirty="0"/>
              <a:t>Otázky k povaze </a:t>
            </a:r>
            <a:r>
              <a:rPr lang="cs-CZ" dirty="0"/>
              <a:t>regresních úhrad</a:t>
            </a:r>
          </a:p>
          <a:p>
            <a:pPr lvl="1"/>
            <a:r>
              <a:rPr lang="cs-CZ" i="1" dirty="0">
                <a:solidFill>
                  <a:srgbClr val="0000DC"/>
                </a:solidFill>
              </a:rPr>
              <a:t>Jde ještě o náhradu škody?</a:t>
            </a:r>
          </a:p>
          <a:p>
            <a:pPr lvl="1"/>
            <a:r>
              <a:rPr lang="cs-CZ" i="1" dirty="0">
                <a:solidFill>
                  <a:srgbClr val="0000DC"/>
                </a:solidFill>
              </a:rPr>
              <a:t>A má jít o náhradu škody?</a:t>
            </a:r>
          </a:p>
          <a:p>
            <a:pPr lvl="1"/>
            <a:r>
              <a:rPr lang="cs-CZ" i="1" dirty="0">
                <a:solidFill>
                  <a:srgbClr val="0000DC"/>
                </a:solidFill>
              </a:rPr>
              <a:t>A kdy ano?</a:t>
            </a:r>
          </a:p>
          <a:p>
            <a:pPr lvl="1"/>
            <a:endParaRPr lang="cs-CZ" dirty="0"/>
          </a:p>
          <a:p>
            <a:pPr lvl="1"/>
            <a:endParaRPr lang="cs-CZ" dirty="0"/>
          </a:p>
          <a:p>
            <a:pPr lvl="1"/>
            <a:endParaRPr lang="cs-CZ" dirty="0"/>
          </a:p>
        </p:txBody>
      </p:sp>
      <p:pic>
        <p:nvPicPr>
          <p:cNvPr id="7" name="OdoVS str. 8.wav">
            <a:hlinkClick r:id="" action="ppaction://media"/>
          </p:cNvPr>
          <p:cNvPicPr>
            <a:picLocks noRot="1" noChangeAspect="1"/>
          </p:cNvPicPr>
          <p:nvPr>
            <a:wavAudioFile r:embed="rId1" name="OdoVS str. 8.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dirty="0"/>
              <a:t>Problém </a:t>
            </a:r>
            <a:r>
              <a:rPr lang="cs-CZ" b="1" dirty="0"/>
              <a:t>„oportunity“</a:t>
            </a:r>
          </a:p>
          <a:p>
            <a:pPr lvl="1"/>
            <a:r>
              <a:rPr lang="cs-CZ" dirty="0"/>
              <a:t>Časté novelizační </a:t>
            </a:r>
            <a:r>
              <a:rPr lang="cs-CZ" b="1" dirty="0">
                <a:solidFill>
                  <a:srgbClr val="0000DC"/>
                </a:solidFill>
              </a:rPr>
              <a:t>snahy o opuštění oportunity </a:t>
            </a:r>
            <a:r>
              <a:rPr lang="cs-CZ" dirty="0"/>
              <a:t>regresů</a:t>
            </a:r>
          </a:p>
          <a:p>
            <a:pPr lvl="1"/>
            <a:r>
              <a:rPr lang="cs-CZ" dirty="0"/>
              <a:t>Analogie se „soukromými“ zaměstnanci</a:t>
            </a:r>
          </a:p>
          <a:p>
            <a:pPr lvl="1"/>
            <a:r>
              <a:rPr lang="cs-CZ" dirty="0"/>
              <a:t>Představa: </a:t>
            </a:r>
            <a:r>
              <a:rPr lang="cs-CZ" b="1" dirty="0"/>
              <a:t>maximalizace regresních úhrad = úspory</a:t>
            </a:r>
          </a:p>
          <a:p>
            <a:pPr lvl="1">
              <a:buNone/>
            </a:pPr>
            <a:endParaRPr lang="cs-CZ" dirty="0"/>
          </a:p>
          <a:p>
            <a:pPr lvl="1"/>
            <a:r>
              <a:rPr lang="cs-CZ" b="1" dirty="0"/>
              <a:t>Ale některé problémy tohoto řešení</a:t>
            </a:r>
          </a:p>
          <a:p>
            <a:pPr lvl="1"/>
            <a:r>
              <a:rPr lang="cs-CZ" i="1" dirty="0">
                <a:solidFill>
                  <a:srgbClr val="0000DC"/>
                </a:solidFill>
              </a:rPr>
              <a:t>1/ přiměřenosti („tvrdosti“) regresů</a:t>
            </a:r>
          </a:p>
          <a:p>
            <a:pPr lvl="1"/>
            <a:r>
              <a:rPr lang="cs-CZ" i="1" dirty="0">
                <a:solidFill>
                  <a:srgbClr val="0000DC"/>
                </a:solidFill>
              </a:rPr>
              <a:t>2/ tzv. </a:t>
            </a:r>
            <a:r>
              <a:rPr lang="cs-CZ" i="1" dirty="0" err="1">
                <a:solidFill>
                  <a:srgbClr val="0000DC"/>
                </a:solidFill>
              </a:rPr>
              <a:t>chilling</a:t>
            </a:r>
            <a:r>
              <a:rPr lang="cs-CZ" i="1" dirty="0">
                <a:solidFill>
                  <a:srgbClr val="0000DC"/>
                </a:solidFill>
              </a:rPr>
              <a:t> </a:t>
            </a:r>
            <a:r>
              <a:rPr lang="cs-CZ" i="1" dirty="0" err="1">
                <a:solidFill>
                  <a:srgbClr val="0000DC"/>
                </a:solidFill>
              </a:rPr>
              <a:t>effect</a:t>
            </a:r>
            <a:endParaRPr lang="cs-CZ" i="1" dirty="0">
              <a:solidFill>
                <a:srgbClr val="0000DC"/>
              </a:solidFill>
            </a:endParaRPr>
          </a:p>
          <a:p>
            <a:pPr lvl="1"/>
            <a:r>
              <a:rPr lang="cs-CZ" i="1" dirty="0">
                <a:solidFill>
                  <a:srgbClr val="0000DC"/>
                </a:solidFill>
              </a:rPr>
              <a:t>3/ objektivních příčin odpovědnosti</a:t>
            </a:r>
          </a:p>
          <a:p>
            <a:pPr lvl="1"/>
            <a:endParaRPr lang="cs-CZ" b="1" dirty="0"/>
          </a:p>
          <a:p>
            <a:pPr lvl="1"/>
            <a:r>
              <a:rPr lang="cs-CZ" dirty="0"/>
              <a:t>K tomu viz např. nedávná odpověď ministra spravedlnosti na interpelaci:</a:t>
            </a:r>
          </a:p>
          <a:p>
            <a:pPr lvl="2"/>
            <a:r>
              <a:rPr lang="cs-CZ" dirty="0">
                <a:hlinkClick r:id="rId3"/>
              </a:rPr>
              <a:t>https://www.pirati.cz/assets/pdf/jan-knezinek-odpoved.pdf</a:t>
            </a:r>
            <a:endParaRPr lang="cs-CZ" dirty="0"/>
          </a:p>
          <a:p>
            <a:pPr lvl="1"/>
            <a:endParaRPr lang="cs-CZ" dirty="0"/>
          </a:p>
          <a:p>
            <a:pPr lvl="1"/>
            <a:endParaRPr lang="cs-CZ" dirty="0"/>
          </a:p>
        </p:txBody>
      </p:sp>
      <p:pic>
        <p:nvPicPr>
          <p:cNvPr id="6" name="OdoVS str. 9.wav">
            <a:hlinkClick r:id="" action="ppaction://media"/>
          </p:cNvPr>
          <p:cNvPicPr>
            <a:picLocks noRot="1" noChangeAspect="1"/>
          </p:cNvPicPr>
          <p:nvPr>
            <a:wavAudioFile r:embed="rId1" name="OdoVS str. 9.wav"/>
          </p:nvPr>
        </p:nvPicPr>
        <p:blipFill>
          <a:blip r:embed="rId4"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1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a:t>
            </a:r>
            <a:r>
              <a:rPr lang="cs-CZ" dirty="0"/>
              <a:t> 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pl-PL" dirty="0"/>
              <a:t>1) </a:t>
            </a:r>
            <a:r>
              <a:rPr lang="cs-CZ" dirty="0"/>
              <a:t>Regresní úhrady</a:t>
            </a:r>
            <a:endParaRPr lang="pl-PL" dirty="0"/>
          </a:p>
        </p:txBody>
      </p:sp>
      <p:sp>
        <p:nvSpPr>
          <p:cNvPr id="5" name="Zástupný symbol pro obsah 4"/>
          <p:cNvSpPr>
            <a:spLocks noGrp="1"/>
          </p:cNvSpPr>
          <p:nvPr>
            <p:ph idx="1"/>
          </p:nvPr>
        </p:nvSpPr>
        <p:spPr/>
        <p:txBody>
          <a:bodyPr/>
          <a:lstStyle/>
          <a:p>
            <a:r>
              <a:rPr lang="cs-CZ" dirty="0"/>
              <a:t>Vybraná </a:t>
            </a:r>
            <a:r>
              <a:rPr lang="cs-CZ" b="1" dirty="0"/>
              <a:t>zvláštní pravidla </a:t>
            </a:r>
            <a:r>
              <a:rPr lang="cs-CZ" dirty="0"/>
              <a:t>(§ 16 až 18 </a:t>
            </a:r>
            <a:r>
              <a:rPr lang="cs-CZ" dirty="0" err="1"/>
              <a:t>OdpŠk</a:t>
            </a:r>
            <a:r>
              <a:rPr lang="cs-CZ" dirty="0"/>
              <a:t>)</a:t>
            </a:r>
          </a:p>
          <a:p>
            <a:pPr lvl="1"/>
            <a:r>
              <a:rPr lang="cs-CZ" sz="1800" i="1" dirty="0">
                <a:solidFill>
                  <a:srgbClr val="0000DC"/>
                </a:solidFill>
              </a:rPr>
              <a:t>Bylo-li nezákonné rozhodnutí vydáno proto, že se ten, kdo je vydal, řídil </a:t>
            </a:r>
            <a:r>
              <a:rPr lang="cs-CZ" sz="1800" b="1" i="1" dirty="0">
                <a:solidFill>
                  <a:srgbClr val="0000DC"/>
                </a:solidFill>
              </a:rPr>
              <a:t>nesprávným právním názorem</a:t>
            </a:r>
            <a:r>
              <a:rPr lang="cs-CZ" sz="1800" i="1" dirty="0">
                <a:solidFill>
                  <a:srgbClr val="0000DC"/>
                </a:solidFill>
              </a:rPr>
              <a:t> příslušného orgánu, který zrušil v řízení původní zákonné rozhodnutí, nemá stát právo na regresní úhradu.</a:t>
            </a:r>
          </a:p>
          <a:p>
            <a:pPr lvl="1"/>
            <a:r>
              <a:rPr lang="cs-CZ" sz="1800" i="1" dirty="0">
                <a:solidFill>
                  <a:srgbClr val="0000DC"/>
                </a:solidFill>
              </a:rPr>
              <a:t>Nárok na regresní úhradu </a:t>
            </a:r>
            <a:r>
              <a:rPr lang="cs-CZ" sz="1800" b="1" i="1" dirty="0">
                <a:solidFill>
                  <a:srgbClr val="0000DC"/>
                </a:solidFill>
              </a:rPr>
              <a:t>vylučuje nárok na náhradu škody podle obecných předpisů</a:t>
            </a:r>
            <a:r>
              <a:rPr lang="cs-CZ" sz="1800" i="1" dirty="0">
                <a:solidFill>
                  <a:srgbClr val="0000DC"/>
                </a:solidFill>
              </a:rPr>
              <a:t>.</a:t>
            </a:r>
          </a:p>
          <a:p>
            <a:pPr lvl="1"/>
            <a:r>
              <a:rPr lang="cs-CZ" sz="1800" i="1" dirty="0">
                <a:solidFill>
                  <a:srgbClr val="0000DC"/>
                </a:solidFill>
              </a:rPr>
              <a:t>Nárok na regresní úhradu nelze uplatňovat vůči tomu, kdo se podílel na vydání nezákonného rozhodnutí nebo na nesprávném úředním postupu na </a:t>
            </a:r>
            <a:r>
              <a:rPr lang="cs-CZ" sz="1800" b="1" i="1" dirty="0">
                <a:solidFill>
                  <a:srgbClr val="0000DC"/>
                </a:solidFill>
              </a:rPr>
              <a:t>příkaz nadřízeného</a:t>
            </a:r>
            <a:r>
              <a:rPr lang="cs-CZ" sz="1800" i="1" dirty="0">
                <a:solidFill>
                  <a:srgbClr val="0000DC"/>
                </a:solidFill>
              </a:rPr>
              <a:t>, ledaže by se uposlechnutím příkazu dopustil trestného činu.</a:t>
            </a:r>
          </a:p>
          <a:p>
            <a:pPr lvl="1"/>
            <a:r>
              <a:rPr lang="cs-CZ" sz="1800" i="1" dirty="0">
                <a:solidFill>
                  <a:srgbClr val="0000DC"/>
                </a:solidFill>
              </a:rPr>
              <a:t>Byla-li škoda způsobena zaviněným porušením právní povinnosti více osob, jsou povinny zaplatit regresní úhradu </a:t>
            </a:r>
            <a:r>
              <a:rPr lang="cs-CZ" sz="1800" b="1" i="1" dirty="0">
                <a:solidFill>
                  <a:srgbClr val="0000DC"/>
                </a:solidFill>
              </a:rPr>
              <a:t>podle své účasti na způsobení škody</a:t>
            </a:r>
            <a:r>
              <a:rPr lang="cs-CZ" sz="1800" i="1" dirty="0">
                <a:solidFill>
                  <a:srgbClr val="0000DC"/>
                </a:solidFill>
              </a:rPr>
              <a:t>. V odůvodněných případech může soud rozhodnout, že odpovídají společně a nerozdílně.</a:t>
            </a:r>
          </a:p>
          <a:p>
            <a:pPr lvl="1"/>
            <a:r>
              <a:rPr lang="cs-CZ" sz="1800" i="1" dirty="0">
                <a:solidFill>
                  <a:srgbClr val="0000DC"/>
                </a:solidFill>
              </a:rPr>
              <a:t>Ten, proti němuž byl uplatněn nárok na regresní úhradu, má proti subjektu, který po něm regresní úhradu požaduje, právo uplatnit </a:t>
            </a:r>
            <a:r>
              <a:rPr lang="cs-CZ" sz="1800" b="1" i="1" dirty="0">
                <a:solidFill>
                  <a:srgbClr val="0000DC"/>
                </a:solidFill>
              </a:rPr>
              <a:t>všechny námitky, které tento subjekt mohl uplatnit vůči poškozenému v řízení o náhradě škody</a:t>
            </a:r>
            <a:r>
              <a:rPr lang="cs-CZ" sz="1800" i="1" dirty="0">
                <a:solidFill>
                  <a:srgbClr val="0000DC"/>
                </a:solidFill>
              </a:rPr>
              <a:t>.</a:t>
            </a:r>
          </a:p>
          <a:p>
            <a:pPr lvl="1"/>
            <a:endParaRPr lang="cs-CZ" dirty="0"/>
          </a:p>
        </p:txBody>
      </p:sp>
      <p:pic>
        <p:nvPicPr>
          <p:cNvPr id="6" name="OdoVS str. 10.wav">
            <a:hlinkClick r:id="" action="ppaction://media"/>
          </p:cNvPr>
          <p:cNvPicPr>
            <a:picLocks noRot="1" noChangeAspect="1"/>
          </p:cNvPicPr>
          <p:nvPr>
            <a:wavAudioFile r:embed="rId1" name="OdoVS str. 10.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46859">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46859</Template>
  <TotalTime>33925</TotalTime>
  <Words>2490</Words>
  <Application>Microsoft Office PowerPoint</Application>
  <PresentationFormat>Širokoúhlá obrazovka</PresentationFormat>
  <Paragraphs>235</Paragraphs>
  <Slides>20</Slides>
  <Notes>0</Notes>
  <HiddenSlides>0</HiddenSlides>
  <MMClips>14</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20</vt:i4>
      </vt:variant>
    </vt:vector>
  </HeadingPairs>
  <TitlesOfParts>
    <vt:vector size="24" baseType="lpstr">
      <vt:lpstr>Arial</vt:lpstr>
      <vt:lpstr>Tahoma</vt:lpstr>
      <vt:lpstr>Wingdings</vt:lpstr>
      <vt:lpstr>46859</vt:lpstr>
      <vt:lpstr>Regresní úhrady, odpovědnost    „úředních osob“ (21. 4. 2023)</vt:lpstr>
      <vt:lpstr>Osnova prezentace</vt:lpstr>
      <vt:lpstr>1) Regresní úhrady</vt:lpstr>
      <vt:lpstr>1) Regresní úhrady</vt:lpstr>
      <vt:lpstr>1) Regresní úhrady</vt:lpstr>
      <vt:lpstr>1) Regresní úhrady</vt:lpstr>
      <vt:lpstr>1) Regresní úhrady</vt:lpstr>
      <vt:lpstr>1) Regresní úhrady</vt:lpstr>
      <vt:lpstr>1) Regresní úhrady</vt:lpstr>
      <vt:lpstr>2) Odpovědnost úředních osob</vt:lpstr>
      <vt:lpstr>2) Odpovědnost úředních osob</vt:lpstr>
      <vt:lpstr>2) Odpovědnost úředních osob</vt:lpstr>
      <vt:lpstr>2) Odpovědnost úředních osob</vt:lpstr>
      <vt:lpstr>2) Odpovědnost úředních osob</vt:lpstr>
      <vt:lpstr>2) Odpovědnost úředních osob</vt:lpstr>
      <vt:lpstr>2) Odpovědnost úředních osob</vt:lpstr>
      <vt:lpstr>2) Odpovědnost úředních osob</vt:lpstr>
      <vt:lpstr>2) Odpovědnost úředních osob</vt:lpstr>
      <vt:lpstr>2) Odpovědnost úředních osob</vt:lpstr>
      <vt:lpstr>Regresní úhrady, odpovědnost         „úředních osob“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Admin</dc:creator>
  <cp:lastModifiedBy>Tomáš Svoboda</cp:lastModifiedBy>
  <cp:revision>1426</cp:revision>
  <cp:lastPrinted>1601-01-01T00:00:00Z</cp:lastPrinted>
  <dcterms:created xsi:type="dcterms:W3CDTF">2020-09-22T09:42:44Z</dcterms:created>
  <dcterms:modified xsi:type="dcterms:W3CDTF">2023-04-24T14:12:24Z</dcterms:modified>
</cp:coreProperties>
</file>