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18"/>
  </p:notesMasterIdLst>
  <p:handoutMasterIdLst>
    <p:handoutMasterId r:id="rId19"/>
  </p:handoutMasterIdLst>
  <p:sldIdLst>
    <p:sldId id="256" r:id="rId2"/>
    <p:sldId id="265" r:id="rId3"/>
    <p:sldId id="258" r:id="rId4"/>
    <p:sldId id="261" r:id="rId5"/>
    <p:sldId id="267" r:id="rId6"/>
    <p:sldId id="270" r:id="rId7"/>
    <p:sldId id="266" r:id="rId8"/>
    <p:sldId id="269" r:id="rId9"/>
    <p:sldId id="280" r:id="rId10"/>
    <p:sldId id="278" r:id="rId11"/>
    <p:sldId id="271" r:id="rId12"/>
    <p:sldId id="272" r:id="rId13"/>
    <p:sldId id="273" r:id="rId14"/>
    <p:sldId id="274" r:id="rId15"/>
    <p:sldId id="276" r:id="rId16"/>
    <p:sldId id="279" r:id="rId17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DC"/>
    <a:srgbClr val="9100DC"/>
    <a:srgbClr val="F01928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833" autoAdjust="0"/>
    <p:restoredTop sz="96754" autoAdjust="0"/>
  </p:normalViewPr>
  <p:slideViewPr>
    <p:cSldViewPr snapToGrid="0">
      <p:cViewPr varScale="1">
        <p:scale>
          <a:sx n="112" d="100"/>
          <a:sy n="112" d="100"/>
        </p:scale>
        <p:origin x="126" y="180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25" d="100"/>
          <a:sy n="125" d="100"/>
        </p:scale>
        <p:origin x="400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/>
              <a:t>Klepnutím lze upravit styl předlohy nadpisů.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Klepnutím lze upravit styl předlohy podnadpisů.</a:t>
            </a:r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BC5D462A-E758-4BCA-AD83-84964775D7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46943" cy="1067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997" y="718712"/>
            <a:ext cx="5220001" cy="3204001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6251278" y="718712"/>
            <a:ext cx="5220001" cy="3204001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5FEE0D4D-8DE9-4C74-909E-3D6A7A05C0C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  <p:hf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BD9EAA30-1FED-4896-80B1-3BDC9D5993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  <p:hf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nímek s obrázkem">
    <p:bg>
      <p:bgPr>
        <a:solidFill>
          <a:srgbClr val="9100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5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8" name="Zástupný symbol pro obrázek 7"/>
          <p:cNvSpPr>
            <a:spLocks noGrp="1"/>
          </p:cNvSpPr>
          <p:nvPr>
            <p:ph type="pic" sz="quarter" idx="12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Klepnutím na ikonu přidáte obrázek.</a:t>
            </a:r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507BAEFB-3478-47F5-888D-1DA9C581BE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5419" cy="597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854523"/>
      </p:ext>
    </p:extLst>
  </p:cSld>
  <p:clrMapOvr>
    <a:masterClrMapping/>
  </p:clrMapOvr>
  <p:hf hd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ímek MUNI LAW">
    <p:bg>
      <p:bgPr>
        <a:solidFill>
          <a:srgbClr val="9100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3CB5923B-A900-438F-B7D2-0E35F40784C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870" y="2019299"/>
            <a:ext cx="4106255" cy="2833317"/>
          </a:xfrm>
          <a:prstGeom prst="rect">
            <a:avLst/>
          </a:prstGeom>
        </p:spPr>
      </p:pic>
      <p:sp>
        <p:nvSpPr>
          <p:cNvPr id="3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rgbClr val="9100DC"/>
                </a:solidFill>
              </a:defRPr>
            </a:lvl1pPr>
          </a:lstStyle>
          <a:p>
            <a:r>
              <a:rPr lang="cs-CZ" dirty="0"/>
              <a:t>Definujte zápatí - název prezentace / pracoviště</a:t>
            </a:r>
          </a:p>
        </p:txBody>
      </p:sp>
      <p:sp>
        <p:nvSpPr>
          <p:cNvPr id="4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rgbClr val="9100DC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ímek MUN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0208" y="2434288"/>
            <a:ext cx="7673489" cy="1989423"/>
          </a:xfrm>
          <a:prstGeom prst="rect">
            <a:avLst/>
          </a:prstGeom>
        </p:spPr>
      </p:pic>
      <p:sp>
        <p:nvSpPr>
          <p:cNvPr id="3" name="Zástupný symbol pro zápatí 1">
            <a:extLst>
              <a:ext uri="{FF2B5EF4-FFF2-40B4-BE49-F238E27FC236}">
                <a16:creationId xmlns:a16="http://schemas.microsoft.com/office/drawing/2014/main" id="{AA728D69-F43C-45BB-A655-A4B6ABA23BC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Definujte zápatí - název prezentace / pracoviště</a:t>
            </a:r>
          </a:p>
        </p:txBody>
      </p:sp>
      <p:sp>
        <p:nvSpPr>
          <p:cNvPr id="5" name="Zástupný symbol pro číslo snímku 2">
            <a:extLst>
              <a:ext uri="{FF2B5EF4-FFF2-40B4-BE49-F238E27FC236}">
                <a16:creationId xmlns:a16="http://schemas.microsoft.com/office/drawing/2014/main" id="{B1B107C1-A64C-4C75-A4EF-124CAB9AEE0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rgbClr val="0000DC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  <a:endParaRPr lang="cs-CZ" dirty="0"/>
          </a:p>
        </p:txBody>
      </p:sp>
      <p:sp>
        <p:nvSpPr>
          <p:cNvPr id="7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083D8F9C-31DA-4A72-9A88-45079BA91C2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– inverzní">
    <p:bg>
      <p:bgPr>
        <a:solidFill>
          <a:srgbClr val="9100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Definujte zápatí - název prezentace / pracoviště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/>
              <a:t>Klepnutím lze upravit styl předlohy nadpisů.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Klepnutím lze upravit styl předlohy podnadpisů.</a:t>
            </a:r>
            <a:endParaRPr lang="cs-CZ" dirty="0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7A9A2BD2-1096-47BE-BE7D-31D4B6ED512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35992" cy="1059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BD636BBA-EAE3-4723-B113-5D7145D09D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  <p:hf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22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23" name="Zástupný symbol pro obsah 2"/>
          <p:cNvSpPr>
            <a:spLocks noGrp="1"/>
          </p:cNvSpPr>
          <p:nvPr>
            <p:ph idx="28"/>
          </p:nvPr>
        </p:nvSpPr>
        <p:spPr>
          <a:xfrm>
            <a:off x="6251280" y="169027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8D071A41-2EBD-49A7-A906-FB9C1EE30D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37" y="1695074"/>
            <a:ext cx="5218413" cy="3896711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  <a:endParaRPr lang="cs-CZ" dirty="0"/>
          </a:p>
        </p:txBody>
      </p:sp>
      <p:sp>
        <p:nvSpPr>
          <p:cNvPr id="9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12" name="Zástupný symbol pro obsah 2"/>
          <p:cNvSpPr>
            <a:spLocks noGrp="1"/>
          </p:cNvSpPr>
          <p:nvPr>
            <p:ph idx="28"/>
          </p:nvPr>
        </p:nvSpPr>
        <p:spPr>
          <a:xfrm>
            <a:off x="6251280" y="1667024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8EF222EE-72EC-4915-BFF7-454D9FCA75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440000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719999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8160001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pic>
        <p:nvPicPr>
          <p:cNvPr id="17" name="Obrázek 16">
            <a:extLst>
              <a:ext uri="{FF2B5EF4-FFF2-40B4-BE49-F238E27FC236}">
                <a16:creationId xmlns:a16="http://schemas.microsoft.com/office/drawing/2014/main" id="{46E8DF9B-B034-4030-8D59-8EB30894BEB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a text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4" name="Zástupný symbol pro obsah 2"/>
          <p:cNvSpPr>
            <a:spLocks noGrp="1"/>
          </p:cNvSpPr>
          <p:nvPr>
            <p:ph idx="1"/>
          </p:nvPr>
        </p:nvSpPr>
        <p:spPr>
          <a:xfrm>
            <a:off x="6272212" y="692150"/>
            <a:ext cx="5200987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9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37" y="692150"/>
            <a:ext cx="5218413" cy="4899635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10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Klepnutím lze upravit styly předlohy textu.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11D939FD-1FD8-4E6C-BF1C-80C9479ECF5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383761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3158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0" name="Zástupný symbol pro obsah 2"/>
          <p:cNvSpPr>
            <a:spLocks noGrp="1"/>
          </p:cNvSpPr>
          <p:nvPr>
            <p:ph idx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F8A642DD-F4D1-4553-8BF4-32A8C8CF50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 dirty="0"/>
              <a:t>Definujte zápatí - název prezentace / pracoviště</a:t>
            </a:r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cs-CZ" dirty="0"/>
              <a:t>Upravte styly předlohy textu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90" r:id="rId3"/>
    <p:sldLayoutId id="2147483685" r:id="rId4"/>
    <p:sldLayoutId id="2147483688" r:id="rId5"/>
    <p:sldLayoutId id="2147483674" r:id="rId6"/>
    <p:sldLayoutId id="2147483673" r:id="rId7"/>
    <p:sldLayoutId id="2147483676" r:id="rId8"/>
    <p:sldLayoutId id="2147483675" r:id="rId9"/>
    <p:sldLayoutId id="2147483677" r:id="rId10"/>
    <p:sldLayoutId id="2147483686" r:id="rId11"/>
    <p:sldLayoutId id="2147483691" r:id="rId12"/>
    <p:sldLayoutId id="2147483692" r:id="rId13"/>
    <p:sldLayoutId id="2147483693" r:id="rId14"/>
  </p:sldLayoutIdLst>
  <p:hf sldNum="0" hdr="0" ft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indent="0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6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49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7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8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9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0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1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uters.com/legal/alex-jones-must-pay-473-million-punitive-damages-sandy-hook-defamation-case-2022-11-10/" TargetMode="Externa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2.wav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5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6.wav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novinky.cz/domaci/clanek/diletantska-distribuce-statnich-rousek-urad-zajima-jak-posta-ziskala-osobni-udaje-senioru-40337371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novinky.cz/domaci/clanek/diletantska-distribuce-statnich-rousek-urad-zajima-jak-posta-ziskala-osobni-udaje-senioru-40337371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b="1" dirty="0"/>
              <a:t>NVV30Zk </a:t>
            </a:r>
            <a:r>
              <a:rPr lang="cs-CZ" dirty="0"/>
              <a:t>Odpovědnost za škodu pro veřejnou správu (T. Svoboda)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1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Veřejná správa a </a:t>
            </a:r>
            <a:br>
              <a:rPr lang="cs-CZ" dirty="0"/>
            </a:br>
            <a:r>
              <a:rPr lang="cs-CZ" dirty="0"/>
              <a:t>odpovědnost </a:t>
            </a:r>
            <a:r>
              <a:rPr lang="cs-CZ" b="0" i="1" dirty="0"/>
              <a:t>(17. 2. 2023)</a:t>
            </a:r>
          </a:p>
        </p:txBody>
      </p:sp>
      <p:sp>
        <p:nvSpPr>
          <p:cNvPr id="5" name="Podnadpis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b="1" dirty="0"/>
              <a:t>NV307K Odpovědnost za škodu ve veřejné správě</a:t>
            </a:r>
          </a:p>
          <a:p>
            <a:r>
              <a:rPr lang="cs-CZ" dirty="0"/>
              <a:t>Mgr. Tomáš Svoboda, </a:t>
            </a:r>
            <a:r>
              <a:rPr lang="cs-CZ" dirty="0" err="1"/>
              <a:t>Ph.D</a:t>
            </a:r>
            <a:r>
              <a:rPr lang="cs-CZ" dirty="0"/>
              <a:t>.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b="1" dirty="0"/>
              <a:t>NVV30Zk </a:t>
            </a:r>
            <a:r>
              <a:rPr lang="cs-CZ" dirty="0"/>
              <a:t>Odpovědnost za škodu pro veřejnou správu (T. Svoboda)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10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2) Odpovědnost a veřejná správa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VS a odpovědnost za škodu</a:t>
            </a:r>
          </a:p>
          <a:p>
            <a:pPr lvl="1"/>
            <a:r>
              <a:rPr lang="cs-CZ" dirty="0"/>
              <a:t>Různé přístupy v různých právních řádech</a:t>
            </a:r>
          </a:p>
          <a:p>
            <a:pPr lvl="1"/>
            <a:r>
              <a:rPr lang="cs-CZ" dirty="0"/>
              <a:t>V </a:t>
            </a:r>
            <a:r>
              <a:rPr lang="cs-CZ" b="1" dirty="0"/>
              <a:t>domácím právu </a:t>
            </a:r>
            <a:r>
              <a:rPr lang="cs-CZ" dirty="0"/>
              <a:t>platí, že jde-li o:</a:t>
            </a:r>
          </a:p>
          <a:p>
            <a:pPr lvl="2"/>
            <a:r>
              <a:rPr lang="cs-CZ" i="1" dirty="0">
                <a:solidFill>
                  <a:srgbClr val="0000DC"/>
                </a:solidFill>
              </a:rPr>
              <a:t>a) tzv. </a:t>
            </a:r>
            <a:r>
              <a:rPr lang="cs-CZ" b="1" i="1" dirty="0" err="1">
                <a:solidFill>
                  <a:srgbClr val="0000DC"/>
                </a:solidFill>
              </a:rPr>
              <a:t>nevrchnostenskou</a:t>
            </a:r>
            <a:r>
              <a:rPr lang="cs-CZ" b="1" i="1" dirty="0">
                <a:solidFill>
                  <a:srgbClr val="0000DC"/>
                </a:solidFill>
              </a:rPr>
              <a:t> správu</a:t>
            </a:r>
            <a:r>
              <a:rPr lang="cs-CZ" i="1" dirty="0">
                <a:solidFill>
                  <a:srgbClr val="0000DC"/>
                </a:solidFill>
              </a:rPr>
              <a:t>, subjekt VS odpovídá v režimu </a:t>
            </a:r>
            <a:r>
              <a:rPr lang="cs-CZ" b="1" i="1" dirty="0">
                <a:solidFill>
                  <a:srgbClr val="0000DC"/>
                </a:solidFill>
              </a:rPr>
              <a:t>soukromoprávní odpovědnosti za škodu</a:t>
            </a:r>
          </a:p>
          <a:p>
            <a:pPr lvl="2"/>
            <a:r>
              <a:rPr lang="cs-CZ" i="1" dirty="0">
                <a:solidFill>
                  <a:srgbClr val="0000DC"/>
                </a:solidFill>
              </a:rPr>
              <a:t>b) tzv.  </a:t>
            </a:r>
            <a:r>
              <a:rPr lang="cs-CZ" b="1" i="1" dirty="0">
                <a:solidFill>
                  <a:srgbClr val="0000DC"/>
                </a:solidFill>
              </a:rPr>
              <a:t>vrchnostenskou správu</a:t>
            </a:r>
            <a:r>
              <a:rPr lang="cs-CZ" i="1" dirty="0">
                <a:solidFill>
                  <a:srgbClr val="0000DC"/>
                </a:solidFill>
              </a:rPr>
              <a:t>, odpovídá ve zvláštním režimu </a:t>
            </a:r>
            <a:r>
              <a:rPr lang="cs-CZ" b="1" i="1" dirty="0">
                <a:solidFill>
                  <a:srgbClr val="0000DC"/>
                </a:solidFill>
              </a:rPr>
              <a:t>odpovědnosti za škodu pří výkonu veřejné moci</a:t>
            </a:r>
          </a:p>
          <a:p>
            <a:pPr lvl="1"/>
            <a:endParaRPr lang="cs-CZ" dirty="0"/>
          </a:p>
          <a:p>
            <a:pPr lvl="1"/>
            <a:endParaRPr lang="cs-CZ" dirty="0"/>
          </a:p>
          <a:p>
            <a:pPr lvl="1"/>
            <a:endParaRPr lang="cs-CZ" dirty="0"/>
          </a:p>
          <a:p>
            <a:pPr lvl="1"/>
            <a:r>
              <a:rPr lang="cs-CZ" i="1" dirty="0">
                <a:solidFill>
                  <a:srgbClr val="0000DC"/>
                </a:solidFill>
              </a:rPr>
              <a:t>„Správní úřady jsou povolány ke všem způsobům statní činnosti: vydávají abstraktní nařízeni (sekundární zákonodárství), nalézají a tvoří právo (rozhodují správní spory, vydávají trestní nálezy, udílejí, obmezují a ruší práva), ale </a:t>
            </a:r>
            <a:r>
              <a:rPr lang="cs-CZ" b="1" i="1" dirty="0">
                <a:solidFill>
                  <a:srgbClr val="0000DC"/>
                </a:solidFill>
              </a:rPr>
              <a:t>vyvíjejí rozsáhlou činnost </a:t>
            </a:r>
            <a:r>
              <a:rPr lang="cs-CZ" b="1" i="1" dirty="0" err="1">
                <a:solidFill>
                  <a:srgbClr val="0000DC"/>
                </a:solidFill>
              </a:rPr>
              <a:t>nevrchnostenskou</a:t>
            </a:r>
            <a:r>
              <a:rPr lang="cs-CZ" b="1" i="1" dirty="0">
                <a:solidFill>
                  <a:srgbClr val="0000DC"/>
                </a:solidFill>
              </a:rPr>
              <a:t>: stavějí a provozuji veřejné nemocnice, školy, zřizují a udržují veřejné komunikace atd.</a:t>
            </a:r>
            <a:r>
              <a:rPr lang="cs-CZ" i="1" dirty="0">
                <a:solidFill>
                  <a:srgbClr val="0000DC"/>
                </a:solidFill>
              </a:rPr>
              <a:t>“ </a:t>
            </a:r>
            <a:r>
              <a:rPr lang="cs-CZ" b="1" dirty="0"/>
              <a:t>J. HOETZEL, Československé správní právo, 1937</a:t>
            </a:r>
          </a:p>
        </p:txBody>
      </p:sp>
      <p:pic>
        <p:nvPicPr>
          <p:cNvPr id="9" name="Prednáška 1a slide 11.wav">
            <a:hlinkClick r:id="" action="ppaction://media"/>
          </p:cNvPr>
          <p:cNvPicPr>
            <a:picLocks noRot="1" noChangeAspect="1"/>
          </p:cNvPicPr>
          <p:nvPr>
            <a:wavAudioFile r:embed="rId1" name="Prednáška 1a slide 11.wav"/>
          </p:nvPr>
        </p:nvPicPr>
        <p:blipFill>
          <a:blip r:embed="rId3" cstate="print"/>
          <a:stretch>
            <a:fillRect/>
          </a:stretch>
        </p:blipFill>
        <p:spPr>
          <a:xfrm>
            <a:off x="11887200" y="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0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b="1" dirty="0"/>
              <a:t>NVV30Zk </a:t>
            </a:r>
            <a:r>
              <a:rPr lang="cs-CZ" dirty="0"/>
              <a:t>Odpovědnost za škodu pro veřejnou správu (T. Svoboda)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11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3) Odpovědnost za škodu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Základní charakteristika</a:t>
            </a:r>
          </a:p>
          <a:p>
            <a:pPr lvl="1"/>
            <a:r>
              <a:rPr lang="cs-CZ" b="1" dirty="0"/>
              <a:t>Soukromoprávní institut </a:t>
            </a:r>
            <a:r>
              <a:rPr lang="cs-CZ" dirty="0"/>
              <a:t>(obecná úprava v </a:t>
            </a:r>
            <a:r>
              <a:rPr lang="cs-CZ" i="1" dirty="0"/>
              <a:t>občanském zákoníku</a:t>
            </a:r>
            <a:r>
              <a:rPr lang="cs-CZ" dirty="0"/>
              <a:t>)</a:t>
            </a:r>
          </a:p>
          <a:p>
            <a:pPr lvl="1"/>
            <a:endParaRPr lang="cs-CZ" dirty="0"/>
          </a:p>
          <a:p>
            <a:pPr lvl="1"/>
            <a:r>
              <a:rPr lang="cs-CZ" dirty="0"/>
              <a:t>Obecné východisko = </a:t>
            </a:r>
            <a:r>
              <a:rPr lang="cs-CZ" b="1" dirty="0"/>
              <a:t>Každý si nese škodu sám</a:t>
            </a:r>
          </a:p>
          <a:p>
            <a:pPr lvl="1"/>
            <a:r>
              <a:rPr lang="cs-CZ" dirty="0"/>
              <a:t>Avšak pokud škoda </a:t>
            </a:r>
            <a:r>
              <a:rPr lang="cs-CZ" dirty="0">
                <a:solidFill>
                  <a:srgbClr val="0000DC"/>
                </a:solidFill>
              </a:rPr>
              <a:t>vznikla porušením povinnosti někoho jiného, </a:t>
            </a:r>
            <a:r>
              <a:rPr lang="cs-CZ" b="1" dirty="0">
                <a:solidFill>
                  <a:srgbClr val="0000DC"/>
                </a:solidFill>
              </a:rPr>
              <a:t>odpovídá ten</a:t>
            </a:r>
          </a:p>
          <a:p>
            <a:pPr lvl="1"/>
            <a:r>
              <a:rPr lang="cs-CZ" dirty="0"/>
              <a:t>Odpovědnostní vztah: </a:t>
            </a:r>
            <a:r>
              <a:rPr lang="cs-CZ" i="1" dirty="0"/>
              <a:t>poškozený – škůdce</a:t>
            </a:r>
          </a:p>
          <a:p>
            <a:pPr lvl="1">
              <a:buNone/>
            </a:pPr>
            <a:endParaRPr lang="cs-CZ" dirty="0"/>
          </a:p>
          <a:p>
            <a:pPr lvl="1"/>
            <a:r>
              <a:rPr lang="cs-CZ" b="1" dirty="0"/>
              <a:t>Obecné předpoklady</a:t>
            </a:r>
            <a:r>
              <a:rPr lang="cs-CZ" dirty="0"/>
              <a:t> vniku odpovědnosti za škodu:</a:t>
            </a:r>
          </a:p>
          <a:p>
            <a:pPr lvl="2"/>
            <a:r>
              <a:rPr lang="cs-CZ" i="1" dirty="0">
                <a:solidFill>
                  <a:srgbClr val="0000DC"/>
                </a:solidFill>
              </a:rPr>
              <a:t>1/ Jednání škůdce   </a:t>
            </a:r>
          </a:p>
          <a:p>
            <a:pPr lvl="2"/>
            <a:r>
              <a:rPr lang="cs-CZ" i="1" dirty="0">
                <a:solidFill>
                  <a:srgbClr val="0000DC"/>
                </a:solidFill>
              </a:rPr>
              <a:t>2/ Vznik škody   </a:t>
            </a:r>
          </a:p>
          <a:p>
            <a:pPr lvl="2"/>
            <a:r>
              <a:rPr lang="cs-CZ" i="1" dirty="0">
                <a:solidFill>
                  <a:srgbClr val="0000DC"/>
                </a:solidFill>
              </a:rPr>
              <a:t>3/ Příčinná souvislost   </a:t>
            </a:r>
          </a:p>
          <a:p>
            <a:pPr lvl="2"/>
            <a:r>
              <a:rPr lang="cs-CZ" i="1" dirty="0">
                <a:solidFill>
                  <a:srgbClr val="0000DC"/>
                </a:solidFill>
              </a:rPr>
              <a:t>4/ Protiprávnost   </a:t>
            </a:r>
          </a:p>
          <a:p>
            <a:pPr lvl="2"/>
            <a:r>
              <a:rPr lang="cs-CZ" i="1" dirty="0">
                <a:solidFill>
                  <a:srgbClr val="0000DC"/>
                </a:solidFill>
              </a:rPr>
              <a:t>5/ Zavinění</a:t>
            </a:r>
          </a:p>
          <a:p>
            <a:pPr lvl="1"/>
            <a:r>
              <a:rPr lang="cs-CZ" dirty="0"/>
              <a:t>(Dále podrobněji…)</a:t>
            </a:r>
          </a:p>
        </p:txBody>
      </p:sp>
      <p:pic>
        <p:nvPicPr>
          <p:cNvPr id="9" name="Prednáška 1a slide 12.wav">
            <a:hlinkClick r:id="" action="ppaction://media"/>
          </p:cNvPr>
          <p:cNvPicPr>
            <a:picLocks noRot="1" noChangeAspect="1"/>
          </p:cNvPicPr>
          <p:nvPr>
            <a:wavAudioFile r:embed="rId1" name="Prednáška 1a slide 12.wav"/>
          </p:nvPr>
        </p:nvPicPr>
        <p:blipFill>
          <a:blip r:embed="rId3" cstate="print"/>
          <a:stretch>
            <a:fillRect/>
          </a:stretch>
        </p:blipFill>
        <p:spPr>
          <a:xfrm>
            <a:off x="11887200" y="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78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b="1" dirty="0"/>
              <a:t>NVV30Zk </a:t>
            </a:r>
            <a:r>
              <a:rPr lang="cs-CZ" dirty="0"/>
              <a:t>Odpovědnost za škodu pro veřejnou správu (T. Svoboda)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12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3) Odpovědnost za škodu 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/>
              <a:t>1/ Jednání škůdce </a:t>
            </a:r>
          </a:p>
          <a:p>
            <a:pPr lvl="1"/>
            <a:r>
              <a:rPr lang="cs-CZ" dirty="0"/>
              <a:t>Aktivní (jednání) i pasivní (opomenutí jednat)</a:t>
            </a:r>
          </a:p>
          <a:p>
            <a:pPr lvl="1"/>
            <a:r>
              <a:rPr lang="cs-CZ" dirty="0"/>
              <a:t>Také </a:t>
            </a:r>
            <a:r>
              <a:rPr lang="cs-CZ" dirty="0">
                <a:solidFill>
                  <a:srgbClr val="0000DC"/>
                </a:solidFill>
              </a:rPr>
              <a:t>přičítání odpovědnosti </a:t>
            </a:r>
            <a:r>
              <a:rPr lang="cs-CZ" dirty="0"/>
              <a:t>za jednání jiné osoby (typicky zaměstnavatel, ale i stát apod.)</a:t>
            </a:r>
          </a:p>
          <a:p>
            <a:pPr lvl="1"/>
            <a:endParaRPr lang="cs-CZ" dirty="0"/>
          </a:p>
          <a:p>
            <a:r>
              <a:rPr lang="cs-CZ" b="1" dirty="0"/>
              <a:t>2/ Vznik škody</a:t>
            </a:r>
          </a:p>
          <a:p>
            <a:pPr lvl="1"/>
            <a:r>
              <a:rPr lang="cs-CZ" b="1" dirty="0">
                <a:solidFill>
                  <a:srgbClr val="0000DC"/>
                </a:solidFill>
              </a:rPr>
              <a:t>Škoda</a:t>
            </a:r>
            <a:r>
              <a:rPr lang="cs-CZ" dirty="0"/>
              <a:t> jako majetková újma (skutečná i ušlý zisk) – nahrazována</a:t>
            </a:r>
          </a:p>
          <a:p>
            <a:pPr lvl="2"/>
            <a:r>
              <a:rPr lang="cs-CZ" b="1" dirty="0"/>
              <a:t>Způsob nahrazení </a:t>
            </a:r>
            <a:r>
              <a:rPr lang="cs-CZ" dirty="0"/>
              <a:t>= primárně restituce, sekundárně peněžní náhrada, prokazuje poškozený</a:t>
            </a:r>
          </a:p>
          <a:p>
            <a:pPr lvl="1"/>
            <a:r>
              <a:rPr lang="cs-CZ" dirty="0"/>
              <a:t>Obdobně také </a:t>
            </a:r>
            <a:r>
              <a:rPr lang="cs-CZ" b="1" i="1" dirty="0">
                <a:solidFill>
                  <a:srgbClr val="0000DC"/>
                </a:solidFill>
              </a:rPr>
              <a:t>nemajetkové újma </a:t>
            </a:r>
            <a:r>
              <a:rPr lang="cs-CZ" dirty="0"/>
              <a:t>– z povahy pouze „odčiňována“</a:t>
            </a:r>
          </a:p>
          <a:p>
            <a:pPr lvl="2"/>
            <a:r>
              <a:rPr lang="cs-CZ" b="1" dirty="0"/>
              <a:t>Způsob odčinění </a:t>
            </a:r>
            <a:r>
              <a:rPr lang="cs-CZ" dirty="0"/>
              <a:t>– finanční či nefinanční satisfakce, specifika prokazování</a:t>
            </a:r>
          </a:p>
          <a:p>
            <a:pPr lvl="1"/>
            <a:endParaRPr lang="cs-CZ" dirty="0"/>
          </a:p>
          <a:p>
            <a:pPr lvl="1"/>
            <a:r>
              <a:rPr lang="cs-CZ" dirty="0"/>
              <a:t>Dále souhrnně jako </a:t>
            </a:r>
            <a:r>
              <a:rPr lang="cs-CZ" b="1" dirty="0"/>
              <a:t>„škoda“</a:t>
            </a:r>
            <a:r>
              <a:rPr lang="cs-CZ" dirty="0"/>
              <a:t> (i v násl. prezentacích)</a:t>
            </a:r>
          </a:p>
          <a:p>
            <a:pPr lvl="1"/>
            <a:endParaRPr lang="cs-CZ" dirty="0"/>
          </a:p>
        </p:txBody>
      </p:sp>
      <p:pic>
        <p:nvPicPr>
          <p:cNvPr id="9" name="Prednáška 1a slide 13.wav">
            <a:hlinkClick r:id="" action="ppaction://media"/>
          </p:cNvPr>
          <p:cNvPicPr>
            <a:picLocks noRot="1" noChangeAspect="1"/>
          </p:cNvPicPr>
          <p:nvPr>
            <a:wavAudioFile r:embed="rId1" name="Prednáška 1a slide 13.wav"/>
          </p:nvPr>
        </p:nvPicPr>
        <p:blipFill>
          <a:blip r:embed="rId3" cstate="print"/>
          <a:stretch>
            <a:fillRect/>
          </a:stretch>
        </p:blipFill>
        <p:spPr>
          <a:xfrm>
            <a:off x="11887200" y="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27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b="1" dirty="0"/>
              <a:t>NVV30Zk </a:t>
            </a:r>
            <a:r>
              <a:rPr lang="cs-CZ" dirty="0"/>
              <a:t>Odpovědnost za škodu pro veřejnou správu (T. Svoboda)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13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3) Odpovědnost za škodu 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/>
              <a:t>3/ Příčinná souvislost</a:t>
            </a:r>
          </a:p>
          <a:p>
            <a:pPr lvl="1"/>
            <a:r>
              <a:rPr lang="cs-CZ" dirty="0">
                <a:solidFill>
                  <a:srgbClr val="0000DC"/>
                </a:solidFill>
              </a:rPr>
              <a:t>Kauzalita mezi </a:t>
            </a:r>
            <a:r>
              <a:rPr lang="cs-CZ" b="1" dirty="0">
                <a:solidFill>
                  <a:srgbClr val="0000DC"/>
                </a:solidFill>
              </a:rPr>
              <a:t>vznikem škody a jednáním škůdce</a:t>
            </a:r>
          </a:p>
          <a:p>
            <a:pPr lvl="1"/>
            <a:r>
              <a:rPr lang="cs-CZ" dirty="0"/>
              <a:t>Východiska, zejména: </a:t>
            </a:r>
            <a:r>
              <a:rPr lang="cs-CZ" i="1" dirty="0" err="1"/>
              <a:t>conditio</a:t>
            </a:r>
            <a:r>
              <a:rPr lang="cs-CZ" i="1" dirty="0"/>
              <a:t> sine </a:t>
            </a:r>
            <a:r>
              <a:rPr lang="cs-CZ" i="1" dirty="0" err="1"/>
              <a:t>qua</a:t>
            </a:r>
            <a:r>
              <a:rPr lang="cs-CZ" i="1" dirty="0"/>
              <a:t> non</a:t>
            </a:r>
            <a:r>
              <a:rPr lang="cs-CZ" dirty="0"/>
              <a:t> a </a:t>
            </a:r>
            <a:r>
              <a:rPr lang="cs-CZ" i="1" dirty="0"/>
              <a:t>adekvátní příčinnost</a:t>
            </a:r>
          </a:p>
          <a:p>
            <a:pPr lvl="1"/>
            <a:r>
              <a:rPr lang="cs-CZ" dirty="0"/>
              <a:t>Prokazuje poškozený (ale někdy obtížné…)</a:t>
            </a:r>
          </a:p>
          <a:p>
            <a:pPr lvl="1"/>
            <a:endParaRPr lang="cs-CZ" dirty="0"/>
          </a:p>
          <a:p>
            <a:r>
              <a:rPr lang="cs-CZ" b="1" dirty="0"/>
              <a:t>4/ Protiprávnost</a:t>
            </a:r>
          </a:p>
          <a:p>
            <a:pPr lvl="1"/>
            <a:r>
              <a:rPr lang="cs-CZ" dirty="0"/>
              <a:t>Může plynout z celého právního řádu (včetně veřejného práva)</a:t>
            </a:r>
          </a:p>
          <a:p>
            <a:pPr lvl="1"/>
            <a:r>
              <a:rPr lang="cs-CZ" dirty="0"/>
              <a:t>Občanský zákoník identifikuje </a:t>
            </a:r>
            <a:r>
              <a:rPr lang="cs-CZ" b="1" dirty="0"/>
              <a:t>způsobení škody porušením</a:t>
            </a:r>
            <a:r>
              <a:rPr lang="cs-CZ" dirty="0"/>
              <a:t>:</a:t>
            </a:r>
          </a:p>
          <a:p>
            <a:pPr lvl="2"/>
            <a:r>
              <a:rPr lang="cs-CZ" i="1" dirty="0">
                <a:solidFill>
                  <a:srgbClr val="0000DC"/>
                </a:solidFill>
              </a:rPr>
              <a:t>- Dobrých mravů</a:t>
            </a:r>
          </a:p>
          <a:p>
            <a:pPr lvl="2"/>
            <a:r>
              <a:rPr lang="cs-CZ" i="1" dirty="0">
                <a:solidFill>
                  <a:srgbClr val="0000DC"/>
                </a:solidFill>
              </a:rPr>
              <a:t>- Absolutního práva jiného</a:t>
            </a:r>
          </a:p>
          <a:p>
            <a:pPr lvl="2"/>
            <a:r>
              <a:rPr lang="cs-CZ" i="1" dirty="0">
                <a:solidFill>
                  <a:srgbClr val="0000DC"/>
                </a:solidFill>
              </a:rPr>
              <a:t>- Ochranné normy</a:t>
            </a:r>
          </a:p>
          <a:p>
            <a:pPr lvl="2"/>
            <a:r>
              <a:rPr lang="cs-CZ" i="1" dirty="0">
                <a:solidFill>
                  <a:srgbClr val="0000DC"/>
                </a:solidFill>
              </a:rPr>
              <a:t>- Smluvní povinnosti</a:t>
            </a:r>
          </a:p>
          <a:p>
            <a:pPr lvl="1"/>
            <a:r>
              <a:rPr lang="cs-CZ" dirty="0"/>
              <a:t>Současně některé </a:t>
            </a:r>
            <a:r>
              <a:rPr lang="cs-CZ" b="1" dirty="0"/>
              <a:t>okolnosti vylučující protiprávnost</a:t>
            </a:r>
          </a:p>
        </p:txBody>
      </p:sp>
      <p:pic>
        <p:nvPicPr>
          <p:cNvPr id="9" name="Prednáška 1a slide 14.wav">
            <a:hlinkClick r:id="" action="ppaction://media"/>
          </p:cNvPr>
          <p:cNvPicPr>
            <a:picLocks noRot="1" noChangeAspect="1"/>
          </p:cNvPicPr>
          <p:nvPr>
            <a:wavAudioFile r:embed="rId1" name="Prednáška 1a slide 14.wav"/>
          </p:nvPr>
        </p:nvPicPr>
        <p:blipFill>
          <a:blip r:embed="rId3" cstate="print"/>
          <a:stretch>
            <a:fillRect/>
          </a:stretch>
        </p:blipFill>
        <p:spPr>
          <a:xfrm>
            <a:off x="11887200" y="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86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b="1" dirty="0"/>
              <a:t>NVV30Zk </a:t>
            </a:r>
            <a:r>
              <a:rPr lang="cs-CZ" dirty="0"/>
              <a:t>Odpovědnost za škodu pro veřejnou správu (T. Svoboda)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14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3) Odpovědnost za škodu 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/>
              <a:t>5/ Zavinění</a:t>
            </a:r>
          </a:p>
          <a:p>
            <a:pPr lvl="1"/>
            <a:r>
              <a:rPr lang="cs-CZ" dirty="0">
                <a:solidFill>
                  <a:srgbClr val="0000DC"/>
                </a:solidFill>
              </a:rPr>
              <a:t>Vztah škůdce k jednání </a:t>
            </a:r>
            <a:r>
              <a:rPr lang="cs-CZ" dirty="0"/>
              <a:t>(měl a mohl jednat jinak)</a:t>
            </a:r>
          </a:p>
          <a:p>
            <a:pPr lvl="1"/>
            <a:r>
              <a:rPr lang="cs-CZ" dirty="0"/>
              <a:t>Rozlišovány </a:t>
            </a:r>
            <a:r>
              <a:rPr lang="cs-CZ" b="1" dirty="0"/>
              <a:t>formy a stupně</a:t>
            </a:r>
            <a:r>
              <a:rPr lang="cs-CZ" dirty="0"/>
              <a:t>:</a:t>
            </a:r>
          </a:p>
          <a:p>
            <a:pPr marL="1257300" lvl="2" indent="-342900"/>
            <a:r>
              <a:rPr lang="cs-CZ" b="1" dirty="0">
                <a:solidFill>
                  <a:srgbClr val="0000DC"/>
                </a:solidFill>
              </a:rPr>
              <a:t>1) Nedbalost </a:t>
            </a:r>
            <a:r>
              <a:rPr lang="cs-CZ" dirty="0">
                <a:solidFill>
                  <a:srgbClr val="0000DC"/>
                </a:solidFill>
              </a:rPr>
              <a:t>(nevědomá/vědomá, případně tzv. hrubá)</a:t>
            </a:r>
          </a:p>
          <a:p>
            <a:pPr marL="1257300" lvl="2" indent="-342900"/>
            <a:r>
              <a:rPr lang="cs-CZ" b="1" dirty="0">
                <a:solidFill>
                  <a:srgbClr val="0000DC"/>
                </a:solidFill>
              </a:rPr>
              <a:t>2) Úmysl </a:t>
            </a:r>
            <a:r>
              <a:rPr lang="cs-CZ" dirty="0">
                <a:solidFill>
                  <a:srgbClr val="0000DC"/>
                </a:solidFill>
              </a:rPr>
              <a:t>(nepřímý/přímý)</a:t>
            </a:r>
          </a:p>
          <a:p>
            <a:pPr lvl="1"/>
            <a:r>
              <a:rPr lang="cs-CZ" dirty="0"/>
              <a:t>Obecně vyvratitelná domněnka nedbalosti</a:t>
            </a:r>
          </a:p>
          <a:p>
            <a:pPr lvl="1"/>
            <a:endParaRPr lang="cs-CZ" dirty="0"/>
          </a:p>
          <a:p>
            <a:pPr lvl="1"/>
            <a:r>
              <a:rPr lang="cs-CZ" dirty="0"/>
              <a:t>Neuplatňuje se v případě tzv. objektivní odpovědnosti</a:t>
            </a:r>
          </a:p>
          <a:p>
            <a:pPr lvl="1"/>
            <a:r>
              <a:rPr lang="cs-CZ" dirty="0"/>
              <a:t>(= Je předpokladem pouze </a:t>
            </a:r>
            <a:r>
              <a:rPr lang="cs-CZ" b="1" dirty="0"/>
              <a:t>subjektivní odpovědnosti</a:t>
            </a:r>
            <a:r>
              <a:rPr lang="cs-CZ" dirty="0"/>
              <a:t>)</a:t>
            </a:r>
          </a:p>
        </p:txBody>
      </p:sp>
      <p:pic>
        <p:nvPicPr>
          <p:cNvPr id="9" name="Prednáška 1a slide 15.wav">
            <a:hlinkClick r:id="" action="ppaction://media"/>
          </p:cNvPr>
          <p:cNvPicPr>
            <a:picLocks noRot="1" noChangeAspect="1"/>
          </p:cNvPicPr>
          <p:nvPr>
            <a:wavAudioFile r:embed="rId1" name="Prednáška 1a slide 15.wav"/>
          </p:nvPr>
        </p:nvPicPr>
        <p:blipFill>
          <a:blip r:embed="rId3" cstate="print"/>
          <a:stretch>
            <a:fillRect/>
          </a:stretch>
        </p:blipFill>
        <p:spPr>
          <a:xfrm>
            <a:off x="11887200" y="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15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b="1" dirty="0"/>
              <a:t>NVV30Zk </a:t>
            </a:r>
            <a:r>
              <a:rPr lang="cs-CZ" dirty="0"/>
              <a:t>Odpovědnost za škodu pro veřejnou správu (T. Svoboda)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15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3) Odpovědnost za škodu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/>
              <a:t>Funkce </a:t>
            </a:r>
            <a:r>
              <a:rPr lang="cs-CZ" dirty="0"/>
              <a:t>odpovědnosti za škodu</a:t>
            </a:r>
          </a:p>
          <a:p>
            <a:pPr lvl="1"/>
            <a:r>
              <a:rPr lang="cs-CZ" b="1" i="1" dirty="0">
                <a:solidFill>
                  <a:srgbClr val="0000DC"/>
                </a:solidFill>
              </a:rPr>
              <a:t>1/ Reparace </a:t>
            </a:r>
            <a:r>
              <a:rPr lang="cs-CZ" dirty="0"/>
              <a:t>(kompenzace, satisfakce)</a:t>
            </a:r>
          </a:p>
          <a:p>
            <a:pPr lvl="1"/>
            <a:r>
              <a:rPr lang="cs-CZ" b="1" i="1" dirty="0">
                <a:solidFill>
                  <a:srgbClr val="0000DC"/>
                </a:solidFill>
              </a:rPr>
              <a:t>2/ Prevence</a:t>
            </a:r>
          </a:p>
          <a:p>
            <a:pPr lvl="1"/>
            <a:r>
              <a:rPr lang="cs-CZ" b="1" i="1" dirty="0">
                <a:solidFill>
                  <a:srgbClr val="0000DC"/>
                </a:solidFill>
              </a:rPr>
              <a:t>3/ Sankční funkce </a:t>
            </a:r>
            <a:r>
              <a:rPr lang="cs-CZ" dirty="0"/>
              <a:t>(v kontinentálním kontextu jen velmi omezeně, avšak v </a:t>
            </a:r>
            <a:r>
              <a:rPr lang="cs-CZ" i="1" dirty="0" err="1"/>
              <a:t>common</a:t>
            </a:r>
            <a:r>
              <a:rPr lang="cs-CZ" i="1" dirty="0"/>
              <a:t> </a:t>
            </a:r>
            <a:r>
              <a:rPr lang="cs-CZ" i="1" dirty="0" err="1"/>
              <a:t>law</a:t>
            </a:r>
            <a:r>
              <a:rPr lang="cs-CZ" dirty="0"/>
              <a:t>)</a:t>
            </a:r>
          </a:p>
          <a:p>
            <a:pPr lvl="1"/>
            <a:endParaRPr lang="cs-CZ" dirty="0"/>
          </a:p>
          <a:p>
            <a:pPr lvl="2"/>
            <a:r>
              <a:rPr lang="en-US" b="1" dirty="0"/>
              <a:t>Alex Jones ordered to pay $473 million in punitive damages in Sandy Hook defamation case</a:t>
            </a:r>
            <a:endParaRPr lang="cs-CZ" b="1" dirty="0"/>
          </a:p>
          <a:p>
            <a:pPr lvl="2"/>
            <a:r>
              <a:rPr lang="en-US" i="1" dirty="0"/>
              <a:t>Nov 10 (Reuters) - Conspiracy theorist Alex Jones must pay $473 million in punitive damages for his defamatory claims about the 2012 Sandy Hook mass shooting, a Connecticut judge ruled on Thursday.</a:t>
            </a:r>
          </a:p>
          <a:p>
            <a:pPr lvl="2"/>
            <a:r>
              <a:rPr lang="en-US" i="1" dirty="0"/>
              <a:t>The ruling came a month after a jury in Waterbury, Connecticut, found that Jones and the parent company of his Infowars website must pay more than a dozen relatives of Sandy Hook victims nearly $1 billion in compensatory damages for falsely claiming they were actors who staged the shooting as part of a government plot to seize Americans’ guns.</a:t>
            </a:r>
            <a:endParaRPr lang="cs-CZ" i="1" dirty="0"/>
          </a:p>
          <a:p>
            <a:pPr lvl="2"/>
            <a:r>
              <a:rPr lang="cs-CZ" dirty="0">
                <a:hlinkClick r:id="rId3"/>
              </a:rPr>
              <a:t>https://www.reuters.com/legal/alex-jones-must-pay-473-million-punitive-damages-sandy-hook-defamation-case-2022-11-10/</a:t>
            </a:r>
            <a:r>
              <a:rPr lang="cs-CZ" dirty="0"/>
              <a:t> </a:t>
            </a:r>
          </a:p>
        </p:txBody>
      </p:sp>
      <p:pic>
        <p:nvPicPr>
          <p:cNvPr id="11" name="Prednáška 1a slide 16.wav">
            <a:hlinkClick r:id="" action="ppaction://media"/>
          </p:cNvPr>
          <p:cNvPicPr>
            <a:picLocks noRot="1" noChangeAspect="1"/>
          </p:cNvPicPr>
          <p:nvPr>
            <a:wavAudioFile r:embed="rId1" name="Prednáška 1a slide 16.wav"/>
          </p:nvPr>
        </p:nvPicPr>
        <p:blipFill>
          <a:blip r:embed="rId4" cstate="print"/>
          <a:stretch>
            <a:fillRect/>
          </a:stretch>
        </p:blipFill>
        <p:spPr>
          <a:xfrm>
            <a:off x="11887200" y="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45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b="1" dirty="0"/>
              <a:t>NVV30Zk </a:t>
            </a:r>
            <a:r>
              <a:rPr lang="cs-CZ" dirty="0"/>
              <a:t>Odpovědnost za škodu pro veřejnou správu (T. Svoboda)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16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Veřejná správa a odpovědnost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cs-CZ" b="1" dirty="0"/>
          </a:p>
          <a:p>
            <a:pPr>
              <a:buNone/>
            </a:pPr>
            <a:endParaRPr lang="cs-CZ" b="1" dirty="0"/>
          </a:p>
          <a:p>
            <a:r>
              <a:rPr lang="cs-CZ" b="1" dirty="0"/>
              <a:t>Děkuji za pozornost</a:t>
            </a:r>
          </a:p>
          <a:p>
            <a:pPr marL="324000" lvl="1" indent="0">
              <a:buNone/>
            </a:pPr>
            <a:endParaRPr lang="cs-CZ" b="1" dirty="0">
              <a:solidFill>
                <a:srgbClr val="0000DC"/>
              </a:solidFill>
            </a:endParaRPr>
          </a:p>
          <a:p>
            <a:pPr lvl="1"/>
            <a:endParaRPr lang="cs-CZ" b="1" dirty="0">
              <a:solidFill>
                <a:srgbClr val="0000DC"/>
              </a:solidFill>
            </a:endParaRPr>
          </a:p>
          <a:p>
            <a:r>
              <a:rPr lang="cs-CZ" dirty="0"/>
              <a:t>Pro případné dotazy:</a:t>
            </a:r>
          </a:p>
          <a:p>
            <a:pPr lvl="1"/>
            <a:r>
              <a:rPr lang="cs-CZ" i="1" dirty="0">
                <a:solidFill>
                  <a:srgbClr val="0000DC"/>
                </a:solidFill>
              </a:rPr>
              <a:t>V průběhu výuky</a:t>
            </a:r>
          </a:p>
          <a:p>
            <a:pPr lvl="1"/>
            <a:r>
              <a:rPr lang="cs-CZ" i="1" dirty="0">
                <a:solidFill>
                  <a:srgbClr val="0000DC"/>
                </a:solidFill>
              </a:rPr>
              <a:t>E-mail </a:t>
            </a:r>
            <a:r>
              <a:rPr lang="cs-CZ" i="1">
                <a:solidFill>
                  <a:srgbClr val="0000DC"/>
                </a:solidFill>
              </a:rPr>
              <a:t>či MS </a:t>
            </a:r>
            <a:r>
              <a:rPr lang="cs-CZ" i="1" dirty="0">
                <a:solidFill>
                  <a:srgbClr val="0000DC"/>
                </a:solidFill>
              </a:rPr>
              <a:t>Teams</a:t>
            </a:r>
          </a:p>
          <a:p>
            <a:pPr lvl="1"/>
            <a:r>
              <a:rPr lang="cs-CZ" i="1" dirty="0">
                <a:solidFill>
                  <a:srgbClr val="0000DC"/>
                </a:solidFill>
              </a:rPr>
              <a:t>Diskusní fórum předmětu</a:t>
            </a:r>
            <a:endParaRPr lang="cs-CZ" dirty="0"/>
          </a:p>
          <a:p>
            <a:pPr lvl="1"/>
            <a:endParaRPr lang="cs-CZ" dirty="0"/>
          </a:p>
        </p:txBody>
      </p:sp>
    </p:spTree>
  </p:cSld>
  <p:clrMapOvr>
    <a:masterClrMapping/>
  </p:clrMapOvr>
  <p:transition advTm="326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b="1" dirty="0"/>
              <a:t>NVV30Zk </a:t>
            </a:r>
            <a:r>
              <a:rPr lang="cs-CZ" dirty="0"/>
              <a:t>Odpovědnost za škodu pro veřejnou správu (T. Svoboda)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Osnova prezentace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i="1" dirty="0"/>
              <a:t>1) Pojem odpovědnost</a:t>
            </a:r>
          </a:p>
          <a:p>
            <a:r>
              <a:rPr lang="cs-CZ" i="1" dirty="0"/>
              <a:t>2) Odpovědnost a veřejná správa</a:t>
            </a:r>
          </a:p>
          <a:p>
            <a:r>
              <a:rPr lang="cs-CZ" i="1" dirty="0"/>
              <a:t>3) Odpovědnost za škodu</a:t>
            </a:r>
          </a:p>
          <a:p>
            <a:endParaRPr lang="cs-CZ" dirty="0"/>
          </a:p>
        </p:txBody>
      </p:sp>
      <p:pic>
        <p:nvPicPr>
          <p:cNvPr id="10" name="Prednáška 1a slide 4.wav">
            <a:hlinkClick r:id="" action="ppaction://media"/>
          </p:cNvPr>
          <p:cNvPicPr>
            <a:picLocks noRot="1" noChangeAspect="1"/>
          </p:cNvPicPr>
          <p:nvPr>
            <a:wavAudioFile r:embed="rId1" name="Prednáška 1a slide 4.wav"/>
          </p:nvPr>
        </p:nvPicPr>
        <p:blipFill>
          <a:blip r:embed="rId3" cstate="print"/>
          <a:stretch>
            <a:fillRect/>
          </a:stretch>
        </p:blipFill>
        <p:spPr>
          <a:xfrm>
            <a:off x="11887200" y="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76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b="1" dirty="0"/>
              <a:t>NVV30Zk </a:t>
            </a:r>
            <a:r>
              <a:rPr lang="cs-CZ" dirty="0"/>
              <a:t>Odpovědnost za škodu pro veřejnou správu (T. Svoboda)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1) Pojem odpovědnost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/>
              <a:t>Pojem „odpovědnost“ </a:t>
            </a:r>
            <a:r>
              <a:rPr lang="cs-CZ" dirty="0"/>
              <a:t>– avšak různé významy/roviny:</a:t>
            </a:r>
          </a:p>
          <a:p>
            <a:pPr lvl="1"/>
            <a:r>
              <a:rPr lang="cs-CZ" dirty="0"/>
              <a:t>V nejužším smyslu jako </a:t>
            </a:r>
            <a:r>
              <a:rPr lang="cs-CZ" dirty="0">
                <a:solidFill>
                  <a:srgbClr val="0000DC"/>
                </a:solidFill>
              </a:rPr>
              <a:t>sankce za porušení určitého pravidla </a:t>
            </a:r>
            <a:r>
              <a:rPr lang="cs-CZ" dirty="0"/>
              <a:t>(typicky v právu – v sankčním pojetí odpovědnosti) – v </a:t>
            </a:r>
            <a:r>
              <a:rPr lang="cs-CZ" dirty="0" err="1"/>
              <a:t>angl</a:t>
            </a:r>
            <a:r>
              <a:rPr lang="cs-CZ" dirty="0"/>
              <a:t>. blízké pojmu </a:t>
            </a:r>
            <a:r>
              <a:rPr lang="cs-CZ" b="1" i="1" dirty="0" err="1"/>
              <a:t>liability</a:t>
            </a:r>
            <a:endParaRPr lang="cs-CZ" b="1" i="1" dirty="0"/>
          </a:p>
          <a:p>
            <a:pPr lvl="1"/>
            <a:endParaRPr lang="cs-CZ" dirty="0"/>
          </a:p>
          <a:p>
            <a:pPr lvl="1"/>
            <a:r>
              <a:rPr lang="cs-CZ" dirty="0"/>
              <a:t>V širším smyslu (typicky ve filozofii) jako </a:t>
            </a:r>
            <a:r>
              <a:rPr lang="cs-CZ" dirty="0">
                <a:solidFill>
                  <a:srgbClr val="0000DC"/>
                </a:solidFill>
              </a:rPr>
              <a:t>zodpovědnost, resp. obecná odpovědnost            </a:t>
            </a:r>
            <a:r>
              <a:rPr lang="cs-CZ" dirty="0"/>
              <a:t>– v angl. blízké pojmu </a:t>
            </a:r>
            <a:r>
              <a:rPr lang="cs-CZ" b="1" i="1" dirty="0" err="1"/>
              <a:t>responsibility</a:t>
            </a:r>
            <a:endParaRPr lang="cs-CZ" b="1" i="1" dirty="0"/>
          </a:p>
          <a:p>
            <a:pPr lvl="1"/>
            <a:endParaRPr lang="cs-CZ" dirty="0"/>
          </a:p>
          <a:p>
            <a:pPr lvl="1"/>
            <a:r>
              <a:rPr lang="cs-CZ" dirty="0"/>
              <a:t>Ale také (typicky v politice) </a:t>
            </a:r>
            <a:r>
              <a:rPr lang="cs-CZ" dirty="0">
                <a:solidFill>
                  <a:srgbClr val="0000DC"/>
                </a:solidFill>
              </a:rPr>
              <a:t>rovina obecného (z)odpovídání se za určitou činnost či přičitatelnost </a:t>
            </a:r>
            <a:r>
              <a:rPr lang="cs-CZ" dirty="0"/>
              <a:t>(např. za výkon veřejné funkce) – v </a:t>
            </a:r>
            <a:r>
              <a:rPr lang="cs-CZ" dirty="0" err="1"/>
              <a:t>angl</a:t>
            </a:r>
            <a:r>
              <a:rPr lang="cs-CZ" dirty="0"/>
              <a:t>. blízké pojmu </a:t>
            </a:r>
            <a:r>
              <a:rPr lang="cs-CZ" b="1" i="1" dirty="0" err="1"/>
              <a:t>accountability</a:t>
            </a:r>
            <a:endParaRPr lang="cs-CZ" b="1" dirty="0"/>
          </a:p>
        </p:txBody>
      </p:sp>
      <p:pic>
        <p:nvPicPr>
          <p:cNvPr id="11" name="Prednáška 1a slide 5.wav">
            <a:hlinkClick r:id="" action="ppaction://media"/>
          </p:cNvPr>
          <p:cNvPicPr>
            <a:picLocks noRot="1" noChangeAspect="1"/>
          </p:cNvPicPr>
          <p:nvPr>
            <a:wavAudioFile r:embed="rId1" name="Prednáška 1a slide 5.wav"/>
          </p:nvPr>
        </p:nvPicPr>
        <p:blipFill>
          <a:blip r:embed="rId3" cstate="print"/>
          <a:stretch>
            <a:fillRect/>
          </a:stretch>
        </p:blipFill>
        <p:spPr>
          <a:xfrm>
            <a:off x="11887200" y="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26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65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b="1" dirty="0"/>
              <a:t>NVV30Zk </a:t>
            </a:r>
            <a:r>
              <a:rPr lang="cs-CZ" dirty="0"/>
              <a:t>Odpovědnost za škodu pro veřejnou správu (T. Svoboda)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1) Pojem odpovědnost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Obdobně různé </a:t>
            </a:r>
            <a:r>
              <a:rPr lang="cs-CZ" b="1" dirty="0"/>
              <a:t>„odpovědnostní systémy“</a:t>
            </a:r>
            <a:endParaRPr lang="cs-CZ" dirty="0"/>
          </a:p>
          <a:p>
            <a:pPr lvl="1"/>
            <a:r>
              <a:rPr lang="cs-CZ" dirty="0"/>
              <a:t>V závislosti na tom, „co je porušováno“, typicky:</a:t>
            </a:r>
          </a:p>
          <a:p>
            <a:pPr lvl="1"/>
            <a:r>
              <a:rPr lang="cs-CZ" i="1" dirty="0">
                <a:solidFill>
                  <a:srgbClr val="0000DC"/>
                </a:solidFill>
              </a:rPr>
              <a:t>1/ Morální odpovědnost</a:t>
            </a:r>
          </a:p>
          <a:p>
            <a:pPr lvl="1"/>
            <a:r>
              <a:rPr lang="cs-CZ" i="1" dirty="0">
                <a:solidFill>
                  <a:srgbClr val="0000DC"/>
                </a:solidFill>
              </a:rPr>
              <a:t>2/ Politická odpovědnost</a:t>
            </a:r>
          </a:p>
          <a:p>
            <a:pPr lvl="1"/>
            <a:r>
              <a:rPr lang="cs-CZ" b="1" i="1" dirty="0">
                <a:solidFill>
                  <a:srgbClr val="0000DC"/>
                </a:solidFill>
              </a:rPr>
              <a:t>3/ Právní odpovědnost</a:t>
            </a:r>
          </a:p>
          <a:p>
            <a:pPr lvl="1"/>
            <a:endParaRPr lang="cs-CZ" dirty="0"/>
          </a:p>
          <a:p>
            <a:pPr lvl="1"/>
            <a:r>
              <a:rPr lang="cs-CZ" dirty="0"/>
              <a:t>Všechny se nějak projevují v kontextu veřejné správy (viz dále)</a:t>
            </a:r>
          </a:p>
          <a:p>
            <a:pPr lvl="1"/>
            <a:endParaRPr lang="cs-CZ" dirty="0"/>
          </a:p>
          <a:p>
            <a:pPr lvl="1"/>
            <a:endParaRPr lang="cs-CZ" dirty="0"/>
          </a:p>
          <a:p>
            <a:pPr lvl="1"/>
            <a:endParaRPr lang="cs-CZ" dirty="0"/>
          </a:p>
          <a:p>
            <a:endParaRPr lang="cs-CZ" dirty="0"/>
          </a:p>
        </p:txBody>
      </p:sp>
      <p:pic>
        <p:nvPicPr>
          <p:cNvPr id="10" name="Prednáška 1a slide 6.wav">
            <a:hlinkClick r:id="" action="ppaction://media"/>
          </p:cNvPr>
          <p:cNvPicPr>
            <a:picLocks noRot="1" noChangeAspect="1"/>
          </p:cNvPicPr>
          <p:nvPr>
            <a:wavAudioFile r:embed="rId1" name="Prednáška 1a slide 6.wav"/>
          </p:nvPr>
        </p:nvPicPr>
        <p:blipFill>
          <a:blip r:embed="rId3" cstate="print"/>
          <a:stretch>
            <a:fillRect/>
          </a:stretch>
        </p:blipFill>
        <p:spPr>
          <a:xfrm>
            <a:off x="11887200" y="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51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b="1" dirty="0"/>
              <a:t>NVV30Zk </a:t>
            </a:r>
            <a:r>
              <a:rPr lang="cs-CZ" dirty="0"/>
              <a:t>Odpovědnost za škodu pro veřejnou správu (T. Svoboda)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1) Pojem odpovědnost 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Právní odpovědnost – </a:t>
            </a:r>
            <a:r>
              <a:rPr lang="cs-CZ" b="1" dirty="0"/>
              <a:t>dvě hlavní pojetí</a:t>
            </a:r>
          </a:p>
          <a:p>
            <a:pPr lvl="1"/>
            <a:endParaRPr lang="cs-CZ" dirty="0"/>
          </a:p>
          <a:p>
            <a:pPr lvl="1"/>
            <a:r>
              <a:rPr lang="cs-CZ" b="1" i="1" dirty="0">
                <a:solidFill>
                  <a:srgbClr val="0000DC"/>
                </a:solidFill>
              </a:rPr>
              <a:t>Retrospektivní</a:t>
            </a:r>
          </a:p>
          <a:p>
            <a:pPr lvl="1"/>
            <a:r>
              <a:rPr lang="cs-CZ" dirty="0"/>
              <a:t>Odpovědnost = nepříznivý následek porušení právní povinnosti (sankce)</a:t>
            </a:r>
          </a:p>
          <a:p>
            <a:pPr lvl="1"/>
            <a:r>
              <a:rPr lang="cs-CZ" dirty="0"/>
              <a:t>Odpovědnost jako tzv. sekundární povinnost (až v případě porušení primární povinnosti)</a:t>
            </a:r>
          </a:p>
          <a:p>
            <a:pPr lvl="1"/>
            <a:r>
              <a:rPr lang="cs-CZ" b="1" dirty="0"/>
              <a:t>= Důraz na sankci</a:t>
            </a:r>
          </a:p>
          <a:p>
            <a:pPr lvl="1">
              <a:buNone/>
            </a:pPr>
            <a:endParaRPr lang="cs-CZ" dirty="0"/>
          </a:p>
          <a:p>
            <a:pPr lvl="1"/>
            <a:r>
              <a:rPr lang="cs-CZ" b="1" i="1" dirty="0">
                <a:solidFill>
                  <a:srgbClr val="0000DC"/>
                </a:solidFill>
              </a:rPr>
              <a:t>Prospektivní </a:t>
            </a:r>
          </a:p>
          <a:p>
            <a:pPr lvl="1"/>
            <a:r>
              <a:rPr lang="cs-CZ" dirty="0"/>
              <a:t>Odpovědnost = hrozba sankcí (již primární povinnost)</a:t>
            </a:r>
          </a:p>
          <a:p>
            <a:pPr lvl="1"/>
            <a:r>
              <a:rPr lang="cs-CZ" dirty="0"/>
              <a:t>Odpovědnost „za řádné chování“ (v tomto duchu nový občanský zákoník)</a:t>
            </a:r>
          </a:p>
          <a:p>
            <a:pPr lvl="1"/>
            <a:r>
              <a:rPr lang="cs-CZ" b="1" dirty="0"/>
              <a:t>= Důraz na prevenci</a:t>
            </a:r>
          </a:p>
          <a:p>
            <a:pPr lvl="1"/>
            <a:endParaRPr lang="cs-CZ" dirty="0"/>
          </a:p>
          <a:p>
            <a:pPr lvl="1"/>
            <a:endParaRPr lang="cs-CZ" dirty="0"/>
          </a:p>
        </p:txBody>
      </p:sp>
      <p:pic>
        <p:nvPicPr>
          <p:cNvPr id="9" name="Prednáška 1a slide 7.wav">
            <a:hlinkClick r:id="" action="ppaction://media"/>
          </p:cNvPr>
          <p:cNvPicPr>
            <a:picLocks noRot="1" noChangeAspect="1"/>
          </p:cNvPicPr>
          <p:nvPr>
            <a:wavAudioFile r:embed="rId1" name="Prednáška 1a slide 7.wav"/>
          </p:nvPr>
        </p:nvPicPr>
        <p:blipFill>
          <a:blip r:embed="rId3" cstate="print"/>
          <a:stretch>
            <a:fillRect/>
          </a:stretch>
        </p:blipFill>
        <p:spPr>
          <a:xfrm>
            <a:off x="11887200" y="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30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b="1" dirty="0"/>
              <a:t>NVV30Zk </a:t>
            </a:r>
            <a:r>
              <a:rPr lang="cs-CZ" dirty="0"/>
              <a:t>Odpovědnost za škodu pro veřejnou správu (T. Svoboda)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2) Odpovědnost a veřejná správa (VS) 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VS a (právní) odpovědnost, základní roviny</a:t>
            </a:r>
          </a:p>
          <a:p>
            <a:pPr lvl="1"/>
            <a:r>
              <a:rPr lang="cs-CZ" i="1" dirty="0">
                <a:solidFill>
                  <a:srgbClr val="0000DC"/>
                </a:solidFill>
              </a:rPr>
              <a:t>Odpovědnost ve veřejné správě</a:t>
            </a:r>
          </a:p>
          <a:p>
            <a:pPr lvl="1"/>
            <a:r>
              <a:rPr lang="cs-CZ" i="1" dirty="0">
                <a:solidFill>
                  <a:srgbClr val="0000DC"/>
                </a:solidFill>
              </a:rPr>
              <a:t>Odpovědnost veřejné správy</a:t>
            </a:r>
          </a:p>
          <a:p>
            <a:pPr lvl="1"/>
            <a:endParaRPr lang="cs-CZ" dirty="0"/>
          </a:p>
          <a:p>
            <a:r>
              <a:rPr lang="cs-CZ" b="1" dirty="0"/>
              <a:t>Odpovědnost ve VS</a:t>
            </a:r>
          </a:p>
          <a:p>
            <a:pPr lvl="1"/>
            <a:r>
              <a:rPr lang="cs-CZ" dirty="0"/>
              <a:t>Odpovědnost uplatňovaná VS (orgány VS) </a:t>
            </a:r>
            <a:r>
              <a:rPr lang="cs-CZ" b="1" dirty="0"/>
              <a:t>vůči adresátům VS</a:t>
            </a:r>
          </a:p>
          <a:p>
            <a:pPr lvl="1"/>
            <a:r>
              <a:rPr lang="cs-CZ" dirty="0"/>
              <a:t>Typicky odpovědnost za správní delikt (</a:t>
            </a:r>
            <a:r>
              <a:rPr lang="cs-CZ" i="1" dirty="0"/>
              <a:t>administrativní dozor</a:t>
            </a:r>
            <a:r>
              <a:rPr lang="cs-CZ" dirty="0"/>
              <a:t>)</a:t>
            </a:r>
          </a:p>
          <a:p>
            <a:r>
              <a:rPr lang="cs-CZ" b="1" dirty="0"/>
              <a:t>Odpovědnost VS</a:t>
            </a:r>
          </a:p>
          <a:p>
            <a:pPr lvl="1"/>
            <a:r>
              <a:rPr lang="cs-CZ" dirty="0"/>
              <a:t>VS jako organizace = </a:t>
            </a:r>
            <a:r>
              <a:rPr lang="cs-CZ" b="1" dirty="0"/>
              <a:t>odpovědnost „článků“ ve struktuře VS</a:t>
            </a:r>
          </a:p>
          <a:p>
            <a:pPr lvl="1"/>
            <a:r>
              <a:rPr lang="cs-CZ" dirty="0"/>
              <a:t>VS jako činnost = </a:t>
            </a:r>
            <a:r>
              <a:rPr lang="cs-CZ" b="1" dirty="0"/>
              <a:t>odpovědnost za správní činnost</a:t>
            </a:r>
            <a:endParaRPr lang="cs-CZ" dirty="0"/>
          </a:p>
          <a:p>
            <a:pPr lvl="1"/>
            <a:endParaRPr lang="cs-CZ" dirty="0"/>
          </a:p>
        </p:txBody>
      </p:sp>
      <p:pic>
        <p:nvPicPr>
          <p:cNvPr id="9" name="Prednáška 1a slide 8.wav">
            <a:hlinkClick r:id="" action="ppaction://media"/>
          </p:cNvPr>
          <p:cNvPicPr>
            <a:picLocks noRot="1" noChangeAspect="1"/>
          </p:cNvPicPr>
          <p:nvPr>
            <a:wavAudioFile r:embed="rId1" name="Prednáška 1a slide 8.wav"/>
          </p:nvPr>
        </p:nvPicPr>
        <p:blipFill>
          <a:blip r:embed="rId3" cstate="print"/>
          <a:stretch>
            <a:fillRect/>
          </a:stretch>
        </p:blipFill>
        <p:spPr>
          <a:xfrm>
            <a:off x="11887200" y="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24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b="1" dirty="0"/>
              <a:t>NVV30Zk </a:t>
            </a:r>
            <a:r>
              <a:rPr lang="cs-CZ" dirty="0"/>
              <a:t>Odpovědnost za škodu pro veřejnou správu (T. Svoboda)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7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2) Odpovědnost a veřejná správa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/>
              <a:t>Retrospektivní </a:t>
            </a:r>
            <a:r>
              <a:rPr lang="cs-CZ" dirty="0"/>
              <a:t>(sankční) pojetí odpovědnosti VS</a:t>
            </a:r>
          </a:p>
          <a:p>
            <a:pPr lvl="1"/>
            <a:r>
              <a:rPr lang="cs-CZ" i="1" dirty="0">
                <a:solidFill>
                  <a:srgbClr val="0000DC"/>
                </a:solidFill>
              </a:rPr>
              <a:t>Za akty veřejné správy </a:t>
            </a:r>
            <a:r>
              <a:rPr lang="cs-CZ" dirty="0"/>
              <a:t>(sankce = zrušení, změny či sistace)</a:t>
            </a:r>
          </a:p>
          <a:p>
            <a:pPr lvl="1"/>
            <a:r>
              <a:rPr lang="cs-CZ" i="1" dirty="0">
                <a:solidFill>
                  <a:srgbClr val="0000DC"/>
                </a:solidFill>
              </a:rPr>
              <a:t>Za správní delikty </a:t>
            </a:r>
            <a:r>
              <a:rPr lang="cs-CZ" dirty="0"/>
              <a:t>(sankce = trest či opatření)</a:t>
            </a:r>
            <a:endParaRPr lang="cs-CZ" b="1" i="1" dirty="0">
              <a:solidFill>
                <a:srgbClr val="0000DC"/>
              </a:solidFill>
            </a:endParaRPr>
          </a:p>
          <a:p>
            <a:pPr lvl="1"/>
            <a:r>
              <a:rPr lang="cs-CZ" b="1" i="1" dirty="0">
                <a:solidFill>
                  <a:srgbClr val="0000DC"/>
                </a:solidFill>
              </a:rPr>
              <a:t>Za škodu/nemajetkovou újmu </a:t>
            </a:r>
            <a:r>
              <a:rPr lang="cs-CZ" dirty="0"/>
              <a:t>(</a:t>
            </a:r>
            <a:r>
              <a:rPr lang="cs-CZ" b="1" dirty="0"/>
              <a:t>sankce = povinnost nahradit/odčinit</a:t>
            </a:r>
            <a:r>
              <a:rPr lang="cs-CZ" dirty="0"/>
              <a:t>)</a:t>
            </a:r>
          </a:p>
          <a:p>
            <a:pPr lvl="1"/>
            <a:endParaRPr lang="cs-CZ" dirty="0">
              <a:solidFill>
                <a:srgbClr val="0000DC"/>
              </a:solidFill>
            </a:endParaRPr>
          </a:p>
          <a:p>
            <a:pPr lvl="1"/>
            <a:r>
              <a:rPr lang="cs-CZ" dirty="0"/>
              <a:t>(</a:t>
            </a:r>
            <a:r>
              <a:rPr lang="cs-CZ" dirty="0">
                <a:solidFill>
                  <a:srgbClr val="0000DC"/>
                </a:solidFill>
              </a:rPr>
              <a:t>Odpovědnost zaměstnanců VS, </a:t>
            </a:r>
            <a:r>
              <a:rPr lang="cs-CZ" dirty="0"/>
              <a:t>viz téma č. 5)</a:t>
            </a:r>
          </a:p>
          <a:p>
            <a:pPr lvl="1"/>
            <a:endParaRPr lang="cs-CZ" dirty="0"/>
          </a:p>
          <a:p>
            <a:r>
              <a:rPr lang="cs-CZ" b="1" dirty="0"/>
              <a:t>Prospektivní</a:t>
            </a:r>
            <a:r>
              <a:rPr lang="cs-CZ" dirty="0"/>
              <a:t> (prevenční) pojetí odpovědnosti VS</a:t>
            </a:r>
          </a:p>
          <a:p>
            <a:pPr lvl="1"/>
            <a:r>
              <a:rPr lang="cs-CZ" dirty="0"/>
              <a:t>Zejména povinnost </a:t>
            </a:r>
            <a:r>
              <a:rPr lang="cs-CZ" b="1" dirty="0"/>
              <a:t>výkonu VS v souladu s právem </a:t>
            </a:r>
            <a:r>
              <a:rPr lang="cs-CZ" dirty="0"/>
              <a:t>(</a:t>
            </a:r>
            <a:r>
              <a:rPr lang="cs-CZ" b="1" i="1" dirty="0">
                <a:solidFill>
                  <a:srgbClr val="0000DC"/>
                </a:solidFill>
              </a:rPr>
              <a:t>zásada legality</a:t>
            </a:r>
            <a:r>
              <a:rPr lang="cs-CZ" dirty="0"/>
              <a:t>)</a:t>
            </a:r>
          </a:p>
          <a:p>
            <a:pPr lvl="1"/>
            <a:r>
              <a:rPr lang="cs-CZ" dirty="0"/>
              <a:t>A také s </a:t>
            </a:r>
            <a:r>
              <a:rPr lang="cs-CZ" b="1" dirty="0"/>
              <a:t>dalšími požadavky </a:t>
            </a:r>
            <a:r>
              <a:rPr lang="cs-CZ" dirty="0"/>
              <a:t>(viz </a:t>
            </a:r>
            <a:r>
              <a:rPr lang="cs-CZ" b="1" i="1" dirty="0">
                <a:solidFill>
                  <a:srgbClr val="0000DC"/>
                </a:solidFill>
              </a:rPr>
              <a:t>princip dobré správy </a:t>
            </a:r>
            <a:r>
              <a:rPr lang="cs-CZ" dirty="0"/>
              <a:t>dále)</a:t>
            </a:r>
          </a:p>
          <a:p>
            <a:pPr lvl="1"/>
            <a:endParaRPr lang="cs-CZ" dirty="0"/>
          </a:p>
          <a:p>
            <a:pPr lvl="1"/>
            <a:r>
              <a:rPr lang="cs-CZ" dirty="0"/>
              <a:t>(Povinnosti zaměstnanců, viz téma č. 5)</a:t>
            </a:r>
          </a:p>
          <a:p>
            <a:pPr lvl="1"/>
            <a:endParaRPr lang="cs-CZ" dirty="0"/>
          </a:p>
        </p:txBody>
      </p:sp>
      <p:pic>
        <p:nvPicPr>
          <p:cNvPr id="7" name="Prednáška 1a slide 9.wav">
            <a:hlinkClick r:id="" action="ppaction://media"/>
          </p:cNvPr>
          <p:cNvPicPr>
            <a:picLocks noRot="1" noChangeAspect="1"/>
          </p:cNvPicPr>
          <p:nvPr>
            <a:wavAudioFile r:embed="rId1" name="Prednáška 1a slide 9.wav"/>
          </p:nvPr>
        </p:nvPicPr>
        <p:blipFill>
          <a:blip r:embed="rId3" cstate="print"/>
          <a:stretch>
            <a:fillRect/>
          </a:stretch>
        </p:blipFill>
        <p:spPr>
          <a:xfrm>
            <a:off x="11887200" y="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08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b="1" dirty="0"/>
              <a:t>NVV30Zk </a:t>
            </a:r>
            <a:r>
              <a:rPr lang="cs-CZ" dirty="0"/>
              <a:t>Odpovědnost za škodu pro veřejnou správu (T. Svoboda)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8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2) Odpovědnost a veřejná správa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Odpovědnost VS za správní delikt, aktuálně např.:</a:t>
            </a:r>
          </a:p>
          <a:p>
            <a:pPr lvl="1"/>
            <a:r>
              <a:rPr lang="cs-CZ" i="1" dirty="0">
                <a:solidFill>
                  <a:srgbClr val="0000DC"/>
                </a:solidFill>
              </a:rPr>
              <a:t>Úřad pro ochranu osobních údajů </a:t>
            </a:r>
            <a:r>
              <a:rPr lang="cs-CZ" b="1" i="1" dirty="0">
                <a:solidFill>
                  <a:srgbClr val="0000DC"/>
                </a:solidFill>
              </a:rPr>
              <a:t>(ÚOOÚ) prověřuje</a:t>
            </a:r>
            <a:r>
              <a:rPr lang="cs-CZ" i="1" dirty="0">
                <a:solidFill>
                  <a:srgbClr val="0000DC"/>
                </a:solidFill>
              </a:rPr>
              <a:t>, na jakém právním základě předalo </a:t>
            </a:r>
            <a:r>
              <a:rPr lang="cs-CZ" b="1" i="1" dirty="0">
                <a:solidFill>
                  <a:srgbClr val="0000DC"/>
                </a:solidFill>
              </a:rPr>
              <a:t>ministerstvo vnitra České poště adresy lidí, kterým následně jejím prostřednictvím rozeslalo roušky na ochranu proti šíření </a:t>
            </a:r>
            <a:r>
              <a:rPr lang="cs-CZ" b="1" i="1" dirty="0" err="1">
                <a:solidFill>
                  <a:srgbClr val="0000DC"/>
                </a:solidFill>
              </a:rPr>
              <a:t>koronaviru</a:t>
            </a:r>
            <a:r>
              <a:rPr lang="cs-CZ" i="1" dirty="0">
                <a:solidFill>
                  <a:srgbClr val="0000DC"/>
                </a:solidFill>
              </a:rPr>
              <a:t>. V této souvislosti se přitom už jeden prohřešek týkající se distribuce ochranných prostředků objevil. </a:t>
            </a:r>
            <a:r>
              <a:rPr lang="cs-CZ" b="1" i="1" dirty="0">
                <a:solidFill>
                  <a:srgbClr val="0000DC"/>
                </a:solidFill>
              </a:rPr>
              <a:t>Podle Státního ústavu pro kontrolu léčiv (SÚKL) porušila pošta zákon, když roušky vybalila.</a:t>
            </a:r>
          </a:p>
          <a:p>
            <a:pPr lvl="1"/>
            <a:r>
              <a:rPr lang="cs-CZ" dirty="0"/>
              <a:t>24. 9. 2020 – Novinky</a:t>
            </a:r>
          </a:p>
          <a:p>
            <a:pPr lvl="1"/>
            <a:endParaRPr lang="cs-CZ" dirty="0">
              <a:hlinkClick r:id="rId2"/>
            </a:endParaRPr>
          </a:p>
          <a:p>
            <a:pPr lvl="1"/>
            <a:r>
              <a:rPr lang="cs-CZ" dirty="0">
                <a:hlinkClick r:id="rId2"/>
              </a:rPr>
              <a:t>https://www.novinky.cz/domaci/clanek/diletantska-distribuce-statnich-rousek-urad-zajima-jak-posta-ziskala-osobni-udaje-senioru-40337371</a:t>
            </a:r>
            <a:r>
              <a:rPr lang="cs-CZ" dirty="0"/>
              <a:t> 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b="1" dirty="0"/>
              <a:t>NVV30Zk </a:t>
            </a:r>
            <a:r>
              <a:rPr lang="cs-CZ" dirty="0"/>
              <a:t>Odpovědnost za škodu pro veřejnou správu (T. Svoboda)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9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2) Odpovědnost a veřejná správa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Odpovědnost VS za správní delikt, aktuálně např.:</a:t>
            </a:r>
          </a:p>
          <a:p>
            <a:pPr lvl="1"/>
            <a:r>
              <a:rPr lang="cs-CZ" i="1" dirty="0">
                <a:solidFill>
                  <a:srgbClr val="0000DC"/>
                </a:solidFill>
              </a:rPr>
              <a:t>Krajský soud v Brně ve středu potvrdil </a:t>
            </a:r>
            <a:r>
              <a:rPr lang="cs-CZ" b="1" i="1" dirty="0">
                <a:solidFill>
                  <a:srgbClr val="0000DC"/>
                </a:solidFill>
              </a:rPr>
              <a:t>pokutu 550 milionů korun, kterou v roce 2021 vyměřil ministerstvu obrany Úřad pro ochranu hospodářské soutěže (ÚOHS) za chyby v tendru na armádní vrtulníky</a:t>
            </a:r>
            <a:r>
              <a:rPr lang="cs-CZ" i="1" dirty="0">
                <a:solidFill>
                  <a:srgbClr val="0000DC"/>
                </a:solidFill>
              </a:rPr>
              <a:t>. Řekl to mluvčí ÚOHS Martin Švanda. Mimořádnou výši pokuty ovlivnila cena zakázky. Ministerstvo může ještě podat kasační stížnost k Nejvyššímu správnímu soudu.</a:t>
            </a:r>
          </a:p>
          <a:p>
            <a:pPr lvl="1"/>
            <a:r>
              <a:rPr lang="cs-CZ" dirty="0"/>
              <a:t>15. 3. 2023 – </a:t>
            </a:r>
            <a:r>
              <a:rPr lang="cs-CZ" dirty="0" err="1"/>
              <a:t>iROZHLAS</a:t>
            </a:r>
            <a:endParaRPr lang="cs-CZ" dirty="0"/>
          </a:p>
          <a:p>
            <a:pPr lvl="1"/>
            <a:endParaRPr lang="cs-CZ" dirty="0"/>
          </a:p>
          <a:p>
            <a:pPr lvl="1"/>
            <a:r>
              <a:rPr lang="cs-CZ" dirty="0">
                <a:hlinkClick r:id="rId2"/>
              </a:rPr>
              <a:t>https://www.irozhlas.cz/zpravy-domov/krajsky-soud-brno-pokuta-tendr-armada-vrtulniky_2302151336_ale</a:t>
            </a:r>
          </a:p>
          <a:p>
            <a:pPr lvl="1"/>
            <a:endParaRPr lang="cs-CZ" dirty="0">
              <a:hlinkClick r:id="rId2"/>
            </a:endParaRPr>
          </a:p>
          <a:p>
            <a:pPr marL="7200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12032333"/>
      </p:ext>
    </p:extLst>
  </p:cSld>
  <p:clrMapOvr>
    <a:masterClrMapping/>
  </p:clrMapOvr>
</p:sld>
</file>

<file path=ppt/theme/theme1.xml><?xml version="1.0" encoding="utf-8"?>
<a:theme xmlns:a="http://schemas.openxmlformats.org/drawingml/2006/main" name="46859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zentace-LAW-CZ.potx" id="{9368F25A-D07D-4454-BB9E-323E9573381A}" vid="{D76D3162-79D4-49CC-8197-D810905360BE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46859</Template>
  <TotalTime>2905</TotalTime>
  <Words>1449</Words>
  <Application>Microsoft Office PowerPoint</Application>
  <PresentationFormat>Širokoúhlá obrazovka</PresentationFormat>
  <Paragraphs>185</Paragraphs>
  <Slides>16</Slides>
  <Notes>0</Notes>
  <HiddenSlides>0</HiddenSlides>
  <MMClips>12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16</vt:i4>
      </vt:variant>
    </vt:vector>
  </HeadingPairs>
  <TitlesOfParts>
    <vt:vector size="20" baseType="lpstr">
      <vt:lpstr>Arial</vt:lpstr>
      <vt:lpstr>Tahoma</vt:lpstr>
      <vt:lpstr>Wingdings</vt:lpstr>
      <vt:lpstr>46859</vt:lpstr>
      <vt:lpstr>Veřejná správa a  odpovědnost (17. 2. 2023)</vt:lpstr>
      <vt:lpstr>Osnova prezentace</vt:lpstr>
      <vt:lpstr>1) Pojem odpovědnost</vt:lpstr>
      <vt:lpstr>1) Pojem odpovědnost</vt:lpstr>
      <vt:lpstr>1) Pojem odpovědnost </vt:lpstr>
      <vt:lpstr>2) Odpovědnost a veřejná správa (VS) </vt:lpstr>
      <vt:lpstr>2) Odpovědnost a veřejná správa</vt:lpstr>
      <vt:lpstr>2) Odpovědnost a veřejná správa</vt:lpstr>
      <vt:lpstr>2) Odpovědnost a veřejná správa</vt:lpstr>
      <vt:lpstr>2) Odpovědnost a veřejná správa</vt:lpstr>
      <vt:lpstr>3) Odpovědnost za škodu</vt:lpstr>
      <vt:lpstr>3) Odpovědnost za škodu </vt:lpstr>
      <vt:lpstr>3) Odpovědnost za škodu </vt:lpstr>
      <vt:lpstr>3) Odpovědnost za škodu </vt:lpstr>
      <vt:lpstr>3) Odpovědnost za škodu</vt:lpstr>
      <vt:lpstr>Veřejná správa a odpovědnost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Admin</dc:creator>
  <cp:lastModifiedBy>Tomáš Svoboda</cp:lastModifiedBy>
  <cp:revision>213</cp:revision>
  <cp:lastPrinted>1601-01-01T00:00:00Z</cp:lastPrinted>
  <dcterms:created xsi:type="dcterms:W3CDTF">2020-09-22T09:42:44Z</dcterms:created>
  <dcterms:modified xsi:type="dcterms:W3CDTF">2023-02-17T08:09:57Z</dcterms:modified>
</cp:coreProperties>
</file>