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5" r:id="rId3"/>
    <p:sldId id="335" r:id="rId4"/>
    <p:sldId id="363" r:id="rId5"/>
    <p:sldId id="376" r:id="rId6"/>
    <p:sldId id="379" r:id="rId7"/>
    <p:sldId id="380" r:id="rId8"/>
    <p:sldId id="362" r:id="rId9"/>
    <p:sldId id="364" r:id="rId10"/>
    <p:sldId id="381" r:id="rId11"/>
    <p:sldId id="365" r:id="rId12"/>
    <p:sldId id="366" r:id="rId13"/>
    <p:sldId id="382" r:id="rId14"/>
    <p:sldId id="367" r:id="rId15"/>
    <p:sldId id="368" r:id="rId16"/>
    <p:sldId id="369" r:id="rId17"/>
    <p:sldId id="370" r:id="rId18"/>
    <p:sldId id="377" r:id="rId19"/>
    <p:sldId id="371" r:id="rId20"/>
    <p:sldId id="372" r:id="rId21"/>
    <p:sldId id="373" r:id="rId22"/>
    <p:sldId id="374" r:id="rId23"/>
    <p:sldId id="378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2" d="100"/>
          <a:sy n="112" d="100"/>
        </p:scale>
        <p:origin x="126" y="18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Zvláštní druhy odpovědnosti za škodu při výkonu veřejné moci I </a:t>
            </a:r>
            <a:r>
              <a:rPr lang="cs-CZ" b="0" i="1" dirty="0"/>
              <a:t>(24. 3. 2023)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NVV30Zk Odpovědnost za škodu pro veřejnou správu</a:t>
            </a:r>
          </a:p>
          <a:p>
            <a:r>
              <a:rPr lang="cs-CZ" dirty="0"/>
              <a:t>Mgr. Tomáš Svoboda,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2/ Rozhodnutí o ochranném opatření (§ 11 </a:t>
            </a:r>
            <a:r>
              <a:rPr lang="cs-CZ" b="1" dirty="0" err="1"/>
              <a:t>OdpŠk</a:t>
            </a:r>
            <a:r>
              <a:rPr lang="cs-CZ" b="1" dirty="0"/>
              <a:t>)</a:t>
            </a:r>
          </a:p>
          <a:p>
            <a:pPr lvl="1"/>
            <a:r>
              <a:rPr lang="cs-CZ" b="1" dirty="0"/>
              <a:t>Podmínky: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00DC"/>
                </a:solidFill>
              </a:rPr>
              <a:t>Právo na náhradu škody </a:t>
            </a:r>
            <a:r>
              <a:rPr lang="cs-CZ" i="1" dirty="0">
                <a:solidFill>
                  <a:srgbClr val="0000DC"/>
                </a:solidFill>
              </a:rPr>
              <a:t>způsobené rozhodnutím o ochranném opatření </a:t>
            </a:r>
            <a:r>
              <a:rPr lang="cs-CZ" b="1" i="1" dirty="0">
                <a:solidFill>
                  <a:srgbClr val="0000DC"/>
                </a:solidFill>
              </a:rPr>
              <a:t>má ten, na němž bylo zcela nebo zčásti vykonáno ochranné opatření, pokud bylo rozhodnutí v pozdějším řízení jako nezákonné zrušeno</a:t>
            </a:r>
            <a:r>
              <a:rPr lang="cs-CZ" i="1" dirty="0">
                <a:solidFill>
                  <a:srgbClr val="0000D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335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3/ Rozhodnutí o vazbě (§ 9 </a:t>
            </a:r>
            <a:r>
              <a:rPr lang="cs-CZ" b="1" dirty="0" err="1"/>
              <a:t>OdpŠk</a:t>
            </a:r>
            <a:r>
              <a:rPr lang="cs-CZ" b="1" dirty="0"/>
              <a:t>)</a:t>
            </a:r>
          </a:p>
          <a:p>
            <a:pPr lvl="1"/>
            <a:r>
              <a:rPr lang="cs-CZ" b="1" dirty="0"/>
              <a:t>Již nikoli zvláštní ustanovení </a:t>
            </a:r>
            <a:r>
              <a:rPr lang="cs-CZ" dirty="0"/>
              <a:t>k obecným podmínkám, místo toho </a:t>
            </a:r>
            <a:r>
              <a:rPr lang="cs-CZ" b="1" dirty="0"/>
              <a:t>odlišná podmínka: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cs-CZ" dirty="0"/>
              <a:t>§ 9 odst. 1 </a:t>
            </a:r>
            <a:r>
              <a:rPr lang="cs-CZ" dirty="0" err="1"/>
              <a:t>OdpŠk</a:t>
            </a:r>
            <a:r>
              <a:rPr lang="cs-CZ" dirty="0"/>
              <a:t>: </a:t>
            </a:r>
            <a:r>
              <a:rPr lang="cs-CZ" i="1" dirty="0">
                <a:solidFill>
                  <a:srgbClr val="0000DC"/>
                </a:solidFill>
              </a:rPr>
              <a:t>Právo na náhradu škody způsobené rozhodnutím o vazbě má také ten, </a:t>
            </a:r>
            <a:r>
              <a:rPr lang="cs-CZ" b="1" i="1" dirty="0">
                <a:solidFill>
                  <a:srgbClr val="0000DC"/>
                </a:solidFill>
              </a:rPr>
              <a:t>na němž byla vazba vykonána, jestliže bylo proti němu trestní stíhání zastaveno, jestliže byl obžaloby zproštěn nebo jestliže byla věc postoupena jinému orgánu.</a:t>
            </a:r>
          </a:p>
          <a:p>
            <a:pPr lvl="1"/>
            <a:r>
              <a:rPr lang="cs-CZ" b="1" dirty="0"/>
              <a:t>= Bez podmínky nezákonnosti </a:t>
            </a:r>
            <a:r>
              <a:rPr lang="cs-CZ" dirty="0"/>
              <a:t>rozhodnutí o vazbě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Namísto toho spíše </a:t>
            </a:r>
            <a:r>
              <a:rPr lang="cs-CZ" b="1" dirty="0">
                <a:solidFill>
                  <a:srgbClr val="0000DC"/>
                </a:solidFill>
              </a:rPr>
              <a:t>„nedůvodnost“ vazby 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Prakticky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dirty="0">
                <a:solidFill>
                  <a:srgbClr val="0000DC"/>
                </a:solidFill>
              </a:rPr>
              <a:t>absence „vadnosti“ postupu </a:t>
            </a:r>
            <a:r>
              <a:rPr lang="cs-CZ" dirty="0"/>
              <a:t>(= výjimka z odpovědnosti podle z. č. 82/1998 Sb.)</a:t>
            </a:r>
          </a:p>
          <a:p>
            <a:pPr lvl="1"/>
            <a:r>
              <a:rPr lang="cs-CZ" dirty="0"/>
              <a:t>Odpovědnost může být založena také v případě „vadnosti“, pak ovšem za běžných podmínek (nezákonné rozhodnutí nebo NÚP)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Vyloučení odpovědnosti za tzv. </a:t>
            </a:r>
            <a:r>
              <a:rPr lang="cs-CZ" b="1" dirty="0"/>
              <a:t>extradiční vazbu </a:t>
            </a:r>
            <a:r>
              <a:rPr lang="cs-CZ" dirty="0"/>
              <a:t>(§ 9 odst. 2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/>
              <a:t>Nicméně opět – pokud tato vazby nezákonné, odpovědnost vniká (jen nikoli na základě nedůvodnosti)</a:t>
            </a:r>
          </a:p>
        </p:txBody>
      </p:sp>
      <p:pic>
        <p:nvPicPr>
          <p:cNvPr id="6" name="Přednáška 4 slide 9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Rozhodnutí o trestním stíhání</a:t>
            </a:r>
          </a:p>
          <a:p>
            <a:pPr lvl="1"/>
            <a:r>
              <a:rPr lang="cs-CZ" dirty="0"/>
              <a:t>V zákoně č. 82/1998 Sb. Výslovně neupraveno</a:t>
            </a:r>
          </a:p>
          <a:p>
            <a:pPr lvl="1"/>
            <a:r>
              <a:rPr lang="cs-CZ" dirty="0"/>
              <a:t>Odpovědnost </a:t>
            </a:r>
            <a:r>
              <a:rPr lang="cs-CZ" b="1" dirty="0"/>
              <a:t>dovozena až judikaturou </a:t>
            </a:r>
            <a:r>
              <a:rPr lang="cs-CZ" dirty="0"/>
              <a:t>(a to z odpovědnosti za vazbu)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Opět </a:t>
            </a:r>
            <a:r>
              <a:rPr lang="cs-CZ" b="1" dirty="0"/>
              <a:t>postačuje „nedůvodnost“ </a:t>
            </a:r>
            <a:r>
              <a:rPr lang="cs-CZ" dirty="0"/>
              <a:t>trestního stíhání: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00DC"/>
                </a:solidFill>
              </a:rPr>
              <a:t>Je ustálenou soudní praxí, že podle zákona č. 82/1998 Sb. odpovídá stát i za škodu způsobenou zahájením (vedením) trestního stíhání, které neskončilo pravomocným odsuzujícím rozhodnutím trestního soudu</a:t>
            </a:r>
            <a:r>
              <a:rPr lang="cs-CZ" i="1" dirty="0">
                <a:solidFill>
                  <a:srgbClr val="0000DC"/>
                </a:solidFill>
              </a:rPr>
              <a:t>. Protože zákon tento nárok výslovně neupravuje, </a:t>
            </a:r>
            <a:r>
              <a:rPr lang="cs-CZ" b="1" i="1" dirty="0">
                <a:solidFill>
                  <a:srgbClr val="0000DC"/>
                </a:solidFill>
              </a:rPr>
              <a:t>vychází se z analogického výkladu úpravy nejbližší, a to z úpravy odpovědnosti za škodu způsobenou nezákonným rozhodnutím, za něž je považováno rozhodnutí, jímž se trestní stíhání zahajuje. Neposuzuje se tedy správnost postupu orgánů činných v trestním řízení při zahájení trestního stíhání (nejde o nesprávný úřední postup), rozhodující je výsledek trestního stíhání </a:t>
            </a:r>
            <a:r>
              <a:rPr lang="cs-CZ" i="1" dirty="0">
                <a:solidFill>
                  <a:srgbClr val="0000DC"/>
                </a:solidFill>
              </a:rPr>
              <a:t>(srov. rozsudek Nejvyššího soudu České republiky ze dne 23. 2. 1990, </a:t>
            </a:r>
            <a:r>
              <a:rPr lang="cs-CZ" i="1" dirty="0" err="1">
                <a:solidFill>
                  <a:srgbClr val="0000DC"/>
                </a:solidFill>
              </a:rPr>
              <a:t>sp</a:t>
            </a:r>
            <a:r>
              <a:rPr lang="cs-CZ" i="1" dirty="0">
                <a:solidFill>
                  <a:srgbClr val="0000DC"/>
                </a:solidFill>
              </a:rPr>
              <a:t>. zn. </a:t>
            </a:r>
            <a:r>
              <a:rPr lang="cs-CZ" b="1" i="1" dirty="0">
                <a:solidFill>
                  <a:srgbClr val="0000DC"/>
                </a:solidFill>
              </a:rPr>
              <a:t>1 </a:t>
            </a:r>
            <a:r>
              <a:rPr lang="cs-CZ" b="1" i="1" dirty="0" err="1">
                <a:solidFill>
                  <a:srgbClr val="0000DC"/>
                </a:solidFill>
              </a:rPr>
              <a:t>Cz</a:t>
            </a:r>
            <a:r>
              <a:rPr lang="cs-CZ" b="1" i="1" dirty="0">
                <a:solidFill>
                  <a:srgbClr val="0000DC"/>
                </a:solidFill>
              </a:rPr>
              <a:t> 6/90</a:t>
            </a:r>
            <a:r>
              <a:rPr lang="cs-CZ" i="1" dirty="0">
                <a:solidFill>
                  <a:srgbClr val="0000DC"/>
                </a:solidFill>
              </a:rPr>
              <a:t>, publikovaný ve Sbírce soudních rozhodnutí a stanovisek č. 35/1991; rozsudek ze dne 31. 3. 2003, </a:t>
            </a:r>
            <a:r>
              <a:rPr lang="cs-CZ" i="1" dirty="0" err="1">
                <a:solidFill>
                  <a:srgbClr val="0000DC"/>
                </a:solidFill>
              </a:rPr>
              <a:t>sp</a:t>
            </a:r>
            <a:r>
              <a:rPr lang="cs-CZ" i="1" dirty="0">
                <a:solidFill>
                  <a:srgbClr val="0000DC"/>
                </a:solidFill>
              </a:rPr>
              <a:t>. zn. 25 </a:t>
            </a:r>
            <a:r>
              <a:rPr lang="cs-CZ" i="1" dirty="0" err="1">
                <a:solidFill>
                  <a:srgbClr val="0000DC"/>
                </a:solidFill>
              </a:rPr>
              <a:t>Cdo</a:t>
            </a:r>
            <a:r>
              <a:rPr lang="cs-CZ" i="1" dirty="0">
                <a:solidFill>
                  <a:srgbClr val="0000DC"/>
                </a:solidFill>
              </a:rPr>
              <a:t> 1487/2001, publikovaný v Souboru rozhodnutí Nejvyššího soudu pod C 1813; </a:t>
            </a:r>
            <a:r>
              <a:rPr lang="en-US" dirty="0">
                <a:solidFill>
                  <a:srgbClr val="0000DC"/>
                </a:solidFill>
              </a:rPr>
              <a:t>[</a:t>
            </a:r>
            <a:r>
              <a:rPr lang="cs-CZ" dirty="0">
                <a:solidFill>
                  <a:srgbClr val="0000DC"/>
                </a:solidFill>
              </a:rPr>
              <a:t>…</a:t>
            </a:r>
            <a:r>
              <a:rPr lang="en-US" dirty="0">
                <a:solidFill>
                  <a:srgbClr val="0000DC"/>
                </a:solidFill>
              </a:rPr>
              <a:t>]</a:t>
            </a:r>
            <a:r>
              <a:rPr lang="cs-CZ" i="1" dirty="0">
                <a:solidFill>
                  <a:srgbClr val="0000DC"/>
                </a:solidFill>
              </a:rPr>
              <a:t>). </a:t>
            </a:r>
            <a:r>
              <a:rPr lang="cs-CZ" b="1" dirty="0"/>
              <a:t>(NS 30 </a:t>
            </a:r>
            <a:r>
              <a:rPr lang="cs-CZ" b="1" dirty="0" err="1"/>
              <a:t>Cdo</a:t>
            </a:r>
            <a:r>
              <a:rPr lang="cs-CZ" b="1" dirty="0"/>
              <a:t> 265/2012)</a:t>
            </a:r>
          </a:p>
        </p:txBody>
      </p:sp>
      <p:pic>
        <p:nvPicPr>
          <p:cNvPr id="6" name="Přednáška 4 slide 10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1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Rozhodnutí o trestním stíhání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Pro posouzení správnosti shora uvedených soudních rozhodnutí je tedy nutné vyřešit otázku, zda zastavení trestního stíhání a zproštění obžaloby může mít z hlediska ustanovení § 4 zákona č. 58/1969 Sb. stejný význam jako zrušení usnesení o vznesení obvinění pro nezákonnost. Jestliže by se vycházelo důsledně ze znění zmíněného ustanovení, bylo by nutné uvedenou otázku zodpovědět záporně. </a:t>
            </a:r>
            <a:r>
              <a:rPr lang="cs-CZ" b="1" i="1" dirty="0">
                <a:solidFill>
                  <a:srgbClr val="0000DC"/>
                </a:solidFill>
              </a:rPr>
              <a:t>Takový výklad by však neodpovídal smyslu právní úpravy odpovědnosti státu</a:t>
            </a:r>
            <a:r>
              <a:rPr lang="cs-CZ" i="1" dirty="0">
                <a:solidFill>
                  <a:srgbClr val="0000DC"/>
                </a:solidFill>
              </a:rPr>
              <a:t> obsažené v zákoně č. 58/1969 Sb. Ta sleduje, aby každá majetková újma, způsobená nesprávným či nezákonným zásahem státu proti občanovi, byla odčiněna. V daném případě by tento názor znamenal, že občan, proti němuž bylo vzneseno obvinění, by musel nést materiální důsledky takového rozhodnutí, i když se ukázalo nesprávným a trestní řízení skončilo tak, že je třeba na občana hledět jako na nevinného.</a:t>
            </a:r>
          </a:p>
          <a:p>
            <a:pPr lvl="1"/>
            <a:r>
              <a:rPr lang="cs-CZ" dirty="0"/>
              <a:t>(</a:t>
            </a:r>
            <a:r>
              <a:rPr lang="cs-CZ" b="1" dirty="0"/>
              <a:t>NS 1 </a:t>
            </a:r>
            <a:r>
              <a:rPr lang="cs-CZ" b="1" dirty="0" err="1"/>
              <a:t>Cz</a:t>
            </a:r>
            <a:r>
              <a:rPr lang="cs-CZ" b="1" dirty="0"/>
              <a:t> 6/90 </a:t>
            </a:r>
            <a:r>
              <a:rPr lang="cs-CZ" dirty="0"/>
              <a:t>– pozor, k již neaktuální úpravě)</a:t>
            </a:r>
          </a:p>
        </p:txBody>
      </p:sp>
    </p:spTree>
    <p:extLst>
      <p:ext uri="{BB962C8B-B14F-4D97-AF65-F5344CB8AC3E}">
        <p14:creationId xmlns:p14="http://schemas.microsoft.com/office/powerpoint/2010/main" val="279039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Rozhodnutí o trestním stíhání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Výše uvedenou otázku by proto bylo na místě zodpovědět kladně. To je ovšem možné jen za předpokladu, že to dovoluje výklad ustanovení § 4 odst. 1 zákona č. 58/1969 Sb. </a:t>
            </a:r>
            <a:r>
              <a:rPr lang="cs-CZ" sz="1800" b="1" i="1" dirty="0">
                <a:solidFill>
                  <a:srgbClr val="0000DC"/>
                </a:solidFill>
              </a:rPr>
              <a:t>Systematickým a logickým extenzívním výkladem lze dojít k závěru, že stejný význam (důsledky) jako zrušení pravomocného usnesení o vznesení obvinění pro nezákonnost má zastavení trestního stíhání o zproštění obžaloby, alespoň došlo-li k němu z určitých důvodů. I posledně uvedená opatření totiž znamenají, že je třeba vycházet z toho, že občan čin nespáchal, a že tedy konec konců nemělo být proti němu vzneseno obvinění. Na podporu uvedeného závěru (zejména z hlediska systematického výkladu) lze poukázat na ustanovení § 5 zákona č. 58/1969 Sb., podle něhož s výjimkou případů v něm uvedených znamená zastavení trestního stíhání a zproštění obžaloby prakticky nezákonnost rozhodnutí o vazbě a vznik práva na náhradu škody, přestože toto rozhodnutí nebylo zrušeno </a:t>
            </a:r>
            <a:r>
              <a:rPr lang="cs-CZ" sz="1800" i="1" dirty="0">
                <a:solidFill>
                  <a:srgbClr val="0000DC"/>
                </a:solidFill>
              </a:rPr>
              <a:t>(závěr o zrušení rozhodnutí o vazbě neobsahuje ani usnesení o propuštění z vazby). </a:t>
            </a:r>
            <a:r>
              <a:rPr lang="cs-CZ" sz="1800" b="1" dirty="0"/>
              <a:t>(pokračování)</a:t>
            </a:r>
            <a:endParaRPr lang="cs-CZ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„Výluky“ </a:t>
            </a:r>
            <a:r>
              <a:rPr lang="cs-CZ" dirty="0"/>
              <a:t>z odpovědnosti (§ 12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Poškozený si </a:t>
            </a:r>
            <a:r>
              <a:rPr lang="cs-CZ" b="1" dirty="0">
                <a:solidFill>
                  <a:srgbClr val="0000DC"/>
                </a:solidFill>
              </a:rPr>
              <a:t>sám zavinil </a:t>
            </a:r>
            <a:r>
              <a:rPr lang="cs-CZ" dirty="0">
                <a:solidFill>
                  <a:srgbClr val="0000DC"/>
                </a:solidFill>
              </a:rPr>
              <a:t>vazbu, odsouzení nebo uložení ochranného opatření 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Poškozený byl zproštěn obžaloby nebo bylo proti němu trestní stíhání zastaveno jen proto, že </a:t>
            </a:r>
            <a:r>
              <a:rPr lang="cs-CZ" b="1" dirty="0">
                <a:solidFill>
                  <a:srgbClr val="0000DC"/>
                </a:solidFill>
              </a:rPr>
              <a:t>není za spáchaný trestný čin trestně odpovědný 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Nebo že mu byla </a:t>
            </a:r>
            <a:r>
              <a:rPr lang="cs-CZ" b="1" dirty="0">
                <a:solidFill>
                  <a:srgbClr val="0000DC"/>
                </a:solidFill>
              </a:rPr>
              <a:t>udělena milost </a:t>
            </a:r>
            <a:r>
              <a:rPr lang="cs-CZ" dirty="0">
                <a:solidFill>
                  <a:srgbClr val="0000DC"/>
                </a:solidFill>
              </a:rPr>
              <a:t>anebo že trestný čin byl </a:t>
            </a:r>
            <a:r>
              <a:rPr lang="cs-CZ" b="1" dirty="0">
                <a:solidFill>
                  <a:srgbClr val="0000DC"/>
                </a:solidFill>
              </a:rPr>
              <a:t>amnestován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A dále </a:t>
            </a:r>
            <a:r>
              <a:rPr lang="cs-CZ" b="1" dirty="0"/>
              <a:t>v případech, kdy </a:t>
            </a:r>
            <a:r>
              <a:rPr lang="cs-CZ" dirty="0"/>
              <a:t>(§ 12 odst. 2 </a:t>
            </a:r>
            <a:r>
              <a:rPr lang="cs-CZ" dirty="0" err="1"/>
              <a:t>OdpŠk</a:t>
            </a:r>
            <a:r>
              <a:rPr lang="cs-CZ" dirty="0"/>
              <a:t>):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V řízení </a:t>
            </a:r>
            <a:r>
              <a:rPr lang="cs-CZ" b="1" dirty="0">
                <a:solidFill>
                  <a:srgbClr val="0000DC"/>
                </a:solidFill>
              </a:rPr>
              <a:t>nebylo možno pokračovat </a:t>
            </a:r>
            <a:r>
              <a:rPr lang="cs-CZ" dirty="0">
                <a:solidFill>
                  <a:srgbClr val="0000DC"/>
                </a:solidFill>
              </a:rPr>
              <a:t>z důvodů uvedených ve zvláštním předpisu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Bylo trestní stíhání </a:t>
            </a:r>
            <a:r>
              <a:rPr lang="cs-CZ" b="1" dirty="0">
                <a:solidFill>
                  <a:srgbClr val="0000DC"/>
                </a:solidFill>
              </a:rPr>
              <a:t>podmíněně zastaveno </a:t>
            </a:r>
            <a:r>
              <a:rPr lang="cs-CZ" dirty="0">
                <a:solidFill>
                  <a:srgbClr val="0000DC"/>
                </a:solidFill>
              </a:rPr>
              <a:t>a nastaly účinky zastavení trestního stíhání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Výrok o zastavení trestního stíhání byl součástí rozhodnutí o </a:t>
            </a:r>
            <a:r>
              <a:rPr lang="cs-CZ" b="1" dirty="0">
                <a:solidFill>
                  <a:srgbClr val="0000DC"/>
                </a:solidFill>
              </a:rPr>
              <a:t>narovnání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Trestní stíhání bylo zastaveno z důvodů uvedených ve zvláštním předpisu</a:t>
            </a:r>
          </a:p>
          <a:p>
            <a:pPr lvl="1"/>
            <a:endParaRPr lang="cs-CZ" dirty="0"/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  <p:pic>
        <p:nvPicPr>
          <p:cNvPr id="6" name="Přednáška 4 slide 12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1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„Výluky“ </a:t>
            </a:r>
            <a:r>
              <a:rPr lang="cs-CZ" dirty="0"/>
              <a:t>z odpovědnosti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Zavinění obviněného znamená, že jeho zaviněné jednání (ve formě úmyslné či nedbalostní) bylo důvodem k podání a vyhovění návrhu na jeho vzetí do vazby, popř. k jejímu prodloužení. </a:t>
            </a:r>
            <a:r>
              <a:rPr lang="cs-CZ" sz="1600" b="1" i="1" dirty="0">
                <a:solidFill>
                  <a:srgbClr val="0000DC"/>
                </a:solidFill>
              </a:rPr>
              <a:t>Nejde o to, zda jednání obviněného vyvolalo podezření, že byl spáchán trestný čin, a zda naplnilo skutkovou podstatu trestného činu, pro který byl stíhán, nýbrž o to, zda zjednodušeně řečeno- jeho chování bylo důvodem k obavě, že: a) uprchne, b) bude mařit vyšetřování, nebo c) bude pokračovat v trestné činnosti, pro níž je stíhán.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Především je třeba vycházet z toho, že vazba je prostředkem k zajištění obviněného [tj. osoby, jíž bylo sděleno (vzneseno) obvinění] pro účely trestního řízení ze zákonem stanovených důvodů (§ 67 </a:t>
            </a:r>
            <a:r>
              <a:rPr lang="cs-CZ" sz="1600" i="1" dirty="0" err="1">
                <a:solidFill>
                  <a:srgbClr val="0000DC"/>
                </a:solidFill>
              </a:rPr>
              <a:t>tr</a:t>
            </a:r>
            <a:r>
              <a:rPr lang="cs-CZ" sz="1600" i="1" dirty="0">
                <a:solidFill>
                  <a:srgbClr val="0000DC"/>
                </a:solidFill>
              </a:rPr>
              <a:t>. </a:t>
            </a:r>
            <a:r>
              <a:rPr lang="cs-CZ" sz="1600" i="1" dirty="0" err="1">
                <a:solidFill>
                  <a:srgbClr val="0000DC"/>
                </a:solidFill>
              </a:rPr>
              <a:t>ř</a:t>
            </a:r>
            <a:r>
              <a:rPr lang="cs-CZ" sz="1600" i="1" dirty="0">
                <a:solidFill>
                  <a:srgbClr val="0000DC"/>
                </a:solidFill>
              </a:rPr>
              <a:t>.). Vazba z důvodu podle § 67 písm. c) </a:t>
            </a:r>
            <a:r>
              <a:rPr lang="cs-CZ" sz="1600" i="1" dirty="0" err="1">
                <a:solidFill>
                  <a:srgbClr val="0000DC"/>
                </a:solidFill>
              </a:rPr>
              <a:t>tr</a:t>
            </a:r>
            <a:r>
              <a:rPr lang="cs-CZ" sz="1600" i="1" dirty="0">
                <a:solidFill>
                  <a:srgbClr val="0000DC"/>
                </a:solidFill>
              </a:rPr>
              <a:t>. </a:t>
            </a:r>
            <a:r>
              <a:rPr lang="cs-CZ" sz="1600" i="1" dirty="0" err="1">
                <a:solidFill>
                  <a:srgbClr val="0000DC"/>
                </a:solidFill>
              </a:rPr>
              <a:t>ř</a:t>
            </a:r>
            <a:r>
              <a:rPr lang="cs-CZ" sz="1600" i="1" dirty="0">
                <a:solidFill>
                  <a:srgbClr val="0000DC"/>
                </a:solidFill>
              </a:rPr>
              <a:t>. </a:t>
            </a:r>
            <a:r>
              <a:rPr lang="cs-CZ" sz="1600" b="1" i="1" dirty="0">
                <a:solidFill>
                  <a:srgbClr val="0000DC"/>
                </a:solidFill>
              </a:rPr>
              <a:t>má preventivní charakter a má zabránit tomu, aby obviněný dále pokračoval ve skutku, pro který mu bylo sděleno (vzneseno) obvinění z trestného činu</a:t>
            </a:r>
            <a:r>
              <a:rPr lang="cs-CZ" sz="1600" i="1" dirty="0">
                <a:solidFill>
                  <a:srgbClr val="0000DC"/>
                </a:solidFill>
              </a:rPr>
              <a:t>. Jestliže žalobce byl stíhán pro určitý skutek, který byl kvalifikován jako trestný čin (s tím je obviněný seznámen již při zahájení trestního stíhání), a po zahájení trestního stíhání v této činnosti pokračoval či se opětovně dopustil jednání, jež odpovídá popisu skutku, pro nějž se trestní stíhání proti němu vede, a toto jeho jednání bylo důvodem, pro který byl vzat do vazby [§ 67 písm. c) </a:t>
            </a:r>
            <a:r>
              <a:rPr lang="cs-CZ" sz="1600" i="1" dirty="0" err="1">
                <a:solidFill>
                  <a:srgbClr val="0000DC"/>
                </a:solidFill>
              </a:rPr>
              <a:t>tr</a:t>
            </a:r>
            <a:r>
              <a:rPr lang="cs-CZ" sz="1600" i="1" dirty="0">
                <a:solidFill>
                  <a:srgbClr val="0000DC"/>
                </a:solidFill>
              </a:rPr>
              <a:t>. </a:t>
            </a:r>
            <a:r>
              <a:rPr lang="cs-CZ" sz="1600" i="1" dirty="0" err="1">
                <a:solidFill>
                  <a:srgbClr val="0000DC"/>
                </a:solidFill>
              </a:rPr>
              <a:t>ř</a:t>
            </a:r>
            <a:r>
              <a:rPr lang="cs-CZ" sz="1600" i="1" dirty="0">
                <a:solidFill>
                  <a:srgbClr val="0000DC"/>
                </a:solidFill>
              </a:rPr>
              <a:t>.], je zřejmé, že jednání obviněného bylo příčinou uvalení vazby. </a:t>
            </a:r>
            <a:r>
              <a:rPr lang="cs-CZ" sz="1600" b="1" dirty="0"/>
              <a:t>(NS 25 </a:t>
            </a:r>
            <a:r>
              <a:rPr lang="cs-CZ" sz="1600" b="1" dirty="0" err="1"/>
              <a:t>Cdo</a:t>
            </a:r>
            <a:r>
              <a:rPr lang="cs-CZ" sz="1600" b="1" dirty="0"/>
              <a:t> 882/2003)</a:t>
            </a:r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  <p:pic>
        <p:nvPicPr>
          <p:cNvPr id="6" name="Přednáška 4 slide 13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1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„Výluky“ </a:t>
            </a:r>
            <a:r>
              <a:rPr lang="cs-CZ" dirty="0"/>
              <a:t>z odpovědnosti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Dobu jednání, jímž si poškozený vazbu zavinil, zákon nijak nespecifikuje, a tedy ani neomezuje. Výklad zastávaný </a:t>
            </a:r>
            <a:r>
              <a:rPr lang="cs-CZ" sz="1600" i="1" dirty="0" err="1">
                <a:solidFill>
                  <a:srgbClr val="0000DC"/>
                </a:solidFill>
              </a:rPr>
              <a:t>dovolatelem</a:t>
            </a:r>
            <a:r>
              <a:rPr lang="cs-CZ" sz="1600" i="1" dirty="0">
                <a:solidFill>
                  <a:srgbClr val="0000DC"/>
                </a:solidFill>
              </a:rPr>
              <a:t>, by však byl v rozporu s účelem zákonné úpravy. </a:t>
            </a:r>
            <a:r>
              <a:rPr lang="cs-CZ" sz="1600" b="1" i="1" dirty="0">
                <a:solidFill>
                  <a:srgbClr val="0000DC"/>
                </a:solidFill>
              </a:rPr>
              <a:t>Smyslem institutu vazby (jmenovitě vazby koluzní, o kterou jde v daném případě) je znemožnit obviněnému, aby mařil objasňování skutečností závažných pro trestní stíhání, například ovlivňováním potenciálních svědků nebo spoluobviněných, či potlačováním jiných důkazů. </a:t>
            </a:r>
            <a:r>
              <a:rPr lang="cs-CZ" sz="1600" i="1" dirty="0">
                <a:solidFill>
                  <a:srgbClr val="0000DC"/>
                </a:solidFill>
              </a:rPr>
              <a:t>K takovému jednání (např. k výhrůžkám pachatele) však může často docházet v době spáchání trestného činu nebo v době bezprostředně následující, tedy zpravidla před zahájením trestního stíhání, neboť cílem takového jednání je především zabránit tomu, aby trestní stíhání takto jednající osoby bylo vůbec zahájeno. </a:t>
            </a:r>
            <a:r>
              <a:rPr lang="cs-CZ" sz="1600" b="1" i="1" dirty="0">
                <a:solidFill>
                  <a:srgbClr val="0000DC"/>
                </a:solidFill>
              </a:rPr>
              <a:t>Nelze tedy vyloučit, aby při zkoumání toho, zda si (posléze) obviněný zavinil vazbu sám, bylo možno přihlédnout k jeho jednání, k němuž došlo před zahájením trestního stíhání. </a:t>
            </a:r>
            <a:r>
              <a:rPr lang="cs-CZ" sz="1600" i="1" dirty="0">
                <a:solidFill>
                  <a:srgbClr val="0000DC"/>
                </a:solidFill>
              </a:rPr>
              <a:t>Omezovat možnost závěru o tom, že si obviněný zavinil vazbu sám, pouze na jeho jednání následující po zahájení trestního stíhání by v praxi znamenalo neodůvodněné zúžení aplikovatelnosti ustanovení § 12 odst. 1 písm. a) zák. č. 82/1998 Sb., jehož účelem je (v souladu s obecně uznávanými principy spravedlnosti a rovnováhy mezi ochranou práva na osobní svobodu a veřejným zájmem na potírání kriminality) odepřít náhradu škody za vazbu tomu, kdo si její uvalení svým zaviněným jednáním sám způsobil. </a:t>
            </a:r>
            <a:r>
              <a:rPr lang="cs-CZ" sz="1600" b="1" dirty="0"/>
              <a:t>(NS 25 </a:t>
            </a:r>
            <a:r>
              <a:rPr lang="cs-CZ" sz="1600" b="1" dirty="0" err="1"/>
              <a:t>Cdo</a:t>
            </a:r>
            <a:r>
              <a:rPr lang="cs-CZ" sz="1600" b="1" dirty="0"/>
              <a:t> 3038/2006)</a:t>
            </a:r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6426"/>
            <a:ext cx="7920000" cy="252000"/>
          </a:xfrm>
        </p:spPr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Způsob a rozsah náhrady </a:t>
            </a:r>
            <a:r>
              <a:rPr lang="cs-CZ" dirty="0"/>
              <a:t>(§ 27 až 31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Některá </a:t>
            </a:r>
            <a:r>
              <a:rPr lang="cs-CZ" b="1" dirty="0"/>
              <a:t>zvláštní pravidla </a:t>
            </a:r>
            <a:r>
              <a:rPr lang="cs-CZ" dirty="0"/>
              <a:t>v zákoně č. 82/1998 Sb. (§ 28 až 30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Způsob výpočtu průměrného výdělku pro určení ušlého zisku pro účely tohoto zákona stanoví vláda nařízením.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Na žádost poškozeného lze při výpočtu náhrady škody jako průměrný výdělek před poškozením použít průměrný výdělek v době před zahájením trestního stíhání, pokud je to pro poškozeného výhodnější.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Náhrada ušlého zisku se poskytuje v prokázané výši; není-li to možné, pak za každý započatý den výkonu vazby, trestu odnětí svobody, ochranné výchovy, zabezpečovací detence nebo ochranného léčení náleží poškozenému </a:t>
            </a:r>
            <a:r>
              <a:rPr lang="cs-CZ" b="1" i="1" dirty="0">
                <a:solidFill>
                  <a:srgbClr val="0000DC"/>
                </a:solidFill>
              </a:rPr>
              <a:t>náhrada ušlého zisku ve výši 170 Kč</a:t>
            </a:r>
            <a:r>
              <a:rPr lang="cs-CZ" i="1" dirty="0">
                <a:solidFill>
                  <a:srgbClr val="0000DC"/>
                </a:solidFill>
              </a:rPr>
              <a:t>.</a:t>
            </a:r>
            <a:endParaRPr lang="cs-CZ" dirty="0"/>
          </a:p>
          <a:p>
            <a:pPr lvl="1"/>
            <a:r>
              <a:rPr lang="cs-CZ" dirty="0"/>
              <a:t>Náhrada </a:t>
            </a:r>
            <a:r>
              <a:rPr lang="cs-CZ" b="1" dirty="0"/>
              <a:t>nákladů řízení </a:t>
            </a:r>
            <a:r>
              <a:rPr lang="cs-CZ" dirty="0"/>
              <a:t>a nákladů zastoupení (§ 31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Náhrada škody zahrnuje takové </a:t>
            </a:r>
            <a:r>
              <a:rPr lang="cs-CZ" b="1" i="1" dirty="0">
                <a:solidFill>
                  <a:srgbClr val="0000DC"/>
                </a:solidFill>
              </a:rPr>
              <a:t>náklady řízení</a:t>
            </a:r>
            <a:r>
              <a:rPr lang="cs-CZ" i="1" dirty="0">
                <a:solidFill>
                  <a:srgbClr val="0000DC"/>
                </a:solidFill>
              </a:rPr>
              <a:t>, které byly poškozeným </a:t>
            </a:r>
            <a:r>
              <a:rPr lang="cs-CZ" b="1" i="1" dirty="0">
                <a:solidFill>
                  <a:srgbClr val="0000DC"/>
                </a:solidFill>
              </a:rPr>
              <a:t>účelně vynaloženy na zrušení nebo změnu nezákonného rozhodnutí nebo na nápravu nesprávného úředního postupu</a:t>
            </a:r>
            <a:r>
              <a:rPr lang="cs-CZ" i="1" dirty="0">
                <a:solidFill>
                  <a:srgbClr val="0000DC"/>
                </a:solidFill>
              </a:rPr>
              <a:t>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Náhradu nákladů řízení může poškozený uplatnit jen tehdy, jestliže neměl možnost učinit tak v průběhu řízení na základě procesních předpisů, anebo jestliže mu náhrada nákladů takto již nebyla přiznána.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00DC"/>
                </a:solidFill>
              </a:rPr>
              <a:t>Náklady zastoupení jsou součástí nákladů řízení</a:t>
            </a:r>
            <a:r>
              <a:rPr lang="cs-CZ" i="1" dirty="0">
                <a:solidFill>
                  <a:srgbClr val="0000DC"/>
                </a:solidFill>
              </a:rPr>
              <a:t>. Zahrnují účelně vynaložené hotové výdaje a odměnu za zastupování. Výše této odměny se určí podle ustanovení zvláštního právního předpisu12) o mimosmluvní odměně.</a:t>
            </a:r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  <p:pic>
        <p:nvPicPr>
          <p:cNvPr id="6" name="Přednáška 4 slide 15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1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Odpovědnost za protiprávní stavy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Podstata</a:t>
            </a:r>
            <a:endParaRPr lang="cs-CZ" dirty="0"/>
          </a:p>
          <a:p>
            <a:pPr lvl="1"/>
            <a:r>
              <a:rPr lang="cs-CZ" dirty="0"/>
              <a:t>Neupraveno v zákoně č. 82/1998 Sb., potud „zvláštní úprava“</a:t>
            </a:r>
          </a:p>
          <a:p>
            <a:pPr lvl="1"/>
            <a:r>
              <a:rPr lang="cs-CZ" dirty="0"/>
              <a:t>Odpovědnost nikoli za vadné jednání (či nejednání) orgánů veřejné moci, nýbrž za odpovědnost</a:t>
            </a:r>
            <a:r>
              <a:rPr lang="cs-CZ" b="1" dirty="0"/>
              <a:t> </a:t>
            </a:r>
            <a:r>
              <a:rPr lang="cs-CZ" dirty="0">
                <a:solidFill>
                  <a:srgbClr val="0000DC"/>
                </a:solidFill>
              </a:rPr>
              <a:t>za</a:t>
            </a:r>
            <a:r>
              <a:rPr lang="cs-CZ" b="1" dirty="0">
                <a:solidFill>
                  <a:srgbClr val="0000DC"/>
                </a:solidFill>
              </a:rPr>
              <a:t> „stav“ </a:t>
            </a:r>
            <a:r>
              <a:rPr lang="cs-CZ" dirty="0">
                <a:solidFill>
                  <a:srgbClr val="0000DC"/>
                </a:solidFill>
              </a:rPr>
              <a:t>vzniklý v důsledku výkonu veřejné moci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/>
              <a:t>Stát objektivně </a:t>
            </a:r>
            <a:r>
              <a:rPr lang="cs-CZ" b="1" dirty="0"/>
              <a:t>odškodňuje výsledek </a:t>
            </a:r>
            <a:r>
              <a:rPr lang="cs-CZ" dirty="0"/>
              <a:t>(</a:t>
            </a:r>
            <a:r>
              <a:rPr lang="cs-CZ" b="1" dirty="0">
                <a:solidFill>
                  <a:srgbClr val="0000DC"/>
                </a:solidFill>
              </a:rPr>
              <a:t>protiprávní</a:t>
            </a:r>
            <a:r>
              <a:rPr lang="cs-CZ" dirty="0">
                <a:solidFill>
                  <a:srgbClr val="0000DC"/>
                </a:solidFill>
              </a:rPr>
              <a:t> z pohledu zvláštních úprav</a:t>
            </a:r>
            <a:r>
              <a:rPr lang="cs-CZ" dirty="0"/>
              <a:t>)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/>
              <a:t>Orgány veřejné moci </a:t>
            </a:r>
            <a:r>
              <a:rPr lang="cs-CZ" b="1" dirty="0"/>
              <a:t>mohly postupovat korektně </a:t>
            </a:r>
            <a:r>
              <a:rPr lang="cs-CZ" dirty="0"/>
              <a:t>= absence protiprávnosti v postupu (= výjimka z obecného pravidla odpovědnosti za výkon veřejné moci) – a pokud vadně, odpovědnost podle z. č. 82/1998 Sb.</a:t>
            </a:r>
          </a:p>
          <a:p>
            <a:pPr lvl="1"/>
            <a:endParaRPr lang="cs-CZ" dirty="0"/>
          </a:p>
          <a:p>
            <a:pPr lvl="1"/>
            <a:r>
              <a:rPr lang="cs-CZ" b="1" dirty="0"/>
              <a:t>Řada zvláštních zákonů </a:t>
            </a:r>
            <a:r>
              <a:rPr lang="cs-CZ" dirty="0"/>
              <a:t>(viz dále)</a:t>
            </a:r>
          </a:p>
          <a:p>
            <a:pPr lvl="1"/>
            <a:r>
              <a:rPr lang="cs-CZ" dirty="0"/>
              <a:t>Někdy jako </a:t>
            </a:r>
            <a:r>
              <a:rPr lang="cs-CZ" b="1" dirty="0">
                <a:solidFill>
                  <a:srgbClr val="0000DC"/>
                </a:solidFill>
              </a:rPr>
              <a:t>„zvláštní odpovědnost“ </a:t>
            </a:r>
            <a:r>
              <a:rPr lang="cs-CZ" dirty="0">
                <a:solidFill>
                  <a:srgbClr val="0000DC"/>
                </a:solidFill>
              </a:rPr>
              <a:t>za škodu při výkonu veřejné moci                            </a:t>
            </a:r>
            <a:r>
              <a:rPr lang="cs-CZ" dirty="0"/>
              <a:t>(svou podstatou se ale odlišují = omezení subsidiarity z. č. 82/1998 Sb.)</a:t>
            </a:r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  <p:pic>
        <p:nvPicPr>
          <p:cNvPr id="6" name="Přednáška 4 slide 16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1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prezentace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1) Odpovědnost za omezení osobní svobody</a:t>
            </a:r>
          </a:p>
          <a:p>
            <a:r>
              <a:rPr lang="cs-CZ" i="1" dirty="0"/>
              <a:t>2) Odpovědnost za škodu způsobenou protiprávními stavy </a:t>
            </a:r>
          </a:p>
          <a:p>
            <a:r>
              <a:rPr lang="cs-CZ" i="1" dirty="0"/>
              <a:t>3) Odpovědnost za akty normativní povahy (v II. části prezentace)</a:t>
            </a:r>
          </a:p>
          <a:p>
            <a:endParaRPr lang="cs-CZ" i="1" dirty="0"/>
          </a:p>
        </p:txBody>
      </p:sp>
      <p:pic>
        <p:nvPicPr>
          <p:cNvPr id="6" name="Přednáška 4 slide 3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Odpovědnost za protiprávní stavy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Obsaženo např. v zákonech</a:t>
            </a:r>
            <a:endParaRPr lang="cs-CZ" dirty="0"/>
          </a:p>
          <a:p>
            <a:pPr lvl="1"/>
            <a:r>
              <a:rPr lang="pl-PL" dirty="0"/>
              <a:t>Zákon č. 273/2008 Sb., </a:t>
            </a:r>
            <a:r>
              <a:rPr lang="pl-PL" b="1" dirty="0"/>
              <a:t>o Policii České republiky </a:t>
            </a:r>
            <a:r>
              <a:rPr lang="pl-PL" dirty="0"/>
              <a:t>(§ 95 a 96)</a:t>
            </a:r>
          </a:p>
          <a:p>
            <a:pPr lvl="1"/>
            <a:r>
              <a:rPr lang="pl-PL" dirty="0"/>
              <a:t>Zákon č. 553/1991 Sb., </a:t>
            </a:r>
            <a:r>
              <a:rPr lang="pl-PL" b="1" dirty="0"/>
              <a:t>o obecní policii </a:t>
            </a:r>
            <a:r>
              <a:rPr lang="pl-PL" dirty="0"/>
              <a:t>(§ 24 až 24b)</a:t>
            </a:r>
          </a:p>
          <a:p>
            <a:pPr lvl="1"/>
            <a:r>
              <a:rPr lang="pl-PL" dirty="0"/>
              <a:t>Zákon č. 555/1992 Sb., </a:t>
            </a:r>
            <a:r>
              <a:rPr lang="pl-PL" b="1" dirty="0"/>
              <a:t>o Vězeňské a justiční stráži České republiky </a:t>
            </a:r>
            <a:r>
              <a:rPr lang="pl-PL" dirty="0"/>
              <a:t>(§ 23)</a:t>
            </a:r>
          </a:p>
          <a:p>
            <a:pPr lvl="1"/>
            <a:r>
              <a:rPr lang="pl-PL" dirty="0"/>
              <a:t>Zákon č. 17/2012 Sb., </a:t>
            </a:r>
            <a:r>
              <a:rPr lang="pl-PL" b="1" dirty="0"/>
              <a:t>o Celní správě České republiky </a:t>
            </a:r>
            <a:r>
              <a:rPr lang="pl-PL" dirty="0"/>
              <a:t>(§ 50 až 52)</a:t>
            </a:r>
          </a:p>
          <a:p>
            <a:pPr lvl="1"/>
            <a:r>
              <a:rPr lang="pl-PL" dirty="0"/>
              <a:t>Zákon č. 137/2001 Sb., </a:t>
            </a:r>
            <a:r>
              <a:rPr lang="pl-PL" b="1" dirty="0"/>
              <a:t>o zvláštní ochraně svědka </a:t>
            </a:r>
            <a:r>
              <a:rPr lang="pl-PL" dirty="0"/>
              <a:t>a dalších osob v souvislosti s trestním řízením (§ 19)</a:t>
            </a:r>
          </a:p>
          <a:p>
            <a:pPr lvl="1">
              <a:buNone/>
            </a:pPr>
            <a:endParaRPr lang="pl-PL" dirty="0"/>
          </a:p>
          <a:p>
            <a:pPr lvl="1"/>
            <a:r>
              <a:rPr lang="pl-PL" i="1" dirty="0"/>
              <a:t>Aktuálně zejména: </a:t>
            </a:r>
            <a:r>
              <a:rPr lang="pl-PL" b="1" dirty="0"/>
              <a:t>Zákon č. 240/2000 Sb., o krizovém řízení </a:t>
            </a:r>
            <a:r>
              <a:rPr lang="pl-PL" dirty="0"/>
              <a:t>a o změně některých zákonů (krizový zákon) (§ 35 až 37) + Zákon č. 94/2021 Sb., </a:t>
            </a:r>
            <a:r>
              <a:rPr lang="pl-PL" b="1" dirty="0"/>
              <a:t>o mimořádných opatřeních při epidemii onemocnění COVID-19</a:t>
            </a:r>
            <a:r>
              <a:rPr lang="pl-PL" dirty="0"/>
              <a:t> a o změně některých souvisejících zákonů (§ 9)</a:t>
            </a:r>
            <a:endParaRPr lang="cs-CZ" dirty="0"/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  <p:pic>
        <p:nvPicPr>
          <p:cNvPr id="6" name="Přednáška 4 slide 17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1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Odpovědnost za protiprávní stavy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Zákon o Policii ČR </a:t>
            </a:r>
            <a:r>
              <a:rPr lang="cs-CZ" dirty="0"/>
              <a:t>(§ 95 a 96)</a:t>
            </a:r>
          </a:p>
          <a:p>
            <a:pPr lvl="1"/>
            <a:r>
              <a:rPr lang="cs-CZ" sz="1800" b="1" dirty="0">
                <a:solidFill>
                  <a:srgbClr val="0000DC"/>
                </a:solidFill>
              </a:rPr>
              <a:t>§ 95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(1) </a:t>
            </a:r>
            <a:r>
              <a:rPr lang="cs-CZ" sz="1800" b="1" i="1" dirty="0">
                <a:solidFill>
                  <a:srgbClr val="0000DC"/>
                </a:solidFill>
              </a:rPr>
              <a:t>Stát je povinen nahradit škodu způsobenou policií v souvislosti s plněním úkolů</a:t>
            </a:r>
            <a:r>
              <a:rPr lang="cs-CZ" sz="1800" i="1" dirty="0">
                <a:solidFill>
                  <a:srgbClr val="0000DC"/>
                </a:solidFill>
              </a:rPr>
              <a:t>; to neplatí, pokud se jedná o škodu způsobenou osobě, která svým protiprávním jednáním oprávněný a přiměřený zákrok vyvolala.</a:t>
            </a:r>
          </a:p>
          <a:p>
            <a:pPr lvl="1"/>
            <a:endParaRPr lang="cs-CZ" sz="1800" i="1" dirty="0">
              <a:solidFill>
                <a:srgbClr val="0000DC"/>
              </a:solidFill>
            </a:endParaRP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(2) …</a:t>
            </a:r>
          </a:p>
          <a:p>
            <a:pPr lvl="1"/>
            <a:endParaRPr lang="cs-CZ" sz="1800" i="1" dirty="0">
              <a:solidFill>
                <a:srgbClr val="0000DC"/>
              </a:solidFill>
            </a:endParaRP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(3) </a:t>
            </a:r>
            <a:r>
              <a:rPr lang="cs-CZ" sz="1800" b="1" i="1" dirty="0">
                <a:solidFill>
                  <a:srgbClr val="0000DC"/>
                </a:solidFill>
              </a:rPr>
              <a:t>Stát je povinen nahradit škodu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a) </a:t>
            </a:r>
            <a:r>
              <a:rPr lang="cs-CZ" sz="1800" b="1" i="1" dirty="0">
                <a:solidFill>
                  <a:srgbClr val="0000DC"/>
                </a:solidFill>
              </a:rPr>
              <a:t>osobě, která poskytla pomoc policii </a:t>
            </a:r>
            <a:r>
              <a:rPr lang="cs-CZ" sz="1800" i="1" dirty="0">
                <a:solidFill>
                  <a:srgbClr val="0000DC"/>
                </a:solidFill>
              </a:rPr>
              <a:t>nebo policistovi na jeho žádost anebo s jeho vědomím; stát se této povinnosti k náhradě škody může zprostit jen tehdy, způsobila-li si tuto škodu osoba úmyslně,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b) </a:t>
            </a:r>
            <a:r>
              <a:rPr lang="cs-CZ" sz="1800" b="1" i="1" dirty="0">
                <a:solidFill>
                  <a:srgbClr val="0000DC"/>
                </a:solidFill>
              </a:rPr>
              <a:t>kterou osoba způsobila v souvislosti s pomocí </a:t>
            </a:r>
            <a:r>
              <a:rPr lang="cs-CZ" sz="1800" i="1" dirty="0">
                <a:solidFill>
                  <a:srgbClr val="0000DC"/>
                </a:solidFill>
              </a:rPr>
              <a:t>poskytnutou policii nebo policistovi.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  <p:pic>
        <p:nvPicPr>
          <p:cNvPr id="6" name="Přednáška 4 slide 18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1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Odpovědnost za protiprávní stavy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Zákon o Policii ČR </a:t>
            </a:r>
            <a:r>
              <a:rPr lang="cs-CZ" dirty="0"/>
              <a:t>(§ 95 a 96)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(4) Došlo-li u osoby podle odstavce 3 písm. a) k újmě na zdraví nebo smrti, určí se </a:t>
            </a:r>
            <a:r>
              <a:rPr lang="cs-CZ" sz="1600" b="1" i="1" dirty="0">
                <a:solidFill>
                  <a:srgbClr val="0000DC"/>
                </a:solidFill>
              </a:rPr>
              <a:t>rozsah a výše náhrady škody </a:t>
            </a:r>
            <a:r>
              <a:rPr lang="cs-CZ" sz="1600" i="1" dirty="0">
                <a:solidFill>
                  <a:srgbClr val="0000DC"/>
                </a:solidFill>
              </a:rPr>
              <a:t>podle ustanovení občanského zákoníku. V případech hodných zvláštního zřetele lze kromě náhrady podle občanského zákoníku poskytnout jednorázové mimořádné odškodnění.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(5) Stát je povinen nahradit škodu na věcech, která osobě podle odstavce 3 písm. a) vznikla v souvislosti s poskytnutím této pomoci. Přitom se hradí skutečná škoda, a to uvedením v předešlý stav; není-li to možné nebo účelné, hradí se v penězích. Této osobě může být přiznána i úhrada nákladů spojených s pořízením nové věci náhradou za věc poškozenou.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(6) Náhradu škody </a:t>
            </a:r>
            <a:r>
              <a:rPr lang="cs-CZ" sz="1600" b="1" i="1" dirty="0">
                <a:solidFill>
                  <a:srgbClr val="0000DC"/>
                </a:solidFill>
              </a:rPr>
              <a:t>poskytuje ministerstvo</a:t>
            </a:r>
            <a:r>
              <a:rPr lang="cs-CZ" sz="1600" i="1" dirty="0">
                <a:solidFill>
                  <a:srgbClr val="0000DC"/>
                </a:solidFill>
              </a:rPr>
              <a:t>.</a:t>
            </a:r>
          </a:p>
          <a:p>
            <a:pPr lvl="1"/>
            <a:endParaRPr lang="cs-CZ" sz="1600" i="1" dirty="0">
              <a:solidFill>
                <a:srgbClr val="0000DC"/>
              </a:solidFill>
            </a:endParaRPr>
          </a:p>
          <a:p>
            <a:pPr lvl="1"/>
            <a:r>
              <a:rPr lang="cs-CZ" sz="1600" b="1" dirty="0">
                <a:solidFill>
                  <a:srgbClr val="0000DC"/>
                </a:solidFill>
              </a:rPr>
              <a:t>§ 96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(1) </a:t>
            </a:r>
            <a:r>
              <a:rPr lang="cs-CZ" sz="1600" b="1" i="1" dirty="0">
                <a:solidFill>
                  <a:srgbClr val="0000DC"/>
                </a:solidFill>
              </a:rPr>
              <a:t>Za poskytnutí věcné pomoci náleží osobě peněžní náhrada</a:t>
            </a:r>
            <a:r>
              <a:rPr lang="cs-CZ" sz="1600" i="1" dirty="0">
                <a:solidFill>
                  <a:srgbClr val="0000DC"/>
                </a:solidFill>
              </a:rPr>
              <a:t>.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(2) Při stanovení náhrady za poskytnutí věcné pomoci se vychází z obvykle požadované náhrady za použití stejného nebo obdobného věcného prostředku v době jeho poskytnutí.</a:t>
            </a:r>
          </a:p>
          <a:p>
            <a:pPr lvl="1"/>
            <a:r>
              <a:rPr lang="cs-CZ" sz="1600" i="1" dirty="0">
                <a:solidFill>
                  <a:srgbClr val="0000DC"/>
                </a:solidFill>
              </a:rPr>
              <a:t>(3) Peněžní náhradu poskytuje ministerstvo.</a:t>
            </a:r>
            <a:endParaRPr lang="cs-CZ" dirty="0"/>
          </a:p>
          <a:p>
            <a:pPr lvl="1"/>
            <a:endParaRPr lang="cs-CZ" b="1" dirty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Zvláštní druhy odpovědnosti za škodu při výkonu veřejné moci 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b="1" dirty="0">
              <a:solidFill>
                <a:srgbClr val="0000DC"/>
              </a:solidFill>
            </a:endParaRPr>
          </a:p>
          <a:p>
            <a:pPr>
              <a:buNone/>
            </a:pPr>
            <a:endParaRPr lang="cs-CZ" b="1" dirty="0"/>
          </a:p>
          <a:p>
            <a:r>
              <a:rPr lang="cs-CZ" b="1" dirty="0"/>
              <a:t>Děkuji za pozornost</a:t>
            </a:r>
          </a:p>
          <a:p>
            <a:pPr lvl="1"/>
            <a:endParaRPr lang="cs-CZ" b="1" dirty="0">
              <a:solidFill>
                <a:srgbClr val="0000DC"/>
              </a:solidFill>
            </a:endParaRPr>
          </a:p>
          <a:p>
            <a:r>
              <a:rPr lang="cs-CZ" dirty="0"/>
              <a:t>Pro případné dotazy: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V průběhu přednášek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E-mail či v kanálu MS Teams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Diskusní fórum předmětu</a:t>
            </a:r>
            <a:endParaRPr lang="cs-CZ" b="1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  <p:transition advTm="326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Stručné </a:t>
            </a:r>
            <a:r>
              <a:rPr lang="cs-CZ" b="1" dirty="0"/>
              <a:t>opakování</a:t>
            </a:r>
          </a:p>
          <a:p>
            <a:pPr lvl="1"/>
            <a:r>
              <a:rPr lang="cs-CZ" dirty="0"/>
              <a:t>Zákon č. 82/1998 Sb. – 2 formy </a:t>
            </a:r>
            <a:r>
              <a:rPr lang="cs-CZ" dirty="0" err="1"/>
              <a:t>deliktního</a:t>
            </a:r>
            <a:r>
              <a:rPr lang="cs-CZ" dirty="0"/>
              <a:t> jednání </a:t>
            </a:r>
            <a:r>
              <a:rPr lang="cs-CZ" i="1" dirty="0"/>
              <a:t>(</a:t>
            </a:r>
            <a:r>
              <a:rPr lang="cs-CZ" i="1" dirty="0">
                <a:solidFill>
                  <a:srgbClr val="0000DC"/>
                </a:solidFill>
              </a:rPr>
              <a:t>nezákonné rozhodnutí </a:t>
            </a:r>
            <a:r>
              <a:rPr lang="cs-CZ" i="1" dirty="0"/>
              <a:t>a </a:t>
            </a:r>
            <a:r>
              <a:rPr lang="cs-CZ" i="1" dirty="0">
                <a:solidFill>
                  <a:srgbClr val="0000DC"/>
                </a:solidFill>
              </a:rPr>
              <a:t>NÚP</a:t>
            </a:r>
            <a:r>
              <a:rPr lang="cs-CZ" i="1" dirty="0"/>
              <a:t>)</a:t>
            </a:r>
          </a:p>
          <a:p>
            <a:pPr lvl="1"/>
            <a:r>
              <a:rPr lang="cs-CZ" dirty="0"/>
              <a:t>Obdobně pro </a:t>
            </a:r>
            <a:r>
              <a:rPr lang="cs-CZ" i="1" dirty="0"/>
              <a:t>stát i ÚSC </a:t>
            </a:r>
            <a:r>
              <a:rPr lang="cs-CZ" dirty="0"/>
              <a:t>(jako odpovědné subjekty dle tohoto zákona)</a:t>
            </a:r>
          </a:p>
          <a:p>
            <a:pPr lvl="1"/>
            <a:endParaRPr lang="cs-CZ" b="1" dirty="0">
              <a:solidFill>
                <a:srgbClr val="0000DC"/>
              </a:solidFill>
            </a:endParaRP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Rozhodnutí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/>
              <a:t>Prakticky jakékoli rozhodnutí (jako IPA)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/>
              <a:t>Priorita před NÚP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/>
              <a:t>Zvláštní podmínky (pro rozhodnutí – § 7 a 8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Nesprávný úřední postup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/>
              <a:t>V zásadě tzv. neurčitý právní pojem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lvl="1"/>
            <a:r>
              <a:rPr lang="cs-CZ" dirty="0"/>
              <a:t>Dále musí být splněny </a:t>
            </a:r>
            <a:r>
              <a:rPr lang="cs-CZ" b="1" dirty="0"/>
              <a:t>další (obecné) předpoklady vzniku škody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= Vznik škody a příčinná souvislost</a:t>
            </a:r>
          </a:p>
        </p:txBody>
      </p:sp>
      <p:pic>
        <p:nvPicPr>
          <p:cNvPr id="6" name="Přednáška 4 slide 4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§ 6a </a:t>
            </a:r>
            <a:r>
              <a:rPr lang="cs-CZ" b="1" dirty="0" err="1"/>
              <a:t>OdpŠk</a:t>
            </a:r>
            <a:r>
              <a:rPr lang="cs-CZ" dirty="0"/>
              <a:t> (Porušení práva na osobní svobodu) </a:t>
            </a:r>
            <a:endParaRPr lang="cs-CZ" b="1" dirty="0"/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= Nová (3.) forma odpovědnosti?</a:t>
            </a:r>
            <a:endParaRPr lang="cs-CZ" i="1" dirty="0">
              <a:solidFill>
                <a:srgbClr val="0000DC"/>
              </a:solidFill>
            </a:endParaRPr>
          </a:p>
          <a:p>
            <a:pPr lvl="1"/>
            <a:endParaRPr lang="cs-CZ" b="1" dirty="0"/>
          </a:p>
          <a:p>
            <a:pPr lvl="1"/>
            <a:r>
              <a:rPr lang="cs-CZ" b="1" dirty="0"/>
              <a:t>Nikoli: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„Odpovědnost státu a územních celků v samostatné působnosti za </a:t>
            </a:r>
            <a:r>
              <a:rPr lang="cs-CZ" b="1" i="1" dirty="0">
                <a:solidFill>
                  <a:srgbClr val="0000DC"/>
                </a:solidFill>
              </a:rPr>
              <a:t>porušení práva na osobní svobodu se posoudí podle ustanovení tohoto zákona upravujících odpovědnost za nezákonné rozhodnutí nebo nesprávný úřední postup</a:t>
            </a:r>
            <a:r>
              <a:rPr lang="cs-CZ" i="1" dirty="0">
                <a:solidFill>
                  <a:srgbClr val="0000DC"/>
                </a:solidFill>
              </a:rPr>
              <a:t>.“</a:t>
            </a:r>
          </a:p>
          <a:p>
            <a:pPr lvl="1"/>
            <a:endParaRPr lang="cs-CZ" i="1" dirty="0">
              <a:solidFill>
                <a:srgbClr val="0000DC"/>
              </a:solidFill>
            </a:endParaRPr>
          </a:p>
          <a:p>
            <a:pPr lvl="1"/>
            <a:r>
              <a:rPr lang="cs-CZ" b="1" dirty="0"/>
              <a:t>Význam </a:t>
            </a:r>
            <a:r>
              <a:rPr lang="cs-CZ" dirty="0"/>
              <a:t>tohoto ustanovení?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Deklaratorní</a:t>
            </a:r>
            <a:r>
              <a:rPr lang="cs-CZ" dirty="0"/>
              <a:t> (plnění závazků z čl. 5 odst. 5 „Evropské úmluvy o lidských právech“, viz dále)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Informativní</a:t>
            </a:r>
            <a:r>
              <a:rPr lang="cs-CZ" dirty="0"/>
              <a:t> (pro poškozené, že i tyto situace jsou odškodňovány…)</a:t>
            </a:r>
          </a:p>
          <a:p>
            <a:endParaRPr lang="cs-CZ" i="1" dirty="0"/>
          </a:p>
        </p:txBody>
      </p:sp>
      <p:pic>
        <p:nvPicPr>
          <p:cNvPr id="6" name="Přednáška 4 slide 5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Čl. 5 Úmluvy o ochraně lidských práv a základních svobod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1. </a:t>
            </a:r>
            <a:r>
              <a:rPr lang="cs-CZ" b="1" i="1" dirty="0">
                <a:solidFill>
                  <a:srgbClr val="0000DC"/>
                </a:solidFill>
              </a:rPr>
              <a:t>Každý má právo na svobodu a osobní bezpečnost. Nikdo nesmí být zbaven svobody kromě následujících případů, pokud se tak stane v souladu s řízením stanoveným zákonem: 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a. zákonné uvěznění po odsouzení příslušným soudem; </a:t>
            </a:r>
          </a:p>
          <a:p>
            <a:pPr lvl="2"/>
            <a:r>
              <a:rPr lang="cs-CZ" i="1" dirty="0" err="1">
                <a:solidFill>
                  <a:srgbClr val="0000DC"/>
                </a:solidFill>
              </a:rPr>
              <a:t>b</a:t>
            </a:r>
            <a:r>
              <a:rPr lang="cs-CZ" i="1" dirty="0">
                <a:solidFill>
                  <a:srgbClr val="0000DC"/>
                </a:solidFill>
              </a:rPr>
              <a:t>. zákonné zatčení nebo jiné zbavení svobody osoby proto, že se nepodrobila rozhodnutí vydanému soudem podle zákona, nebo proto, aby bylo zaručeno splnění povinnosti stanovené zákonem;</a:t>
            </a:r>
          </a:p>
          <a:p>
            <a:pPr lvl="2"/>
            <a:r>
              <a:rPr lang="cs-CZ" i="1" dirty="0" err="1">
                <a:solidFill>
                  <a:srgbClr val="0000DC"/>
                </a:solidFill>
              </a:rPr>
              <a:t>c</a:t>
            </a:r>
            <a:r>
              <a:rPr lang="cs-CZ" i="1" dirty="0">
                <a:solidFill>
                  <a:srgbClr val="0000DC"/>
                </a:solidFill>
              </a:rPr>
              <a:t>. zákonné zatčení nebo jiné zbavení svobody osoby za účelem předvedení před příslušný soudní orgán pro důvodné podezření ze spáchání trestného činu nebo jsou-li oprávněné důvody k domněnce, že je nutné zabránit jí ve spáchání trestného činu nebo v útěku po jeho spáchání; </a:t>
            </a:r>
          </a:p>
          <a:p>
            <a:pPr lvl="2"/>
            <a:r>
              <a:rPr lang="cs-CZ" i="1" dirty="0" err="1">
                <a:solidFill>
                  <a:srgbClr val="0000DC"/>
                </a:solidFill>
              </a:rPr>
              <a:t>d</a:t>
            </a:r>
            <a:r>
              <a:rPr lang="cs-CZ" i="1" dirty="0">
                <a:solidFill>
                  <a:srgbClr val="0000DC"/>
                </a:solidFill>
              </a:rPr>
              <a:t>. jiné zbavení svobody nezletilého na základě zákonného rozhodnutí pro účely výchovného dohledu nebo jeho zákonné zbavení svobody pro účely jeho předvedení před příslušný orgán; </a:t>
            </a:r>
          </a:p>
          <a:p>
            <a:pPr lvl="2"/>
            <a:r>
              <a:rPr lang="cs-CZ" i="1" dirty="0" err="1">
                <a:solidFill>
                  <a:srgbClr val="0000DC"/>
                </a:solidFill>
              </a:rPr>
              <a:t>e</a:t>
            </a:r>
            <a:r>
              <a:rPr lang="cs-CZ" i="1" dirty="0">
                <a:solidFill>
                  <a:srgbClr val="0000DC"/>
                </a:solidFill>
              </a:rPr>
              <a:t>. zákonné držení osob, aby se zabránilo šíření nakažlivé nemoci, nebo osob duševně nemocných, alkoholiků, narkomanů nebo tuláků; </a:t>
            </a:r>
          </a:p>
          <a:p>
            <a:pPr lvl="2"/>
            <a:r>
              <a:rPr lang="cs-CZ" i="1" dirty="0" err="1">
                <a:solidFill>
                  <a:srgbClr val="0000DC"/>
                </a:solidFill>
              </a:rPr>
              <a:t>f</a:t>
            </a:r>
            <a:r>
              <a:rPr lang="cs-CZ" i="1" dirty="0">
                <a:solidFill>
                  <a:srgbClr val="0000DC"/>
                </a:solidFill>
              </a:rPr>
              <a:t>. zákonné zatčení nebo jiné zbavení svobody osoby, aby se zabránilo jejímu nepovolenému vstupu na území, nebo osoby, proti níž probíhá řízení o vyhoštění nebo vydání.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Čl. 5 Úmluvy o ochraně lidských práv a základních svobod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2. Každý, kdo je zatčen, musí být seznámen neprodleně a v jazyce, jemuž rozumí, s důvody svého zatčení a s každým obviněním proti němu. 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3. Každý, kdo je zatčen nebo jinak zbaven svobody v souladu s ustanovením odstavce 1 písm. c tohoto článku, musí být ihned předveden před soudce nebo jinou úřední osobu zmocněnou zákonem k výkonu soudní pravomoci a má právo být souzen v přiměřené lhůtě nebo propuštěn během řízení. Propuštění může být podmíněno zárukou, že se dotyčná osoba dostaví k přelíčení. 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4. Každý, kdo byl zbaven svobody zatčením nebo jiným způsobem, má právo podat návrh na řízení, ve kterém by soud urychleně rozhodl o zákonnosti jeho zbavení svobody a nařídil propuštění, je-li zbavení svobody nezákonné. 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5. Každý, kdo byl obětí zatčení nebo zadržení v rozporu s ustanoveními tohoto článku, má nárok na odškodnění.</a:t>
            </a:r>
          </a:p>
        </p:txBody>
      </p:sp>
    </p:spTree>
    <p:extLst>
      <p:ext uri="{BB962C8B-B14F-4D97-AF65-F5344CB8AC3E}">
        <p14:creationId xmlns:p14="http://schemas.microsoft.com/office/powerpoint/2010/main" val="33341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Čl. 5 Úmluvy o ochraně lidských práv a základních svobod</a:t>
            </a:r>
          </a:p>
          <a:p>
            <a:pPr lvl="1"/>
            <a:r>
              <a:rPr lang="cs-CZ" dirty="0"/>
              <a:t>Obdobně čl. 41 </a:t>
            </a:r>
            <a:r>
              <a:rPr lang="cs-CZ" b="1" dirty="0"/>
              <a:t>(Spravedlivé zadostiučinění)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00DC"/>
                </a:solidFill>
              </a:rPr>
              <a:t>Jestliže Soud zjistí, že došlo k porušení Úmluvy nebo Protokolů k ní, a jestliže vnitrostátní právo dotčené Vysoké smluvní strany umožňuje pouze částečnou nápravu, přizná Soud v případě potřeby poškozené straně spravedlivé zadostiučinění.</a:t>
            </a:r>
          </a:p>
          <a:p>
            <a:pPr lvl="1"/>
            <a:r>
              <a:rPr lang="cs-CZ" dirty="0"/>
              <a:t>= </a:t>
            </a:r>
            <a:r>
              <a:rPr lang="cs-CZ" b="1" i="1" dirty="0"/>
              <a:t>Pokud není vnitrostátní kompenzační mechanismus, kompenzuje ESLP</a:t>
            </a:r>
          </a:p>
          <a:p>
            <a:pPr lvl="1"/>
            <a:endParaRPr lang="cs-CZ" b="1" i="1" dirty="0"/>
          </a:p>
          <a:p>
            <a:pPr lvl="1"/>
            <a:r>
              <a:rPr lang="cs-CZ" dirty="0"/>
              <a:t>Obdobně výslovné zakotvení nepřiměřené délky řízení jako </a:t>
            </a:r>
            <a:r>
              <a:rPr lang="cs-CZ" b="1" dirty="0"/>
              <a:t>NÚP</a:t>
            </a:r>
            <a:r>
              <a:rPr lang="cs-CZ" dirty="0"/>
              <a:t> v návaznosti na čl. 6 Úmluvy </a:t>
            </a:r>
            <a:r>
              <a:rPr lang="cs-CZ" b="1" dirty="0"/>
              <a:t>(Právo na spravedlivý proces):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00DC"/>
                </a:solidFill>
              </a:rPr>
              <a:t>1. Každý má právo na to, aby jeho záležitost byla spravedlivě, veřejně a v přiměřené lhůtě projednána nezávislým a nestranným soudem zřízeným zákonem</a:t>
            </a:r>
            <a:r>
              <a:rPr lang="cs-CZ" i="1" dirty="0">
                <a:solidFill>
                  <a:srgbClr val="0000DC"/>
                </a:solidFill>
              </a:rPr>
              <a:t>, který rozhodne o jeho občanských právech nebo závazcích nebo o oprávněnosti jakéhokoli trestního obvinění proti němu…</a:t>
            </a:r>
          </a:p>
        </p:txBody>
      </p:sp>
    </p:spTree>
    <p:extLst>
      <p:ext uri="{BB962C8B-B14F-4D97-AF65-F5344CB8AC3E}">
        <p14:creationId xmlns:p14="http://schemas.microsoft.com/office/powerpoint/2010/main" val="304314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Omezení osobní svobody </a:t>
            </a:r>
            <a:r>
              <a:rPr lang="cs-CZ" dirty="0"/>
              <a:t>v režimu zákona č. 82/1998 Sb.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1/ </a:t>
            </a:r>
            <a:r>
              <a:rPr lang="cs-CZ" b="1" dirty="0">
                <a:solidFill>
                  <a:srgbClr val="0000DC"/>
                </a:solidFill>
              </a:rPr>
              <a:t>„Běžné případy“ </a:t>
            </a:r>
            <a:r>
              <a:rPr lang="cs-CZ" dirty="0">
                <a:solidFill>
                  <a:srgbClr val="0000DC"/>
                </a:solidFill>
              </a:rPr>
              <a:t>= běžné nezákonné rozhodnutí, anebo nesprávný úřední postup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2/ Ale dále také </a:t>
            </a:r>
            <a:r>
              <a:rPr lang="cs-CZ" b="1" dirty="0">
                <a:solidFill>
                  <a:srgbClr val="0000DC"/>
                </a:solidFill>
              </a:rPr>
              <a:t>„zvláštní případy“ </a:t>
            </a:r>
            <a:r>
              <a:rPr lang="cs-CZ" dirty="0">
                <a:solidFill>
                  <a:srgbClr val="0000DC"/>
                </a:solidFill>
              </a:rPr>
              <a:t>(= zvláštní podmínky)</a:t>
            </a:r>
          </a:p>
          <a:p>
            <a:pPr lvl="1"/>
            <a:endParaRPr lang="cs-CZ" b="1" i="1" dirty="0">
              <a:solidFill>
                <a:srgbClr val="0000DC"/>
              </a:solidFill>
            </a:endParaRPr>
          </a:p>
          <a:p>
            <a:r>
              <a:rPr lang="cs-CZ" dirty="0"/>
              <a:t>Konkrétně </a:t>
            </a:r>
            <a:r>
              <a:rPr lang="cs-CZ" b="1" dirty="0"/>
              <a:t>jako zvláštní případy </a:t>
            </a:r>
            <a:r>
              <a:rPr lang="cs-CZ" dirty="0"/>
              <a:t>odpovědnosti: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1/ </a:t>
            </a:r>
            <a:r>
              <a:rPr lang="cs-CZ" i="1" dirty="0">
                <a:solidFill>
                  <a:srgbClr val="0000DC"/>
                </a:solidFill>
              </a:rPr>
              <a:t>Rozhodnutí</a:t>
            </a:r>
            <a:r>
              <a:rPr lang="cs-CZ" b="1" i="1" dirty="0">
                <a:solidFill>
                  <a:srgbClr val="0000DC"/>
                </a:solidFill>
              </a:rPr>
              <a:t> o trestu 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2/ </a:t>
            </a:r>
            <a:r>
              <a:rPr lang="cs-CZ" i="1" dirty="0">
                <a:solidFill>
                  <a:srgbClr val="0000DC"/>
                </a:solidFill>
              </a:rPr>
              <a:t>Rozhodnutí</a:t>
            </a:r>
            <a:r>
              <a:rPr lang="cs-CZ" b="1" i="1" dirty="0">
                <a:solidFill>
                  <a:srgbClr val="0000DC"/>
                </a:solidFill>
              </a:rPr>
              <a:t> o ochranném opatření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3/ </a:t>
            </a:r>
            <a:r>
              <a:rPr lang="cs-CZ" i="1" dirty="0">
                <a:solidFill>
                  <a:srgbClr val="0000DC"/>
                </a:solidFill>
              </a:rPr>
              <a:t>Rozhodnutí</a:t>
            </a:r>
            <a:r>
              <a:rPr lang="cs-CZ" b="1" i="1" dirty="0">
                <a:solidFill>
                  <a:srgbClr val="0000DC"/>
                </a:solidFill>
              </a:rPr>
              <a:t> o vazbě 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4/ </a:t>
            </a:r>
            <a:r>
              <a:rPr lang="cs-CZ" i="1" dirty="0">
                <a:solidFill>
                  <a:srgbClr val="0000DC"/>
                </a:solidFill>
              </a:rPr>
              <a:t>Rozhodnutí</a:t>
            </a:r>
            <a:r>
              <a:rPr lang="cs-CZ" b="1" i="1" dirty="0">
                <a:solidFill>
                  <a:srgbClr val="0000DC"/>
                </a:solidFill>
              </a:rPr>
              <a:t> o trestním stíhání</a:t>
            </a:r>
          </a:p>
          <a:p>
            <a:pPr lvl="1"/>
            <a:endParaRPr lang="cs-CZ" b="1" dirty="0"/>
          </a:p>
        </p:txBody>
      </p:sp>
      <p:pic>
        <p:nvPicPr>
          <p:cNvPr id="6" name="Přednáška 4 slide 6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</a:t>
            </a:r>
            <a:r>
              <a:rPr lang="pl-PL" dirty="0"/>
              <a:t>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Odpovědnost za omezení osobní svobody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1/ Rozhodnutí o trestu (§ 10 </a:t>
            </a:r>
            <a:r>
              <a:rPr lang="cs-CZ" b="1" dirty="0" err="1"/>
              <a:t>OdpŠk</a:t>
            </a:r>
            <a:r>
              <a:rPr lang="cs-CZ" b="1" dirty="0"/>
              <a:t>)</a:t>
            </a:r>
          </a:p>
          <a:p>
            <a:pPr lvl="1"/>
            <a:r>
              <a:rPr lang="cs-CZ" i="1" dirty="0"/>
              <a:t>Obdobně ochranné opatření (viz dále)</a:t>
            </a:r>
          </a:p>
          <a:p>
            <a:pPr lvl="1"/>
            <a:r>
              <a:rPr lang="cs-CZ" b="1" dirty="0"/>
              <a:t>Zvláštní ustanovení </a:t>
            </a:r>
            <a:r>
              <a:rPr lang="cs-CZ" dirty="0"/>
              <a:t>k obecným podmínkám (= nejméně specifické)</a:t>
            </a:r>
          </a:p>
          <a:p>
            <a:pPr lvl="1"/>
            <a:r>
              <a:rPr lang="cs-CZ" dirty="0"/>
              <a:t>Pro situace rozhodnutí o: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00DC"/>
                </a:solidFill>
              </a:rPr>
              <a:t>„Trestu“ </a:t>
            </a:r>
            <a:r>
              <a:rPr lang="cs-CZ" dirty="0">
                <a:solidFill>
                  <a:srgbClr val="0000DC"/>
                </a:solidFill>
              </a:rPr>
              <a:t>= zejm. odnětí svobody </a:t>
            </a:r>
            <a:r>
              <a:rPr lang="cs-CZ" dirty="0"/>
              <a:t>(v kontextu omezení osobní svobody)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00DC"/>
                </a:solidFill>
              </a:rPr>
              <a:t>„Ochranném opatření“ </a:t>
            </a:r>
            <a:r>
              <a:rPr lang="cs-CZ" dirty="0">
                <a:solidFill>
                  <a:srgbClr val="0000DC"/>
                </a:solidFill>
              </a:rPr>
              <a:t>= např. zabezpečovací detence či ochranné léčení </a:t>
            </a:r>
            <a:r>
              <a:rPr lang="cs-CZ" dirty="0"/>
              <a:t>(v kontextu omezení osobní svobody)</a:t>
            </a:r>
          </a:p>
          <a:p>
            <a:pPr lvl="2"/>
            <a:endParaRPr lang="cs-CZ" dirty="0"/>
          </a:p>
          <a:p>
            <a:pPr lvl="1"/>
            <a:r>
              <a:rPr lang="cs-CZ" b="1" dirty="0"/>
              <a:t>Zvláštní podmínky: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(1) Právo na náhradu škody způsobené rozhodnutím o trestu má ten, na němž byl </a:t>
            </a:r>
            <a:r>
              <a:rPr lang="cs-CZ" b="1" i="1" dirty="0">
                <a:solidFill>
                  <a:srgbClr val="0000DC"/>
                </a:solidFill>
              </a:rPr>
              <a:t>zcela nebo zčásti vykonán trest, jestliže v pozdějším řízení byl obžaloby zproštěn nebo bylo-li proti němu trestní stíhání zastaveno </a:t>
            </a:r>
            <a:r>
              <a:rPr lang="cs-CZ" i="1" dirty="0">
                <a:solidFill>
                  <a:srgbClr val="0000DC"/>
                </a:solidFill>
              </a:rPr>
              <a:t>ze stejných důvodů, pro které soud v hlavním líčení rozhodne zprošťujícím rozsudkem. </a:t>
            </a:r>
            <a:r>
              <a:rPr lang="cs-CZ" b="1" i="1" dirty="0">
                <a:solidFill>
                  <a:srgbClr val="0000DC"/>
                </a:solidFill>
              </a:rPr>
              <a:t>To neplatí, nařídí-li zastavení trestního stíhání prezident republiky, uživ svého práva udílet milost nebo amnestii.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(2) Právo na náhradu škody má i ten, kdo byl v pozdějším řízení odsouzen k mírnějšímu trestu, než který byl na něm vykonán na podkladě zrušeného rozsudku. Náhrada škody náleží jen se zřetelem k </a:t>
            </a:r>
            <a:r>
              <a:rPr lang="cs-CZ" b="1" i="1" dirty="0">
                <a:solidFill>
                  <a:srgbClr val="0000DC"/>
                </a:solidFill>
              </a:rPr>
              <a:t>rozdílu mezi trestem vykonaným na základě původního rozsudku a trestem uloženým rozsudkem novým</a:t>
            </a:r>
            <a:r>
              <a:rPr lang="cs-CZ" i="1" dirty="0">
                <a:solidFill>
                  <a:srgbClr val="0000DC"/>
                </a:solidFill>
              </a:rPr>
              <a:t>.</a:t>
            </a:r>
          </a:p>
        </p:txBody>
      </p:sp>
      <p:pic>
        <p:nvPicPr>
          <p:cNvPr id="6" name="Přednáška 4 slide 7.wav">
            <a:hlinkClick r:id="" action="ppaction://media"/>
          </p:cNvPr>
          <p:cNvPicPr>
            <a:picLocks noRot="1" noChangeAspect="1"/>
          </p:cNvPicPr>
          <p:nvPr>
            <a:wavAudioFile r:embed="rId1" name="Přednáška 4 slide 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</Template>
  <TotalTime>21748</TotalTime>
  <Words>3628</Words>
  <Application>Microsoft Office PowerPoint</Application>
  <PresentationFormat>Širokoúhlá obrazovka</PresentationFormat>
  <Paragraphs>229</Paragraphs>
  <Slides>23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Tahoma</vt:lpstr>
      <vt:lpstr>Wingdings</vt:lpstr>
      <vt:lpstr>46859</vt:lpstr>
      <vt:lpstr>Zvláštní druhy odpovědnosti za škodu při výkonu veřejné moci I (24. 3. 2023)</vt:lpstr>
      <vt:lpstr>Osnova prezentace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1) Odpovědnost za omezení osobní svobody</vt:lpstr>
      <vt:lpstr>2) Odpovědnost za protiprávní stavy </vt:lpstr>
      <vt:lpstr>2) Odpovědnost za protiprávní stavy</vt:lpstr>
      <vt:lpstr>2) Odpovědnost za protiprávní stavy </vt:lpstr>
      <vt:lpstr>2) Odpovědnost za protiprávní stavy </vt:lpstr>
      <vt:lpstr>Zvláštní druhy odpovědnosti za škodu při výkonu veřejné moci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Tomáš Svoboda</cp:lastModifiedBy>
  <cp:revision>710</cp:revision>
  <cp:lastPrinted>1601-01-01T00:00:00Z</cp:lastPrinted>
  <dcterms:created xsi:type="dcterms:W3CDTF">2020-09-22T09:42:44Z</dcterms:created>
  <dcterms:modified xsi:type="dcterms:W3CDTF">2023-04-24T08:21:46Z</dcterms:modified>
</cp:coreProperties>
</file>