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handoutMasterIdLst>
    <p:handoutMasterId r:id="rId31"/>
  </p:handoutMasterIdLst>
  <p:sldIdLst>
    <p:sldId id="256" r:id="rId2"/>
    <p:sldId id="266" r:id="rId3"/>
    <p:sldId id="315" r:id="rId4"/>
    <p:sldId id="257" r:id="rId5"/>
    <p:sldId id="269" r:id="rId6"/>
    <p:sldId id="270" r:id="rId7"/>
    <p:sldId id="274" r:id="rId8"/>
    <p:sldId id="275" r:id="rId9"/>
    <p:sldId id="278" r:id="rId10"/>
    <p:sldId id="277" r:id="rId11"/>
    <p:sldId id="276" r:id="rId12"/>
    <p:sldId id="279" r:id="rId13"/>
    <p:sldId id="281" r:id="rId14"/>
    <p:sldId id="282" r:id="rId15"/>
    <p:sldId id="283" r:id="rId16"/>
    <p:sldId id="284" r:id="rId17"/>
    <p:sldId id="286" r:id="rId18"/>
    <p:sldId id="285" r:id="rId19"/>
    <p:sldId id="287" r:id="rId20"/>
    <p:sldId id="288" r:id="rId21"/>
    <p:sldId id="289" r:id="rId22"/>
    <p:sldId id="290" r:id="rId23"/>
    <p:sldId id="291" r:id="rId24"/>
    <p:sldId id="292" r:id="rId25"/>
    <p:sldId id="293" r:id="rId26"/>
    <p:sldId id="295" r:id="rId27"/>
    <p:sldId id="294" r:id="rId28"/>
    <p:sldId id="316" r:id="rId2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09" d="100"/>
          <a:sy n="109" d="100"/>
        </p:scale>
        <p:origin x="1290"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62C08F52-19CE-4DFA-87DA-FFA2DB80525C}" type="slidenum">
              <a:rPr lang="cs-CZ" altLang="cs-CZ"/>
              <a:pPr>
                <a:defRPr/>
              </a:pPr>
              <a:t>‹#›</a:t>
            </a:fld>
            <a:endParaRPr lang="cs-CZ" alt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cs-CZ" altLang="cs-CZ"/>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8423D3CE-152F-47F1-B5D5-9CF6E22EB8E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a:ln/>
        </p:spPr>
      </p:sp>
      <p:sp>
        <p:nvSpPr>
          <p:cNvPr id="52227"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F2197B7A-E7CB-43FA-86E5-5C645BB02EC4}" type="slidenum">
              <a:rPr lang="cs-CZ" altLang="cs-CZ" smtClean="0"/>
              <a:pPr>
                <a:defRPr/>
              </a:pPr>
              <a:t>17</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p:cNvSpPr>
            <a:spLocks noGrp="1" noRot="1" noChangeAspect="1" noTextEdit="1"/>
          </p:cNvSpPr>
          <p:nvPr>
            <p:ph type="sldImg"/>
          </p:nvPr>
        </p:nvSpPr>
        <p:spPr>
          <a:ln/>
        </p:spPr>
      </p:sp>
      <p:sp>
        <p:nvSpPr>
          <p:cNvPr id="61443"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27DB4A42-AE51-495D-998E-8919D1F6FA40}" type="slidenum">
              <a:rPr lang="cs-CZ" altLang="cs-CZ" smtClean="0"/>
              <a:pPr>
                <a:defRPr/>
              </a:pPr>
              <a:t>26</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rázek snímku 1"/>
          <p:cNvSpPr>
            <a:spLocks noGrp="1" noRot="1" noChangeAspect="1" noTextEdit="1"/>
          </p:cNvSpPr>
          <p:nvPr>
            <p:ph type="sldImg"/>
          </p:nvPr>
        </p:nvSpPr>
        <p:spPr>
          <a:ln/>
        </p:spPr>
      </p:sp>
      <p:sp>
        <p:nvSpPr>
          <p:cNvPr id="62467"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E748487B-DC69-46F3-8216-91993B7322F5}" type="slidenum">
              <a:rPr lang="cs-CZ" altLang="cs-CZ" smtClean="0"/>
              <a:pPr>
                <a:defRPr/>
              </a:pPr>
              <a:t>27</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a:ln/>
        </p:spPr>
      </p:sp>
      <p:sp>
        <p:nvSpPr>
          <p:cNvPr id="53251"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699C0CED-FE1D-4484-90A2-3C700F7C17CB}" type="slidenum">
              <a:rPr lang="cs-CZ" altLang="cs-CZ" smtClean="0"/>
              <a:pPr>
                <a:defRPr/>
              </a:pPr>
              <a:t>18</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a:ln/>
        </p:spPr>
      </p:sp>
      <p:sp>
        <p:nvSpPr>
          <p:cNvPr id="54275"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21822FC3-2CCF-436C-AE87-F935E32F9A14}" type="slidenum">
              <a:rPr lang="cs-CZ" altLang="cs-CZ" smtClean="0"/>
              <a:pPr>
                <a:defRPr/>
              </a:pPr>
              <a:t>19</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a:ln/>
        </p:spPr>
      </p:sp>
      <p:sp>
        <p:nvSpPr>
          <p:cNvPr id="55299"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AA2AE181-2238-4D6B-9D45-0D2E8899BA36}" type="slidenum">
              <a:rPr lang="cs-CZ" altLang="cs-CZ" smtClean="0"/>
              <a:pPr>
                <a:defRPr/>
              </a:pPr>
              <a:t>20</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a:ln/>
        </p:spPr>
      </p:sp>
      <p:sp>
        <p:nvSpPr>
          <p:cNvPr id="56323"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ADEE4F2A-2522-4BA0-8D9E-1489B25C43A9}" type="slidenum">
              <a:rPr lang="cs-CZ" altLang="cs-CZ" smtClean="0"/>
              <a:pPr>
                <a:defRPr/>
              </a:pPr>
              <a:t>21</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a:ln/>
        </p:spPr>
      </p:sp>
      <p:sp>
        <p:nvSpPr>
          <p:cNvPr id="57347"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DA74AF95-0A4C-4384-8C5A-6FAF8231AC01}" type="slidenum">
              <a:rPr lang="cs-CZ" altLang="cs-CZ" smtClean="0"/>
              <a:pPr>
                <a:defRPr/>
              </a:pPr>
              <a:t>22</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a:ln/>
        </p:spPr>
      </p:sp>
      <p:sp>
        <p:nvSpPr>
          <p:cNvPr id="58371"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F99F490A-DF48-4309-A6C5-51AFF676D52C}" type="slidenum">
              <a:rPr lang="cs-CZ" altLang="cs-CZ" smtClean="0"/>
              <a:pPr>
                <a:defRPr/>
              </a:pPr>
              <a:t>23</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a:ln/>
        </p:spPr>
      </p:sp>
      <p:sp>
        <p:nvSpPr>
          <p:cNvPr id="59395"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3B304086-E07D-4F78-A047-ED328C754034}" type="slidenum">
              <a:rPr lang="cs-CZ" altLang="cs-CZ" smtClean="0"/>
              <a:pPr>
                <a:defRPr/>
              </a:pPr>
              <a:t>24</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obrázek snímku 1"/>
          <p:cNvSpPr>
            <a:spLocks noGrp="1" noRot="1" noChangeAspect="1" noTextEdit="1"/>
          </p:cNvSpPr>
          <p:nvPr>
            <p:ph type="sldImg"/>
          </p:nvPr>
        </p:nvSpPr>
        <p:spPr>
          <a:ln/>
        </p:spPr>
      </p:sp>
      <p:sp>
        <p:nvSpPr>
          <p:cNvPr id="60419" name="Zástupný symbol pro poznámky 2"/>
          <p:cNvSpPr>
            <a:spLocks noGrp="1"/>
          </p:cNvSpPr>
          <p:nvPr>
            <p:ph type="body" idx="1"/>
          </p:nvPr>
        </p:nvSpPr>
        <p:spPr>
          <a:noFill/>
        </p:spPr>
        <p:txBody>
          <a:bodyPr/>
          <a:lstStyle/>
          <a:p>
            <a:endParaRPr lang="cs-CZ"/>
          </a:p>
        </p:txBody>
      </p:sp>
      <p:sp>
        <p:nvSpPr>
          <p:cNvPr id="4" name="Zástupný symbol pro číslo snímku 3"/>
          <p:cNvSpPr>
            <a:spLocks noGrp="1"/>
          </p:cNvSpPr>
          <p:nvPr>
            <p:ph type="sldNum" sz="quarter" idx="5"/>
          </p:nvPr>
        </p:nvSpPr>
        <p:spPr/>
        <p:txBody>
          <a:bodyPr/>
          <a:lstStyle/>
          <a:p>
            <a:pPr>
              <a:defRPr/>
            </a:pPr>
            <a:fld id="{58CBFC5E-4C3E-446C-8B73-60A640F56549}" type="slidenum">
              <a:rPr lang="cs-CZ" altLang="cs-CZ" smtClean="0"/>
              <a:pPr>
                <a:defRPr/>
              </a:pPr>
              <a:t>25</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Klepnutím lze upravit styl předlohy nadpisů.</a:t>
            </a:r>
            <a:endParaRPr lang="cs-CZ" altLang="cs-CZ" noProof="0" dirty="0"/>
          </a:p>
        </p:txBody>
      </p:sp>
      <p:sp>
        <p:nvSpPr>
          <p:cNvPr id="3" name="Rectangle 17"/>
          <p:cNvSpPr>
            <a:spLocks noGrp="1" noChangeArrowheads="1"/>
          </p:cNvSpPr>
          <p:nvPr>
            <p:ph type="ftr" sz="quarter" idx="10"/>
          </p:nvPr>
        </p:nvSpPr>
        <p:spPr/>
        <p:txBody>
          <a:bodyPr/>
          <a:lstStyle>
            <a:lvl1pPr>
              <a:defRPr sz="1200">
                <a:solidFill>
                  <a:srgbClr val="969696"/>
                </a:solidFill>
              </a:defRPr>
            </a:lvl1pPr>
          </a:lstStyle>
          <a:p>
            <a:pPr>
              <a:defRPr/>
            </a:pPr>
            <a:r>
              <a:rPr lang="cs-CZ" altLang="cs-CZ"/>
              <a:t>Definujte zápatí - název prezentace / pracoviště</a:t>
            </a:r>
          </a:p>
        </p:txBody>
      </p:sp>
      <p:sp>
        <p:nvSpPr>
          <p:cNvPr id="4" name="Rectangle 18"/>
          <p:cNvSpPr>
            <a:spLocks noGrp="1" noChangeArrowheads="1"/>
          </p:cNvSpPr>
          <p:nvPr>
            <p:ph type="sldNum" sz="quarter" idx="11"/>
          </p:nvPr>
        </p:nvSpPr>
        <p:spPr/>
        <p:txBody>
          <a:bodyPr/>
          <a:lstStyle>
            <a:lvl1pPr algn="r">
              <a:defRPr sz="1200">
                <a:solidFill>
                  <a:srgbClr val="969696"/>
                </a:solidFill>
              </a:defRPr>
            </a:lvl1pPr>
          </a:lstStyle>
          <a:p>
            <a:pPr>
              <a:defRPr/>
            </a:pPr>
            <a:fld id="{0ABDA647-13C7-4144-B724-22E66A28F33F}" type="slidenum">
              <a:rPr lang="cs-CZ" altLang="cs-CZ"/>
              <a:pPr>
                <a:defRPr/>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09A8B494-BF35-4627-95E8-863316C68BDB}" type="slidenum">
              <a:rPr lang="cs-CZ" altLang="cs-CZ"/>
              <a:pPr>
                <a:defRPr/>
              </a:pPr>
              <a:t>‹#›</a:t>
            </a:fld>
            <a:endParaRPr lang="cs-CZ" alt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Klepnutím lze upravit styly předlohy textu.</a:t>
            </a:r>
          </a:p>
          <a:p>
            <a:pPr lvl="1"/>
            <a:r>
              <a:rPr lang="cs-CZ"/>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372BD3FF-A210-44C3-AA19-647C5705AC8A}" type="slidenum">
              <a:rPr lang="cs-CZ" altLang="cs-CZ"/>
              <a:pPr>
                <a:defRPr/>
              </a:pPr>
              <a:t>‹#›</a:t>
            </a:fld>
            <a:endParaRPr lang="cs-CZ" alt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Klepnutím lze upravit styly předlohy textu.</a:t>
            </a:r>
          </a:p>
          <a:p>
            <a:pPr lvl="1"/>
            <a:r>
              <a:rPr lang="cs-CZ"/>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1E1FAE7D-793A-4E19-91E9-2C1D7DF46A4C}" type="slidenum">
              <a:rPr lang="cs-CZ" altLang="cs-CZ"/>
              <a:pPr>
                <a:defRPr/>
              </a:pPr>
              <a:t>‹#›</a:t>
            </a:fld>
            <a:endParaRPr lang="cs-CZ" alt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Klepnutím lze upravit styl předlohy nadpisů.</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740FA732-3613-4B86-BBDF-A930C3D74C65}" type="slidenum">
              <a:rPr lang="cs-CZ" altLang="cs-CZ"/>
              <a:pPr>
                <a:defRPr/>
              </a:pPr>
              <a:t>‹#›</a:t>
            </a:fld>
            <a:endParaRPr lang="cs-CZ" alt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949F8A91-6027-4200-A667-AA5C20B3C09A}" type="slidenum">
              <a:rPr lang="cs-CZ" altLang="cs-CZ"/>
              <a:pPr>
                <a:defRPr/>
              </a:pPr>
              <a:t>‹#›</a:t>
            </a:fld>
            <a:endParaRPr lang="cs-CZ" alt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Klepnutím lze upravit styl předlohy nadpisů.</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p:txBody>
      </p:sp>
      <p:sp>
        <p:nvSpPr>
          <p:cNvPr id="7"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8" name="Rectangle 18"/>
          <p:cNvSpPr>
            <a:spLocks noGrp="1" noChangeArrowheads="1"/>
          </p:cNvSpPr>
          <p:nvPr>
            <p:ph type="sldNum" sz="quarter" idx="11"/>
          </p:nvPr>
        </p:nvSpPr>
        <p:spPr>
          <a:ln/>
        </p:spPr>
        <p:txBody>
          <a:bodyPr/>
          <a:lstStyle>
            <a:lvl1pPr>
              <a:defRPr/>
            </a:lvl1pPr>
          </a:lstStyle>
          <a:p>
            <a:pPr>
              <a:defRPr/>
            </a:pPr>
            <a:fld id="{D56CE503-19C4-4F78-B0CF-568597CB5449}" type="slidenum">
              <a:rPr lang="cs-CZ" altLang="cs-CZ"/>
              <a:pPr>
                <a:defRPr/>
              </a:pPr>
              <a:t>‹#›</a:t>
            </a:fld>
            <a:endParaRPr lang="cs-CZ" alt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D0643601-A54C-480E-8A2B-EF190F6582C9}" type="slidenum">
              <a:rPr lang="cs-CZ" altLang="cs-CZ"/>
              <a:pPr>
                <a:defRPr/>
              </a:pPr>
              <a:t>‹#›</a:t>
            </a:fld>
            <a:endParaRPr lang="cs-CZ" alt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3" name="Rectangle 18"/>
          <p:cNvSpPr>
            <a:spLocks noGrp="1" noChangeArrowheads="1"/>
          </p:cNvSpPr>
          <p:nvPr>
            <p:ph type="sldNum" sz="quarter" idx="11"/>
          </p:nvPr>
        </p:nvSpPr>
        <p:spPr>
          <a:ln/>
        </p:spPr>
        <p:txBody>
          <a:bodyPr/>
          <a:lstStyle>
            <a:lvl1pPr>
              <a:defRPr/>
            </a:lvl1pPr>
          </a:lstStyle>
          <a:p>
            <a:pPr>
              <a:defRPr/>
            </a:pPr>
            <a:fld id="{A41FAFA0-C19B-4612-B327-216BA8FA3042}" type="slidenum">
              <a:rPr lang="cs-CZ" altLang="cs-CZ"/>
              <a:pPr>
                <a:defRPr/>
              </a:pPr>
              <a:t>‹#›</a:t>
            </a:fld>
            <a:endParaRPr lang="cs-CZ" alt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Klepnutím lze upravit styl předlohy nadpisů.</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BDD7AAC1-CA94-405B-AE5D-55E2FC9E88A5}" type="slidenum">
              <a:rPr lang="cs-CZ" altLang="cs-CZ"/>
              <a:pPr>
                <a:defRPr/>
              </a:pPr>
              <a:t>‹#›</a:t>
            </a:fld>
            <a:endParaRPr lang="cs-CZ" alt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Klepnutím na ikonu přidáte obrázek.</a:t>
            </a:r>
            <a:endParaRPr lang="cs-CZ" noProof="0"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66C4E966-A9A8-4443-8460-B696E84F28E0}" type="slidenum">
              <a:rPr lang="cs-CZ" altLang="cs-CZ"/>
              <a:pPr>
                <a:defRPr/>
              </a:pPr>
              <a:t>‹#›</a:t>
            </a:fld>
            <a:endParaRPr lang="cs-CZ" alt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509588" y="1125538"/>
            <a:ext cx="8086725" cy="647700"/>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cs-CZ" altLang="cs-CZ"/>
              <a:t>Klepnutím lze upravit styl předlohy nadpisů.</a:t>
            </a:r>
          </a:p>
        </p:txBody>
      </p:sp>
      <p:sp>
        <p:nvSpPr>
          <p:cNvPr id="1027" name="Rectangle 10"/>
          <p:cNvSpPr>
            <a:spLocks noGrp="1" noChangeArrowheads="1"/>
          </p:cNvSpPr>
          <p:nvPr>
            <p:ph type="body" idx="1"/>
          </p:nvPr>
        </p:nvSpPr>
        <p:spPr bwMode="auto">
          <a:xfrm>
            <a:off x="509588" y="2017713"/>
            <a:ext cx="8081962"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p:txBody>
      </p:sp>
      <p:sp>
        <p:nvSpPr>
          <p:cNvPr id="64529" name="Rectangle 17"/>
          <p:cNvSpPr>
            <a:spLocks noGrp="1" noChangeArrowheads="1"/>
          </p:cNvSpPr>
          <p:nvPr>
            <p:ph type="ftr" sz="quarter" idx="3"/>
          </p:nvPr>
        </p:nvSpPr>
        <p:spPr bwMode="auto">
          <a:xfrm>
            <a:off x="422275" y="6248400"/>
            <a:ext cx="630555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solidFill>
                  <a:srgbClr val="969696"/>
                </a:solidFill>
                <a:latin typeface="+mj-lt"/>
                <a:cs typeface="+mn-cs"/>
              </a:defRPr>
            </a:lvl1pPr>
          </a:lstStyle>
          <a:p>
            <a:pPr>
              <a:defRPr/>
            </a:pPr>
            <a:r>
              <a:rPr lang="cs-CZ" altLang="cs-CZ"/>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5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cs typeface="+mn-cs"/>
              </a:defRPr>
            </a:lvl1pPr>
          </a:lstStyle>
          <a:p>
            <a:pPr>
              <a:defRPr/>
            </a:pPr>
            <a:fld id="{58D0CEAC-4F7D-4DF2-8335-6C0AE5EAFDD0}"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sldLayoutIdLst>
    <p:sldLayoutId id="2147483740"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Arial" charset="0"/>
        </a:defRPr>
      </a:lvl2pPr>
      <a:lvl3pPr algn="l" rtl="0" eaLnBrk="0" fontAlgn="base" hangingPunct="0">
        <a:spcBef>
          <a:spcPct val="0"/>
        </a:spcBef>
        <a:spcAft>
          <a:spcPct val="0"/>
        </a:spcAft>
        <a:defRPr sz="2400" b="1">
          <a:solidFill>
            <a:srgbClr val="00287D"/>
          </a:solidFill>
          <a:latin typeface="Arial" charset="0"/>
        </a:defRPr>
      </a:lvl3pPr>
      <a:lvl4pPr algn="l" rtl="0" eaLnBrk="0" fontAlgn="base" hangingPunct="0">
        <a:spcBef>
          <a:spcPct val="0"/>
        </a:spcBef>
        <a:spcAft>
          <a:spcPct val="0"/>
        </a:spcAft>
        <a:defRPr sz="2400" b="1">
          <a:solidFill>
            <a:srgbClr val="00287D"/>
          </a:solidFill>
          <a:latin typeface="Arial" charset="0"/>
        </a:defRPr>
      </a:lvl4pPr>
      <a:lvl5pPr algn="l" rtl="0" eaLnBrk="0" fontAlgn="base" hangingPunct="0">
        <a:spcBef>
          <a:spcPct val="0"/>
        </a:spcBef>
        <a:spcAft>
          <a:spcPct val="0"/>
        </a:spcAft>
        <a:defRPr sz="2400" b="1">
          <a:solidFill>
            <a:srgbClr val="00287D"/>
          </a:solidFill>
          <a:latin typeface="Arial"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11"/>
          </p:nvPr>
        </p:nvSpPr>
        <p:spPr>
          <a:xfrm>
            <a:off x="6858000" y="6248400"/>
            <a:ext cx="1833563" cy="457200"/>
          </a:xfrm>
        </p:spPr>
        <p:txBody>
          <a:bodyPr/>
          <a:lstStyle/>
          <a:p>
            <a:pPr>
              <a:defRPr/>
            </a:pPr>
            <a:fld id="{30559852-0C9D-406B-ACB7-98B4A9A42CF1}" type="slidenum">
              <a:rPr lang="cs-CZ" altLang="cs-CZ"/>
              <a:pPr>
                <a:defRPr/>
              </a:pPr>
              <a:t>1</a:t>
            </a:fld>
            <a:endParaRPr lang="cs-CZ" altLang="cs-CZ" dirty="0"/>
          </a:p>
        </p:txBody>
      </p:sp>
      <p:sp>
        <p:nvSpPr>
          <p:cNvPr id="95234" name="Rectangle 2"/>
          <p:cNvSpPr>
            <a:spLocks noGrp="1" noChangeArrowheads="1"/>
          </p:cNvSpPr>
          <p:nvPr>
            <p:ph type="ctrTitle"/>
          </p:nvPr>
        </p:nvSpPr>
        <p:spPr>
          <a:xfrm>
            <a:off x="1082675" y="2565400"/>
            <a:ext cx="7518400" cy="2663825"/>
          </a:xfrm>
        </p:spPr>
        <p:txBody>
          <a:bodyPr/>
          <a:lstStyle/>
          <a:p>
            <a:pPr eaLnBrk="1" hangingPunct="1">
              <a:defRPr/>
            </a:pPr>
            <a:br>
              <a:rPr lang="cs-CZ" altLang="cs-CZ" dirty="0">
                <a:solidFill>
                  <a:schemeClr val="tx1">
                    <a:lumMod val="75000"/>
                    <a:lumOff val="25000"/>
                  </a:schemeClr>
                </a:solidFill>
              </a:rPr>
            </a:br>
            <a:br>
              <a:rPr lang="cs-CZ" altLang="cs-CZ" dirty="0">
                <a:solidFill>
                  <a:schemeClr val="tx1">
                    <a:lumMod val="75000"/>
                    <a:lumOff val="25000"/>
                  </a:schemeClr>
                </a:solidFill>
              </a:rPr>
            </a:br>
            <a:br>
              <a:rPr lang="cs-CZ" altLang="cs-CZ" dirty="0">
                <a:solidFill>
                  <a:schemeClr val="tx1">
                    <a:lumMod val="75000"/>
                    <a:lumOff val="25000"/>
                  </a:schemeClr>
                </a:solidFill>
              </a:rPr>
            </a:br>
            <a:br>
              <a:rPr lang="cs-CZ" altLang="cs-CZ" dirty="0">
                <a:solidFill>
                  <a:schemeClr val="tx1">
                    <a:lumMod val="75000"/>
                    <a:lumOff val="25000"/>
                  </a:schemeClr>
                </a:solidFill>
              </a:rPr>
            </a:br>
            <a:r>
              <a:rPr lang="cs-CZ" altLang="cs-CZ" sz="2800" dirty="0">
                <a:solidFill>
                  <a:srgbClr val="7030A0"/>
                </a:solidFill>
              </a:rPr>
              <a:t>Zvláštní druhy odpovědnosti za škodu při výkonu veřejné moci II – odpovědnost za normativní akty </a:t>
            </a:r>
            <a:r>
              <a:rPr lang="cs-CZ" altLang="cs-CZ" sz="2800" b="0" i="1" dirty="0">
                <a:solidFill>
                  <a:srgbClr val="7030A0"/>
                </a:solidFill>
              </a:rPr>
              <a:t>(24. 3. 2023)</a:t>
            </a:r>
            <a:br>
              <a:rPr lang="cs-CZ" altLang="cs-CZ" sz="2000" dirty="0">
                <a:solidFill>
                  <a:schemeClr val="tx1">
                    <a:lumMod val="75000"/>
                    <a:lumOff val="25000"/>
                  </a:schemeClr>
                </a:solidFill>
              </a:rPr>
            </a:br>
            <a:r>
              <a:rPr lang="cs-CZ" altLang="cs-CZ" sz="2000" dirty="0">
                <a:solidFill>
                  <a:schemeClr val="tx1">
                    <a:lumMod val="75000"/>
                    <a:lumOff val="25000"/>
                  </a:schemeClr>
                </a:solidFill>
              </a:rPr>
              <a:t>PrF:NV307K Odpovědnost za škodu ve veřejné správě</a:t>
            </a:r>
            <a:br>
              <a:rPr lang="cs-CZ" altLang="cs-CZ" sz="2000" dirty="0">
                <a:solidFill>
                  <a:schemeClr val="tx1">
                    <a:lumMod val="75000"/>
                    <a:lumOff val="25000"/>
                  </a:schemeClr>
                </a:solidFill>
              </a:rPr>
            </a:br>
            <a:r>
              <a:rPr lang="cs-CZ" altLang="cs-CZ" sz="2000" b="0" dirty="0">
                <a:solidFill>
                  <a:schemeClr val="tx1">
                    <a:lumMod val="75000"/>
                    <a:lumOff val="25000"/>
                  </a:schemeClr>
                </a:solidFill>
              </a:rPr>
              <a:t>Mgr. Tomáš Svoboda, Ph.D.</a:t>
            </a:r>
            <a:br>
              <a:rPr lang="cs-CZ" altLang="cs-CZ" dirty="0">
                <a:solidFill>
                  <a:schemeClr val="tx1">
                    <a:lumMod val="75000"/>
                    <a:lumOff val="25000"/>
                  </a:schemeClr>
                </a:solidFill>
              </a:rPr>
            </a:br>
            <a:br>
              <a:rPr lang="cs-CZ" altLang="cs-CZ" dirty="0">
                <a:solidFill>
                  <a:schemeClr val="tx1">
                    <a:lumMod val="75000"/>
                    <a:lumOff val="25000"/>
                  </a:schemeClr>
                </a:solidFill>
              </a:rPr>
            </a:br>
            <a:endParaRPr lang="cs-CZ" altLang="cs-CZ" sz="4000"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E9A9FDC2-BBC3-4E12-936B-49B68BC3582B}" type="slidenum">
              <a:rPr lang="cs-CZ" altLang="cs-CZ"/>
              <a:pPr>
                <a:defRPr/>
              </a:pPr>
              <a:t>10</a:t>
            </a:fld>
            <a:endParaRPr lang="cs-CZ" altLang="cs-CZ"/>
          </a:p>
        </p:txBody>
      </p:sp>
      <p:sp>
        <p:nvSpPr>
          <p:cNvPr id="11268"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 odškodňování</a:t>
            </a:r>
          </a:p>
        </p:txBody>
      </p:sp>
      <p:sp>
        <p:nvSpPr>
          <p:cNvPr id="11269" name="Rectangle 3"/>
          <p:cNvSpPr>
            <a:spLocks noGrp="1" noChangeArrowheads="1"/>
          </p:cNvSpPr>
          <p:nvPr>
            <p:ph type="body" idx="1"/>
          </p:nvPr>
        </p:nvSpPr>
        <p:spPr/>
        <p:txBody>
          <a:bodyPr/>
          <a:lstStyle/>
          <a:p>
            <a:pPr eaLnBrk="1" hangingPunct="1"/>
            <a:r>
              <a:rPr lang="cs-CZ" altLang="cs-CZ" sz="1800" b="1" dirty="0">
                <a:solidFill>
                  <a:srgbClr val="00287D"/>
                </a:solidFill>
              </a:rPr>
              <a:t>Politická odpovědnost = fakticky neodpovědnost?</a:t>
            </a:r>
          </a:p>
          <a:p>
            <a:pPr lvl="1" eaLnBrk="1" hangingPunct="1"/>
            <a:r>
              <a:rPr lang="cs-CZ" altLang="cs-CZ" sz="1800" dirty="0"/>
              <a:t>předpoklad: působení újmy předmětem vyvození politické odpovědnosti</a:t>
            </a:r>
          </a:p>
          <a:p>
            <a:pPr lvl="1" eaLnBrk="1" hangingPunct="1"/>
            <a:r>
              <a:rPr lang="cs-CZ" altLang="cs-CZ" sz="1800" dirty="0"/>
              <a:t>avšak </a:t>
            </a:r>
            <a:r>
              <a:rPr lang="cs-CZ" altLang="cs-CZ" sz="1800" b="1" dirty="0"/>
              <a:t>značně problematické</a:t>
            </a:r>
            <a:r>
              <a:rPr lang="cs-CZ" altLang="cs-CZ" sz="1800" dirty="0"/>
              <a:t>:</a:t>
            </a:r>
          </a:p>
          <a:p>
            <a:pPr lvl="2" eaLnBrk="1" hangingPunct="1">
              <a:buFontTx/>
              <a:buBlip>
                <a:blip r:embed="rId2"/>
              </a:buBlip>
            </a:pPr>
            <a:r>
              <a:rPr lang="cs-CZ" altLang="cs-CZ" sz="1800" dirty="0"/>
              <a:t> jen minimum voličů volí hodnotově</a:t>
            </a:r>
          </a:p>
          <a:p>
            <a:pPr lvl="2" eaLnBrk="1" hangingPunct="1">
              <a:buFontTx/>
              <a:buBlip>
                <a:blip r:embed="rId2"/>
              </a:buBlip>
            </a:pPr>
            <a:r>
              <a:rPr lang="cs-CZ" altLang="cs-CZ" sz="1800" dirty="0"/>
              <a:t> v případě podzákonné </a:t>
            </a:r>
            <a:r>
              <a:rPr lang="cs-CZ" altLang="cs-CZ" sz="1800" dirty="0" err="1"/>
              <a:t>normotvorby</a:t>
            </a:r>
            <a:r>
              <a:rPr lang="cs-CZ" altLang="cs-CZ" sz="1800" dirty="0"/>
              <a:t> vůbec nemusí být k dispozici</a:t>
            </a:r>
          </a:p>
          <a:p>
            <a:pPr lvl="2" eaLnBrk="1" hangingPunct="1">
              <a:buFontTx/>
              <a:buBlip>
                <a:blip r:embed="rId2"/>
              </a:buBlip>
            </a:pPr>
            <a:r>
              <a:rPr lang="cs-CZ" altLang="cs-CZ" sz="1800" dirty="0"/>
              <a:t> působení újmy menšinám může být prostředkem k dosažení politického prospěchu (viz „</a:t>
            </a:r>
            <a:r>
              <a:rPr lang="cs-CZ" altLang="cs-CZ" sz="1800" dirty="0" err="1"/>
              <a:t>solárníci</a:t>
            </a:r>
            <a:r>
              <a:rPr lang="cs-CZ" altLang="cs-CZ" sz="1800" dirty="0"/>
              <a:t>“)</a:t>
            </a:r>
          </a:p>
          <a:p>
            <a:pPr lvl="1" eaLnBrk="1" hangingPunct="1"/>
            <a:r>
              <a:rPr lang="cs-CZ" altLang="cs-CZ" sz="1800" dirty="0"/>
              <a:t>realistické snad jen v případě újmy působené většině společnosti…</a:t>
            </a:r>
          </a:p>
          <a:p>
            <a:pPr lvl="1" eaLnBrk="1" hangingPunct="1"/>
            <a:r>
              <a:rPr lang="cs-CZ" altLang="cs-CZ" sz="1800" dirty="0"/>
              <a:t>ale </a:t>
            </a:r>
            <a:r>
              <a:rPr lang="cs-CZ" altLang="cs-CZ" sz="1800" b="1" dirty="0"/>
              <a:t>i další problémy</a:t>
            </a:r>
            <a:r>
              <a:rPr lang="cs-CZ" altLang="cs-CZ" sz="1800" dirty="0"/>
              <a:t>:</a:t>
            </a:r>
          </a:p>
          <a:p>
            <a:pPr lvl="2" eaLnBrk="1" hangingPunct="1">
              <a:buFontTx/>
              <a:buBlip>
                <a:blip r:embed="rId2"/>
              </a:buBlip>
            </a:pPr>
            <a:r>
              <a:rPr lang="cs-CZ" altLang="cs-CZ" sz="1800" dirty="0"/>
              <a:t> poškozeného nijak nekompenzuje</a:t>
            </a:r>
          </a:p>
          <a:p>
            <a:pPr lvl="2" eaLnBrk="1" hangingPunct="1">
              <a:buFontTx/>
              <a:buBlip>
                <a:blip r:embed="rId2"/>
              </a:buBlip>
            </a:pPr>
            <a:r>
              <a:rPr lang="cs-CZ" altLang="cs-CZ" sz="1800" dirty="0"/>
              <a:t> směřuje vůči politickým aktérům, stát zůstává neodpovědný?</a:t>
            </a:r>
          </a:p>
          <a:p>
            <a:pPr lvl="2" eaLnBrk="1" hangingPunct="1">
              <a:buFontTx/>
              <a:buBlip>
                <a:blip r:embed="rId2"/>
              </a:buBlip>
            </a:pPr>
            <a:r>
              <a:rPr lang="cs-CZ" altLang="cs-CZ" sz="1800" dirty="0"/>
              <a:t> není prakticky odpovědnost za škodu předpokladem?</a:t>
            </a:r>
          </a:p>
          <a:p>
            <a:pPr lvl="1" eaLnBrk="1" hangingPunct="1"/>
            <a:r>
              <a:rPr lang="cs-CZ" altLang="cs-CZ" sz="1800" b="1" dirty="0"/>
              <a:t>nejde nakonec o něco zcela jiného </a:t>
            </a:r>
            <a:r>
              <a:rPr lang="cs-CZ" altLang="cs-CZ" sz="1800" i="1" dirty="0"/>
              <a:t>(</a:t>
            </a:r>
            <a:r>
              <a:rPr lang="en-US" altLang="cs-CZ" sz="1800" i="1" dirty="0"/>
              <a:t>accountability</a:t>
            </a:r>
            <a:r>
              <a:rPr lang="cs-CZ" altLang="cs-CZ" sz="1800" i="1" dirty="0"/>
              <a:t> x </a:t>
            </a:r>
            <a:r>
              <a:rPr lang="cs-CZ" altLang="cs-CZ" sz="1800" i="1" dirty="0" err="1"/>
              <a:t>liablility</a:t>
            </a:r>
            <a:r>
              <a:rPr lang="cs-CZ" altLang="cs-CZ" sz="1800" i="1" dirty="0"/>
              <a:t>)</a:t>
            </a:r>
            <a:r>
              <a:rPr lang="cs-CZ" altLang="cs-CZ" sz="18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2AC3138E-E7E8-4FAB-9295-6074D02B1E4F}" type="slidenum">
              <a:rPr lang="cs-CZ" altLang="cs-CZ"/>
              <a:pPr>
                <a:defRPr/>
              </a:pPr>
              <a:t>11</a:t>
            </a:fld>
            <a:endParaRPr lang="cs-CZ" altLang="cs-CZ"/>
          </a:p>
        </p:txBody>
      </p:sp>
      <p:sp>
        <p:nvSpPr>
          <p:cNvPr id="12292"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 odškodňování</a:t>
            </a:r>
          </a:p>
        </p:txBody>
      </p:sp>
      <p:sp>
        <p:nvSpPr>
          <p:cNvPr id="12293" name="Rectangle 3"/>
          <p:cNvSpPr>
            <a:spLocks noGrp="1" noChangeArrowheads="1"/>
          </p:cNvSpPr>
          <p:nvPr>
            <p:ph type="body" idx="1"/>
          </p:nvPr>
        </p:nvSpPr>
        <p:spPr/>
        <p:txBody>
          <a:bodyPr/>
          <a:lstStyle/>
          <a:p>
            <a:pPr eaLnBrk="1" hangingPunct="1"/>
            <a:r>
              <a:rPr lang="cs-CZ" altLang="cs-CZ" sz="1800" b="1" dirty="0">
                <a:solidFill>
                  <a:srgbClr val="00287D"/>
                </a:solidFill>
              </a:rPr>
              <a:t>Především: v praxi je již uplatňována</a:t>
            </a:r>
          </a:p>
          <a:p>
            <a:pPr lvl="1" eaLnBrk="1" hangingPunct="1"/>
            <a:r>
              <a:rPr lang="cs-CZ" altLang="cs-CZ" sz="1800" dirty="0"/>
              <a:t>stát již dnes </a:t>
            </a:r>
            <a:r>
              <a:rPr lang="cs-CZ" altLang="cs-CZ" sz="1800" b="1" dirty="0"/>
              <a:t>odpovídá</a:t>
            </a:r>
            <a:r>
              <a:rPr lang="cs-CZ" altLang="cs-CZ" sz="1800" dirty="0"/>
              <a:t>, zejména:</a:t>
            </a:r>
          </a:p>
          <a:p>
            <a:pPr lvl="2" eaLnBrk="1" hangingPunct="1">
              <a:buFontTx/>
              <a:buChar char="-"/>
            </a:pPr>
            <a:r>
              <a:rPr lang="cs-CZ" altLang="cs-CZ" sz="1800" dirty="0"/>
              <a:t> </a:t>
            </a:r>
            <a:r>
              <a:rPr lang="cs-CZ" altLang="cs-CZ" sz="1800" b="1" i="1" dirty="0">
                <a:solidFill>
                  <a:srgbClr val="7030A0"/>
                </a:solidFill>
              </a:rPr>
              <a:t>odpovědnosti členského státu EU </a:t>
            </a:r>
            <a:r>
              <a:rPr lang="cs-CZ" altLang="cs-CZ" sz="1800" dirty="0"/>
              <a:t>za újmu způsobenou porušením práva EU (</a:t>
            </a:r>
            <a:r>
              <a:rPr lang="cs-CZ" altLang="cs-CZ" sz="1800" i="1" dirty="0" err="1"/>
              <a:t>Francovich</a:t>
            </a:r>
            <a:r>
              <a:rPr lang="cs-CZ" altLang="cs-CZ" sz="1800" dirty="0"/>
              <a:t>)</a:t>
            </a:r>
            <a:endParaRPr lang="cs-CZ" sz="1800" dirty="0"/>
          </a:p>
          <a:p>
            <a:pPr lvl="2" eaLnBrk="1" hangingPunct="1">
              <a:buFontTx/>
              <a:buChar char="-"/>
            </a:pPr>
            <a:r>
              <a:rPr lang="cs-CZ" altLang="cs-CZ" sz="1800" dirty="0"/>
              <a:t> </a:t>
            </a:r>
            <a:r>
              <a:rPr lang="cs-CZ" altLang="cs-CZ" sz="1800" b="1" i="1" dirty="0">
                <a:solidFill>
                  <a:srgbClr val="7030A0"/>
                </a:solidFill>
              </a:rPr>
              <a:t>smlouvy o ochraně investic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06C8811D-EFBA-423D-90F3-85C8BDE7C790}" type="slidenum">
              <a:rPr lang="cs-CZ" altLang="cs-CZ"/>
              <a:pPr>
                <a:defRPr/>
              </a:pPr>
              <a:t>12</a:t>
            </a:fld>
            <a:endParaRPr lang="cs-CZ" altLang="cs-CZ"/>
          </a:p>
        </p:txBody>
      </p:sp>
      <p:sp>
        <p:nvSpPr>
          <p:cNvPr id="13316"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 odškodňování</a:t>
            </a:r>
          </a:p>
        </p:txBody>
      </p:sp>
      <p:sp>
        <p:nvSpPr>
          <p:cNvPr id="13317" name="Rectangle 3"/>
          <p:cNvSpPr>
            <a:spLocks noGrp="1" noChangeArrowheads="1"/>
          </p:cNvSpPr>
          <p:nvPr>
            <p:ph type="body" idx="1"/>
          </p:nvPr>
        </p:nvSpPr>
        <p:spPr/>
        <p:txBody>
          <a:bodyPr/>
          <a:lstStyle/>
          <a:p>
            <a:pPr eaLnBrk="1" hangingPunct="1"/>
            <a:r>
              <a:rPr lang="cs-CZ" altLang="cs-CZ" sz="1800" b="1" dirty="0"/>
              <a:t>Ale i řada dalších argumentů</a:t>
            </a:r>
          </a:p>
          <a:p>
            <a:pPr lvl="1" eaLnBrk="1" hangingPunct="1"/>
            <a:r>
              <a:rPr lang="cs-CZ" altLang="cs-CZ" sz="1800" dirty="0">
                <a:solidFill>
                  <a:srgbClr val="00287D"/>
                </a:solidFill>
              </a:rPr>
              <a:t>systém záruk zákonnosti</a:t>
            </a:r>
          </a:p>
          <a:p>
            <a:pPr lvl="1" eaLnBrk="1" hangingPunct="1"/>
            <a:r>
              <a:rPr lang="cs-CZ" altLang="cs-CZ" sz="1800" dirty="0">
                <a:solidFill>
                  <a:srgbClr val="00287D"/>
                </a:solidFill>
              </a:rPr>
              <a:t>nepředvídatelné náklady mohou souviset i s aplikací práva</a:t>
            </a:r>
          </a:p>
          <a:p>
            <a:pPr lvl="1" eaLnBrk="1" hangingPunct="1"/>
            <a:r>
              <a:rPr lang="cs-CZ" altLang="cs-CZ" sz="1800" dirty="0">
                <a:solidFill>
                  <a:srgbClr val="00287D"/>
                </a:solidFill>
              </a:rPr>
              <a:t>protiprávnost neznamená odškodnění</a:t>
            </a:r>
          </a:p>
          <a:p>
            <a:pPr lvl="1" eaLnBrk="1" hangingPunct="1"/>
            <a:r>
              <a:rPr lang="cs-CZ" altLang="cs-CZ" sz="1800" dirty="0">
                <a:solidFill>
                  <a:srgbClr val="00287D"/>
                </a:solidFill>
              </a:rPr>
              <a:t>není to zkrátka „spravedlivé“?</a:t>
            </a:r>
          </a:p>
          <a:p>
            <a:pPr eaLnBrk="1" hangingPunct="1"/>
            <a:endParaRPr lang="cs-CZ" altLang="cs-CZ" sz="1800" b="1" i="1" dirty="0">
              <a:solidFill>
                <a:srgbClr val="00287D"/>
              </a:solidFill>
            </a:endParaRPr>
          </a:p>
          <a:p>
            <a:pPr eaLnBrk="1" hangingPunct="1"/>
            <a:r>
              <a:rPr lang="cs-CZ" altLang="cs-CZ" sz="1800" dirty="0"/>
              <a:t>Zřejmě převažující důvody ve prospěch obecné odpovědnosti</a:t>
            </a:r>
          </a:p>
          <a:p>
            <a:pPr eaLnBrk="1" hangingPunct="1"/>
            <a:r>
              <a:rPr lang="cs-CZ" altLang="cs-CZ" sz="1800" b="1" dirty="0"/>
              <a:t>Ale namísto ANO/NE praktičtější otázky:</a:t>
            </a:r>
          </a:p>
          <a:p>
            <a:pPr lvl="1" eaLnBrk="1" hangingPunct="1"/>
            <a:r>
              <a:rPr lang="cs-CZ" altLang="cs-CZ" sz="1800" dirty="0"/>
              <a:t>jak lze otázku „legislativní“ újmy prakticky řešit?</a:t>
            </a:r>
          </a:p>
          <a:p>
            <a:pPr lvl="1" eaLnBrk="1" hangingPunct="1"/>
            <a:r>
              <a:rPr lang="cs-CZ" altLang="cs-CZ" sz="1800" dirty="0"/>
              <a:t>jak by mohla vypadat právní úprava?</a:t>
            </a:r>
          </a:p>
          <a:p>
            <a:pPr lvl="1" eaLnBrk="1" hangingPunct="1"/>
            <a:r>
              <a:rPr lang="cs-CZ" altLang="cs-CZ" sz="1800" dirty="0"/>
              <a:t>jaké by mohly být realistické podmínky a rozsah odpovědnosti?</a:t>
            </a:r>
          </a:p>
          <a:p>
            <a:pPr lvl="1" eaLnBrk="1" hangingPunct="1">
              <a:buNone/>
            </a:pPr>
            <a:endParaRPr lang="cs-CZ" altLang="cs-CZ"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136A3E66-5BD7-40FF-8ED4-C12F27BDA663}" type="slidenum">
              <a:rPr lang="cs-CZ" altLang="cs-CZ"/>
              <a:pPr>
                <a:defRPr/>
              </a:pPr>
              <a:t>13</a:t>
            </a:fld>
            <a:endParaRPr lang="cs-CZ" altLang="cs-CZ"/>
          </a:p>
        </p:txBody>
      </p:sp>
      <p:sp>
        <p:nvSpPr>
          <p:cNvPr id="15364" name="Rectangle 2"/>
          <p:cNvSpPr>
            <a:spLocks noGrp="1" noChangeArrowheads="1"/>
          </p:cNvSpPr>
          <p:nvPr>
            <p:ph type="title"/>
          </p:nvPr>
        </p:nvSpPr>
        <p:spPr/>
        <p:txBody>
          <a:bodyPr/>
          <a:lstStyle/>
          <a:p>
            <a:pPr eaLnBrk="1" hangingPunct="1"/>
            <a:r>
              <a:rPr lang="cs-CZ" altLang="cs-CZ" dirty="0">
                <a:solidFill>
                  <a:srgbClr val="7030A0"/>
                </a:solidFill>
              </a:rPr>
              <a:t>Judikatura</a:t>
            </a:r>
          </a:p>
        </p:txBody>
      </p:sp>
      <p:sp>
        <p:nvSpPr>
          <p:cNvPr id="15365" name="Rectangle 3"/>
          <p:cNvSpPr>
            <a:spLocks noGrp="1" noChangeArrowheads="1"/>
          </p:cNvSpPr>
          <p:nvPr>
            <p:ph type="body" idx="1"/>
          </p:nvPr>
        </p:nvSpPr>
        <p:spPr/>
        <p:txBody>
          <a:bodyPr/>
          <a:lstStyle/>
          <a:p>
            <a:pPr eaLnBrk="1" hangingPunct="1"/>
            <a:r>
              <a:rPr lang="cs-CZ" altLang="cs-CZ" sz="1800" b="1" dirty="0"/>
              <a:t>Obecná charakteristika</a:t>
            </a:r>
          </a:p>
          <a:p>
            <a:pPr lvl="1" eaLnBrk="1" hangingPunct="1"/>
            <a:r>
              <a:rPr lang="cs-CZ" altLang="cs-CZ" sz="1800" dirty="0"/>
              <a:t>podřazování pod </a:t>
            </a:r>
            <a:r>
              <a:rPr lang="cs-CZ" altLang="cs-CZ" sz="1800" b="1" dirty="0"/>
              <a:t>nesprávný úřední postup</a:t>
            </a:r>
          </a:p>
          <a:p>
            <a:pPr lvl="1" eaLnBrk="1" hangingPunct="1"/>
            <a:r>
              <a:rPr lang="cs-CZ" altLang="cs-CZ" sz="1800" dirty="0"/>
              <a:t>stabilně </a:t>
            </a:r>
            <a:r>
              <a:rPr lang="cs-CZ" altLang="cs-CZ" sz="1800" b="1" dirty="0"/>
              <a:t>(paušálně) odmítá</a:t>
            </a:r>
          </a:p>
          <a:p>
            <a:pPr lvl="1" eaLnBrk="1" hangingPunct="1"/>
            <a:r>
              <a:rPr lang="cs-CZ" altLang="cs-CZ" sz="1800" dirty="0"/>
              <a:t>stručná argumentace</a:t>
            </a:r>
          </a:p>
          <a:p>
            <a:pPr lvl="1" eaLnBrk="1" hangingPunct="1"/>
            <a:r>
              <a:rPr lang="cs-CZ" altLang="cs-CZ" sz="1800" dirty="0"/>
              <a:t>materiální pojímání NPA a IPA</a:t>
            </a:r>
          </a:p>
          <a:p>
            <a:pPr lvl="1" eaLnBrk="1" hangingPunct="1"/>
            <a:r>
              <a:rPr lang="cs-CZ" altLang="cs-CZ" sz="1800" dirty="0"/>
              <a:t>nikoli ale materiální rozlišování uvnitř skupiny NPA</a:t>
            </a:r>
          </a:p>
          <a:p>
            <a:pPr lvl="1" eaLnBrk="1" hangingPunct="1"/>
            <a:endParaRPr lang="cs-CZ" altLang="cs-CZ" sz="1800" dirty="0"/>
          </a:p>
          <a:p>
            <a:pPr lvl="1" eaLnBrk="1" hangingPunct="1"/>
            <a:r>
              <a:rPr lang="cs-CZ" altLang="cs-CZ" sz="1800" dirty="0"/>
              <a:t>zároveň ale odpovědnost za „legislativní újmu“ </a:t>
            </a:r>
            <a:r>
              <a:rPr lang="cs-CZ" altLang="cs-CZ" sz="1800" b="1" dirty="0"/>
              <a:t>jednoznačně nevylučuje </a:t>
            </a:r>
            <a:r>
              <a:rPr lang="cs-CZ" altLang="cs-CZ" sz="1800" dirty="0"/>
              <a:t>(judikatura k regulovaným nájmům)</a:t>
            </a:r>
          </a:p>
          <a:p>
            <a:pPr lvl="1" eaLnBrk="1" hangingPunct="1"/>
            <a:r>
              <a:rPr lang="cs-CZ" altLang="cs-CZ" sz="1800" dirty="0"/>
              <a:t>výsledný obraz je ovšem poněkud diskutabilní…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1BB16E98-3079-41F3-8E14-A184BBACB17A}" type="slidenum">
              <a:rPr lang="cs-CZ" altLang="cs-CZ"/>
              <a:pPr>
                <a:defRPr/>
              </a:pPr>
              <a:t>14</a:t>
            </a:fld>
            <a:endParaRPr lang="cs-CZ" altLang="cs-CZ"/>
          </a:p>
        </p:txBody>
      </p:sp>
      <p:sp>
        <p:nvSpPr>
          <p:cNvPr id="16388"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16389" name="Rectangle 3"/>
          <p:cNvSpPr>
            <a:spLocks noGrp="1" noChangeArrowheads="1"/>
          </p:cNvSpPr>
          <p:nvPr>
            <p:ph type="body" idx="1"/>
          </p:nvPr>
        </p:nvSpPr>
        <p:spPr/>
        <p:txBody>
          <a:bodyPr/>
          <a:lstStyle/>
          <a:p>
            <a:r>
              <a:rPr lang="cs-CZ" sz="1800" b="1" u="sng" dirty="0"/>
              <a:t>Nález ÚS ze dne 22. 9. 1999, </a:t>
            </a:r>
            <a:r>
              <a:rPr lang="cs-CZ" sz="1800" b="1" u="sng" dirty="0" err="1"/>
              <a:t>sp</a:t>
            </a:r>
            <a:r>
              <a:rPr lang="cs-CZ" sz="1800" b="1" u="sng" dirty="0"/>
              <a:t>. zn. I. ÚS 245/98</a:t>
            </a:r>
            <a:endParaRPr lang="cs-CZ" sz="1800" dirty="0"/>
          </a:p>
          <a:p>
            <a:endParaRPr lang="cs-CZ" sz="1800" b="1" i="1" dirty="0"/>
          </a:p>
          <a:p>
            <a:r>
              <a:rPr lang="cs-CZ" sz="1800" b="1" dirty="0"/>
              <a:t>Pochybení pomocného administrativního aparátu Federálního shromáždění může být základem odpovědnosti </a:t>
            </a:r>
            <a:r>
              <a:rPr lang="cs-CZ" sz="1800" dirty="0"/>
              <a:t>(představovat nesprávný úřední postup)</a:t>
            </a:r>
          </a:p>
          <a:p>
            <a:r>
              <a:rPr lang="cs-CZ" sz="1800" i="1" dirty="0"/>
              <a:t>„Z povahy věci Ústavní soud dovodil, že k chybě nedošlo přímo zákonodárnou činností Federálního shromáždění, ale především pochybením pomocného administrativního aparátu Federálního shromáždění, který předložil k podpisu ústavním činitelům neúplný text schváleného zákona.“</a:t>
            </a:r>
          </a:p>
          <a:p>
            <a:r>
              <a:rPr lang="cs-CZ" sz="1800" i="1" dirty="0"/>
              <a:t>„K další chybě došlo i tím, že všichni ústavní činitelé podepsali předložený text ve víře, že jde o znění zákona, které bylo Federálním shromážděním odhlasováno.“</a:t>
            </a:r>
          </a:p>
          <a:p>
            <a:r>
              <a:rPr lang="cs-CZ" sz="1800" dirty="0"/>
              <a:t>Vykládáno jako </a:t>
            </a:r>
            <a:r>
              <a:rPr lang="cs-CZ" sz="1800" b="1" dirty="0">
                <a:solidFill>
                  <a:srgbClr val="7030A0"/>
                </a:solidFill>
              </a:rPr>
              <a:t>vyloučení odpovědnosti za „neadministrativní“ pochybení</a:t>
            </a:r>
            <a:r>
              <a:rPr lang="cs-CZ" sz="1800" b="1" dirty="0"/>
              <a:t> </a:t>
            </a:r>
            <a:r>
              <a:rPr lang="cs-CZ" sz="1800" dirty="0"/>
              <a:t>moci zákonodárné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9A60F596-3F4E-41F3-A6C9-2A88A7BFFF30}" type="slidenum">
              <a:rPr lang="cs-CZ" altLang="cs-CZ"/>
              <a:pPr>
                <a:defRPr/>
              </a:pPr>
              <a:t>15</a:t>
            </a:fld>
            <a:endParaRPr lang="cs-CZ" altLang="cs-CZ"/>
          </a:p>
        </p:txBody>
      </p:sp>
      <p:sp>
        <p:nvSpPr>
          <p:cNvPr id="17412"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17413" name="Rectangle 3"/>
          <p:cNvSpPr>
            <a:spLocks noGrp="1" noChangeArrowheads="1"/>
          </p:cNvSpPr>
          <p:nvPr>
            <p:ph type="body" idx="1"/>
          </p:nvPr>
        </p:nvSpPr>
        <p:spPr/>
        <p:txBody>
          <a:bodyPr/>
          <a:lstStyle/>
          <a:p>
            <a:r>
              <a:rPr lang="cs-CZ" sz="1800" b="1" u="sng" dirty="0"/>
              <a:t>Rozsudek NS ze dne 31. 1. 2007, </a:t>
            </a:r>
            <a:r>
              <a:rPr lang="cs-CZ" sz="1800" b="1" u="sng" dirty="0" err="1"/>
              <a:t>sp</a:t>
            </a:r>
            <a:r>
              <a:rPr lang="cs-CZ" sz="1800" b="1" u="sng" dirty="0"/>
              <a:t>. zn. 25 </a:t>
            </a:r>
            <a:r>
              <a:rPr lang="cs-CZ" sz="1800" b="1" u="sng" dirty="0" err="1"/>
              <a:t>Cdo</a:t>
            </a:r>
            <a:r>
              <a:rPr lang="cs-CZ" sz="1800" b="1" u="sng" dirty="0"/>
              <a:t> 1124/2005</a:t>
            </a:r>
            <a:endParaRPr lang="cs-CZ" sz="1800" dirty="0"/>
          </a:p>
          <a:p>
            <a:endParaRPr lang="cs-CZ" sz="1800" b="1" i="1" dirty="0"/>
          </a:p>
          <a:p>
            <a:r>
              <a:rPr lang="cs-CZ" sz="1800" b="1" dirty="0"/>
              <a:t>Počátek judikatury Nejvyššího soudu - pochybení při </a:t>
            </a:r>
            <a:r>
              <a:rPr lang="cs-CZ" sz="1800" b="1" dirty="0" err="1"/>
              <a:t>normotvorbě</a:t>
            </a:r>
            <a:r>
              <a:rPr lang="cs-CZ" sz="1800" b="1" dirty="0"/>
              <a:t> </a:t>
            </a:r>
            <a:r>
              <a:rPr lang="cs-CZ" sz="1800" b="1" dirty="0">
                <a:solidFill>
                  <a:srgbClr val="7030A0"/>
                </a:solidFill>
              </a:rPr>
              <a:t>nemůže být nesprávným úředním postupem</a:t>
            </a:r>
          </a:p>
          <a:p>
            <a:r>
              <a:rPr lang="cs-CZ" sz="1800" i="1" dirty="0"/>
              <a:t>„Odpovědnost státu podle zákona č. 82/1998 Sb. je zásadně spojována s nesprávným úředním postupem orgánů moci výkonné a soudní.“</a:t>
            </a:r>
          </a:p>
          <a:p>
            <a:r>
              <a:rPr lang="cs-CZ" sz="1800" i="1" dirty="0"/>
              <a:t>„Výsledek hlasování poslanců nebo senátorů v zákonodárném sboru však není úředním postupem a nelze z něj dovozovat odpovědnost za škodu ve vztahu k jednotlivým voličům.“</a:t>
            </a:r>
          </a:p>
          <a:p>
            <a:r>
              <a:rPr lang="cs-CZ" sz="1800" b="1" dirty="0"/>
              <a:t>Argument autonomie zákonodárce</a:t>
            </a:r>
          </a:p>
          <a:p>
            <a:pPr lvl="1"/>
            <a:r>
              <a:rPr lang="cs-CZ" sz="1800" dirty="0"/>
              <a:t>viz „neaktuální státoprávní představy“?</a:t>
            </a:r>
          </a:p>
          <a:p>
            <a:pPr lvl="1"/>
            <a:endParaRPr lang="cs-CZ" sz="1800" dirty="0"/>
          </a:p>
          <a:p>
            <a:pPr eaLnBrk="1" hangingPunct="1">
              <a:buFont typeface="Wingdings" panose="05000000000000000000" pitchFamily="2" charset="2"/>
              <a:buNone/>
            </a:pPr>
            <a:endParaRPr lang="cs-CZ" altLang="cs-CZ"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1CB6E4CD-D9B7-4724-A907-13CA17F66B07}" type="slidenum">
              <a:rPr lang="cs-CZ" altLang="cs-CZ"/>
              <a:pPr>
                <a:defRPr/>
              </a:pPr>
              <a:t>16</a:t>
            </a:fld>
            <a:endParaRPr lang="cs-CZ" altLang="cs-CZ"/>
          </a:p>
        </p:txBody>
      </p:sp>
      <p:sp>
        <p:nvSpPr>
          <p:cNvPr id="18436"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18437" name="Rectangle 3"/>
          <p:cNvSpPr>
            <a:spLocks noGrp="1" noChangeArrowheads="1"/>
          </p:cNvSpPr>
          <p:nvPr>
            <p:ph type="body" idx="1"/>
          </p:nvPr>
        </p:nvSpPr>
        <p:spPr/>
        <p:txBody>
          <a:bodyPr/>
          <a:lstStyle/>
          <a:p>
            <a:r>
              <a:rPr lang="cs-CZ" sz="1800" b="1" u="sng" dirty="0"/>
              <a:t>Rozsudek NS ze dne 26. 9. 2007, </a:t>
            </a:r>
            <a:r>
              <a:rPr lang="cs-CZ" sz="1800" b="1" u="sng" dirty="0" err="1"/>
              <a:t>sp</a:t>
            </a:r>
            <a:r>
              <a:rPr lang="cs-CZ" sz="1800" b="1" u="sng" dirty="0"/>
              <a:t>. zn. 25 </a:t>
            </a:r>
            <a:r>
              <a:rPr lang="cs-CZ" sz="1800" b="1" u="sng" dirty="0" err="1"/>
              <a:t>Cdo</a:t>
            </a:r>
            <a:r>
              <a:rPr lang="cs-CZ" sz="1800" b="1" u="sng" dirty="0"/>
              <a:t> 2064/2005</a:t>
            </a:r>
            <a:endParaRPr lang="cs-CZ" sz="1800" dirty="0"/>
          </a:p>
          <a:p>
            <a:endParaRPr lang="cs-CZ" sz="1800" b="1" i="1" dirty="0"/>
          </a:p>
          <a:p>
            <a:r>
              <a:rPr lang="cs-CZ" sz="1800" b="1" dirty="0"/>
              <a:t>Rozšíření restriktivní judikatury </a:t>
            </a:r>
            <a:r>
              <a:rPr lang="cs-CZ" sz="1800" b="1" dirty="0">
                <a:solidFill>
                  <a:srgbClr val="7030A0"/>
                </a:solidFill>
              </a:rPr>
              <a:t>na podzákonnou </a:t>
            </a:r>
            <a:r>
              <a:rPr lang="cs-CZ" sz="1800" b="1" dirty="0" err="1">
                <a:solidFill>
                  <a:srgbClr val="7030A0"/>
                </a:solidFill>
              </a:rPr>
              <a:t>normotvorbu</a:t>
            </a:r>
            <a:endParaRPr lang="cs-CZ" sz="1800" dirty="0">
              <a:solidFill>
                <a:srgbClr val="7030A0"/>
              </a:solidFill>
            </a:endParaRPr>
          </a:p>
          <a:p>
            <a:r>
              <a:rPr lang="cs-CZ" sz="1800" i="1" dirty="0"/>
              <a:t>„Vydání normativního právního aktu není totiž úředním postupem vlády, nýbrž je výsledkem její normotvorné činnosti. Jestliže normotvorná činnost nebo nečinnost orgánu veřejné moci nemůže být posuzována jako nesprávný úřední postup, nelze dovodit ani odpovědnost státu za škodu způsobenou nesprávným úředním postupem ve smyslu § 13 zák. č. 82/1998 Sb. či § 18 zákona č. 58/1969 Sb. (…)“</a:t>
            </a:r>
          </a:p>
          <a:p>
            <a:r>
              <a:rPr lang="cs-CZ" sz="1800" dirty="0"/>
              <a:t>Chybí argument autonomie…</a:t>
            </a:r>
          </a:p>
          <a:p>
            <a:r>
              <a:rPr lang="cs-CZ" sz="1800" dirty="0"/>
              <a:t>Argumentace literaturou, která ale nevysvětluje…</a:t>
            </a:r>
          </a:p>
          <a:p>
            <a:r>
              <a:rPr lang="cs-CZ" sz="1800" dirty="0"/>
              <a:t>Materiální pojetí: rozhodnutí vlády jako výsledky </a:t>
            </a:r>
            <a:r>
              <a:rPr lang="cs-CZ" sz="1800" dirty="0" err="1"/>
              <a:t>normotvorby</a:t>
            </a:r>
            <a:endParaRPr lang="cs-CZ" sz="1800" dirty="0"/>
          </a:p>
          <a:p>
            <a:pPr lvl="1"/>
            <a:endParaRPr lang="cs-CZ" sz="1800" dirty="0"/>
          </a:p>
          <a:p>
            <a:pPr eaLnBrk="1" hangingPunct="1">
              <a:buFont typeface="Wingdings" panose="05000000000000000000" pitchFamily="2" charset="2"/>
              <a:buNone/>
            </a:pPr>
            <a:endParaRPr lang="cs-CZ" altLang="cs-CZ"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11CC9966-E682-4AAE-AB28-F239A67CDC94}" type="slidenum">
              <a:rPr lang="cs-CZ" altLang="cs-CZ"/>
              <a:pPr>
                <a:defRPr/>
              </a:pPr>
              <a:t>17</a:t>
            </a:fld>
            <a:endParaRPr lang="cs-CZ" altLang="cs-CZ"/>
          </a:p>
        </p:txBody>
      </p:sp>
      <p:sp>
        <p:nvSpPr>
          <p:cNvPr id="19460"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19461" name="Rectangle 3"/>
          <p:cNvSpPr>
            <a:spLocks noGrp="1" noChangeArrowheads="1"/>
          </p:cNvSpPr>
          <p:nvPr>
            <p:ph type="body" idx="1"/>
          </p:nvPr>
        </p:nvSpPr>
        <p:spPr/>
        <p:txBody>
          <a:bodyPr/>
          <a:lstStyle/>
          <a:p>
            <a:r>
              <a:rPr lang="cs-CZ" sz="1800" b="1" u="sng" dirty="0"/>
              <a:t>Stanovisko pléna ÚS ze dne 28. 4. 2009, </a:t>
            </a:r>
            <a:r>
              <a:rPr lang="cs-CZ" sz="1800" b="1" u="sng" dirty="0" err="1"/>
              <a:t>sp</a:t>
            </a:r>
            <a:r>
              <a:rPr lang="cs-CZ" sz="1800" b="1" u="sng" dirty="0"/>
              <a:t>. zn. </a:t>
            </a:r>
            <a:r>
              <a:rPr lang="cs-CZ" sz="1800" b="1" u="sng" dirty="0" err="1"/>
              <a:t>Pl.ÚS</a:t>
            </a:r>
            <a:r>
              <a:rPr lang="cs-CZ" sz="1800" b="1" u="sng" dirty="0"/>
              <a:t>-st. 27/09</a:t>
            </a:r>
            <a:endParaRPr lang="cs-CZ" sz="1800" dirty="0"/>
          </a:p>
          <a:p>
            <a:endParaRPr lang="cs-CZ" sz="1800" b="1" i="1" dirty="0"/>
          </a:p>
          <a:p>
            <a:r>
              <a:rPr lang="cs-CZ" sz="1800" b="1" dirty="0"/>
              <a:t>Vyloučení odpovědnosti podle čl. 36 odst. 3 Listiny (potvrzení dřívější judikatury NS) </a:t>
            </a:r>
            <a:r>
              <a:rPr lang="cs-CZ" sz="1800" b="1" dirty="0">
                <a:solidFill>
                  <a:srgbClr val="7030A0"/>
                </a:solidFill>
              </a:rPr>
              <a:t>+ dovození zvláštního nároku</a:t>
            </a:r>
            <a:endParaRPr lang="cs-CZ" sz="1800" dirty="0">
              <a:solidFill>
                <a:srgbClr val="7030A0"/>
              </a:solidFill>
            </a:endParaRPr>
          </a:p>
          <a:p>
            <a:r>
              <a:rPr lang="cs-CZ" sz="1800" i="1" dirty="0"/>
              <a:t>„Ačkoliv Ústavní soud konstatoval již v nálezu </a:t>
            </a:r>
            <a:r>
              <a:rPr lang="cs-CZ" sz="1800" i="1" dirty="0" err="1"/>
              <a:t>sp</a:t>
            </a:r>
            <a:r>
              <a:rPr lang="cs-CZ" sz="1800" i="1" dirty="0"/>
              <a:t>. zn. </a:t>
            </a:r>
            <a:r>
              <a:rPr lang="cs-CZ" sz="1800" i="1" dirty="0" err="1"/>
              <a:t>Pl</a:t>
            </a:r>
            <a:r>
              <a:rPr lang="cs-CZ" sz="1800" i="1" dirty="0"/>
              <a:t>. ÚS 20/05 protiústavnost dlouhodobé nečinnosti zákonodárce spočívající v nepřijetí zákonné úpravy umožňující jednostranné zvýšení nájemného, nelze z daného rozhodnutí vyvozovat nárok na náhradu škody vůči státu. Z hlediska posouzení základního práva na náhradu škody vůči státu je nezbytné vycházet z čl. 36 odst. 3 Listiny. Toto ustanovení zaručuje právo na náhradu škody způsobené nezákonným rozhodnutím soudu, jiného státního orgánu či orgánu veřejné správy nebo nesprávným úředním postupem. …</a:t>
            </a:r>
          </a:p>
          <a:p>
            <a:pPr eaLnBrk="1" hangingPunct="1">
              <a:buFont typeface="Wingdings" panose="05000000000000000000" pitchFamily="2" charset="2"/>
              <a:buNone/>
            </a:pPr>
            <a:endParaRPr lang="cs-CZ" altLang="cs-CZ"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0BCD03CA-4836-42EB-9527-8E8902708247}" type="slidenum">
              <a:rPr lang="cs-CZ" altLang="cs-CZ"/>
              <a:pPr>
                <a:defRPr/>
              </a:pPr>
              <a:t>18</a:t>
            </a:fld>
            <a:endParaRPr lang="cs-CZ" altLang="cs-CZ"/>
          </a:p>
        </p:txBody>
      </p:sp>
      <p:sp>
        <p:nvSpPr>
          <p:cNvPr id="20484"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0485" name="Rectangle 3"/>
          <p:cNvSpPr>
            <a:spLocks noGrp="1" noChangeArrowheads="1"/>
          </p:cNvSpPr>
          <p:nvPr>
            <p:ph type="body" idx="1"/>
          </p:nvPr>
        </p:nvSpPr>
        <p:spPr/>
        <p:txBody>
          <a:bodyPr/>
          <a:lstStyle/>
          <a:p>
            <a:r>
              <a:rPr lang="cs-CZ" sz="1800" b="1" u="sng"/>
              <a:t>Stanovisko pléna ÚS ze dne 28. 4. 2009, sp. zn. Pl.ÚS-st. 27/09</a:t>
            </a:r>
            <a:endParaRPr lang="cs-CZ" sz="1800"/>
          </a:p>
          <a:p>
            <a:endParaRPr lang="cs-CZ" sz="1800" b="1" i="1"/>
          </a:p>
          <a:p>
            <a:pPr eaLnBrk="1" hangingPunct="1"/>
            <a:r>
              <a:rPr lang="cs-CZ" sz="1800" b="1" i="1"/>
              <a:t>„… Z tohoto hlediska ale nelze považovat Parlament za orgán veřejné správy, soud nebo jiný srovnatelný orgán státu. Nelze tak především učinit v případě, kdy Parlament vykonává svoji zákonodárnou pravomoc. Odpovědnost za výkon této pravomoci je v první řadě politická.</a:t>
            </a:r>
            <a:r>
              <a:rPr lang="cs-CZ" sz="1800" i="1"/>
              <a:t> Meze volnosti uvážení zákonodárce jsou sice stanoveny ústavním pořádkem, důsledkem jejich překročení je ale možnost zrušení zákona nebo vyslovení jeho protiústavnosti Ústavním soudem. Takovýto </a:t>
            </a:r>
            <a:r>
              <a:rPr lang="cs-CZ" sz="1800" b="1" i="1"/>
              <a:t>zásah Ústavního soudu sice může za určitých okolností mít vliv na práva jednotlivce, do nichž bylo v důsledku takovéhoto zákona nebo mezery v zákoně zasaženo (např. neaplikovatelnost zákona v určité věci), nezakládá však jednotlivci nárok na náhradu škody.“</a:t>
            </a:r>
            <a:endParaRPr lang="cs-CZ" sz="1800" i="1"/>
          </a:p>
          <a:p>
            <a:pPr eaLnBrk="1" hangingPunct="1">
              <a:buFont typeface="Wingdings" panose="05000000000000000000" pitchFamily="2" charset="2"/>
              <a:buNone/>
            </a:pPr>
            <a:endParaRPr lang="cs-CZ" altLang="cs-CZ"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DE4298BC-E970-416D-880C-4C1272AC011B}" type="slidenum">
              <a:rPr lang="cs-CZ" altLang="cs-CZ"/>
              <a:pPr>
                <a:defRPr/>
              </a:pPr>
              <a:t>19</a:t>
            </a:fld>
            <a:endParaRPr lang="cs-CZ" altLang="cs-CZ"/>
          </a:p>
        </p:txBody>
      </p:sp>
      <p:sp>
        <p:nvSpPr>
          <p:cNvPr id="21508"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1509" name="Rectangle 3"/>
          <p:cNvSpPr>
            <a:spLocks noGrp="1" noChangeArrowheads="1"/>
          </p:cNvSpPr>
          <p:nvPr>
            <p:ph type="body" idx="1"/>
          </p:nvPr>
        </p:nvSpPr>
        <p:spPr/>
        <p:txBody>
          <a:bodyPr/>
          <a:lstStyle/>
          <a:p>
            <a:r>
              <a:rPr lang="cs-CZ" sz="1800" b="1" u="sng"/>
              <a:t>Stanovisko pléna ÚS ze dne 28. 4. 2009, sp. zn. Pl.ÚS-st. 27/09</a:t>
            </a:r>
            <a:endParaRPr lang="cs-CZ" sz="1800"/>
          </a:p>
          <a:p>
            <a:endParaRPr lang="cs-CZ" sz="1800" b="1" i="1"/>
          </a:p>
          <a:p>
            <a:pPr algn="just" eaLnBrk="1" hangingPunct="1"/>
            <a:r>
              <a:rPr lang="cs-CZ" sz="1800" b="1"/>
              <a:t>ÚS ale současně</a:t>
            </a:r>
            <a:r>
              <a:rPr lang="cs-CZ" sz="1800" b="1">
                <a:solidFill>
                  <a:srgbClr val="7030A0"/>
                </a:solidFill>
              </a:rPr>
              <a:t> </a:t>
            </a:r>
            <a:r>
              <a:rPr lang="cs-CZ" sz="1800" b="1" u="sng">
                <a:solidFill>
                  <a:srgbClr val="7030A0"/>
                </a:solidFill>
              </a:rPr>
              <a:t>dovodil</a:t>
            </a:r>
            <a:r>
              <a:rPr lang="cs-CZ" sz="1800" b="1">
                <a:solidFill>
                  <a:srgbClr val="7030A0"/>
                </a:solidFill>
              </a:rPr>
              <a:t> </a:t>
            </a:r>
            <a:r>
              <a:rPr lang="cs-CZ" sz="1800" b="1"/>
              <a:t>odpovědnost ve vztahu k čl. 11 odst. 4 Listiny</a:t>
            </a:r>
          </a:p>
          <a:p>
            <a:pPr eaLnBrk="1" hangingPunct="1"/>
            <a:r>
              <a:rPr lang="cs-CZ" sz="1800" i="1"/>
              <a:t>„Omezení vlastnického práva této skupiny vlastníků omezilo ústavně zaručené vlastnické právo některých pronajímatelů výrazným způsobem nad rámec omezení vlastnického práva stanovených pro všechny vlastníky. Takovéto omezení přitom s ohledem na rozsah nákladů, které jednotlivým pronajímatelům vznikly, aniž by tito mohli z těchto nákladů mít jakýkoliv užitek, a dlouhodobost stavu, jež byla zapříčiněna především dlouhodobou protiústavní nečinností Parlamentu, který až víc než čtyři roky po uplynutí lhůty poskytnuté Ústavním soudem v nálezu sp. zn. Pl. ÚS 3/2000 přijal zákon umožňující jednostranné zvyšování regulovaného nájemného, </a:t>
            </a:r>
            <a:r>
              <a:rPr lang="cs-CZ" sz="1800" b="1" i="1"/>
              <a:t>je třeba považovat za natolik intenzivní, že musí být podřazeno pod čl. 11 odst. 4 Listiny.“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endParaRPr lang="cs-CZ" altLang="cs-CZ" b="1" dirty="0">
              <a:solidFill>
                <a:srgbClr val="7030A0"/>
              </a:solidFill>
            </a:endParaRPr>
          </a:p>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14DA7C11-BB07-4240-9A97-0CC12F467B3E}" type="slidenum">
              <a:rPr lang="cs-CZ" altLang="cs-CZ"/>
              <a:pPr>
                <a:defRPr/>
              </a:pPr>
              <a:t>2</a:t>
            </a:fld>
            <a:endParaRPr lang="cs-CZ" altLang="cs-CZ"/>
          </a:p>
        </p:txBody>
      </p:sp>
      <p:sp>
        <p:nvSpPr>
          <p:cNvPr id="4100" name="Rectangle 2"/>
          <p:cNvSpPr>
            <a:spLocks noGrp="1" noChangeArrowheads="1"/>
          </p:cNvSpPr>
          <p:nvPr>
            <p:ph type="title"/>
          </p:nvPr>
        </p:nvSpPr>
        <p:spPr/>
        <p:txBody>
          <a:bodyPr/>
          <a:lstStyle/>
          <a:p>
            <a:pPr eaLnBrk="1" hangingPunct="1"/>
            <a:r>
              <a:rPr lang="cs-CZ" altLang="cs-CZ" dirty="0">
                <a:solidFill>
                  <a:srgbClr val="7030A0"/>
                </a:solidFill>
              </a:rPr>
              <a:t>Osnova prezentace</a:t>
            </a:r>
          </a:p>
        </p:txBody>
      </p:sp>
      <p:sp>
        <p:nvSpPr>
          <p:cNvPr id="4101" name="Rectangle 3"/>
          <p:cNvSpPr>
            <a:spLocks noGrp="1" noChangeArrowheads="1"/>
          </p:cNvSpPr>
          <p:nvPr>
            <p:ph type="body" idx="1"/>
          </p:nvPr>
        </p:nvSpPr>
        <p:spPr/>
        <p:txBody>
          <a:bodyPr/>
          <a:lstStyle/>
          <a:p>
            <a:pPr eaLnBrk="1" hangingPunct="1"/>
            <a:r>
              <a:rPr lang="cs-CZ" altLang="cs-CZ" sz="2000" i="1" dirty="0"/>
              <a:t>1) Odpovědnost za omezení osobní svobody</a:t>
            </a:r>
          </a:p>
          <a:p>
            <a:pPr eaLnBrk="1" hangingPunct="1"/>
            <a:r>
              <a:rPr lang="cs-CZ" altLang="cs-CZ" sz="2000" i="1" dirty="0"/>
              <a:t>2) Odpovědnost za škodu způsobenou protiprávními stavy </a:t>
            </a:r>
          </a:p>
          <a:p>
            <a:pPr eaLnBrk="1" hangingPunct="1"/>
            <a:r>
              <a:rPr lang="cs-CZ" altLang="cs-CZ" sz="2000" b="1" i="1" dirty="0"/>
              <a:t>3) Odpovědnost za akty normativní povahy (v této části prezentace)</a:t>
            </a:r>
          </a:p>
          <a:p>
            <a:pPr lvl="1" eaLnBrk="1" hangingPunct="1"/>
            <a:endParaRPr lang="cs-CZ" altLang="cs-CZ" sz="2000" dirty="0"/>
          </a:p>
          <a:p>
            <a:pPr eaLnBrk="1" hangingPunct="1"/>
            <a:endParaRPr lang="cs-CZ" altLang="cs-CZ" sz="2000" dirty="0"/>
          </a:p>
          <a:p>
            <a:pPr eaLnBrk="1" hangingPunct="1"/>
            <a:endParaRPr lang="cs-CZ" altLang="cs-CZ" sz="2000" b="1" dirty="0"/>
          </a:p>
          <a:p>
            <a:pPr eaLnBrk="1" hangingPunct="1"/>
            <a:r>
              <a:rPr lang="cs-CZ" altLang="cs-CZ" sz="2000" b="1" dirty="0"/>
              <a:t>Poznámka:</a:t>
            </a:r>
          </a:p>
          <a:p>
            <a:pPr lvl="1" eaLnBrk="1" hangingPunct="1"/>
            <a:r>
              <a:rPr lang="cs-CZ" altLang="cs-CZ" sz="2000" i="1" dirty="0"/>
              <a:t>Prezentace  (včetně komentáře) je velmi podrobná, její znalost ale není nijak vyžadována (pro účely </a:t>
            </a:r>
            <a:r>
              <a:rPr lang="cs-CZ" altLang="cs-CZ" sz="2000" i="1" dirty="0" err="1"/>
              <a:t>odpovědníků</a:t>
            </a:r>
            <a:r>
              <a:rPr lang="cs-CZ" altLang="cs-CZ" sz="2000" i="1" dirty="0"/>
              <a:t> či ukončení předmětu). Jedná se spíše o podrobnější zpracování pro případ zájmu.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5E714362-A3FC-47B8-9FD7-05A863CB1A50}" type="slidenum">
              <a:rPr lang="cs-CZ" altLang="cs-CZ"/>
              <a:pPr>
                <a:defRPr/>
              </a:pPr>
              <a:t>20</a:t>
            </a:fld>
            <a:endParaRPr lang="cs-CZ" altLang="cs-CZ"/>
          </a:p>
        </p:txBody>
      </p:sp>
      <p:sp>
        <p:nvSpPr>
          <p:cNvPr id="22532"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2533" name="Rectangle 3"/>
          <p:cNvSpPr>
            <a:spLocks noGrp="1" noChangeArrowheads="1"/>
          </p:cNvSpPr>
          <p:nvPr>
            <p:ph type="body" idx="1"/>
          </p:nvPr>
        </p:nvSpPr>
        <p:spPr/>
        <p:txBody>
          <a:bodyPr/>
          <a:lstStyle/>
          <a:p>
            <a:r>
              <a:rPr lang="cs-CZ" sz="1800" b="1" u="sng" dirty="0"/>
              <a:t>Stanovisko pléna ÚS ze dne 28. 4. 2009, </a:t>
            </a:r>
            <a:r>
              <a:rPr lang="cs-CZ" sz="1800" b="1" u="sng" dirty="0" err="1"/>
              <a:t>sp</a:t>
            </a:r>
            <a:r>
              <a:rPr lang="cs-CZ" sz="1800" b="1" u="sng" dirty="0"/>
              <a:t>. zn. </a:t>
            </a:r>
            <a:r>
              <a:rPr lang="cs-CZ" sz="1800" b="1" u="sng" dirty="0" err="1"/>
              <a:t>Pl.ÚS</a:t>
            </a:r>
            <a:r>
              <a:rPr lang="cs-CZ" sz="1800" b="1" u="sng" dirty="0"/>
              <a:t>-st. 27/09</a:t>
            </a:r>
            <a:endParaRPr lang="cs-CZ" sz="1800" dirty="0"/>
          </a:p>
          <a:p>
            <a:endParaRPr lang="cs-CZ" sz="1800" b="1" i="1" dirty="0"/>
          </a:p>
          <a:p>
            <a:pPr eaLnBrk="1" hangingPunct="1"/>
            <a:r>
              <a:rPr lang="cs-CZ" sz="1800" i="1" dirty="0"/>
              <a:t>Stanovisko zakládá v rovině obecné právní odpovědnost státu (zákonodárce) za neakceptování derogačního nálezu Ústavního soudu mimo ústavní a zákonný rámec (</a:t>
            </a:r>
            <a:r>
              <a:rPr lang="cs-CZ" sz="1800" i="1" dirty="0">
                <a:solidFill>
                  <a:srgbClr val="7030A0"/>
                </a:solidFill>
              </a:rPr>
              <a:t>novou ústavní sankci</a:t>
            </a:r>
            <a:r>
              <a:rPr lang="cs-CZ" sz="1800" i="1" dirty="0"/>
              <a:t>)</a:t>
            </a:r>
            <a:r>
              <a:rPr lang="cs-CZ" sz="1800" dirty="0"/>
              <a:t> - </a:t>
            </a:r>
            <a:r>
              <a:rPr lang="cs-CZ" sz="1800" dirty="0" err="1"/>
              <a:t>Holländer</a:t>
            </a:r>
            <a:endParaRPr lang="cs-CZ" sz="1800" dirty="0"/>
          </a:p>
          <a:p>
            <a:pPr eaLnBrk="1" hangingPunct="1"/>
            <a:endParaRPr lang="cs-CZ" sz="1800" dirty="0"/>
          </a:p>
          <a:p>
            <a:pPr eaLnBrk="1" hangingPunct="1"/>
            <a:r>
              <a:rPr lang="cs-CZ" sz="1800" b="1" dirty="0"/>
              <a:t>Pro dovozenou odpovědnost tedy platí</a:t>
            </a:r>
          </a:p>
          <a:p>
            <a:pPr lvl="1" eaLnBrk="1" hangingPunct="1"/>
            <a:r>
              <a:rPr lang="cs-CZ" sz="1800" b="1" dirty="0">
                <a:solidFill>
                  <a:srgbClr val="7030A0"/>
                </a:solidFill>
              </a:rPr>
              <a:t>nejde</a:t>
            </a:r>
            <a:r>
              <a:rPr lang="cs-CZ" sz="1800" dirty="0"/>
              <a:t> o odpovědnost za škodu způsobenou při výkonu veřejné moci (nárok podle čl. 36/3 Listiny)</a:t>
            </a:r>
          </a:p>
          <a:p>
            <a:pPr lvl="1" eaLnBrk="1" hangingPunct="1"/>
            <a:r>
              <a:rPr lang="cs-CZ" sz="1800" dirty="0"/>
              <a:t>nýbrž </a:t>
            </a:r>
            <a:r>
              <a:rPr lang="cs-CZ" sz="1800" b="1" dirty="0">
                <a:solidFill>
                  <a:srgbClr val="7030A0"/>
                </a:solidFill>
              </a:rPr>
              <a:t>jde</a:t>
            </a:r>
            <a:r>
              <a:rPr lang="cs-CZ" sz="1800" dirty="0"/>
              <a:t> nárok na kompenzaci za porušení základního práva                     (v tomto případě čl. 11/4 Listiny)</a:t>
            </a:r>
          </a:p>
          <a:p>
            <a:pPr eaLnBrk="1" hangingPunct="1"/>
            <a:endParaRPr lang="cs-CZ" sz="1800" dirty="0"/>
          </a:p>
          <a:p>
            <a:pPr eaLnBrk="1" hangingPunct="1"/>
            <a:r>
              <a:rPr lang="cs-CZ" sz="1800" b="1" dirty="0"/>
              <a:t>Pochopitelně vyvolává řadu otázek…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7720EAB9-88CC-4872-B3CA-9B2418BA755D}" type="slidenum">
              <a:rPr lang="cs-CZ" altLang="cs-CZ"/>
              <a:pPr>
                <a:defRPr/>
              </a:pPr>
              <a:t>21</a:t>
            </a:fld>
            <a:endParaRPr lang="cs-CZ" altLang="cs-CZ"/>
          </a:p>
        </p:txBody>
      </p:sp>
      <p:sp>
        <p:nvSpPr>
          <p:cNvPr id="23556"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3557" name="Rectangle 3"/>
          <p:cNvSpPr>
            <a:spLocks noGrp="1" noChangeArrowheads="1"/>
          </p:cNvSpPr>
          <p:nvPr>
            <p:ph type="body" idx="1"/>
          </p:nvPr>
        </p:nvSpPr>
        <p:spPr/>
        <p:txBody>
          <a:bodyPr/>
          <a:lstStyle/>
          <a:p>
            <a:r>
              <a:rPr lang="cs-CZ" sz="1800" b="1" u="sng" dirty="0"/>
              <a:t>Stanovisko pléna ÚS ze dne 28. 4. 2009, </a:t>
            </a:r>
            <a:r>
              <a:rPr lang="cs-CZ" sz="1800" b="1" u="sng" dirty="0" err="1"/>
              <a:t>sp</a:t>
            </a:r>
            <a:r>
              <a:rPr lang="cs-CZ" sz="1800" b="1" u="sng" dirty="0"/>
              <a:t>. zn. </a:t>
            </a:r>
            <a:r>
              <a:rPr lang="cs-CZ" sz="1800" b="1" u="sng" dirty="0" err="1"/>
              <a:t>Pl.ÚS</a:t>
            </a:r>
            <a:r>
              <a:rPr lang="cs-CZ" sz="1800" b="1" u="sng" dirty="0"/>
              <a:t>-st. 27/09</a:t>
            </a:r>
            <a:endParaRPr lang="cs-CZ" sz="1800" dirty="0"/>
          </a:p>
          <a:p>
            <a:endParaRPr lang="cs-CZ" sz="1800" b="1" i="1" dirty="0"/>
          </a:p>
          <a:p>
            <a:pPr eaLnBrk="1" hangingPunct="1"/>
            <a:r>
              <a:rPr lang="cs-CZ" sz="1800" dirty="0"/>
              <a:t>Pozoruhodný vztah k politické odpovědnosti</a:t>
            </a:r>
          </a:p>
          <a:p>
            <a:pPr lvl="1" eaLnBrk="1" hangingPunct="1"/>
            <a:r>
              <a:rPr lang="cs-CZ" sz="1800" dirty="0"/>
              <a:t>čl. 36/3 Listiny - za </a:t>
            </a:r>
            <a:r>
              <a:rPr lang="cs-CZ" sz="1800" dirty="0" err="1"/>
              <a:t>normotvorbu</a:t>
            </a:r>
            <a:r>
              <a:rPr lang="cs-CZ" sz="1800" dirty="0"/>
              <a:t> </a:t>
            </a:r>
            <a:r>
              <a:rPr lang="cs-CZ" sz="1800" b="1" dirty="0"/>
              <a:t>postačuje </a:t>
            </a:r>
            <a:r>
              <a:rPr lang="cs-CZ" sz="1800" dirty="0"/>
              <a:t>politická odpovědnost</a:t>
            </a:r>
          </a:p>
          <a:p>
            <a:pPr lvl="1" eaLnBrk="1" hangingPunct="1"/>
            <a:r>
              <a:rPr lang="cs-CZ" sz="1800" dirty="0"/>
              <a:t>čl. 11/4 Listiny - </a:t>
            </a:r>
            <a:r>
              <a:rPr lang="cs-CZ" sz="1800" b="1" dirty="0" err="1"/>
              <a:t>NEpostačuje</a:t>
            </a:r>
            <a:r>
              <a:rPr lang="cs-CZ" sz="1800" dirty="0"/>
              <a:t> politická odpovědnost a je dovozena odpovědnost právní</a:t>
            </a:r>
          </a:p>
          <a:p>
            <a:pPr eaLnBrk="1" hangingPunct="1"/>
            <a:endParaRPr lang="cs-CZ" sz="1800" dirty="0"/>
          </a:p>
          <a:p>
            <a:pPr eaLnBrk="1" hangingPunct="1"/>
            <a:r>
              <a:rPr lang="cs-CZ" sz="1800" i="1" dirty="0">
                <a:solidFill>
                  <a:srgbClr val="7030A0"/>
                </a:solidFill>
              </a:rPr>
              <a:t>Ale v čem se lišila protiprávnost? A v čem vlastně spočívá omezení čl. 36/3 Listiny - nesprávného úředního postupu? Smysl této konstrukce?</a:t>
            </a:r>
          </a:p>
          <a:p>
            <a:pPr eaLnBrk="1" hangingPunct="1"/>
            <a:endParaRPr lang="cs-CZ" sz="1800" dirty="0"/>
          </a:p>
          <a:p>
            <a:pPr eaLnBrk="1" hangingPunct="1">
              <a:buFont typeface="Wingdings" panose="05000000000000000000" pitchFamily="2" charset="2"/>
              <a:buNone/>
            </a:pPr>
            <a:endParaRPr lang="cs-CZ" altLang="cs-CZ"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27620BE9-1359-43A8-9E8F-91D013FFE724}" type="slidenum">
              <a:rPr lang="cs-CZ" altLang="cs-CZ"/>
              <a:pPr>
                <a:defRPr/>
              </a:pPr>
              <a:t>22</a:t>
            </a:fld>
            <a:endParaRPr lang="cs-CZ" altLang="cs-CZ"/>
          </a:p>
        </p:txBody>
      </p:sp>
      <p:sp>
        <p:nvSpPr>
          <p:cNvPr id="24580"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4581" name="Rectangle 3"/>
          <p:cNvSpPr>
            <a:spLocks noGrp="1" noChangeArrowheads="1"/>
          </p:cNvSpPr>
          <p:nvPr>
            <p:ph type="body" idx="1"/>
          </p:nvPr>
        </p:nvSpPr>
        <p:spPr/>
        <p:txBody>
          <a:bodyPr/>
          <a:lstStyle/>
          <a:p>
            <a:r>
              <a:rPr lang="cs-CZ" sz="1800" b="1" u="sng" dirty="0"/>
              <a:t>Stanovisko pléna ÚS ze dne 28. 4. 2009, </a:t>
            </a:r>
            <a:r>
              <a:rPr lang="cs-CZ" sz="1800" b="1" u="sng" dirty="0" err="1"/>
              <a:t>sp</a:t>
            </a:r>
            <a:r>
              <a:rPr lang="cs-CZ" sz="1800" b="1" u="sng" dirty="0"/>
              <a:t>. zn. </a:t>
            </a:r>
            <a:r>
              <a:rPr lang="cs-CZ" sz="1800" b="1" u="sng" dirty="0" err="1"/>
              <a:t>Pl.ÚS</a:t>
            </a:r>
            <a:r>
              <a:rPr lang="cs-CZ" sz="1800" b="1" u="sng" dirty="0"/>
              <a:t>-st. 27/09</a:t>
            </a:r>
            <a:endParaRPr lang="cs-CZ" sz="1800" dirty="0"/>
          </a:p>
          <a:p>
            <a:endParaRPr lang="cs-CZ" sz="1800" b="1" i="1" dirty="0"/>
          </a:p>
          <a:p>
            <a:pPr eaLnBrk="1" hangingPunct="1"/>
            <a:r>
              <a:rPr lang="cs-CZ" sz="1800" b="1" dirty="0"/>
              <a:t>Smysl této konstrukce?</a:t>
            </a:r>
          </a:p>
          <a:p>
            <a:pPr lvl="1" eaLnBrk="1" hangingPunct="1"/>
            <a:r>
              <a:rPr lang="cs-CZ" sz="1800" dirty="0"/>
              <a:t>obecně připustit nároky, ale vyhradit je ÚS                                   (faktická podmínka deklarování protiústavnosti?)</a:t>
            </a:r>
          </a:p>
          <a:p>
            <a:pPr lvl="1" eaLnBrk="1" hangingPunct="1"/>
            <a:r>
              <a:rPr lang="cs-CZ" sz="1800" dirty="0"/>
              <a:t>obecně připustit nároky, ale spojit je s požadavkem na „kvalifikovanou“ protiprávnost („</a:t>
            </a:r>
            <a:r>
              <a:rPr lang="cs-CZ" sz="1800" dirty="0" err="1"/>
              <a:t>ultima</a:t>
            </a:r>
            <a:r>
              <a:rPr lang="cs-CZ" sz="1800" dirty="0"/>
              <a:t> ratio“)</a:t>
            </a:r>
          </a:p>
          <a:p>
            <a:pPr lvl="1" eaLnBrk="1" hangingPunct="1"/>
            <a:r>
              <a:rPr lang="cs-CZ" sz="1800" dirty="0"/>
              <a:t>ad hoc řešení, které nemá hlubší smysl…?</a:t>
            </a:r>
          </a:p>
          <a:p>
            <a:pPr eaLnBrk="1" hangingPunct="1"/>
            <a:endParaRPr lang="cs-CZ" sz="1800" dirty="0"/>
          </a:p>
          <a:p>
            <a:pPr eaLnBrk="1" hangingPunct="1"/>
            <a:r>
              <a:rPr lang="cs-CZ" sz="1800" b="1" dirty="0"/>
              <a:t>Přesto:</a:t>
            </a:r>
          </a:p>
          <a:p>
            <a:pPr lvl="1" eaLnBrk="1" hangingPunct="1"/>
            <a:r>
              <a:rPr lang="cs-CZ" sz="1800" dirty="0"/>
              <a:t>potvrzení judikatury k NÚP</a:t>
            </a:r>
          </a:p>
          <a:p>
            <a:pPr lvl="1" eaLnBrk="1" hangingPunct="1"/>
            <a:r>
              <a:rPr lang="cs-CZ" sz="1800" dirty="0"/>
              <a:t>ale také relativizace absolutní neodpovědnosti (i pokud jen ad hoc…)</a:t>
            </a:r>
          </a:p>
          <a:p>
            <a:pPr eaLnBrk="1" hangingPunct="1"/>
            <a:r>
              <a:rPr lang="cs-CZ" sz="1800" b="1" dirty="0">
                <a:solidFill>
                  <a:srgbClr val="7030A0"/>
                </a:solidFill>
              </a:rPr>
              <a:t>S těmito závěry lze pracovat… </a:t>
            </a:r>
            <a:r>
              <a:rPr lang="cs-CZ" sz="1800" dirty="0"/>
              <a:t>viz dále</a:t>
            </a:r>
          </a:p>
          <a:p>
            <a:pPr eaLnBrk="1" hangingPunct="1">
              <a:buNone/>
            </a:pPr>
            <a:endParaRPr lang="cs-CZ"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066E2283-7C36-495E-B940-77EBE739C65D}" type="slidenum">
              <a:rPr lang="cs-CZ" altLang="cs-CZ"/>
              <a:pPr>
                <a:defRPr/>
              </a:pPr>
              <a:t>23</a:t>
            </a:fld>
            <a:endParaRPr lang="cs-CZ" altLang="cs-CZ"/>
          </a:p>
        </p:txBody>
      </p:sp>
      <p:sp>
        <p:nvSpPr>
          <p:cNvPr id="25604"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5605" name="Rectangle 3"/>
          <p:cNvSpPr>
            <a:spLocks noGrp="1" noChangeArrowheads="1"/>
          </p:cNvSpPr>
          <p:nvPr>
            <p:ph type="body" idx="1"/>
          </p:nvPr>
        </p:nvSpPr>
        <p:spPr/>
        <p:txBody>
          <a:bodyPr/>
          <a:lstStyle/>
          <a:p>
            <a:r>
              <a:rPr lang="cs-CZ" sz="1800" b="1" u="sng" dirty="0"/>
              <a:t>Rozsudek NS ze dne 13. 7. 2011, </a:t>
            </a:r>
            <a:r>
              <a:rPr lang="cs-CZ" sz="1800" b="1" u="sng" dirty="0" err="1"/>
              <a:t>sp</a:t>
            </a:r>
            <a:r>
              <a:rPr lang="cs-CZ" sz="1800" b="1" u="sng" dirty="0"/>
              <a:t>. zn. 25 </a:t>
            </a:r>
            <a:r>
              <a:rPr lang="cs-CZ" sz="1800" b="1" u="sng" dirty="0" err="1"/>
              <a:t>Cdo</a:t>
            </a:r>
            <a:r>
              <a:rPr lang="cs-CZ" sz="1800" b="1" u="sng" dirty="0"/>
              <a:t> 1210/2009</a:t>
            </a:r>
            <a:endParaRPr lang="cs-CZ" sz="1800" dirty="0"/>
          </a:p>
          <a:p>
            <a:endParaRPr lang="cs-CZ" sz="1800" b="1" i="1" dirty="0"/>
          </a:p>
          <a:p>
            <a:r>
              <a:rPr lang="cs-CZ" sz="1800" b="1" dirty="0"/>
              <a:t>Podrobnější argumentace - „specifický postup“</a:t>
            </a:r>
            <a:endParaRPr lang="cs-CZ" sz="1800" dirty="0"/>
          </a:p>
          <a:p>
            <a:r>
              <a:rPr lang="cs-CZ" sz="1800" i="1" dirty="0"/>
              <a:t>„Proces </a:t>
            </a:r>
            <a:r>
              <a:rPr lang="cs-CZ" sz="1800" i="1" dirty="0" err="1"/>
              <a:t>normotvorby</a:t>
            </a:r>
            <a:r>
              <a:rPr lang="cs-CZ" sz="1800" i="1" dirty="0"/>
              <a:t> (např. přijímání zákonů hlasováním v Poslanecké sněmovně či Senátu Parlamentu ČR) úředním postupem ve smyslu ustanovení § 13 zákona není, neboť i když moc zákonodárná z režimu zákona č. 82/1998 Sb. není vyňata, v podmínkách zastupitelské demokracie je legislativní činnost </a:t>
            </a:r>
            <a:r>
              <a:rPr lang="cs-CZ" sz="1800" b="1" i="1" dirty="0">
                <a:solidFill>
                  <a:srgbClr val="7030A0"/>
                </a:solidFill>
              </a:rPr>
              <a:t>specifickým postupem</a:t>
            </a:r>
            <a:r>
              <a:rPr lang="cs-CZ" sz="1800" i="1" dirty="0"/>
              <a:t>. </a:t>
            </a:r>
          </a:p>
          <a:p>
            <a:r>
              <a:rPr lang="cs-CZ" sz="1800" i="1" dirty="0"/>
              <a:t>Zákonodárný sbor rozhoduje hlasováním svých členů o přijetí či nepřijetí předloženého návrhu zákona, aniž by existovalo (ani existovat nemůže) pravidlo či předpis o tom, jak který poslanec, senátor či poslanecký nebo senátorský klub má při přijímání zákonů hlasovat, či jaký má být konkrétní výsledek hlasování či jak má vypadat schválený zákon; z výsledku hlasování o návrhu zákona nelze dovozovat odpovědnost státu za škodu ve vztahu k jednotlivým voličům či adresátům normy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6C4740D2-C43F-4E36-8DB8-61927BCFF20B}" type="slidenum">
              <a:rPr lang="cs-CZ" altLang="cs-CZ"/>
              <a:pPr>
                <a:defRPr/>
              </a:pPr>
              <a:t>24</a:t>
            </a:fld>
            <a:endParaRPr lang="cs-CZ" altLang="cs-CZ"/>
          </a:p>
        </p:txBody>
      </p:sp>
      <p:sp>
        <p:nvSpPr>
          <p:cNvPr id="26628"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6629" name="Rectangle 3"/>
          <p:cNvSpPr>
            <a:spLocks noGrp="1" noChangeArrowheads="1"/>
          </p:cNvSpPr>
          <p:nvPr>
            <p:ph type="body" idx="1"/>
          </p:nvPr>
        </p:nvSpPr>
        <p:spPr/>
        <p:txBody>
          <a:bodyPr/>
          <a:lstStyle/>
          <a:p>
            <a:r>
              <a:rPr lang="cs-CZ" sz="1800" b="1" u="sng" dirty="0"/>
              <a:t>Rozsudek NS ze dne 13. 7. 2011, </a:t>
            </a:r>
            <a:r>
              <a:rPr lang="cs-CZ" sz="1800" b="1" u="sng" dirty="0" err="1"/>
              <a:t>sp</a:t>
            </a:r>
            <a:r>
              <a:rPr lang="cs-CZ" sz="1800" b="1" u="sng" dirty="0"/>
              <a:t>. zn. 25 </a:t>
            </a:r>
            <a:r>
              <a:rPr lang="cs-CZ" sz="1800" b="1" u="sng" dirty="0" err="1"/>
              <a:t>Cdo</a:t>
            </a:r>
            <a:r>
              <a:rPr lang="cs-CZ" sz="1800" b="1" u="sng" dirty="0"/>
              <a:t> 1210/2009</a:t>
            </a:r>
            <a:endParaRPr lang="cs-CZ" sz="1800" dirty="0"/>
          </a:p>
          <a:p>
            <a:endParaRPr lang="cs-CZ" sz="1800" b="1" i="1" dirty="0"/>
          </a:p>
          <a:p>
            <a:r>
              <a:rPr lang="cs-CZ" sz="1800" b="1" dirty="0"/>
              <a:t>Podrobnější argumentace - „specifický postup“</a:t>
            </a:r>
            <a:endParaRPr lang="cs-CZ" sz="1800" dirty="0"/>
          </a:p>
          <a:p>
            <a:r>
              <a:rPr lang="cs-CZ" sz="1800" i="1" dirty="0"/>
              <a:t>Odtud je třeba dovodit, že </a:t>
            </a:r>
            <a:r>
              <a:rPr lang="cs-CZ" sz="1800" b="1" i="1" dirty="0"/>
              <a:t>nesprávným úředním postupem není ani proces vydání normativního právního aktu vládou. (…) Vydání normativního právního aktu proto není úředním postupem vlády, nýbrž je výsledkem její normotvorné činnosti</a:t>
            </a:r>
            <a:r>
              <a:rPr lang="cs-CZ" sz="1800" i="1" dirty="0"/>
              <a:t>. Jestliže normotvorná činnost nemůže být posuzována jako nesprávný úřední postup, nelze dovodit ani odpovědnost státu za škodu způsobenou nesprávným úředním postupem ve smyslu § 13 zákona č. 82/1998 Sb. (shodně Hendrych, D. a kol.: Správní právo. Obecná část. 6 vydání. Praha: C. H. </a:t>
            </a:r>
            <a:r>
              <a:rPr lang="cs-CZ" sz="1800" i="1" dirty="0" err="1"/>
              <a:t>Beck</a:t>
            </a:r>
            <a:r>
              <a:rPr lang="cs-CZ" sz="1800" i="1" dirty="0"/>
              <a:t>, 2006, str. 633), jak dovodil Nejvyšší soud i v rozsudku ze dne 26. 9. 2007, </a:t>
            </a:r>
            <a:r>
              <a:rPr lang="cs-CZ" sz="1800" i="1" dirty="0" err="1"/>
              <a:t>sp</a:t>
            </a:r>
            <a:r>
              <a:rPr lang="cs-CZ" sz="1800" i="1" dirty="0"/>
              <a:t>. zn. 25 </a:t>
            </a:r>
            <a:r>
              <a:rPr lang="cs-CZ" sz="1800" i="1" dirty="0" err="1"/>
              <a:t>Cdo</a:t>
            </a:r>
            <a:r>
              <a:rPr lang="cs-CZ" sz="1800" i="1" dirty="0"/>
              <a:t> 2064/2005.“</a:t>
            </a:r>
          </a:p>
          <a:p>
            <a:pPr lvl="1" eaLnBrk="1" hangingPunct="1"/>
            <a:r>
              <a:rPr lang="cs-CZ" sz="1800" b="1" dirty="0">
                <a:solidFill>
                  <a:srgbClr val="7030A0"/>
                </a:solidFill>
              </a:rPr>
              <a:t>přesvědčivost argumentace?</a:t>
            </a:r>
          </a:p>
          <a:p>
            <a:pPr eaLnBrk="1" hangingPunct="1">
              <a:buFont typeface="Wingdings" panose="05000000000000000000" pitchFamily="2" charset="2"/>
              <a:buNone/>
            </a:pPr>
            <a:endParaRPr lang="cs-CZ" altLang="cs-CZ"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880FB0FE-2C45-447B-8963-82307FA05BE9}" type="slidenum">
              <a:rPr lang="cs-CZ" altLang="cs-CZ"/>
              <a:pPr>
                <a:defRPr/>
              </a:pPr>
              <a:t>25</a:t>
            </a:fld>
            <a:endParaRPr lang="cs-CZ" altLang="cs-CZ"/>
          </a:p>
        </p:txBody>
      </p:sp>
      <p:sp>
        <p:nvSpPr>
          <p:cNvPr id="27652" name="Rectangle 2"/>
          <p:cNvSpPr>
            <a:spLocks noGrp="1" noChangeArrowheads="1"/>
          </p:cNvSpPr>
          <p:nvPr>
            <p:ph type="title"/>
          </p:nvPr>
        </p:nvSpPr>
        <p:spPr/>
        <p:txBody>
          <a:bodyPr/>
          <a:lstStyle/>
          <a:p>
            <a:pPr eaLnBrk="1" hangingPunct="1"/>
            <a:r>
              <a:rPr lang="cs-CZ" altLang="cs-CZ">
                <a:solidFill>
                  <a:srgbClr val="7030A0"/>
                </a:solidFill>
              </a:rPr>
              <a:t>Judikatura</a:t>
            </a:r>
          </a:p>
        </p:txBody>
      </p:sp>
      <p:sp>
        <p:nvSpPr>
          <p:cNvPr id="27653" name="Rectangle 3"/>
          <p:cNvSpPr>
            <a:spLocks noGrp="1" noChangeArrowheads="1"/>
          </p:cNvSpPr>
          <p:nvPr>
            <p:ph type="body" idx="1"/>
          </p:nvPr>
        </p:nvSpPr>
        <p:spPr/>
        <p:txBody>
          <a:bodyPr/>
          <a:lstStyle/>
          <a:p>
            <a:r>
              <a:rPr lang="cs-CZ" sz="1800" b="1" u="sng" dirty="0"/>
              <a:t>Rozsudek NS ze dne 21. 9. 2011, </a:t>
            </a:r>
            <a:r>
              <a:rPr lang="cs-CZ" sz="1800" b="1" u="sng" dirty="0" err="1"/>
              <a:t>sp</a:t>
            </a:r>
            <a:r>
              <a:rPr lang="cs-CZ" sz="1800" b="1" u="sng" dirty="0"/>
              <a:t>. zn. 28 </a:t>
            </a:r>
            <a:r>
              <a:rPr lang="cs-CZ" sz="1800" b="1" u="sng" dirty="0" err="1"/>
              <a:t>Cdo</a:t>
            </a:r>
            <a:r>
              <a:rPr lang="cs-CZ" sz="1800" b="1" u="sng" dirty="0"/>
              <a:t> 851/2011</a:t>
            </a:r>
            <a:endParaRPr lang="cs-CZ" sz="1800" dirty="0"/>
          </a:p>
          <a:p>
            <a:endParaRPr lang="cs-CZ" sz="1800" b="1" i="1" dirty="0"/>
          </a:p>
          <a:p>
            <a:r>
              <a:rPr lang="cs-CZ" sz="1800" b="1" dirty="0"/>
              <a:t>Potvrzení ustálené judikatury</a:t>
            </a:r>
            <a:endParaRPr lang="cs-CZ" sz="1800" dirty="0"/>
          </a:p>
          <a:p>
            <a:r>
              <a:rPr lang="cs-CZ" sz="1800" i="1" dirty="0"/>
              <a:t>„Judikatura Nejvyššího soudu je již </a:t>
            </a:r>
            <a:r>
              <a:rPr lang="cs-CZ" sz="1800" b="1" i="1" dirty="0"/>
              <a:t>ustálena v názoru, že vydání normativního právního aktu není úředním postupem příslušného státního orgánu, nýbrž výsledkem normotvorné činnosti</a:t>
            </a:r>
            <a:r>
              <a:rPr lang="cs-CZ" sz="1800" i="1" dirty="0"/>
              <a:t>. Jestliže normotvorná činnost nebo nečinnost orgánu veřejné moci nemůže být posuzována jako nesprávný úřední postup, nelze ani dovodit odpovědnost státu za škodu způsobenou nesprávným úředním postupem ve smyslu § 13 odst. 1 zákona č. 82/1998 Sb. či § 18 zákona č. 58/1969 Sb. (srov. např. rozsudek Nejvyššího soudu ze dne 26. 9. 2007, </a:t>
            </a:r>
            <a:r>
              <a:rPr lang="cs-CZ" sz="1800" i="1" dirty="0" err="1"/>
              <a:t>sp</a:t>
            </a:r>
            <a:r>
              <a:rPr lang="cs-CZ" sz="1800" i="1" dirty="0"/>
              <a:t>. zn. 25 </a:t>
            </a:r>
            <a:r>
              <a:rPr lang="cs-CZ" sz="1800" i="1" dirty="0" err="1"/>
              <a:t>Cdo</a:t>
            </a:r>
            <a:r>
              <a:rPr lang="cs-CZ" sz="1800" i="1" dirty="0"/>
              <a:t> 2064/2005…)…“</a:t>
            </a:r>
          </a:p>
          <a:p>
            <a:endParaRPr lang="cs-CZ" sz="1800" i="1" dirty="0"/>
          </a:p>
          <a:p>
            <a:r>
              <a:rPr lang="cs-CZ" sz="1800" dirty="0"/>
              <a:t>Prozatím nic nenaznačuje obrat…</a:t>
            </a:r>
          </a:p>
          <a:p>
            <a:pPr eaLnBrk="1" hangingPunct="1">
              <a:buFont typeface="Wingdings" panose="05000000000000000000" pitchFamily="2" charset="2"/>
              <a:buNone/>
            </a:pPr>
            <a:endParaRPr lang="cs-CZ" altLang="cs-CZ"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06984050-256B-4E73-803A-B2C432204BD4}" type="slidenum">
              <a:rPr lang="cs-CZ" altLang="cs-CZ"/>
              <a:pPr>
                <a:defRPr/>
              </a:pPr>
              <a:t>26</a:t>
            </a:fld>
            <a:endParaRPr lang="cs-CZ" altLang="cs-CZ"/>
          </a:p>
        </p:txBody>
      </p:sp>
      <p:sp>
        <p:nvSpPr>
          <p:cNvPr id="28676" name="Rectangle 2"/>
          <p:cNvSpPr>
            <a:spLocks noGrp="1" noChangeArrowheads="1"/>
          </p:cNvSpPr>
          <p:nvPr>
            <p:ph type="title"/>
          </p:nvPr>
        </p:nvSpPr>
        <p:spPr/>
        <p:txBody>
          <a:bodyPr/>
          <a:lstStyle/>
          <a:p>
            <a:pPr eaLnBrk="1" hangingPunct="1"/>
            <a:r>
              <a:rPr lang="cs-CZ" altLang="cs-CZ" dirty="0">
                <a:solidFill>
                  <a:srgbClr val="7030A0"/>
                </a:solidFill>
              </a:rPr>
              <a:t>Judikatura</a:t>
            </a:r>
          </a:p>
        </p:txBody>
      </p:sp>
      <p:sp>
        <p:nvSpPr>
          <p:cNvPr id="28677" name="Rectangle 3"/>
          <p:cNvSpPr>
            <a:spLocks noGrp="1" noChangeArrowheads="1"/>
          </p:cNvSpPr>
          <p:nvPr>
            <p:ph type="body" idx="1"/>
          </p:nvPr>
        </p:nvSpPr>
        <p:spPr/>
        <p:txBody>
          <a:bodyPr/>
          <a:lstStyle/>
          <a:p>
            <a:r>
              <a:rPr lang="cs-CZ" sz="1800" b="1" dirty="0"/>
              <a:t>Jaké jsou obecné důsledky přístupu judikatury?</a:t>
            </a:r>
          </a:p>
          <a:p>
            <a:pPr lvl="1"/>
            <a:r>
              <a:rPr lang="cs-CZ" sz="1800" b="1" i="1" dirty="0">
                <a:solidFill>
                  <a:srgbClr val="7030A0"/>
                </a:solidFill>
              </a:rPr>
              <a:t>zachovává to nejasné </a:t>
            </a:r>
            <a:r>
              <a:rPr lang="cs-CZ" sz="1800" dirty="0"/>
              <a:t>= odpovědnost za porušení základních práv a zřejmě také ústavních principů - </a:t>
            </a:r>
            <a:r>
              <a:rPr lang="cs-CZ" sz="1800" i="1" dirty="0" err="1"/>
              <a:t>Pl</a:t>
            </a:r>
            <a:r>
              <a:rPr lang="cs-CZ" sz="1800" i="1" dirty="0"/>
              <a:t>. ÚS-st. 27/09</a:t>
            </a:r>
          </a:p>
          <a:p>
            <a:pPr marL="1200150" lvl="2" indent="-285750">
              <a:buFont typeface="Wingdings" panose="05000000000000000000" pitchFamily="2" charset="2"/>
              <a:buChar char="Ø"/>
            </a:pPr>
            <a:r>
              <a:rPr lang="cs-CZ" sz="1800" dirty="0"/>
              <a:t> mohlo by jít ale o </a:t>
            </a:r>
            <a:r>
              <a:rPr lang="cs-CZ" sz="1800" b="1" dirty="0"/>
              <a:t>ad hoc nárok</a:t>
            </a:r>
          </a:p>
          <a:p>
            <a:pPr lvl="2"/>
            <a:endParaRPr lang="cs-CZ" sz="1800" b="1" dirty="0"/>
          </a:p>
          <a:p>
            <a:pPr lvl="1"/>
            <a:r>
              <a:rPr lang="cs-CZ" sz="1800" b="1" i="1" dirty="0">
                <a:solidFill>
                  <a:srgbClr val="7030A0"/>
                </a:solidFill>
              </a:rPr>
              <a:t>vylučuje to relativně jasné </a:t>
            </a:r>
            <a:r>
              <a:rPr lang="cs-CZ" sz="1800" dirty="0"/>
              <a:t>= odpovědnost za nezákonnost podzákonné </a:t>
            </a:r>
            <a:r>
              <a:rPr lang="cs-CZ" sz="1800" dirty="0" err="1"/>
              <a:t>normotvorby</a:t>
            </a:r>
            <a:endParaRPr lang="cs-CZ" sz="1800" dirty="0"/>
          </a:p>
          <a:p>
            <a:pPr marL="1200150" lvl="2" indent="-285750">
              <a:buFont typeface="Wingdings" panose="05000000000000000000" pitchFamily="2" charset="2"/>
              <a:buChar char="Ø"/>
            </a:pPr>
            <a:r>
              <a:rPr lang="cs-CZ" sz="1800" dirty="0"/>
              <a:t> zdánlivě vyloučení „toho nepodstatného“ („neústavního“)</a:t>
            </a:r>
          </a:p>
          <a:p>
            <a:pPr marL="1200150" lvl="2" indent="-285750">
              <a:buFont typeface="Wingdings" panose="05000000000000000000" pitchFamily="2" charset="2"/>
              <a:buChar char="Ø"/>
            </a:pPr>
            <a:r>
              <a:rPr lang="cs-CZ" sz="1800" b="1" dirty="0"/>
              <a:t> současně ale přesouvá problém do ústavní dimenze </a:t>
            </a:r>
            <a:r>
              <a:rPr lang="cs-CZ" sz="1800" dirty="0"/>
              <a:t>(což může být v případě podzákonné </a:t>
            </a:r>
            <a:r>
              <a:rPr lang="cs-CZ" sz="1800" dirty="0" err="1"/>
              <a:t>normotvorby</a:t>
            </a:r>
            <a:r>
              <a:rPr lang="cs-CZ" sz="1800" dirty="0"/>
              <a:t> značně nepraktické)</a:t>
            </a:r>
            <a:endParaRPr lang="cs-CZ" sz="1800" b="1" dirty="0"/>
          </a:p>
          <a:p>
            <a:pPr lvl="2"/>
            <a:endParaRPr lang="cs-CZ" sz="1800" dirty="0"/>
          </a:p>
          <a:p>
            <a:r>
              <a:rPr lang="cs-CZ" sz="1800" b="1" dirty="0"/>
              <a:t>Celkově neuspokojivé možnosti</a:t>
            </a:r>
          </a:p>
          <a:p>
            <a:r>
              <a:rPr lang="cs-CZ" sz="1800" b="1" dirty="0"/>
              <a:t>Jak lze </a:t>
            </a:r>
            <a:r>
              <a:rPr lang="cs-CZ" sz="1800" b="1" dirty="0">
                <a:solidFill>
                  <a:srgbClr val="7030A0"/>
                </a:solidFill>
              </a:rPr>
              <a:t>hypoteticky řešit?</a:t>
            </a:r>
          </a:p>
          <a:p>
            <a:pPr eaLnBrk="1" hangingPunct="1">
              <a:buFont typeface="Wingdings" panose="05000000000000000000" pitchFamily="2" charset="2"/>
              <a:buNone/>
            </a:pPr>
            <a:endParaRPr lang="cs-CZ" altLang="cs-CZ"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86280129-920A-4F0D-8D1A-245A38758503}" type="slidenum">
              <a:rPr lang="cs-CZ" altLang="cs-CZ"/>
              <a:pPr>
                <a:defRPr/>
              </a:pPr>
              <a:t>27</a:t>
            </a:fld>
            <a:endParaRPr lang="cs-CZ" altLang="cs-CZ"/>
          </a:p>
        </p:txBody>
      </p:sp>
      <p:sp>
        <p:nvSpPr>
          <p:cNvPr id="29700" name="Rectangle 2"/>
          <p:cNvSpPr>
            <a:spLocks noGrp="1" noChangeArrowheads="1"/>
          </p:cNvSpPr>
          <p:nvPr>
            <p:ph type="title"/>
          </p:nvPr>
        </p:nvSpPr>
        <p:spPr/>
        <p:txBody>
          <a:bodyPr/>
          <a:lstStyle/>
          <a:p>
            <a:pPr eaLnBrk="1" hangingPunct="1"/>
            <a:r>
              <a:rPr lang="cs-CZ" altLang="cs-CZ">
                <a:solidFill>
                  <a:srgbClr val="7030A0"/>
                </a:solidFill>
              </a:rPr>
              <a:t>Možné přístupy</a:t>
            </a:r>
          </a:p>
        </p:txBody>
      </p:sp>
      <p:sp>
        <p:nvSpPr>
          <p:cNvPr id="29701" name="Rectangle 3"/>
          <p:cNvSpPr>
            <a:spLocks noGrp="1" noChangeArrowheads="1"/>
          </p:cNvSpPr>
          <p:nvPr>
            <p:ph type="body" idx="1"/>
          </p:nvPr>
        </p:nvSpPr>
        <p:spPr/>
        <p:txBody>
          <a:bodyPr/>
          <a:lstStyle/>
          <a:p>
            <a:pPr eaLnBrk="1" hangingPunct="1">
              <a:buFont typeface="Arial" charset="0"/>
              <a:buAutoNum type="arabicParenR"/>
            </a:pPr>
            <a:endParaRPr lang="cs-CZ" altLang="cs-CZ" sz="2000" b="1" dirty="0">
              <a:solidFill>
                <a:srgbClr val="00287D"/>
              </a:solidFill>
            </a:endParaRPr>
          </a:p>
          <a:p>
            <a:pPr eaLnBrk="1" hangingPunct="1">
              <a:buFont typeface="Arial" charset="0"/>
              <a:buAutoNum type="arabicParenR"/>
            </a:pPr>
            <a:r>
              <a:rPr lang="cs-CZ" altLang="cs-CZ" sz="2000" b="1" dirty="0">
                <a:solidFill>
                  <a:srgbClr val="00287D"/>
                </a:solidFill>
              </a:rPr>
              <a:t>Podřazení (alespoň některých případů) normotvorby pod nesprávný úřední postup</a:t>
            </a:r>
          </a:p>
          <a:p>
            <a:pPr eaLnBrk="1" hangingPunct="1">
              <a:buFont typeface="Arial" charset="0"/>
              <a:buAutoNum type="arabicParenR"/>
            </a:pPr>
            <a:r>
              <a:rPr lang="cs-CZ" altLang="cs-CZ" sz="2000" b="1" dirty="0">
                <a:solidFill>
                  <a:srgbClr val="00287D"/>
                </a:solidFill>
              </a:rPr>
              <a:t>Dovodit obecný přímý nárok na základě čl. 36/3 Listiny či pracovat s ad hoc „ústavní nároky“ (regulované nájmy)</a:t>
            </a:r>
          </a:p>
          <a:p>
            <a:pPr eaLnBrk="1" hangingPunct="1">
              <a:buFont typeface="Arial" charset="0"/>
              <a:buAutoNum type="arabicParenR"/>
            </a:pPr>
            <a:r>
              <a:rPr lang="cs-CZ" altLang="cs-CZ" sz="2000" b="1" dirty="0">
                <a:solidFill>
                  <a:srgbClr val="00287D"/>
                </a:solidFill>
              </a:rPr>
              <a:t>Skutkové podstata(y) v z. č. 82/1998 Sb.</a:t>
            </a:r>
          </a:p>
          <a:p>
            <a:pPr eaLnBrk="1" hangingPunct="1">
              <a:buFont typeface="Arial" charset="0"/>
              <a:buAutoNum type="arabicParenR"/>
            </a:pPr>
            <a:r>
              <a:rPr lang="cs-CZ" altLang="cs-CZ" sz="2000" b="1" dirty="0">
                <a:solidFill>
                  <a:srgbClr val="00287D"/>
                </a:solidFill>
              </a:rPr>
              <a:t>Zvýšení kvality normotvorby či posílení záruk zákonnosti…</a:t>
            </a:r>
          </a:p>
          <a:p>
            <a:pPr eaLnBrk="1" hangingPunct="1">
              <a:buFont typeface="Arial" charset="0"/>
              <a:buAutoNum type="arabicParenR"/>
            </a:pPr>
            <a:endParaRPr lang="cs-CZ" altLang="cs-CZ" sz="2000" b="1" dirty="0">
              <a:solidFill>
                <a:srgbClr val="00287D"/>
              </a:solidFill>
            </a:endParaRPr>
          </a:p>
          <a:p>
            <a:pPr marL="0" indent="0" eaLnBrk="1" hangingPunct="1">
              <a:buNone/>
            </a:pPr>
            <a:r>
              <a:rPr lang="cs-CZ" altLang="cs-CZ" sz="1800" b="1" dirty="0"/>
              <a:t>Podstatné pro zapamatování </a:t>
            </a:r>
            <a:r>
              <a:rPr lang="cs-CZ" altLang="cs-CZ" sz="1800" dirty="0"/>
              <a:t>= za současného stavu judikatura odpovědnost za škodu způsobenou normativními právními </a:t>
            </a:r>
            <a:r>
              <a:rPr lang="cs-CZ" altLang="cs-CZ" sz="1800" b="1" dirty="0"/>
              <a:t>akty paušálně v kontextu z. č. 82/1998 Sb. nepřipouští</a:t>
            </a:r>
            <a:r>
              <a:rPr lang="cs-CZ" altLang="cs-CZ" sz="1800" dirty="0"/>
              <a:t> (odmítá jeho podřazení pod NÚP)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endParaRPr lang="cs-CZ" altLang="cs-CZ" b="1" dirty="0">
              <a:solidFill>
                <a:srgbClr val="7030A0"/>
              </a:solidFill>
            </a:endParaRPr>
          </a:p>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0E116C92-6710-4903-9C73-786CC77FFF29}" type="slidenum">
              <a:rPr lang="cs-CZ" altLang="cs-CZ"/>
              <a:pPr>
                <a:defRPr/>
              </a:pPr>
              <a:t>28</a:t>
            </a:fld>
            <a:endParaRPr lang="cs-CZ" altLang="cs-CZ"/>
          </a:p>
        </p:txBody>
      </p:sp>
      <p:sp>
        <p:nvSpPr>
          <p:cNvPr id="34820" name="Rectangle 2"/>
          <p:cNvSpPr>
            <a:spLocks noGrp="1" noChangeArrowheads="1"/>
          </p:cNvSpPr>
          <p:nvPr>
            <p:ph type="title"/>
          </p:nvPr>
        </p:nvSpPr>
        <p:spPr/>
        <p:txBody>
          <a:bodyPr/>
          <a:lstStyle/>
          <a:p>
            <a:pPr eaLnBrk="1" hangingPunct="1"/>
            <a:r>
              <a:rPr lang="cs-CZ" altLang="cs-CZ" dirty="0">
                <a:solidFill>
                  <a:srgbClr val="7030A0"/>
                </a:solidFill>
              </a:rPr>
              <a:t>Zvláštní druhy odpovědnosti za škodu při výkonu veřejné moci II</a:t>
            </a:r>
          </a:p>
        </p:txBody>
      </p:sp>
      <p:sp>
        <p:nvSpPr>
          <p:cNvPr id="34821" name="Rectangle 3"/>
          <p:cNvSpPr>
            <a:spLocks noGrp="1" noChangeArrowheads="1"/>
          </p:cNvSpPr>
          <p:nvPr>
            <p:ph type="body" idx="1"/>
          </p:nvPr>
        </p:nvSpPr>
        <p:spPr/>
        <p:txBody>
          <a:bodyPr/>
          <a:lstStyle/>
          <a:p>
            <a:pPr>
              <a:buNone/>
            </a:pPr>
            <a:endParaRPr lang="cs-CZ" b="1" dirty="0">
              <a:solidFill>
                <a:srgbClr val="7030A0"/>
              </a:solidFill>
            </a:endParaRPr>
          </a:p>
          <a:p>
            <a:pPr lvl="1"/>
            <a:endParaRPr lang="cs-CZ" sz="2000" b="1" dirty="0">
              <a:solidFill>
                <a:srgbClr val="7030A0"/>
              </a:solidFill>
            </a:endParaRPr>
          </a:p>
          <a:p>
            <a:pPr lvl="1"/>
            <a:endParaRPr lang="cs-CZ" sz="2000" b="1" dirty="0">
              <a:solidFill>
                <a:srgbClr val="7030A0"/>
              </a:solidFill>
            </a:endParaRPr>
          </a:p>
          <a:p>
            <a:pPr lvl="1"/>
            <a:endParaRPr lang="cs-CZ" sz="2000" b="1" dirty="0">
              <a:solidFill>
                <a:srgbClr val="7030A0"/>
              </a:solidFill>
            </a:endParaRPr>
          </a:p>
          <a:p>
            <a:pPr eaLnBrk="1" hangingPunct="1"/>
            <a:r>
              <a:rPr lang="cs-CZ" altLang="cs-CZ" sz="2000" b="1" dirty="0"/>
              <a:t>Děkuji za pozornost</a:t>
            </a:r>
          </a:p>
          <a:p>
            <a:pPr eaLnBrk="1" hangingPunct="1">
              <a:buNone/>
            </a:pPr>
            <a:endParaRPr lang="cs-CZ" altLang="cs-CZ" sz="2000" dirty="0"/>
          </a:p>
          <a:p>
            <a:pPr eaLnBrk="1" hangingPunct="1"/>
            <a:endParaRPr lang="cs-CZ" altLang="cs-CZ" sz="2000" dirty="0"/>
          </a:p>
          <a:p>
            <a:pPr eaLnBrk="1" hangingPunct="1"/>
            <a:r>
              <a:rPr lang="cs-CZ" altLang="cs-CZ" sz="2000" b="1" i="1" dirty="0"/>
              <a:t>Případné dotazy či možnost konzultace:</a:t>
            </a:r>
          </a:p>
          <a:p>
            <a:pPr lvl="1" eaLnBrk="1" hangingPunct="1"/>
            <a:r>
              <a:rPr lang="cs-CZ" altLang="cs-CZ" sz="2000" i="1" dirty="0"/>
              <a:t>V průběhu přednášek</a:t>
            </a:r>
          </a:p>
          <a:p>
            <a:pPr lvl="1" eaLnBrk="1" hangingPunct="1"/>
            <a:r>
              <a:rPr lang="cs-CZ" altLang="cs-CZ" sz="2000" i="1" dirty="0"/>
              <a:t>Prostřednictvím emailu či MS </a:t>
            </a:r>
            <a:r>
              <a:rPr lang="cs-CZ" altLang="cs-CZ" sz="2000" i="1" dirty="0" err="1"/>
              <a:t>Teams</a:t>
            </a:r>
            <a:endParaRPr lang="cs-CZ" altLang="cs-CZ" sz="2000" i="1" dirty="0"/>
          </a:p>
          <a:p>
            <a:pPr lvl="1" eaLnBrk="1" hangingPunct="1"/>
            <a:r>
              <a:rPr lang="cs-CZ" altLang="cs-CZ" sz="2000" i="1" dirty="0"/>
              <a:t>Diskusní fórum předmětu</a:t>
            </a:r>
          </a:p>
          <a:p>
            <a:pPr eaLnBrk="1" hangingPunct="1"/>
            <a:endParaRPr lang="cs-CZ" altLang="cs-C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14DA7C11-BB07-4240-9A97-0CC12F467B3E}" type="slidenum">
              <a:rPr lang="cs-CZ" altLang="cs-CZ"/>
              <a:pPr>
                <a:defRPr/>
              </a:pPr>
              <a:t>3</a:t>
            </a:fld>
            <a:endParaRPr lang="cs-CZ" altLang="cs-CZ"/>
          </a:p>
        </p:txBody>
      </p:sp>
      <p:sp>
        <p:nvSpPr>
          <p:cNvPr id="4100" name="Rectangle 2"/>
          <p:cNvSpPr>
            <a:spLocks noGrp="1" noChangeArrowheads="1"/>
          </p:cNvSpPr>
          <p:nvPr>
            <p:ph type="title"/>
          </p:nvPr>
        </p:nvSpPr>
        <p:spPr/>
        <p:txBody>
          <a:bodyPr/>
          <a:lstStyle/>
          <a:p>
            <a:pPr eaLnBrk="1" hangingPunct="1"/>
            <a:r>
              <a:rPr lang="cs-CZ" altLang="cs-CZ">
                <a:solidFill>
                  <a:srgbClr val="7030A0"/>
                </a:solidFill>
              </a:rPr>
              <a:t>„Legislativní odpovědnost“</a:t>
            </a:r>
          </a:p>
        </p:txBody>
      </p:sp>
      <p:sp>
        <p:nvSpPr>
          <p:cNvPr id="4101" name="Rectangle 3"/>
          <p:cNvSpPr>
            <a:spLocks noGrp="1" noChangeArrowheads="1"/>
          </p:cNvSpPr>
          <p:nvPr>
            <p:ph type="body" idx="1"/>
          </p:nvPr>
        </p:nvSpPr>
        <p:spPr/>
        <p:txBody>
          <a:bodyPr/>
          <a:lstStyle/>
          <a:p>
            <a:pPr eaLnBrk="1" hangingPunct="1"/>
            <a:r>
              <a:rPr lang="cs-CZ" altLang="cs-CZ" sz="2000" b="1" dirty="0"/>
              <a:t>Vícero rovin odpovědnosti</a:t>
            </a:r>
            <a:endParaRPr lang="cs-CZ" altLang="cs-CZ" sz="2000" dirty="0"/>
          </a:p>
          <a:p>
            <a:pPr lvl="1" eaLnBrk="1" hangingPunct="1"/>
            <a:r>
              <a:rPr lang="cs-CZ" altLang="cs-CZ" sz="2000" i="1" dirty="0"/>
              <a:t>za „kvalitu“ právního řádu</a:t>
            </a:r>
          </a:p>
          <a:p>
            <a:pPr lvl="1" eaLnBrk="1" hangingPunct="1"/>
            <a:r>
              <a:rPr lang="cs-CZ" altLang="cs-CZ" sz="2000" i="1" dirty="0"/>
              <a:t>za legislativně-technickou úroveň předpisu</a:t>
            </a:r>
          </a:p>
          <a:p>
            <a:pPr lvl="1" eaLnBrk="1" hangingPunct="1"/>
            <a:r>
              <a:rPr lang="cs-CZ" altLang="cs-CZ" sz="2000" i="1" dirty="0"/>
              <a:t>za efektivnost předpisu</a:t>
            </a:r>
          </a:p>
          <a:p>
            <a:pPr lvl="1" eaLnBrk="1" hangingPunct="1"/>
            <a:r>
              <a:rPr lang="cs-CZ" altLang="cs-CZ" sz="2000" i="1" dirty="0"/>
              <a:t>za nevydání apod.</a:t>
            </a:r>
          </a:p>
          <a:p>
            <a:pPr eaLnBrk="1" hangingPunct="1"/>
            <a:endParaRPr lang="cs-CZ" altLang="cs-CZ" sz="2000" b="1" dirty="0"/>
          </a:p>
          <a:p>
            <a:pPr eaLnBrk="1" hangingPunct="1"/>
            <a:r>
              <a:rPr lang="cs-CZ" altLang="cs-CZ" sz="2000" b="1" dirty="0"/>
              <a:t>Obecně právně neregulováno</a:t>
            </a:r>
          </a:p>
          <a:p>
            <a:pPr lvl="1" eaLnBrk="1" hangingPunct="1"/>
            <a:r>
              <a:rPr lang="cs-CZ" altLang="cs-CZ" sz="2000" dirty="0"/>
              <a:t>vyjma „legislativního procesu“</a:t>
            </a:r>
          </a:p>
          <a:p>
            <a:pPr lvl="2" eaLnBrk="1" hangingPunct="1"/>
            <a:r>
              <a:rPr lang="cs-CZ" altLang="cs-CZ" sz="2000" dirty="0"/>
              <a:t>(podzákonná </a:t>
            </a:r>
            <a:r>
              <a:rPr lang="cs-CZ" altLang="cs-CZ" sz="2000" dirty="0" err="1"/>
              <a:t>normotvorba</a:t>
            </a:r>
            <a:r>
              <a:rPr lang="cs-CZ" altLang="cs-CZ" sz="2000" dirty="0"/>
              <a:t> v podstatě ani takto)</a:t>
            </a:r>
          </a:p>
          <a:p>
            <a:pPr lvl="1" eaLnBrk="1" hangingPunct="1"/>
            <a:r>
              <a:rPr lang="cs-CZ" altLang="cs-CZ" sz="2000" dirty="0"/>
              <a:t>proto spojováno s odpovědností </a:t>
            </a:r>
            <a:r>
              <a:rPr lang="cs-CZ" altLang="cs-CZ" sz="2000" b="1" i="1" dirty="0"/>
              <a:t>politickou</a:t>
            </a:r>
            <a:r>
              <a:rPr lang="cs-CZ" altLang="cs-CZ" sz="2000" dirty="0"/>
              <a:t> a </a:t>
            </a:r>
            <a:r>
              <a:rPr lang="cs-CZ" altLang="cs-CZ" sz="2000" b="1" i="1" dirty="0"/>
              <a:t>ústavněprávní</a:t>
            </a:r>
          </a:p>
          <a:p>
            <a:pPr lvl="1" eaLnBrk="1" hangingPunct="1"/>
            <a:endParaRPr lang="cs-CZ" altLang="cs-CZ" sz="2000" dirty="0"/>
          </a:p>
          <a:p>
            <a:pPr eaLnBrk="1" hangingPunct="1"/>
            <a:endParaRPr lang="cs-CZ" altLang="cs-CZ"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BC77A979-D6EB-4C5A-A5EA-15AEC7F209AF}" type="slidenum">
              <a:rPr lang="cs-CZ" altLang="cs-CZ"/>
              <a:pPr>
                <a:defRPr/>
              </a:pPr>
              <a:t>4</a:t>
            </a:fld>
            <a:endParaRPr lang="cs-CZ" altLang="cs-CZ"/>
          </a:p>
        </p:txBody>
      </p:sp>
      <p:sp>
        <p:nvSpPr>
          <p:cNvPr id="5124" name="Rectangle 2"/>
          <p:cNvSpPr>
            <a:spLocks noGrp="1" noChangeArrowheads="1"/>
          </p:cNvSpPr>
          <p:nvPr>
            <p:ph type="title"/>
          </p:nvPr>
        </p:nvSpPr>
        <p:spPr/>
        <p:txBody>
          <a:bodyPr/>
          <a:lstStyle/>
          <a:p>
            <a:pPr eaLnBrk="1" hangingPunct="1"/>
            <a:r>
              <a:rPr lang="cs-CZ" altLang="cs-CZ" dirty="0">
                <a:solidFill>
                  <a:srgbClr val="7030A0"/>
                </a:solidFill>
              </a:rPr>
              <a:t>„Legislativní újma“</a:t>
            </a:r>
          </a:p>
        </p:txBody>
      </p:sp>
      <p:sp>
        <p:nvSpPr>
          <p:cNvPr id="5125" name="Rectangle 3"/>
          <p:cNvSpPr>
            <a:spLocks noGrp="1" noChangeArrowheads="1"/>
          </p:cNvSpPr>
          <p:nvPr>
            <p:ph type="body" idx="1"/>
          </p:nvPr>
        </p:nvSpPr>
        <p:spPr/>
        <p:txBody>
          <a:bodyPr/>
          <a:lstStyle/>
          <a:p>
            <a:pPr eaLnBrk="1" hangingPunct="1"/>
            <a:r>
              <a:rPr lang="cs-CZ" altLang="cs-CZ" sz="2000" dirty="0"/>
              <a:t>Jak ovšem naložit </a:t>
            </a:r>
            <a:r>
              <a:rPr lang="cs-CZ" altLang="cs-CZ" sz="2000" b="1" i="1" dirty="0">
                <a:solidFill>
                  <a:srgbClr val="7030A0"/>
                </a:solidFill>
              </a:rPr>
              <a:t>s újmou </a:t>
            </a:r>
            <a:r>
              <a:rPr lang="cs-CZ" altLang="cs-CZ" sz="2000" dirty="0"/>
              <a:t>způsobenou normotvornou činností ve sféře adresátů? </a:t>
            </a:r>
            <a:r>
              <a:rPr lang="cs-CZ" altLang="cs-CZ" sz="2000" i="1" dirty="0"/>
              <a:t>(tzv. legislativní újma či legislativní bezpráví)</a:t>
            </a:r>
          </a:p>
          <a:p>
            <a:pPr eaLnBrk="1" hangingPunct="1"/>
            <a:r>
              <a:rPr lang="cs-CZ" altLang="cs-CZ" sz="2000" b="1" dirty="0"/>
              <a:t>Může realisticky vzniknout</a:t>
            </a:r>
          </a:p>
          <a:p>
            <a:pPr lvl="1" eaLnBrk="1" hangingPunct="1"/>
            <a:r>
              <a:rPr lang="cs-CZ" altLang="cs-CZ" sz="2000" dirty="0"/>
              <a:t>viz např. </a:t>
            </a:r>
            <a:r>
              <a:rPr lang="cs-CZ" altLang="cs-CZ" sz="2000" i="1" dirty="0"/>
              <a:t>regulované nájmy, cukerné kvóty, porodní asistentky, církevní restituce, změny systému podpory fotovoltaiky, </a:t>
            </a:r>
            <a:r>
              <a:rPr lang="cs-CZ" altLang="cs-CZ" sz="2000" b="1" i="1" dirty="0"/>
              <a:t>covid – (normativní opatření „uzavírající“ ekonomiku),…</a:t>
            </a:r>
          </a:p>
          <a:p>
            <a:pPr eaLnBrk="1" hangingPunct="1">
              <a:buFont typeface="Wingdings" panose="05000000000000000000" pitchFamily="2" charset="2"/>
              <a:buNone/>
            </a:pPr>
            <a:endParaRPr lang="cs-CZ" altLang="cs-CZ" sz="2000" dirty="0"/>
          </a:p>
          <a:p>
            <a:pPr eaLnBrk="1" hangingPunct="1"/>
            <a:r>
              <a:rPr lang="cs-CZ" altLang="cs-CZ" sz="2000" b="1" dirty="0"/>
              <a:t>Základní problém = </a:t>
            </a:r>
            <a:r>
              <a:rPr lang="cs-CZ" altLang="cs-CZ" sz="2000" b="1" i="1" dirty="0" err="1"/>
              <a:t>normotvorba</a:t>
            </a:r>
            <a:r>
              <a:rPr lang="cs-CZ" altLang="cs-CZ" sz="2000" b="1" i="1" dirty="0"/>
              <a:t> vyvažuje různé zájmy</a:t>
            </a:r>
          </a:p>
          <a:p>
            <a:pPr lvl="1" eaLnBrk="1" hangingPunct="1"/>
            <a:r>
              <a:rPr lang="cs-CZ" altLang="cs-CZ" sz="2000" dirty="0"/>
              <a:t>vždy působí určitou újmu</a:t>
            </a:r>
          </a:p>
          <a:p>
            <a:pPr lvl="1" eaLnBrk="1" hangingPunct="1"/>
            <a:r>
              <a:rPr lang="cs-CZ" altLang="cs-CZ" sz="2000" dirty="0"/>
              <a:t>odpovědnost za vše tedy nepřipadá (prakticky) v úvahu</a:t>
            </a:r>
          </a:p>
          <a:p>
            <a:pPr eaLnBrk="1" hangingPunct="1"/>
            <a:r>
              <a:rPr lang="cs-CZ" altLang="cs-CZ" sz="2000" dirty="0"/>
              <a:t>Je ovšem myslitelná </a:t>
            </a:r>
            <a:r>
              <a:rPr lang="cs-CZ" altLang="cs-CZ" sz="2000" b="1" dirty="0"/>
              <a:t>paušální neodpovědnost?</a:t>
            </a:r>
          </a:p>
          <a:p>
            <a:pPr lvl="1" eaLnBrk="1" hangingPunct="1"/>
            <a:r>
              <a:rPr lang="cs-CZ" altLang="cs-CZ" sz="2000" dirty="0"/>
              <a:t>předmětem diskuze - </a:t>
            </a:r>
            <a:r>
              <a:rPr lang="cs-CZ" altLang="cs-CZ" sz="2000" b="1" dirty="0">
                <a:solidFill>
                  <a:srgbClr val="7030A0"/>
                </a:solidFill>
              </a:rPr>
              <a:t>argumenty PRO i PROTI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E1BE0CDE-B979-4738-B98A-51223038CACD}" type="slidenum">
              <a:rPr lang="cs-CZ" altLang="cs-CZ"/>
              <a:pPr>
                <a:defRPr/>
              </a:pPr>
              <a:t>5</a:t>
            </a:fld>
            <a:endParaRPr lang="cs-CZ" altLang="cs-CZ"/>
          </a:p>
        </p:txBody>
      </p:sp>
      <p:sp>
        <p:nvSpPr>
          <p:cNvPr id="6148"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PROTI odškodňování</a:t>
            </a:r>
          </a:p>
        </p:txBody>
      </p:sp>
      <p:sp>
        <p:nvSpPr>
          <p:cNvPr id="6149" name="Rectangle 3"/>
          <p:cNvSpPr>
            <a:spLocks noGrp="1" noChangeArrowheads="1"/>
          </p:cNvSpPr>
          <p:nvPr>
            <p:ph type="body" idx="1"/>
          </p:nvPr>
        </p:nvSpPr>
        <p:spPr/>
        <p:txBody>
          <a:bodyPr/>
          <a:lstStyle/>
          <a:p>
            <a:pPr eaLnBrk="1" hangingPunct="1"/>
            <a:r>
              <a:rPr lang="cs-CZ" altLang="cs-CZ" sz="2000" b="1" dirty="0">
                <a:solidFill>
                  <a:srgbClr val="00287D"/>
                </a:solidFill>
              </a:rPr>
              <a:t>Princip ústavní (neomezené) suverenity</a:t>
            </a:r>
          </a:p>
          <a:p>
            <a:pPr lvl="1" eaLnBrk="1" hangingPunct="1"/>
            <a:r>
              <a:rPr lang="cs-CZ" altLang="cs-CZ" sz="2000" dirty="0"/>
              <a:t>zákonodárná moc odpovědna lidu, nikoli moci soudní</a:t>
            </a:r>
          </a:p>
          <a:p>
            <a:pPr eaLnBrk="1" hangingPunct="1"/>
            <a:r>
              <a:rPr lang="cs-CZ" altLang="cs-CZ" sz="2000" b="1" dirty="0">
                <a:solidFill>
                  <a:srgbClr val="00287D"/>
                </a:solidFill>
              </a:rPr>
              <a:t>Právně upraven pouze „legislativní proces“</a:t>
            </a:r>
            <a:r>
              <a:rPr lang="cs-CZ" altLang="cs-CZ" sz="2000" dirty="0">
                <a:solidFill>
                  <a:srgbClr val="00287D"/>
                </a:solidFill>
              </a:rPr>
              <a:t> </a:t>
            </a:r>
          </a:p>
          <a:p>
            <a:pPr lvl="1" eaLnBrk="1" hangingPunct="1"/>
            <a:r>
              <a:rPr lang="cs-CZ" altLang="cs-CZ" sz="2000" dirty="0"/>
              <a:t>nikoli požadavky na jeho výsledky = nelze hodnotit „správnost“</a:t>
            </a:r>
            <a:endParaRPr lang="cs-CZ" altLang="cs-CZ" sz="2000" b="1" dirty="0"/>
          </a:p>
          <a:p>
            <a:pPr eaLnBrk="1" hangingPunct="1"/>
            <a:r>
              <a:rPr lang="cs-CZ" altLang="cs-CZ" sz="2000" b="1" dirty="0" err="1">
                <a:solidFill>
                  <a:srgbClr val="00287D"/>
                </a:solidFill>
              </a:rPr>
              <a:t>Normotvorba</a:t>
            </a:r>
            <a:r>
              <a:rPr lang="cs-CZ" altLang="cs-CZ" sz="2000" b="1" dirty="0">
                <a:solidFill>
                  <a:srgbClr val="00287D"/>
                </a:solidFill>
              </a:rPr>
              <a:t> je sférou výhradně politické odpovědnosti</a:t>
            </a:r>
          </a:p>
          <a:p>
            <a:pPr lvl="1" eaLnBrk="1" hangingPunct="1"/>
            <a:r>
              <a:rPr lang="cs-CZ" altLang="cs-CZ" sz="2000" dirty="0"/>
              <a:t>kterou nelze zaměňovat s odpovědností právní…</a:t>
            </a:r>
          </a:p>
          <a:p>
            <a:pPr eaLnBrk="1" hangingPunct="1"/>
            <a:r>
              <a:rPr lang="cs-CZ" altLang="cs-CZ" sz="2000" b="1" dirty="0">
                <a:solidFill>
                  <a:srgbClr val="00287D"/>
                </a:solidFill>
              </a:rPr>
              <a:t>Nepředvídatelné dopady na veřejné rozpočty</a:t>
            </a:r>
          </a:p>
          <a:p>
            <a:pPr lvl="1" eaLnBrk="1" hangingPunct="1"/>
            <a:r>
              <a:rPr lang="cs-CZ" altLang="cs-CZ" sz="2000" dirty="0"/>
              <a:t>ochromení normotvorného procesu</a:t>
            </a:r>
          </a:p>
          <a:p>
            <a:pPr eaLnBrk="1" hangingPunct="1"/>
            <a:r>
              <a:rPr lang="cs-CZ" altLang="cs-CZ" sz="2000" b="1" dirty="0">
                <a:solidFill>
                  <a:srgbClr val="00287D"/>
                </a:solidFill>
              </a:rPr>
              <a:t>Odpovědnost pouze za aplikaci práva</a:t>
            </a:r>
          </a:p>
          <a:p>
            <a:pPr eaLnBrk="1" hangingPunct="1">
              <a:buFont typeface="Wingdings" panose="05000000000000000000" pitchFamily="2" charset="2"/>
              <a:buNone/>
            </a:pPr>
            <a:endParaRPr lang="cs-CZ" altLang="cs-CZ" sz="2000" b="1" dirty="0">
              <a:solidFill>
                <a:srgbClr val="7030A0"/>
              </a:solidFill>
            </a:endParaRPr>
          </a:p>
          <a:p>
            <a:pPr eaLnBrk="1" hangingPunct="1"/>
            <a:r>
              <a:rPr lang="cs-CZ" altLang="cs-CZ" sz="2000" i="1" dirty="0"/>
              <a:t>Uvedené argumenty jsou ovšem diskutabilní…</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49792C2A-0537-4181-9290-30F2CD3BBD70}" type="slidenum">
              <a:rPr lang="cs-CZ" altLang="cs-CZ"/>
              <a:pPr>
                <a:defRPr/>
              </a:pPr>
              <a:t>6</a:t>
            </a:fld>
            <a:endParaRPr lang="cs-CZ" altLang="cs-CZ"/>
          </a:p>
        </p:txBody>
      </p:sp>
      <p:sp>
        <p:nvSpPr>
          <p:cNvPr id="7172"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PROTI odškodňování</a:t>
            </a:r>
          </a:p>
        </p:txBody>
      </p:sp>
      <p:sp>
        <p:nvSpPr>
          <p:cNvPr id="7173" name="Rectangle 3"/>
          <p:cNvSpPr>
            <a:spLocks noGrp="1" noChangeArrowheads="1"/>
          </p:cNvSpPr>
          <p:nvPr>
            <p:ph type="body" idx="1"/>
          </p:nvPr>
        </p:nvSpPr>
        <p:spPr/>
        <p:txBody>
          <a:bodyPr/>
          <a:lstStyle/>
          <a:p>
            <a:pPr eaLnBrk="1" hangingPunct="1"/>
            <a:r>
              <a:rPr lang="cs-CZ" altLang="cs-CZ" sz="2000" b="1" dirty="0">
                <a:solidFill>
                  <a:srgbClr val="00287D"/>
                </a:solidFill>
              </a:rPr>
              <a:t>Princip ústavní (neomezené) suverenity</a:t>
            </a:r>
          </a:p>
          <a:p>
            <a:pPr lvl="1" eaLnBrk="1" hangingPunct="1"/>
            <a:r>
              <a:rPr lang="cs-CZ" altLang="cs-CZ" sz="2000" dirty="0">
                <a:solidFill>
                  <a:srgbClr val="7030A0"/>
                </a:solidFill>
              </a:rPr>
              <a:t>soudní moc již </a:t>
            </a:r>
            <a:r>
              <a:rPr lang="cs-CZ" altLang="cs-CZ" sz="2000" dirty="0" err="1">
                <a:solidFill>
                  <a:srgbClr val="7030A0"/>
                </a:solidFill>
              </a:rPr>
              <a:t>ingeruje</a:t>
            </a:r>
            <a:r>
              <a:rPr lang="cs-CZ" altLang="cs-CZ" sz="2000" dirty="0">
                <a:solidFill>
                  <a:srgbClr val="7030A0"/>
                </a:solidFill>
              </a:rPr>
              <a:t> v rámci kontroly ústavnosti (zákonnosti)</a:t>
            </a:r>
          </a:p>
          <a:p>
            <a:pPr eaLnBrk="1" hangingPunct="1"/>
            <a:r>
              <a:rPr lang="cs-CZ" altLang="cs-CZ" sz="2000" b="1" dirty="0">
                <a:solidFill>
                  <a:srgbClr val="00287D"/>
                </a:solidFill>
              </a:rPr>
              <a:t>Právně upraven pouze „legislativní proces“</a:t>
            </a:r>
            <a:r>
              <a:rPr lang="cs-CZ" altLang="cs-CZ" sz="2000" dirty="0">
                <a:solidFill>
                  <a:srgbClr val="00287D"/>
                </a:solidFill>
              </a:rPr>
              <a:t> </a:t>
            </a:r>
          </a:p>
          <a:p>
            <a:pPr lvl="1" eaLnBrk="1" hangingPunct="1"/>
            <a:r>
              <a:rPr lang="cs-CZ" altLang="cs-CZ" sz="2000" dirty="0" err="1">
                <a:solidFill>
                  <a:srgbClr val="7030A0"/>
                </a:solidFill>
              </a:rPr>
              <a:t>normotvorba</a:t>
            </a:r>
            <a:r>
              <a:rPr lang="cs-CZ" altLang="cs-CZ" sz="2000" dirty="0">
                <a:solidFill>
                  <a:srgbClr val="7030A0"/>
                </a:solidFill>
              </a:rPr>
              <a:t> je právně limitována (byť zpravidla nikoli explicitně)</a:t>
            </a:r>
            <a:endParaRPr lang="cs-CZ" altLang="cs-CZ" sz="2000" b="1" dirty="0">
              <a:solidFill>
                <a:srgbClr val="7030A0"/>
              </a:solidFill>
            </a:endParaRPr>
          </a:p>
          <a:p>
            <a:pPr eaLnBrk="1" hangingPunct="1"/>
            <a:r>
              <a:rPr lang="cs-CZ" altLang="cs-CZ" sz="2000" b="1" dirty="0" err="1">
                <a:solidFill>
                  <a:srgbClr val="00287D"/>
                </a:solidFill>
              </a:rPr>
              <a:t>Normotvorba</a:t>
            </a:r>
            <a:r>
              <a:rPr lang="cs-CZ" altLang="cs-CZ" sz="2000" b="1" dirty="0">
                <a:solidFill>
                  <a:srgbClr val="00287D"/>
                </a:solidFill>
              </a:rPr>
              <a:t> je sférou výhradně politické odpovědnosti</a:t>
            </a:r>
          </a:p>
          <a:p>
            <a:pPr lvl="1" eaLnBrk="1" hangingPunct="1"/>
            <a:r>
              <a:rPr lang="cs-CZ" altLang="cs-CZ" sz="2000" dirty="0">
                <a:solidFill>
                  <a:srgbClr val="7030A0"/>
                </a:solidFill>
              </a:rPr>
              <a:t>kterou ale nelze v praxi realisticky uplatnit…</a:t>
            </a:r>
            <a:endParaRPr lang="cs-CZ" altLang="cs-CZ" sz="2000" b="1" dirty="0">
              <a:solidFill>
                <a:srgbClr val="00287D"/>
              </a:solidFill>
            </a:endParaRPr>
          </a:p>
          <a:p>
            <a:pPr eaLnBrk="1" hangingPunct="1"/>
            <a:r>
              <a:rPr lang="cs-CZ" altLang="cs-CZ" sz="2000" b="1" dirty="0">
                <a:solidFill>
                  <a:srgbClr val="00287D"/>
                </a:solidFill>
              </a:rPr>
              <a:t>Nepředvídatelné dopady na veřejné rozpočty</a:t>
            </a:r>
          </a:p>
          <a:p>
            <a:pPr lvl="1" eaLnBrk="1" hangingPunct="1"/>
            <a:r>
              <a:rPr lang="cs-CZ" altLang="cs-CZ" sz="2000" dirty="0">
                <a:solidFill>
                  <a:srgbClr val="7030A0"/>
                </a:solidFill>
              </a:rPr>
              <a:t>riziko uplatnění sankce (kompenzace) je podstatou prevenčního působení odpovědnosti…</a:t>
            </a:r>
          </a:p>
          <a:p>
            <a:pPr lvl="1" eaLnBrk="1" hangingPunct="1"/>
            <a:r>
              <a:rPr lang="cs-CZ" altLang="cs-CZ" sz="2000" dirty="0">
                <a:solidFill>
                  <a:srgbClr val="7030A0"/>
                </a:solidFill>
              </a:rPr>
              <a:t>nároky lze přiměřeně limitovat (požadavky na „kvalifikovanou“ protiprávnost či deklarování protiprávnosti apod.)</a:t>
            </a:r>
          </a:p>
          <a:p>
            <a:pPr eaLnBrk="1" hangingPunct="1"/>
            <a:r>
              <a:rPr lang="cs-CZ" altLang="cs-CZ" sz="2000" b="1" dirty="0">
                <a:solidFill>
                  <a:srgbClr val="00287D"/>
                </a:solidFill>
              </a:rPr>
              <a:t>Odpovědnost pouze za aplikaci práva </a:t>
            </a:r>
            <a:r>
              <a:rPr lang="cs-CZ" altLang="cs-CZ" sz="2000" dirty="0">
                <a:solidFill>
                  <a:srgbClr val="7030A0"/>
                </a:solidFill>
              </a:rPr>
              <a:t>- ale proč vlastně?</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4BC4539D-B915-4582-BE4F-592E855FE5F9}" type="slidenum">
              <a:rPr lang="cs-CZ" altLang="cs-CZ"/>
              <a:pPr>
                <a:defRPr/>
              </a:pPr>
              <a:t>7</a:t>
            </a:fld>
            <a:endParaRPr lang="cs-CZ" altLang="cs-CZ"/>
          </a:p>
        </p:txBody>
      </p:sp>
      <p:sp>
        <p:nvSpPr>
          <p:cNvPr id="8196"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 odškodňování</a:t>
            </a:r>
          </a:p>
        </p:txBody>
      </p:sp>
      <p:sp>
        <p:nvSpPr>
          <p:cNvPr id="8197" name="Rectangle 3"/>
          <p:cNvSpPr>
            <a:spLocks noGrp="1" noChangeArrowheads="1"/>
          </p:cNvSpPr>
          <p:nvPr>
            <p:ph type="body" idx="1"/>
          </p:nvPr>
        </p:nvSpPr>
        <p:spPr/>
        <p:txBody>
          <a:bodyPr/>
          <a:lstStyle/>
          <a:p>
            <a:pPr eaLnBrk="1" hangingPunct="1"/>
            <a:r>
              <a:rPr lang="cs-CZ" altLang="cs-CZ" sz="1800" b="1" dirty="0">
                <a:solidFill>
                  <a:srgbClr val="00287D"/>
                </a:solidFill>
              </a:rPr>
              <a:t>Odpovědnost za újmu (způsobenou výkonem veřejné moci) je vlastní principu soudobého právního státu</a:t>
            </a:r>
          </a:p>
          <a:p>
            <a:pPr lvl="1" eaLnBrk="1" hangingPunct="1"/>
            <a:r>
              <a:rPr lang="cs-CZ" altLang="cs-CZ" sz="1800" b="1" dirty="0"/>
              <a:t>dřívější pojetí: oddělení státu a parlamentu (společnosti)</a:t>
            </a:r>
          </a:p>
          <a:p>
            <a:pPr lvl="2" eaLnBrk="1" hangingPunct="1"/>
            <a:r>
              <a:rPr lang="cs-CZ" sz="1800" i="1" dirty="0" err="1"/>
              <a:t>Kelsen</a:t>
            </a:r>
            <a:r>
              <a:rPr lang="cs-CZ" sz="1800" i="1" dirty="0"/>
              <a:t>: jednání státu, které je bezprávím a které spočívá v zákonodárné činnosti, není aktem státu, nýbrž aktem společenským</a:t>
            </a:r>
            <a:endParaRPr lang="cs-CZ" altLang="cs-CZ" sz="1800" i="1" dirty="0"/>
          </a:p>
          <a:p>
            <a:pPr lvl="2" eaLnBrk="1" hangingPunct="1"/>
            <a:r>
              <a:rPr lang="cs-CZ" sz="1800" dirty="0"/>
              <a:t>poslanec = zástupce lidu, není vázán pokyny či příkazy a řídí pouze svým svědomím</a:t>
            </a:r>
            <a:endParaRPr lang="cs-CZ" altLang="cs-CZ" sz="1800" dirty="0"/>
          </a:p>
          <a:p>
            <a:pPr lvl="2" eaLnBrk="1" hangingPunct="1"/>
            <a:r>
              <a:rPr lang="cs-CZ" altLang="cs-CZ" sz="1800" dirty="0"/>
              <a:t>akty parlamentu nejsou akty státu</a:t>
            </a:r>
          </a:p>
          <a:p>
            <a:pPr lvl="1" eaLnBrk="1" hangingPunct="1"/>
            <a:r>
              <a:rPr lang="cs-CZ" altLang="cs-CZ" sz="1800" b="1" dirty="0"/>
              <a:t>dnešní pojetí: parlament = státní orgán, který je podroben kontrole</a:t>
            </a:r>
          </a:p>
          <a:p>
            <a:pPr lvl="1" eaLnBrk="1" hangingPunct="1"/>
            <a:endParaRPr lang="cs-CZ" altLang="cs-CZ" sz="1800" dirty="0"/>
          </a:p>
          <a:p>
            <a:pPr lvl="1" eaLnBrk="1" hangingPunct="1"/>
            <a:r>
              <a:rPr lang="cs-CZ" altLang="cs-CZ" sz="1800" dirty="0"/>
              <a:t>souvisí s posunem vnímání (rozšiřováním) odpovědnosti státu v čase</a:t>
            </a:r>
            <a:endParaRPr lang="cs-CZ" altLang="cs-CZ" sz="1800" b="1" dirty="0">
              <a:solidFill>
                <a:srgbClr val="00287D"/>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65E0EBE5-0CE9-43F7-92F9-52ADE332DA4A}" type="slidenum">
              <a:rPr lang="cs-CZ" altLang="cs-CZ"/>
              <a:pPr>
                <a:defRPr/>
              </a:pPr>
              <a:t>8</a:t>
            </a:fld>
            <a:endParaRPr lang="cs-CZ" altLang="cs-CZ"/>
          </a:p>
        </p:txBody>
      </p:sp>
      <p:sp>
        <p:nvSpPr>
          <p:cNvPr id="9220"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 odškodňování</a:t>
            </a:r>
          </a:p>
        </p:txBody>
      </p:sp>
      <p:sp>
        <p:nvSpPr>
          <p:cNvPr id="9221" name="Rectangle 3"/>
          <p:cNvSpPr>
            <a:spLocks noGrp="1" noChangeArrowheads="1"/>
          </p:cNvSpPr>
          <p:nvPr>
            <p:ph type="body" idx="1"/>
          </p:nvPr>
        </p:nvSpPr>
        <p:spPr/>
        <p:txBody>
          <a:bodyPr/>
          <a:lstStyle/>
          <a:p>
            <a:pPr eaLnBrk="1" hangingPunct="1"/>
            <a:r>
              <a:rPr lang="cs-CZ" altLang="cs-CZ" sz="1800" b="1" dirty="0">
                <a:solidFill>
                  <a:srgbClr val="00287D"/>
                </a:solidFill>
              </a:rPr>
              <a:t>Základní práva a principy</a:t>
            </a:r>
          </a:p>
          <a:p>
            <a:pPr lvl="1" eaLnBrk="1" hangingPunct="1"/>
            <a:r>
              <a:rPr lang="cs-CZ" sz="1800" dirty="0"/>
              <a:t>čl. 1/1 Ústavy: </a:t>
            </a:r>
            <a:r>
              <a:rPr lang="cs-CZ" sz="1800" i="1" dirty="0"/>
              <a:t>Česká republika je svrchovaný, jednotný a demokratický </a:t>
            </a:r>
            <a:r>
              <a:rPr lang="cs-CZ" sz="1800" b="1" i="1" dirty="0"/>
              <a:t>právní stát založený na úctě k právům a svobodám člověka a občana</a:t>
            </a:r>
            <a:r>
              <a:rPr lang="cs-CZ" sz="1800" i="1" dirty="0"/>
              <a:t>.</a:t>
            </a:r>
            <a:endParaRPr lang="cs-CZ" altLang="cs-CZ" sz="1800" i="1" dirty="0"/>
          </a:p>
          <a:p>
            <a:pPr lvl="1" eaLnBrk="1" hangingPunct="1"/>
            <a:r>
              <a:rPr lang="cs-CZ" altLang="cs-CZ" sz="1800" dirty="0"/>
              <a:t>obecně, nebo jen v některém kontextu (aplikace práva)?</a:t>
            </a:r>
          </a:p>
          <a:p>
            <a:pPr lvl="1" eaLnBrk="1" hangingPunct="1"/>
            <a:r>
              <a:rPr lang="cs-CZ" altLang="cs-CZ" sz="1800" dirty="0" err="1"/>
              <a:t>normotvorba</a:t>
            </a:r>
            <a:r>
              <a:rPr lang="cs-CZ" altLang="cs-CZ" sz="1800" dirty="0"/>
              <a:t>, jak ukazuje praxe, může zasahovat do </a:t>
            </a:r>
            <a:r>
              <a:rPr lang="cs-CZ" altLang="cs-CZ" sz="1800" b="1" dirty="0"/>
              <a:t>(základních) práv</a:t>
            </a:r>
          </a:p>
          <a:p>
            <a:pPr lvl="2" eaLnBrk="1" hangingPunct="1"/>
            <a:r>
              <a:rPr lang="cs-CZ" altLang="cs-CZ" sz="1800" dirty="0"/>
              <a:t>samotné působení škody pak lze zřejmě chápat jako zásah do vlastnického práva (oprávněnost je věcí další…)</a:t>
            </a:r>
          </a:p>
          <a:p>
            <a:pPr lvl="1" eaLnBrk="1" hangingPunct="1"/>
            <a:endParaRPr lang="cs-CZ" altLang="cs-CZ" sz="1800" dirty="0"/>
          </a:p>
          <a:p>
            <a:pPr lvl="1" eaLnBrk="1" hangingPunct="1"/>
            <a:r>
              <a:rPr lang="cs-CZ" altLang="cs-CZ" sz="1800" b="1" i="1" dirty="0"/>
              <a:t>rovnost</a:t>
            </a:r>
            <a:r>
              <a:rPr lang="cs-CZ" altLang="cs-CZ" sz="1800" dirty="0"/>
              <a:t> (odškodnění jen někomu?) </a:t>
            </a:r>
          </a:p>
          <a:p>
            <a:pPr lvl="1" eaLnBrk="1" hangingPunct="1"/>
            <a:r>
              <a:rPr lang="cs-CZ" altLang="cs-CZ" sz="1800" b="1" i="1" dirty="0"/>
              <a:t>právní jistota, minimalizace zásahu do základních práv, ochrana vlastnického práva </a:t>
            </a:r>
            <a:r>
              <a:rPr lang="cs-CZ" altLang="cs-CZ" sz="1800" dirty="0"/>
              <a:t>či obecněji </a:t>
            </a:r>
            <a:r>
              <a:rPr lang="cs-CZ" altLang="cs-CZ" sz="1800" b="1" i="1" dirty="0" err="1"/>
              <a:t>neminem</a:t>
            </a:r>
            <a:r>
              <a:rPr lang="cs-CZ" altLang="cs-CZ" sz="1800" b="1" i="1" dirty="0"/>
              <a:t> </a:t>
            </a:r>
            <a:r>
              <a:rPr lang="cs-CZ" altLang="cs-CZ" sz="1800" b="1" i="1" dirty="0" err="1"/>
              <a:t>laedere</a:t>
            </a:r>
            <a:r>
              <a:rPr lang="cs-CZ" altLang="cs-CZ" sz="1800" b="1" i="1" dirty="0"/>
              <a:t> </a:t>
            </a:r>
            <a:r>
              <a:rPr lang="cs-CZ" altLang="cs-CZ" sz="1800" dirty="0"/>
              <a:t>(požadavek na jistou míru péče zákonodárce?)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pPr>
              <a:defRPr/>
            </a:pPr>
            <a:r>
              <a:rPr lang="cs-CZ" altLang="cs-CZ" b="1" dirty="0">
                <a:solidFill>
                  <a:srgbClr val="7030A0"/>
                </a:solidFill>
              </a:rPr>
              <a:t>NVV30Zk </a:t>
            </a:r>
            <a:r>
              <a:rPr lang="cs-CZ" altLang="cs-CZ" dirty="0">
                <a:solidFill>
                  <a:srgbClr val="7030A0"/>
                </a:solidFill>
              </a:rPr>
              <a:t>Odpovědnost za škodu pro veřejnou správu (T. Svoboda)</a:t>
            </a:r>
            <a:endParaRPr lang="cs-CZ" altLang="cs-CZ" dirty="0"/>
          </a:p>
        </p:txBody>
      </p:sp>
      <p:sp>
        <p:nvSpPr>
          <p:cNvPr id="5" name="Zástupný symbol pro číslo snímku 4"/>
          <p:cNvSpPr>
            <a:spLocks noGrp="1"/>
          </p:cNvSpPr>
          <p:nvPr>
            <p:ph type="sldNum" sz="quarter" idx="11"/>
          </p:nvPr>
        </p:nvSpPr>
        <p:spPr/>
        <p:txBody>
          <a:bodyPr/>
          <a:lstStyle/>
          <a:p>
            <a:pPr>
              <a:defRPr/>
            </a:pPr>
            <a:fld id="{0656BC29-8BD5-4411-B67A-8324A0BFEA05}" type="slidenum">
              <a:rPr lang="cs-CZ" altLang="cs-CZ"/>
              <a:pPr>
                <a:defRPr/>
              </a:pPr>
              <a:t>9</a:t>
            </a:fld>
            <a:endParaRPr lang="cs-CZ" altLang="cs-CZ"/>
          </a:p>
        </p:txBody>
      </p:sp>
      <p:sp>
        <p:nvSpPr>
          <p:cNvPr id="10244" name="Rectangle 2"/>
          <p:cNvSpPr>
            <a:spLocks noGrp="1" noChangeArrowheads="1"/>
          </p:cNvSpPr>
          <p:nvPr>
            <p:ph type="title"/>
          </p:nvPr>
        </p:nvSpPr>
        <p:spPr/>
        <p:txBody>
          <a:bodyPr/>
          <a:lstStyle/>
          <a:p>
            <a:pPr eaLnBrk="1" hangingPunct="1"/>
            <a:r>
              <a:rPr lang="cs-CZ" altLang="cs-CZ" dirty="0">
                <a:solidFill>
                  <a:srgbClr val="7030A0"/>
                </a:solidFill>
              </a:rPr>
              <a:t>„Legislativní újma“ - argumenty PRO odškodňování</a:t>
            </a:r>
          </a:p>
        </p:txBody>
      </p:sp>
      <p:sp>
        <p:nvSpPr>
          <p:cNvPr id="10245" name="Rectangle 3"/>
          <p:cNvSpPr>
            <a:spLocks noGrp="1" noChangeArrowheads="1"/>
          </p:cNvSpPr>
          <p:nvPr>
            <p:ph type="body" idx="1"/>
          </p:nvPr>
        </p:nvSpPr>
        <p:spPr/>
        <p:txBody>
          <a:bodyPr/>
          <a:lstStyle/>
          <a:p>
            <a:pPr eaLnBrk="1" hangingPunct="1"/>
            <a:r>
              <a:rPr lang="cs-CZ" altLang="cs-CZ" sz="1800" b="1" dirty="0">
                <a:solidFill>
                  <a:srgbClr val="00287D"/>
                </a:solidFill>
              </a:rPr>
              <a:t>Existence „referenčního rámce“ protiprávnosti</a:t>
            </a:r>
          </a:p>
          <a:p>
            <a:pPr lvl="1" eaLnBrk="1" hangingPunct="1"/>
            <a:r>
              <a:rPr lang="cs-CZ" altLang="cs-CZ" sz="1800" dirty="0">
                <a:solidFill>
                  <a:schemeClr val="bg2"/>
                </a:solidFill>
              </a:rPr>
              <a:t>souvisí s již uvedenou představou (neomezené) zákonodárné suverenity</a:t>
            </a:r>
          </a:p>
          <a:p>
            <a:pPr lvl="1" eaLnBrk="1" hangingPunct="1"/>
            <a:r>
              <a:rPr lang="cs-CZ" altLang="cs-CZ" sz="1800" dirty="0"/>
              <a:t>avšak čl. 87/1: </a:t>
            </a:r>
            <a:r>
              <a:rPr lang="cs-CZ" altLang="cs-CZ" sz="1800" i="1" dirty="0"/>
              <a:t>Ústavní soud rozhoduje</a:t>
            </a:r>
            <a:br>
              <a:rPr lang="cs-CZ" altLang="cs-CZ" sz="1800" i="1" dirty="0"/>
            </a:br>
            <a:r>
              <a:rPr lang="cs-CZ" altLang="cs-CZ" sz="1800" i="1" dirty="0"/>
              <a:t>	a) o zrušení zákonů nebo jejich jednotlivých ustanovení, jsou-li v 	rozporu s ústavním pořádkem,</a:t>
            </a:r>
            <a:br>
              <a:rPr lang="cs-CZ" altLang="cs-CZ" sz="1800" i="1" dirty="0"/>
            </a:br>
            <a:r>
              <a:rPr lang="cs-CZ" altLang="cs-CZ" sz="1800" i="1" dirty="0"/>
              <a:t>	b) o zrušení jiných právních předpisů nebo jejich jednotlivých 	ustanovení, jsou-li v rozporu s ústavním pořádkem nebo zákonem</a:t>
            </a:r>
          </a:p>
          <a:p>
            <a:pPr lvl="1" eaLnBrk="1" hangingPunct="1">
              <a:buFont typeface="Wingdings" panose="05000000000000000000" pitchFamily="2" charset="2"/>
              <a:buNone/>
            </a:pPr>
            <a:endParaRPr lang="cs-CZ" altLang="cs-CZ" sz="1800" dirty="0"/>
          </a:p>
          <a:p>
            <a:pPr lvl="1" eaLnBrk="1" hangingPunct="1"/>
            <a:r>
              <a:rPr lang="cs-CZ" altLang="cs-CZ" sz="1800" b="1" dirty="0">
                <a:solidFill>
                  <a:srgbClr val="7030A0"/>
                </a:solidFill>
              </a:rPr>
              <a:t>=</a:t>
            </a:r>
            <a:r>
              <a:rPr lang="en-US" altLang="cs-CZ" sz="1800" b="1" dirty="0">
                <a:solidFill>
                  <a:srgbClr val="7030A0"/>
                </a:solidFill>
              </a:rPr>
              <a:t>&gt;</a:t>
            </a:r>
            <a:r>
              <a:rPr lang="cs-CZ" altLang="cs-CZ" sz="1800" b="1" dirty="0">
                <a:solidFill>
                  <a:srgbClr val="7030A0"/>
                </a:solidFill>
              </a:rPr>
              <a:t> existence limitů (protiprávnosti)</a:t>
            </a:r>
          </a:p>
          <a:p>
            <a:pPr lvl="2" eaLnBrk="1" hangingPunct="1"/>
            <a:r>
              <a:rPr lang="cs-CZ" altLang="cs-CZ" sz="1800" b="1" i="1" dirty="0"/>
              <a:t>základní práva</a:t>
            </a:r>
            <a:r>
              <a:rPr lang="cs-CZ" altLang="cs-CZ" sz="1800" i="1" dirty="0"/>
              <a:t> a také </a:t>
            </a:r>
            <a:r>
              <a:rPr lang="cs-CZ" altLang="cs-CZ" sz="1800" b="1" i="1" dirty="0"/>
              <a:t>(ústavní) principy</a:t>
            </a:r>
          </a:p>
          <a:p>
            <a:pPr lvl="2" eaLnBrk="1" hangingPunct="1"/>
            <a:r>
              <a:rPr lang="cs-CZ" altLang="cs-CZ" sz="1800" b="1" i="1" dirty="0"/>
              <a:t>nezákonnost </a:t>
            </a:r>
            <a:r>
              <a:rPr lang="cs-CZ" altLang="cs-CZ" sz="1800" i="1" dirty="0"/>
              <a:t>u podzákonné </a:t>
            </a:r>
            <a:r>
              <a:rPr lang="cs-CZ" altLang="cs-CZ" sz="1800" i="1" dirty="0" err="1"/>
              <a:t>normotvorby</a:t>
            </a:r>
            <a:endParaRPr lang="cs-CZ" altLang="cs-CZ" sz="1800" b="1" dirty="0">
              <a:solidFill>
                <a:srgbClr val="00287D"/>
              </a:solidFill>
            </a:endParaRPr>
          </a:p>
          <a:p>
            <a:pPr eaLnBrk="1" hangingPunct="1">
              <a:buFont typeface="Wingdings" panose="05000000000000000000" pitchFamily="2" charset="2"/>
              <a:buNone/>
            </a:pPr>
            <a:endParaRPr lang="cs-CZ" altLang="cs-CZ" sz="1800" b="1" dirty="0">
              <a:solidFill>
                <a:srgbClr val="00287D"/>
              </a:solidFill>
            </a:endParaRPr>
          </a:p>
        </p:txBody>
      </p:sp>
    </p:spTree>
  </p:cSld>
  <p:clrMapOvr>
    <a:masterClrMapping/>
  </p:clrMapOvr>
</p:sld>
</file>

<file path=ppt/theme/theme1.xml><?xml version="1.0" encoding="utf-8"?>
<a:theme xmlns:a="http://schemas.openxmlformats.org/drawingml/2006/main" name="law_sablona_cz (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 (1)</Template>
  <TotalTime>9612</TotalTime>
  <Words>2989</Words>
  <Application>Microsoft Office PowerPoint</Application>
  <PresentationFormat>Předvádění na obrazovce (4:3)</PresentationFormat>
  <Paragraphs>305</Paragraphs>
  <Slides>28</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Tahoma</vt:lpstr>
      <vt:lpstr>Wingdings</vt:lpstr>
      <vt:lpstr>law_sablona_cz (1)</vt:lpstr>
      <vt:lpstr>    Zvláštní druhy odpovědnosti za škodu při výkonu veřejné moci II – odpovědnost za normativní akty (24. 3. 2023) PrF:NV307K Odpovědnost za škodu ve veřejné správě Mgr. Tomáš Svoboda, Ph.D.  </vt:lpstr>
      <vt:lpstr>Osnova prezentace</vt:lpstr>
      <vt:lpstr>„Legislativní odpovědnost“</vt:lpstr>
      <vt:lpstr>„Legislativní újma“</vt:lpstr>
      <vt:lpstr>„Legislativní újma“ - argumenty PROTI odškodňování</vt:lpstr>
      <vt:lpstr>„Legislativní újma“ - argumenty PROTI odškodňování</vt:lpstr>
      <vt:lpstr>„Legislativní újma“ - argumenty PRO odškodňování</vt:lpstr>
      <vt:lpstr>„Legislativní újma“ - argumenty PRO odškodňování</vt:lpstr>
      <vt:lpstr>„Legislativní újma“ - argumenty PRO odškodňování</vt:lpstr>
      <vt:lpstr>„Legislativní újma“ - argumenty PRO odškodňování</vt:lpstr>
      <vt:lpstr>„Legislativní újma“ - argumenty PRO odškodňování</vt:lpstr>
      <vt:lpstr>„Legislativní újma“ - argumenty PRO odškodňování</vt:lpstr>
      <vt:lpstr>Judikatura</vt:lpstr>
      <vt:lpstr>Judikatura</vt:lpstr>
      <vt:lpstr>Judikatura</vt:lpstr>
      <vt:lpstr>Judikatura</vt:lpstr>
      <vt:lpstr>Judikatura</vt:lpstr>
      <vt:lpstr>Judikatura</vt:lpstr>
      <vt:lpstr>Judikatura</vt:lpstr>
      <vt:lpstr>Judikatura</vt:lpstr>
      <vt:lpstr>Judikatura</vt:lpstr>
      <vt:lpstr>Judikatura</vt:lpstr>
      <vt:lpstr>Judikatura</vt:lpstr>
      <vt:lpstr>Judikatura</vt:lpstr>
      <vt:lpstr>Judikatura</vt:lpstr>
      <vt:lpstr>Judikatura</vt:lpstr>
      <vt:lpstr>Možné přístupy</vt:lpstr>
      <vt:lpstr>Zvláštní druhy odpovědnosti za škodu při výkonu veřejné moci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Určení nezákonnosti zásahu v kontextu odpovědnosti za újmu při výkonu veřejné moci  Mgr. Tomáš Svoboda</dc:title>
  <dc:creator>Admin</dc:creator>
  <cp:lastModifiedBy>Tomáš Svoboda</cp:lastModifiedBy>
  <cp:revision>374</cp:revision>
  <cp:lastPrinted>1601-01-01T00:00:00Z</cp:lastPrinted>
  <dcterms:created xsi:type="dcterms:W3CDTF">2016-03-09T14:49:29Z</dcterms:created>
  <dcterms:modified xsi:type="dcterms:W3CDTF">2023-04-24T14:36:02Z</dcterms:modified>
</cp:coreProperties>
</file>