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4"/>
  </p:sldMasterIdLst>
  <p:notesMasterIdLst>
    <p:notesMasterId r:id="rId23"/>
  </p:notesMasterIdLst>
  <p:handoutMasterIdLst>
    <p:handoutMasterId r:id="rId24"/>
  </p:handoutMasterIdLst>
  <p:sldIdLst>
    <p:sldId id="256" r:id="rId5"/>
    <p:sldId id="266" r:id="rId6"/>
    <p:sldId id="268" r:id="rId7"/>
    <p:sldId id="269" r:id="rId8"/>
    <p:sldId id="267" r:id="rId9"/>
    <p:sldId id="270" r:id="rId10"/>
    <p:sldId id="271" r:id="rId11"/>
    <p:sldId id="272" r:id="rId12"/>
    <p:sldId id="273" r:id="rId13"/>
    <p:sldId id="274" r:id="rId14"/>
    <p:sldId id="275" r:id="rId15"/>
    <p:sldId id="276" r:id="rId16"/>
    <p:sldId id="277" r:id="rId17"/>
    <p:sldId id="278" r:id="rId18"/>
    <p:sldId id="279" r:id="rId19"/>
    <p:sldId id="280" r:id="rId20"/>
    <p:sldId id="281" r:id="rId21"/>
    <p:sldId id="283" r:id="rId2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>
          <p15:clr>
            <a:srgbClr val="A4A3A4"/>
          </p15:clr>
        </p15:guide>
        <p15:guide id="2" orient="horz" pos="1272">
          <p15:clr>
            <a:srgbClr val="A4A3A4"/>
          </p15:clr>
        </p15:guide>
        <p15:guide id="3" orient="horz" pos="715">
          <p15:clr>
            <a:srgbClr val="A4A3A4"/>
          </p15:clr>
        </p15:guide>
        <p15:guide id="4" orient="horz" pos="3861">
          <p15:clr>
            <a:srgbClr val="A4A3A4"/>
          </p15:clr>
        </p15:guide>
        <p15:guide id="5" orient="horz" pos="3944">
          <p15:clr>
            <a:srgbClr val="A4A3A4"/>
          </p15:clr>
        </p15:guide>
        <p15:guide id="6" pos="321">
          <p15:clr>
            <a:srgbClr val="A4A3A4"/>
          </p15:clr>
        </p15:guide>
        <p15:guide id="7" pos="5418">
          <p15:clr>
            <a:srgbClr val="A4A3A4"/>
          </p15:clr>
        </p15:guide>
        <p15:guide id="8" pos="682">
          <p15:clr>
            <a:srgbClr val="A4A3A4"/>
          </p15:clr>
        </p15:guide>
        <p15:guide id="9" pos="2766">
          <p15:clr>
            <a:srgbClr val="A4A3A4"/>
          </p15:clr>
        </p15:guide>
        <p15:guide id="10" pos="297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833" autoAdjust="0"/>
    <p:restoredTop sz="94611" autoAdjust="0"/>
  </p:normalViewPr>
  <p:slideViewPr>
    <p:cSldViewPr snapToGrid="0">
      <p:cViewPr varScale="1">
        <p:scale>
          <a:sx n="123" d="100"/>
          <a:sy n="123" d="100"/>
        </p:scale>
        <p:origin x="1356" y="114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321"/>
        <p:guide pos="5418"/>
        <p:guide pos="682"/>
        <p:guide pos="2766"/>
        <p:guide pos="2976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 dirty="0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 dirty="0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 dirty="0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 dirty="0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 dirty="0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 dirty="0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82675" y="2565401"/>
            <a:ext cx="7518400" cy="2663825"/>
          </a:xfrm>
        </p:spPr>
        <p:txBody>
          <a:bodyPr tIns="0" bIns="0" anchor="ctr"/>
          <a:lstStyle>
            <a:lvl1pPr>
              <a:defRPr sz="3200"/>
            </a:lvl1pPr>
          </a:lstStyle>
          <a:p>
            <a:pPr lvl="0"/>
            <a:r>
              <a:rPr lang="cs-CZ" altLang="cs-CZ" noProof="0"/>
              <a:t>Kliknutím lze upravit styl.</a:t>
            </a:r>
            <a:endParaRPr lang="en-GB" altLang="cs-CZ" noProof="0" dirty="0"/>
          </a:p>
        </p:txBody>
      </p:sp>
      <p:sp>
        <p:nvSpPr>
          <p:cNvPr id="8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 dirty="0"/>
              <a:t>Define footer - Name of the presentation / Your name / Unit, Office</a:t>
            </a:r>
            <a:endParaRPr lang="cs-CZ" alt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noProof="0"/>
              <a:t>Kliknutím lze upravit styl.</a:t>
            </a:r>
            <a:endParaRPr lang="en-GB" noProof="0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noProof="0"/>
              <a:t>Kliknutím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FD44865-E482-4274-BA0A-6D969A5DE30D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 dirty="0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3906166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97689" y="1125539"/>
            <a:ext cx="1703387" cy="5006975"/>
          </a:xfrm>
        </p:spPr>
        <p:txBody>
          <a:bodyPr vert="eaVert"/>
          <a:lstStyle/>
          <a:p>
            <a:r>
              <a:rPr lang="cs-CZ" noProof="0"/>
              <a:t>Kliknutím lze upravit styl.</a:t>
            </a:r>
            <a:endParaRPr lang="en-GB" noProof="0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9588" y="1125539"/>
            <a:ext cx="6037861" cy="5006975"/>
          </a:xfrm>
        </p:spPr>
        <p:txBody>
          <a:bodyPr vert="eaVert"/>
          <a:lstStyle/>
          <a:p>
            <a:pPr lvl="0"/>
            <a:r>
              <a:rPr lang="cs-CZ" noProof="0"/>
              <a:t>Kliknutím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7153075-B133-4825-BEAD-9495BA665D34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 dirty="0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7527274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noProof="0"/>
              <a:t>Kliknutím lze upravit styl.</a:t>
            </a:r>
            <a:endParaRPr lang="en-GB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rgbClr val="00287D"/>
              </a:buClr>
              <a:buSzPct val="100000"/>
              <a:buFont typeface="Wingdings" panose="05000000000000000000" pitchFamily="2" charset="2"/>
              <a:buChar char="§"/>
              <a:defRPr/>
            </a:lvl1pPr>
            <a:lvl2pPr marL="742950" indent="-285750">
              <a:buClr>
                <a:srgbClr val="00287D"/>
              </a:buClr>
              <a:buFont typeface="Wingdings" panose="05000000000000000000" pitchFamily="2" charset="2"/>
              <a:buChar char="§"/>
              <a:defRPr/>
            </a:lvl2pPr>
            <a:lvl3pPr marL="914400" indent="0">
              <a:buNone/>
              <a:defRPr/>
            </a:lvl3pPr>
          </a:lstStyle>
          <a:p>
            <a:pPr lvl="0"/>
            <a:r>
              <a:rPr lang="cs-CZ" noProof="0"/>
              <a:t>Kliknutím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 dirty="0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6860472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4406901"/>
            <a:ext cx="8091487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noProof="0"/>
              <a:t>Kliknutím lze upravit styl.</a:t>
            </a:r>
            <a:endParaRPr lang="en-GB" noProof="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09589" y="2906713"/>
            <a:ext cx="8091487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noProof="0"/>
              <a:t>Kliknutím lze upravit styly předlohy textu.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7F5D36C-8A95-44A1-B2E3-4B4CEE4AA93A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 dirty="0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563645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noProof="0"/>
              <a:t>Kliknutím lze upravit styl.</a:t>
            </a:r>
            <a:endParaRPr lang="en-GB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09588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noProof="0"/>
              <a:t>Kliknutím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24131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noProof="0"/>
              <a:t>Kliknutím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1152B74-69A5-4C0F-AF65-094CC50B2C3C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 dirty="0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2400454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1134533"/>
            <a:ext cx="8091487" cy="643467"/>
          </a:xfrm>
        </p:spPr>
        <p:txBody>
          <a:bodyPr/>
          <a:lstStyle>
            <a:lvl1pPr>
              <a:defRPr/>
            </a:lvl1pPr>
          </a:lstStyle>
          <a:p>
            <a:r>
              <a:rPr lang="cs-CZ" noProof="0"/>
              <a:t>Kliknutím lze upravit styl.</a:t>
            </a:r>
            <a:endParaRPr lang="en-GB" noProof="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12369" y="2019300"/>
            <a:ext cx="38786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noProof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9588" y="2915728"/>
            <a:ext cx="3874282" cy="321043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noProof="0"/>
              <a:t>Kliknutím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723119" y="2019300"/>
            <a:ext cx="38779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noProof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22963" y="2938734"/>
            <a:ext cx="3878113" cy="319113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noProof="0"/>
              <a:t>Kliknutím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595CD6F-6F72-494C-9F75-EA7F2E402090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Rectangle 17"/>
          <p:cNvSpPr>
            <a:spLocks noGrp="1" noChangeArrowheads="1"/>
          </p:cNvSpPr>
          <p:nvPr>
            <p:ph type="ftr" sz="quarter" idx="12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 dirty="0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525317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noProof="0"/>
              <a:t>Kliknutím lze upravit styl.</a:t>
            </a:r>
            <a:endParaRPr lang="en-GB" noProof="0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>
          <a:xfrm>
            <a:off x="422694" y="6248400"/>
            <a:ext cx="630591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cs-CZ" dirty="0"/>
              <a:t>Define footer - Name of the presentation / Your name / Unit, Office</a:t>
            </a:r>
            <a:endParaRPr lang="cs-CZ" alt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27DA5A4-BFC5-452F-9F43-ADC3A6F1509E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5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8091487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noProof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7100029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 dirty="0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9540641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8" y="1134534"/>
            <a:ext cx="8091487" cy="64346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noProof="0"/>
              <a:t>Kliknutím lze upravit styl.</a:t>
            </a:r>
            <a:endParaRPr lang="en-GB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1" y="2019300"/>
            <a:ext cx="5026025" cy="410686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noProof="0"/>
              <a:t>Kliknutím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2746884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noProof="0"/>
              <a:t>Kliknutím lze upravit styly předlohy textu.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A562BE3-FB3A-4F01-A26A-8D36CDF01ADA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 dirty="0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315454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5087507"/>
            <a:ext cx="5486400" cy="566739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1134533"/>
            <a:ext cx="5486400" cy="38745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654246"/>
            <a:ext cx="5486400" cy="47562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268BFBB-FD49-4E22-AEFE-2646EB3E88CA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 dirty="0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695320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509589" y="1125539"/>
            <a:ext cx="8086635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 noProof="0" dirty="0" err="1"/>
              <a:t>Klepnutím</a:t>
            </a:r>
            <a:r>
              <a:rPr lang="en-GB" altLang="cs-CZ" noProof="0" dirty="0"/>
              <a:t> </a:t>
            </a:r>
            <a:r>
              <a:rPr lang="en-GB" altLang="cs-CZ" noProof="0" dirty="0" err="1"/>
              <a:t>lze</a:t>
            </a:r>
            <a:r>
              <a:rPr lang="en-GB" altLang="cs-CZ" noProof="0" dirty="0"/>
              <a:t> </a:t>
            </a:r>
            <a:r>
              <a:rPr lang="en-GB" altLang="cs-CZ" noProof="0" dirty="0" err="1"/>
              <a:t>upravit</a:t>
            </a:r>
            <a:r>
              <a:rPr lang="en-GB" altLang="cs-CZ" noProof="0" dirty="0"/>
              <a:t> </a:t>
            </a:r>
            <a:r>
              <a:rPr lang="en-GB" altLang="cs-CZ" noProof="0" dirty="0" err="1"/>
              <a:t>styl</a:t>
            </a:r>
            <a:r>
              <a:rPr lang="en-GB" altLang="cs-CZ" noProof="0" dirty="0"/>
              <a:t> </a:t>
            </a:r>
            <a:r>
              <a:rPr lang="en-GB" altLang="cs-CZ" noProof="0" dirty="0" err="1"/>
              <a:t>předlohy</a:t>
            </a:r>
            <a:r>
              <a:rPr lang="en-GB" altLang="cs-CZ" noProof="0" dirty="0"/>
              <a:t> </a:t>
            </a:r>
            <a:r>
              <a:rPr lang="en-GB" altLang="cs-CZ" noProof="0" dirty="0" err="1"/>
              <a:t>nadpisů</a:t>
            </a:r>
            <a:r>
              <a:rPr lang="en-GB" altLang="cs-CZ" noProof="0" dirty="0"/>
              <a:t>.</a:t>
            </a:r>
          </a:p>
        </p:txBody>
      </p:sp>
      <p:sp>
        <p:nvSpPr>
          <p:cNvPr id="6452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9589" y="2017713"/>
            <a:ext cx="8082321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 noProof="0" dirty="0" err="1"/>
              <a:t>Klepnutím</a:t>
            </a:r>
            <a:r>
              <a:rPr lang="en-GB" altLang="cs-CZ" noProof="0" dirty="0"/>
              <a:t> </a:t>
            </a:r>
            <a:r>
              <a:rPr lang="en-GB" altLang="cs-CZ" noProof="0" dirty="0" err="1"/>
              <a:t>lze</a:t>
            </a:r>
            <a:r>
              <a:rPr lang="en-GB" altLang="cs-CZ" noProof="0" dirty="0"/>
              <a:t> </a:t>
            </a:r>
            <a:r>
              <a:rPr lang="en-GB" altLang="cs-CZ" noProof="0" dirty="0" err="1"/>
              <a:t>upravit</a:t>
            </a:r>
            <a:r>
              <a:rPr lang="en-GB" altLang="cs-CZ" noProof="0" dirty="0"/>
              <a:t> </a:t>
            </a:r>
            <a:r>
              <a:rPr lang="en-GB" altLang="cs-CZ" noProof="0" dirty="0" err="1"/>
              <a:t>styly</a:t>
            </a:r>
            <a:r>
              <a:rPr lang="en-GB" altLang="cs-CZ" noProof="0" dirty="0"/>
              <a:t> </a:t>
            </a:r>
            <a:r>
              <a:rPr lang="en-GB" altLang="cs-CZ" noProof="0" dirty="0" err="1"/>
              <a:t>předlohy</a:t>
            </a:r>
            <a:r>
              <a:rPr lang="en-GB" altLang="cs-CZ" noProof="0" dirty="0"/>
              <a:t> </a:t>
            </a:r>
            <a:r>
              <a:rPr lang="en-GB" altLang="cs-CZ" noProof="0" dirty="0" err="1"/>
              <a:t>textu</a:t>
            </a:r>
            <a:r>
              <a:rPr lang="en-GB" altLang="cs-CZ" noProof="0" dirty="0"/>
              <a:t>.</a:t>
            </a:r>
          </a:p>
          <a:p>
            <a:pPr lvl="1"/>
            <a:r>
              <a:rPr lang="en-GB" altLang="cs-CZ" noProof="0" dirty="0" err="1"/>
              <a:t>Druhá</a:t>
            </a:r>
            <a:r>
              <a:rPr lang="en-GB" altLang="cs-CZ" noProof="0" dirty="0"/>
              <a:t> </a:t>
            </a:r>
            <a:r>
              <a:rPr lang="en-GB" altLang="cs-CZ" noProof="0" dirty="0" err="1"/>
              <a:t>úroveň</a:t>
            </a:r>
            <a:endParaRPr lang="en-GB" altLang="cs-CZ" noProof="0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r>
              <a:rPr lang="en-US" altLang="cs-CZ" dirty="0"/>
              <a:t>Define footer - Name of the presentation / Your name / Unit, Office</a:t>
            </a:r>
            <a:endParaRPr lang="cs-CZ" alt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100000"/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80000"/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414068" y="6248400"/>
            <a:ext cx="6314536" cy="457200"/>
          </a:xfrm>
        </p:spPr>
        <p:txBody>
          <a:bodyPr/>
          <a:lstStyle/>
          <a:p>
            <a:r>
              <a:rPr lang="cs-CZ" altLang="cs-CZ" dirty="0" err="1"/>
              <a:t>Dpt</a:t>
            </a:r>
            <a:r>
              <a:rPr lang="cs-CZ" altLang="cs-CZ" dirty="0"/>
              <a:t>. Of Financial Law and Economics, </a:t>
            </a:r>
            <a:r>
              <a:rPr lang="cs-CZ" altLang="cs-CZ" dirty="0" err="1"/>
              <a:t>Faculty</a:t>
            </a:r>
            <a:r>
              <a:rPr lang="cs-CZ" altLang="cs-CZ" dirty="0"/>
              <a:t> of Law, Masaryk University</a:t>
            </a:r>
          </a:p>
        </p:txBody>
      </p:sp>
      <p:sp>
        <p:nvSpPr>
          <p:cNvPr id="4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833113" cy="457200"/>
          </a:xfrm>
        </p:spPr>
        <p:txBody>
          <a:bodyPr/>
          <a:lstStyle/>
          <a:p>
            <a:fld id="{EA4ADC9B-C3B1-4CB1-8B0D-14D528DA44A1}" type="slidenum">
              <a:rPr lang="cs-CZ" altLang="cs-CZ"/>
              <a:pPr/>
              <a:t>1</a:t>
            </a:fld>
            <a:endParaRPr lang="cs-CZ" altLang="cs-CZ" dirty="0"/>
          </a:p>
        </p:txBody>
      </p:sp>
      <p:sp>
        <p:nvSpPr>
          <p:cNvPr id="9523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cs-CZ" dirty="0"/>
              <a:t>Extraordinary Taxes </a:t>
            </a:r>
            <a:r>
              <a:rPr lang="cs-CZ" altLang="cs-CZ" dirty="0"/>
              <a:t>in </a:t>
            </a:r>
            <a:r>
              <a:rPr lang="cs-CZ" altLang="cs-CZ" dirty="0" err="1"/>
              <a:t>Europe</a:t>
            </a:r>
            <a:br>
              <a:rPr lang="cs-CZ" altLang="cs-CZ" dirty="0"/>
            </a:br>
            <a:r>
              <a:rPr lang="cs-CZ" altLang="cs-CZ" dirty="0"/>
              <a:t>	</a:t>
            </a:r>
            <a:r>
              <a:rPr lang="pl-PL" altLang="cs-CZ" dirty="0"/>
              <a:t>Podatki specialne w Europie</a:t>
            </a:r>
            <a:br>
              <a:rPr lang="cs-CZ" altLang="cs-CZ" dirty="0"/>
            </a:br>
            <a:br>
              <a:rPr lang="cs-CZ" altLang="cs-CZ" dirty="0"/>
            </a:br>
            <a:r>
              <a:rPr lang="cs-CZ" altLang="cs-CZ" dirty="0"/>
              <a:t>		</a:t>
            </a:r>
            <a:r>
              <a:rPr lang="cs-CZ" altLang="cs-CZ" sz="2000" dirty="0"/>
              <a:t>Michal Radvan</a:t>
            </a:r>
            <a:endParaRPr lang="en-US" altLang="cs-CZ" sz="20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98703" y="777196"/>
            <a:ext cx="8086635" cy="8277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9589" y="968829"/>
            <a:ext cx="8082321" cy="5163684"/>
          </a:xfrm>
        </p:spPr>
        <p:txBody>
          <a:bodyPr/>
          <a:lstStyle/>
          <a:p>
            <a:r>
              <a:rPr lang="cs-CZ" dirty="0"/>
              <a:t>HU: </a:t>
            </a:r>
            <a:r>
              <a:rPr lang="cs-CZ" dirty="0" err="1"/>
              <a:t>Chips</a:t>
            </a:r>
            <a:r>
              <a:rPr lang="cs-CZ" dirty="0"/>
              <a:t> tax: salty, </a:t>
            </a:r>
            <a:r>
              <a:rPr lang="cs-CZ" dirty="0" err="1"/>
              <a:t>sweet</a:t>
            </a:r>
            <a:r>
              <a:rPr lang="cs-CZ" dirty="0"/>
              <a:t> and </a:t>
            </a:r>
            <a:r>
              <a:rPr lang="cs-CZ" dirty="0" err="1"/>
              <a:t>with</a:t>
            </a:r>
            <a:r>
              <a:rPr lang="cs-CZ" dirty="0"/>
              <a:t> </a:t>
            </a:r>
            <a:r>
              <a:rPr lang="cs-CZ" dirty="0" err="1"/>
              <a:t>highly</a:t>
            </a:r>
            <a:r>
              <a:rPr lang="cs-CZ" dirty="0"/>
              <a:t> </a:t>
            </a:r>
            <a:r>
              <a:rPr lang="cs-CZ" dirty="0" err="1"/>
              <a:t>caffeine</a:t>
            </a:r>
            <a:r>
              <a:rPr lang="cs-CZ" dirty="0"/>
              <a:t> </a:t>
            </a:r>
            <a:r>
              <a:rPr lang="cs-CZ" dirty="0" err="1"/>
              <a:t>level</a:t>
            </a:r>
            <a:r>
              <a:rPr lang="cs-CZ" dirty="0"/>
              <a:t> </a:t>
            </a:r>
            <a:r>
              <a:rPr lang="cs-CZ" dirty="0" err="1"/>
              <a:t>products</a:t>
            </a:r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altLang="cs-CZ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7160643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ROUGH TOBACCO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CZ: tax </a:t>
            </a:r>
            <a:r>
              <a:rPr lang="cs-CZ" dirty="0" err="1"/>
              <a:t>rate</a:t>
            </a:r>
            <a:r>
              <a:rPr lang="cs-CZ" dirty="0"/>
              <a:t> the </a:t>
            </a:r>
            <a:r>
              <a:rPr lang="cs-CZ" dirty="0" err="1"/>
              <a:t>same</a:t>
            </a:r>
            <a:r>
              <a:rPr lang="cs-CZ" dirty="0"/>
              <a:t> as for </a:t>
            </a:r>
            <a:r>
              <a:rPr lang="cs-CZ" dirty="0" err="1"/>
              <a:t>tobacco</a:t>
            </a:r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altLang="cs-CZ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7538423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TELECOMMUNICATIONS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87817" y="1723799"/>
            <a:ext cx="8082321" cy="4796744"/>
          </a:xfrm>
        </p:spPr>
        <p:txBody>
          <a:bodyPr/>
          <a:lstStyle/>
          <a:p>
            <a:r>
              <a:rPr lang="cs-CZ" dirty="0"/>
              <a:t>GR: </a:t>
            </a:r>
            <a:r>
              <a:rPr lang="en-US" dirty="0"/>
              <a:t>Tax on mobile subscription services and tax on card mobile phone services </a:t>
            </a:r>
            <a:endParaRPr lang="cs-CZ" dirty="0"/>
          </a:p>
          <a:p>
            <a:pPr lvl="1"/>
            <a:r>
              <a:rPr lang="en-US" dirty="0"/>
              <a:t>as a percentage of the total monthly subscription fee, before VAT</a:t>
            </a:r>
            <a:r>
              <a:rPr lang="cs-CZ" dirty="0"/>
              <a:t>: 12-20 %</a:t>
            </a:r>
          </a:p>
          <a:p>
            <a:pPr lvl="1"/>
            <a:r>
              <a:rPr lang="en-US" dirty="0"/>
              <a:t>mobile card service tax is 12% on the value, before VAT of every new card purchase or time renewal</a:t>
            </a:r>
            <a:endParaRPr lang="cs-CZ" dirty="0"/>
          </a:p>
          <a:p>
            <a:r>
              <a:rPr lang="cs-CZ" dirty="0"/>
              <a:t>HU: </a:t>
            </a:r>
            <a:r>
              <a:rPr lang="en-US" dirty="0"/>
              <a:t>Telecommunication services tax</a:t>
            </a:r>
            <a:endParaRPr lang="cs-CZ" dirty="0"/>
          </a:p>
          <a:p>
            <a:pPr lvl="1"/>
            <a:r>
              <a:rPr lang="en-US" dirty="0"/>
              <a:t>private calls</a:t>
            </a:r>
            <a:r>
              <a:rPr lang="cs-CZ" dirty="0"/>
              <a:t>, </a:t>
            </a:r>
            <a:r>
              <a:rPr lang="cs-CZ" dirty="0" err="1"/>
              <a:t>messages</a:t>
            </a:r>
            <a:r>
              <a:rPr lang="en-US" dirty="0"/>
              <a:t> 2 HUF/second</a:t>
            </a:r>
            <a:r>
              <a:rPr lang="cs-CZ" dirty="0"/>
              <a:t>, </a:t>
            </a:r>
            <a:r>
              <a:rPr lang="cs-CZ" dirty="0" err="1"/>
              <a:t>message</a:t>
            </a:r>
            <a:r>
              <a:rPr lang="cs-CZ" dirty="0"/>
              <a:t> </a:t>
            </a:r>
            <a:endParaRPr lang="en-US" dirty="0"/>
          </a:p>
          <a:p>
            <a:pPr lvl="1"/>
            <a:r>
              <a:rPr lang="en-US" dirty="0"/>
              <a:t>non-private calls</a:t>
            </a:r>
            <a:r>
              <a:rPr lang="cs-CZ" dirty="0"/>
              <a:t> , </a:t>
            </a:r>
            <a:r>
              <a:rPr lang="cs-CZ" dirty="0" err="1"/>
              <a:t>messages</a:t>
            </a:r>
            <a:r>
              <a:rPr lang="en-US" dirty="0"/>
              <a:t> 3 HUF/ second</a:t>
            </a:r>
            <a:r>
              <a:rPr lang="cs-CZ" dirty="0"/>
              <a:t> , </a:t>
            </a:r>
            <a:r>
              <a:rPr lang="cs-CZ" dirty="0" err="1"/>
              <a:t>message</a:t>
            </a:r>
            <a:endParaRPr lang="cs-CZ" dirty="0"/>
          </a:p>
          <a:p>
            <a:pPr lvl="1"/>
            <a:r>
              <a:rPr lang="en-US" b="1" dirty="0"/>
              <a:t>Hungary internet tax cancelled after mass protests</a:t>
            </a:r>
            <a:r>
              <a:rPr lang="cs-CZ" b="1" dirty="0"/>
              <a:t>!!!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altLang="cs-CZ" dirty="0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1133927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AVIATION TAX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9589" y="1763486"/>
            <a:ext cx="8082321" cy="4615543"/>
          </a:xfrm>
        </p:spPr>
        <p:txBody>
          <a:bodyPr/>
          <a:lstStyle/>
          <a:p>
            <a:r>
              <a:rPr lang="cs-CZ" dirty="0"/>
              <a:t>DE: </a:t>
            </a:r>
            <a:r>
              <a:rPr lang="en-US" dirty="0"/>
              <a:t>Aviation tax</a:t>
            </a:r>
            <a:endParaRPr lang="cs-CZ" dirty="0"/>
          </a:p>
          <a:p>
            <a:pPr lvl="1"/>
            <a:r>
              <a:rPr lang="en-US" dirty="0"/>
              <a:t>€ 7.50 for short journeys, € 23.43 for medium distances and € 42.18 for long distances</a:t>
            </a:r>
            <a:endParaRPr lang="cs-CZ" dirty="0"/>
          </a:p>
          <a:p>
            <a:r>
              <a:rPr lang="cs-CZ" dirty="0"/>
              <a:t>FR: </a:t>
            </a:r>
            <a:r>
              <a:rPr lang="en-US" dirty="0"/>
              <a:t>Civil aviation duty</a:t>
            </a:r>
            <a:endParaRPr lang="cs-CZ" dirty="0"/>
          </a:p>
          <a:p>
            <a:pPr lvl="1"/>
            <a:r>
              <a:rPr lang="en-US" dirty="0"/>
              <a:t>€ 4.24 per passenger embarking for a flight to a destination in France or in another Member State of the European Union or in another state in the European Economic Space agreement or in Switzerland</a:t>
            </a:r>
            <a:r>
              <a:rPr lang="cs-CZ" dirty="0"/>
              <a:t>, </a:t>
            </a:r>
            <a:r>
              <a:rPr lang="en-US" dirty="0"/>
              <a:t>€ 7.62 per passenger embarking for any other destination</a:t>
            </a:r>
            <a:r>
              <a:rPr lang="cs-CZ" dirty="0"/>
              <a:t>, </a:t>
            </a:r>
            <a:r>
              <a:rPr lang="en-US" dirty="0"/>
              <a:t>€ 1.27 per </a:t>
            </a:r>
            <a:r>
              <a:rPr lang="en-US" dirty="0" err="1"/>
              <a:t>tonne</a:t>
            </a:r>
            <a:r>
              <a:rPr lang="en-US" dirty="0"/>
              <a:t> of freight or mail loaded onto an aircraft</a:t>
            </a:r>
            <a:endParaRPr lang="cs-CZ" dirty="0"/>
          </a:p>
          <a:p>
            <a:r>
              <a:rPr lang="cs-CZ" dirty="0"/>
              <a:t>FR: </a:t>
            </a:r>
            <a:r>
              <a:rPr lang="en-US" dirty="0"/>
              <a:t>Tax on public air and sea transport to and from Corsica</a:t>
            </a:r>
          </a:p>
          <a:p>
            <a:pPr lvl="1"/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altLang="cs-CZ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1091576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722767"/>
            <a:ext cx="8086635" cy="61004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9589" y="903514"/>
            <a:ext cx="8082321" cy="5228999"/>
          </a:xfrm>
        </p:spPr>
        <p:txBody>
          <a:bodyPr/>
          <a:lstStyle/>
          <a:p>
            <a:r>
              <a:rPr lang="cs-CZ" dirty="0"/>
              <a:t>GB: </a:t>
            </a:r>
            <a:r>
              <a:rPr lang="en-US" dirty="0"/>
              <a:t>Air passenger duty</a:t>
            </a:r>
            <a:endParaRPr lang="cs-CZ" dirty="0"/>
          </a:p>
          <a:p>
            <a:pPr lvl="1"/>
            <a:r>
              <a:rPr lang="en-US" dirty="0"/>
              <a:t>eight different rates depending on the distance and class of travel</a:t>
            </a:r>
          </a:p>
          <a:p>
            <a:pPr lvl="1"/>
            <a:r>
              <a:rPr lang="en-US" dirty="0"/>
              <a:t>Band A: GBP 13 – for flights beginning in the UK and ending in the UK or any other country/territory for which the capital city is within 2000 miles of London</a:t>
            </a:r>
          </a:p>
          <a:p>
            <a:pPr lvl="1"/>
            <a:r>
              <a:rPr lang="en-US" dirty="0"/>
              <a:t>Band B: GBP 69 –</a:t>
            </a:r>
            <a:r>
              <a:rPr lang="cs-CZ" dirty="0"/>
              <a:t> </a:t>
            </a:r>
            <a:r>
              <a:rPr lang="en-US" dirty="0"/>
              <a:t>between 2001 and 4000 miles</a:t>
            </a:r>
          </a:p>
          <a:p>
            <a:pPr lvl="1"/>
            <a:r>
              <a:rPr lang="en-US" dirty="0"/>
              <a:t>Band C: GBP 53 –</a:t>
            </a:r>
            <a:r>
              <a:rPr lang="cs-CZ" dirty="0"/>
              <a:t> </a:t>
            </a:r>
            <a:r>
              <a:rPr lang="en-US" dirty="0"/>
              <a:t>between 4001 and 6000 miles </a:t>
            </a:r>
            <a:endParaRPr lang="cs-CZ" dirty="0"/>
          </a:p>
          <a:p>
            <a:pPr lvl="1"/>
            <a:r>
              <a:rPr lang="en-US" dirty="0"/>
              <a:t>Band D: GBP 74 – </a:t>
            </a:r>
            <a:r>
              <a:rPr lang="cs-CZ" dirty="0"/>
              <a:t>more</a:t>
            </a:r>
            <a:endParaRPr lang="en-US" dirty="0"/>
          </a:p>
          <a:p>
            <a:pPr lvl="1"/>
            <a:r>
              <a:rPr lang="cs-CZ" dirty="0"/>
              <a:t>Other </a:t>
            </a:r>
            <a:r>
              <a:rPr lang="cs-CZ" dirty="0" err="1"/>
              <a:t>then</a:t>
            </a:r>
            <a:r>
              <a:rPr lang="cs-CZ" dirty="0"/>
              <a:t> </a:t>
            </a:r>
            <a:r>
              <a:rPr lang="cs-CZ" dirty="0" err="1"/>
              <a:t>economy</a:t>
            </a:r>
            <a:r>
              <a:rPr lang="cs-CZ" dirty="0"/>
              <a:t> </a:t>
            </a:r>
            <a:r>
              <a:rPr lang="cs-CZ" dirty="0" err="1"/>
              <a:t>class</a:t>
            </a:r>
            <a:r>
              <a:rPr lang="cs-CZ" dirty="0"/>
              <a:t>: </a:t>
            </a:r>
            <a:r>
              <a:rPr lang="cs-CZ" dirty="0" err="1"/>
              <a:t>doubled</a:t>
            </a:r>
            <a:endParaRPr lang="cs-CZ" dirty="0"/>
          </a:p>
          <a:p>
            <a:pPr lvl="1"/>
            <a:r>
              <a:rPr lang="cs-CZ" dirty="0" err="1"/>
              <a:t>Lower</a:t>
            </a:r>
            <a:r>
              <a:rPr lang="cs-CZ" dirty="0"/>
              <a:t> </a:t>
            </a:r>
            <a:r>
              <a:rPr lang="cs-CZ" dirty="0" err="1"/>
              <a:t>rates</a:t>
            </a:r>
            <a:r>
              <a:rPr lang="cs-CZ" dirty="0"/>
              <a:t> for </a:t>
            </a:r>
            <a:r>
              <a:rPr lang="cs-CZ" dirty="0" err="1"/>
              <a:t>Northern</a:t>
            </a:r>
            <a:r>
              <a:rPr lang="cs-CZ" dirty="0"/>
              <a:t> </a:t>
            </a:r>
            <a:r>
              <a:rPr lang="cs-CZ" dirty="0" err="1"/>
              <a:t>ireland</a:t>
            </a:r>
            <a:endParaRPr lang="cs-CZ" dirty="0"/>
          </a:p>
          <a:p>
            <a:r>
              <a:rPr lang="cs-CZ" dirty="0"/>
              <a:t>MT: </a:t>
            </a:r>
            <a:r>
              <a:rPr lang="en-US" dirty="0"/>
              <a:t>Airport (Passenger Service Charge) </a:t>
            </a:r>
            <a:endParaRPr lang="cs-CZ" dirty="0"/>
          </a:p>
          <a:p>
            <a:pPr lvl="1"/>
            <a:r>
              <a:rPr lang="en-US" dirty="0"/>
              <a:t>EUR 23.29 per Malta-originating passenger</a:t>
            </a:r>
          </a:p>
          <a:p>
            <a:pPr lvl="1"/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altLang="cs-CZ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2598964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BANK TAXATION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SI: </a:t>
            </a:r>
            <a:r>
              <a:rPr lang="en-US" dirty="0"/>
              <a:t>Financial services tax</a:t>
            </a:r>
            <a:endParaRPr lang="cs-CZ" dirty="0"/>
          </a:p>
          <a:p>
            <a:r>
              <a:rPr lang="cs-CZ" dirty="0"/>
              <a:t>GB: Bank levy, Bank </a:t>
            </a:r>
            <a:r>
              <a:rPr lang="cs-CZ" dirty="0" err="1"/>
              <a:t>payroll</a:t>
            </a:r>
            <a:r>
              <a:rPr lang="cs-CZ" dirty="0"/>
              <a:t> tax</a:t>
            </a:r>
          </a:p>
          <a:p>
            <a:r>
              <a:rPr lang="cs-CZ" dirty="0"/>
              <a:t>PL: Tax on </a:t>
            </a:r>
            <a:r>
              <a:rPr lang="cs-CZ" dirty="0" err="1"/>
              <a:t>banks</a:t>
            </a:r>
            <a:endParaRPr lang="cs-CZ" dirty="0"/>
          </a:p>
          <a:p>
            <a:r>
              <a:rPr lang="cs-CZ" dirty="0"/>
              <a:t>FI: </a:t>
            </a:r>
            <a:r>
              <a:rPr lang="cs-CZ" dirty="0" err="1"/>
              <a:t>Temporary</a:t>
            </a:r>
            <a:r>
              <a:rPr lang="cs-CZ" dirty="0"/>
              <a:t> bank tax</a:t>
            </a:r>
          </a:p>
          <a:p>
            <a:r>
              <a:rPr lang="cs-CZ" dirty="0"/>
              <a:t>AT: Levy on </a:t>
            </a:r>
            <a:r>
              <a:rPr lang="cs-CZ" dirty="0" err="1"/>
              <a:t>banks</a:t>
            </a:r>
            <a:endParaRPr lang="cs-CZ" dirty="0"/>
          </a:p>
          <a:p>
            <a:r>
              <a:rPr lang="cs-CZ" dirty="0"/>
              <a:t>CY: </a:t>
            </a:r>
            <a:r>
              <a:rPr lang="en-US" dirty="0"/>
              <a:t>Special Tax for Financial Institutions</a:t>
            </a:r>
            <a:endParaRPr lang="cs-CZ" dirty="0"/>
          </a:p>
          <a:p>
            <a:r>
              <a:rPr lang="cs-CZ" dirty="0"/>
              <a:t>HU: </a:t>
            </a:r>
            <a:r>
              <a:rPr lang="en-US" dirty="0"/>
              <a:t>Special tax on Financial Institutions</a:t>
            </a:r>
            <a:endParaRPr lang="cs-CZ" dirty="0"/>
          </a:p>
          <a:p>
            <a:endParaRPr lang="cs-CZ" dirty="0"/>
          </a:p>
          <a:p>
            <a:r>
              <a:rPr lang="en-US" b="1" dirty="0"/>
              <a:t>The Financial Transaction Tax (FTT)</a:t>
            </a:r>
            <a:r>
              <a:rPr lang="cs-CZ" b="1"/>
              <a:t> – EU PROPOSAL</a:t>
            </a:r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altLang="cs-CZ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5156389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GREEN TAXES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Everywhere</a:t>
            </a:r>
            <a:r>
              <a:rPr lang="cs-CZ" dirty="0"/>
              <a:t>, on </a:t>
            </a:r>
            <a:r>
              <a:rPr lang="cs-CZ" dirty="0" err="1"/>
              <a:t>anything</a:t>
            </a:r>
            <a:endParaRPr lang="cs-CZ" dirty="0"/>
          </a:p>
          <a:p>
            <a:r>
              <a:rPr lang="cs-CZ" dirty="0" err="1"/>
              <a:t>Pollution</a:t>
            </a:r>
            <a:r>
              <a:rPr lang="cs-CZ" dirty="0"/>
              <a:t>, </a:t>
            </a:r>
            <a:r>
              <a:rPr lang="cs-CZ" dirty="0" err="1"/>
              <a:t>waste</a:t>
            </a:r>
            <a:r>
              <a:rPr lang="cs-CZ" dirty="0"/>
              <a:t>, CO2, </a:t>
            </a:r>
            <a:r>
              <a:rPr lang="cs-CZ" dirty="0" err="1"/>
              <a:t>packaging</a:t>
            </a:r>
            <a:r>
              <a:rPr lang="cs-CZ" dirty="0"/>
              <a:t>, </a:t>
            </a:r>
            <a:r>
              <a:rPr lang="cs-CZ" dirty="0" err="1"/>
              <a:t>etc</a:t>
            </a:r>
            <a:r>
              <a:rPr lang="cs-CZ" dirty="0"/>
              <a:t>.</a:t>
            </a:r>
          </a:p>
          <a:p>
            <a:r>
              <a:rPr lang="cs-CZ" dirty="0"/>
              <a:t>Green </a:t>
            </a:r>
            <a:r>
              <a:rPr lang="cs-CZ" dirty="0" err="1"/>
              <a:t>reasons</a:t>
            </a:r>
            <a:endParaRPr lang="cs-CZ" dirty="0"/>
          </a:p>
          <a:p>
            <a:r>
              <a:rPr lang="cs-CZ" dirty="0"/>
              <a:t>Car taxation: </a:t>
            </a:r>
            <a:r>
              <a:rPr lang="cs-CZ" dirty="0" err="1"/>
              <a:t>annual</a:t>
            </a:r>
            <a:r>
              <a:rPr lang="cs-CZ" dirty="0"/>
              <a:t> tax, </a:t>
            </a:r>
            <a:r>
              <a:rPr lang="cs-CZ" dirty="0" err="1"/>
              <a:t>registration</a:t>
            </a:r>
            <a:r>
              <a:rPr lang="cs-CZ" dirty="0"/>
              <a:t> tax, </a:t>
            </a:r>
            <a:r>
              <a:rPr lang="cs-CZ" dirty="0" err="1"/>
              <a:t>vignette</a:t>
            </a:r>
            <a:r>
              <a:rPr lang="cs-CZ" dirty="0"/>
              <a:t>, </a:t>
            </a:r>
            <a:r>
              <a:rPr lang="cs-CZ" dirty="0" err="1"/>
              <a:t>toll</a:t>
            </a:r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altLang="cs-CZ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5674003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CONCLUSION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Back</a:t>
            </a:r>
            <a:r>
              <a:rPr lang="cs-CZ" dirty="0"/>
              <a:t> in 20s´ of 20th </a:t>
            </a:r>
            <a:r>
              <a:rPr lang="cs-CZ" dirty="0" err="1"/>
              <a:t>century</a:t>
            </a:r>
            <a:r>
              <a:rPr lang="cs-CZ" dirty="0"/>
              <a:t> … </a:t>
            </a:r>
            <a:r>
              <a:rPr lang="cs-CZ" dirty="0" err="1"/>
              <a:t>taxes</a:t>
            </a:r>
            <a:r>
              <a:rPr lang="cs-CZ" dirty="0"/>
              <a:t> on </a:t>
            </a:r>
            <a:r>
              <a:rPr lang="cs-CZ" dirty="0" err="1"/>
              <a:t>sugar</a:t>
            </a:r>
            <a:r>
              <a:rPr lang="cs-CZ" dirty="0"/>
              <a:t>, salt, </a:t>
            </a:r>
            <a:r>
              <a:rPr lang="cs-CZ" dirty="0" err="1"/>
              <a:t>coats</a:t>
            </a:r>
            <a:r>
              <a:rPr lang="cs-CZ" dirty="0"/>
              <a:t>, </a:t>
            </a:r>
            <a:r>
              <a:rPr lang="cs-CZ" dirty="0" err="1"/>
              <a:t>bulbs</a:t>
            </a:r>
            <a:r>
              <a:rPr lang="cs-CZ" dirty="0"/>
              <a:t>, </a:t>
            </a:r>
            <a:r>
              <a:rPr lang="cs-CZ" dirty="0" err="1"/>
              <a:t>minearl</a:t>
            </a:r>
            <a:r>
              <a:rPr lang="cs-CZ" dirty="0"/>
              <a:t> </a:t>
            </a:r>
            <a:r>
              <a:rPr lang="cs-CZ" dirty="0" err="1"/>
              <a:t>oils</a:t>
            </a:r>
            <a:r>
              <a:rPr lang="cs-CZ" dirty="0"/>
              <a:t>, </a:t>
            </a:r>
            <a:r>
              <a:rPr lang="cs-CZ" dirty="0" err="1"/>
              <a:t>coal</a:t>
            </a:r>
            <a:r>
              <a:rPr lang="cs-CZ" dirty="0"/>
              <a:t>, fat, </a:t>
            </a:r>
            <a:r>
              <a:rPr lang="cs-CZ" dirty="0" err="1"/>
              <a:t>meat</a:t>
            </a:r>
            <a:r>
              <a:rPr lang="cs-CZ" dirty="0"/>
              <a:t>, </a:t>
            </a:r>
            <a:r>
              <a:rPr lang="cs-CZ" dirty="0" err="1"/>
              <a:t>wine</a:t>
            </a:r>
            <a:r>
              <a:rPr lang="cs-CZ" dirty="0"/>
              <a:t>, </a:t>
            </a:r>
            <a:r>
              <a:rPr lang="cs-CZ" dirty="0" err="1"/>
              <a:t>guns</a:t>
            </a:r>
            <a:r>
              <a:rPr lang="cs-CZ" dirty="0"/>
              <a:t>, hazard </a:t>
            </a:r>
            <a:r>
              <a:rPr lang="cs-CZ" dirty="0" err="1"/>
              <a:t>games</a:t>
            </a:r>
            <a:r>
              <a:rPr lang="cs-CZ" dirty="0"/>
              <a:t>, </a:t>
            </a:r>
            <a:r>
              <a:rPr lang="cs-CZ" dirty="0" err="1"/>
              <a:t>etc</a:t>
            </a:r>
            <a:r>
              <a:rPr lang="cs-CZ" dirty="0"/>
              <a:t>.</a:t>
            </a:r>
          </a:p>
          <a:p>
            <a:r>
              <a:rPr lang="cs-CZ" dirty="0" err="1"/>
              <a:t>Mostly</a:t>
            </a:r>
            <a:r>
              <a:rPr lang="cs-CZ" dirty="0"/>
              <a:t> </a:t>
            </a:r>
            <a:r>
              <a:rPr lang="cs-CZ" dirty="0" err="1"/>
              <a:t>all</a:t>
            </a:r>
            <a:r>
              <a:rPr lang="cs-CZ" dirty="0"/>
              <a:t> </a:t>
            </a:r>
            <a:r>
              <a:rPr lang="cs-CZ" dirty="0" err="1"/>
              <a:t>extraordinary</a:t>
            </a:r>
            <a:r>
              <a:rPr lang="cs-CZ" dirty="0"/>
              <a:t> </a:t>
            </a:r>
            <a:r>
              <a:rPr lang="cs-CZ" dirty="0" err="1"/>
              <a:t>taxes</a:t>
            </a:r>
            <a:r>
              <a:rPr lang="cs-CZ" dirty="0"/>
              <a:t> are </a:t>
            </a:r>
            <a:r>
              <a:rPr lang="cs-CZ" dirty="0" err="1"/>
              <a:t>indirect</a:t>
            </a:r>
            <a:r>
              <a:rPr lang="cs-CZ" dirty="0"/>
              <a:t> excise </a:t>
            </a:r>
            <a:r>
              <a:rPr lang="cs-CZ" dirty="0" err="1"/>
              <a:t>taxes</a:t>
            </a:r>
            <a:endParaRPr lang="cs-CZ" dirty="0"/>
          </a:p>
          <a:p>
            <a:r>
              <a:rPr lang="cs-CZ" dirty="0" err="1"/>
              <a:t>Must</a:t>
            </a:r>
            <a:r>
              <a:rPr lang="cs-CZ" dirty="0"/>
              <a:t> not </a:t>
            </a:r>
            <a:r>
              <a:rPr lang="cs-CZ" dirty="0" err="1"/>
              <a:t>impede</a:t>
            </a:r>
            <a:r>
              <a:rPr lang="cs-CZ" dirty="0"/>
              <a:t> the free market in EU</a:t>
            </a:r>
          </a:p>
          <a:p>
            <a:r>
              <a:rPr lang="cs-CZ" dirty="0"/>
              <a:t>In case of direct </a:t>
            </a:r>
            <a:r>
              <a:rPr lang="cs-CZ" dirty="0" err="1"/>
              <a:t>taxes</a:t>
            </a:r>
            <a:r>
              <a:rPr lang="cs-CZ" dirty="0"/>
              <a:t>, </a:t>
            </a:r>
            <a:r>
              <a:rPr lang="cs-CZ" altLang="cs-CZ" dirty="0" err="1"/>
              <a:t>there</a:t>
            </a:r>
            <a:r>
              <a:rPr lang="cs-CZ" altLang="cs-CZ" dirty="0"/>
              <a:t> </a:t>
            </a:r>
            <a:r>
              <a:rPr lang="en-US" altLang="cs-CZ" dirty="0"/>
              <a:t>must be unanimous agreement of all Member States in case of adoption of tax </a:t>
            </a:r>
            <a:r>
              <a:rPr lang="cs-CZ" altLang="cs-CZ" dirty="0" err="1"/>
              <a:t>issues</a:t>
            </a:r>
            <a:endParaRPr lang="cs-CZ" altLang="cs-CZ" dirty="0"/>
          </a:p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17</a:t>
            </a:fld>
            <a:endParaRPr lang="cs-CZ" alt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altLang="cs-CZ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262017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altLang="cs-CZ" dirty="0" err="1"/>
              <a:t>Thank</a:t>
            </a:r>
            <a:r>
              <a:rPr lang="cs-CZ" altLang="cs-CZ" dirty="0"/>
              <a:t> </a:t>
            </a:r>
            <a:r>
              <a:rPr lang="cs-CZ" altLang="cs-CZ" dirty="0" err="1"/>
              <a:t>you</a:t>
            </a:r>
            <a:r>
              <a:rPr lang="cs-CZ" altLang="cs-CZ" dirty="0"/>
              <a:t> for </a:t>
            </a:r>
            <a:r>
              <a:rPr lang="cs-CZ" altLang="cs-CZ" dirty="0" err="1"/>
              <a:t>your</a:t>
            </a:r>
            <a:r>
              <a:rPr lang="cs-CZ" altLang="cs-CZ" dirty="0"/>
              <a:t> </a:t>
            </a:r>
            <a:r>
              <a:rPr lang="cs-CZ" altLang="cs-CZ" dirty="0" err="1"/>
              <a:t>attention</a:t>
            </a:r>
            <a:br>
              <a:rPr lang="cs-CZ" altLang="cs-CZ" dirty="0"/>
            </a:br>
            <a:br>
              <a:rPr lang="cs-CZ" altLang="cs-CZ" dirty="0"/>
            </a:br>
            <a:br>
              <a:rPr lang="cs-CZ" altLang="cs-CZ" dirty="0"/>
            </a:br>
            <a:endParaRPr lang="en-US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18</a:t>
            </a:fld>
            <a:endParaRPr lang="cs-CZ" alt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altLang="cs-CZ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8077934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COFFEE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LV: </a:t>
            </a:r>
            <a:r>
              <a:rPr lang="en-US" dirty="0"/>
              <a:t>Excise tax on other excise goods </a:t>
            </a:r>
            <a:endParaRPr lang="cs-CZ" dirty="0"/>
          </a:p>
          <a:p>
            <a:pPr lvl="1"/>
            <a:r>
              <a:rPr lang="en-US" dirty="0"/>
              <a:t>ground or not ground, roasted or not roasted, with caffeine or decaffeinated</a:t>
            </a:r>
            <a:r>
              <a:rPr lang="cs-CZ" dirty="0"/>
              <a:t>; </a:t>
            </a:r>
            <a:r>
              <a:rPr lang="en-US" dirty="0"/>
              <a:t>rate (per 100 kilograms) EUR 142.29</a:t>
            </a:r>
            <a:endParaRPr lang="cs-CZ" dirty="0"/>
          </a:p>
          <a:p>
            <a:r>
              <a:rPr lang="cs-CZ" dirty="0"/>
              <a:t>DK: </a:t>
            </a:r>
            <a:r>
              <a:rPr lang="en-US" dirty="0"/>
              <a:t>Excise duty on coffee, coffee extracts and coffee-substitute and on tea and tea extracts</a:t>
            </a:r>
            <a:endParaRPr lang="cs-CZ" dirty="0"/>
          </a:p>
          <a:p>
            <a:pPr lvl="1"/>
            <a:r>
              <a:rPr lang="cs-CZ" dirty="0"/>
              <a:t>r</a:t>
            </a:r>
            <a:r>
              <a:rPr lang="en-US" dirty="0"/>
              <a:t>aw coffee:</a:t>
            </a:r>
            <a:r>
              <a:rPr lang="cs-CZ" dirty="0"/>
              <a:t> </a:t>
            </a:r>
            <a:r>
              <a:rPr lang="en-US" dirty="0"/>
              <a:t>DKK 6.39</a:t>
            </a:r>
            <a:r>
              <a:rPr lang="cs-CZ" dirty="0"/>
              <a:t>, r</a:t>
            </a:r>
            <a:r>
              <a:rPr lang="en-US" dirty="0" err="1"/>
              <a:t>oasted</a:t>
            </a:r>
            <a:r>
              <a:rPr lang="en-US" dirty="0"/>
              <a:t> coffee:</a:t>
            </a:r>
            <a:r>
              <a:rPr lang="cs-CZ" dirty="0"/>
              <a:t> D</a:t>
            </a:r>
            <a:r>
              <a:rPr lang="en-US" dirty="0"/>
              <a:t>KK 7.67</a:t>
            </a:r>
            <a:r>
              <a:rPr lang="cs-CZ" dirty="0"/>
              <a:t>, c</a:t>
            </a:r>
            <a:r>
              <a:rPr lang="en-US" dirty="0" err="1"/>
              <a:t>offee</a:t>
            </a:r>
            <a:r>
              <a:rPr lang="en-US" dirty="0"/>
              <a:t> extracts:</a:t>
            </a:r>
            <a:r>
              <a:rPr lang="cs-CZ" dirty="0"/>
              <a:t> </a:t>
            </a:r>
            <a:r>
              <a:rPr lang="en-US" dirty="0"/>
              <a:t>DKK 15.61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altLang="cs-CZ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9411284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783771"/>
            <a:ext cx="8086635" cy="4571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9589" y="936171"/>
            <a:ext cx="8082321" cy="5196342"/>
          </a:xfrm>
        </p:spPr>
        <p:txBody>
          <a:bodyPr/>
          <a:lstStyle/>
          <a:p>
            <a:r>
              <a:rPr lang="cs-CZ" dirty="0"/>
              <a:t>BE: </a:t>
            </a:r>
            <a:r>
              <a:rPr lang="en-US" dirty="0"/>
              <a:t>Excise duties on coffee</a:t>
            </a:r>
            <a:endParaRPr lang="cs-CZ" dirty="0"/>
          </a:p>
          <a:p>
            <a:pPr lvl="1"/>
            <a:r>
              <a:rPr lang="cs-CZ" dirty="0" err="1"/>
              <a:t>Rates</a:t>
            </a:r>
            <a:r>
              <a:rPr lang="cs-CZ" dirty="0"/>
              <a:t> </a:t>
            </a:r>
            <a:r>
              <a:rPr lang="cs-CZ" dirty="0" err="1"/>
              <a:t>pe</a:t>
            </a:r>
            <a:r>
              <a:rPr lang="en-US" dirty="0"/>
              <a:t>r kilogram net weight:                                                                       </a:t>
            </a:r>
          </a:p>
          <a:p>
            <a:pPr lvl="2"/>
            <a:r>
              <a:rPr lang="en-US" dirty="0"/>
              <a:t>not roasted coffee 0.1988</a:t>
            </a:r>
            <a:r>
              <a:rPr lang="cs-CZ" dirty="0"/>
              <a:t> EUR</a:t>
            </a:r>
            <a:endParaRPr lang="en-US" dirty="0"/>
          </a:p>
          <a:p>
            <a:pPr marL="457200" lvl="1" indent="0">
              <a:buNone/>
            </a:pPr>
            <a:r>
              <a:rPr lang="cs-CZ" dirty="0"/>
              <a:t>	</a:t>
            </a:r>
            <a:r>
              <a:rPr lang="en-US" dirty="0"/>
              <a:t>roasted coffee 0.2486</a:t>
            </a:r>
            <a:r>
              <a:rPr lang="cs-CZ" dirty="0"/>
              <a:t> EUR</a:t>
            </a:r>
            <a:endParaRPr lang="en-US" dirty="0"/>
          </a:p>
          <a:p>
            <a:pPr marL="457200" lvl="1" indent="0">
              <a:buNone/>
            </a:pPr>
            <a:r>
              <a:rPr lang="cs-CZ" dirty="0"/>
              <a:t>	</a:t>
            </a:r>
            <a:r>
              <a:rPr lang="en-US" dirty="0"/>
              <a:t>essences and concentrates of coffee</a:t>
            </a:r>
            <a:r>
              <a:rPr lang="cs-CZ" dirty="0"/>
              <a:t> </a:t>
            </a:r>
            <a:r>
              <a:rPr lang="en-US" dirty="0"/>
              <a:t>0.6960</a:t>
            </a:r>
            <a:r>
              <a:rPr lang="cs-CZ" dirty="0"/>
              <a:t> EUR</a:t>
            </a:r>
          </a:p>
          <a:p>
            <a:r>
              <a:rPr lang="cs-CZ" dirty="0"/>
              <a:t>HR: </a:t>
            </a:r>
            <a:r>
              <a:rPr lang="en-US" dirty="0"/>
              <a:t>Special tax on coffee</a:t>
            </a:r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altLang="cs-CZ"/>
              <a:t>Define footer - Name of the presentation / Your name / Unit, Office</a:t>
            </a:r>
            <a:endParaRPr lang="cs-CZ" altLang="cs-CZ" dirty="0"/>
          </a:p>
        </p:txBody>
      </p:sp>
      <p:graphicFrame>
        <p:nvGraphicFramePr>
          <p:cNvPr id="8" name="Tabulk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3240901"/>
              </p:ext>
            </p:extLst>
          </p:nvPr>
        </p:nvGraphicFramePr>
        <p:xfrm>
          <a:off x="520473" y="3515363"/>
          <a:ext cx="8081962" cy="2595152"/>
        </p:xfrm>
        <a:graphic>
          <a:graphicData uri="http://schemas.openxmlformats.org/drawingml/2006/table">
            <a:tbl>
              <a:tblPr/>
              <a:tblGrid>
                <a:gridCol w="39317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501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5300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/>
                        <a:t>Kind of coffee or coffee product</a:t>
                      </a:r>
                      <a:endParaRPr lang="en-US" dirty="0"/>
                    </a:p>
                    <a:p>
                      <a:endParaRPr lang="en-US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b="1"/>
                        <a:t>Amount of tax in HRK per kg net weight </a:t>
                      </a:r>
                      <a:endParaRPr lang="en-US" dirty="0"/>
                    </a:p>
                  </a:txBody>
                  <a:tcPr>
                    <a:lnL>
                      <a:noFill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7004">
                <a:tc>
                  <a:txBody>
                    <a:bodyPr/>
                    <a:lstStyle/>
                    <a:p>
                      <a:r>
                        <a:rPr lang="en-US" dirty="0"/>
                        <a:t>Non-roasted coffee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5.00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7004">
                <a:tc>
                  <a:txBody>
                    <a:bodyPr/>
                    <a:lstStyle/>
                    <a:p>
                      <a:r>
                        <a:rPr lang="en-US" dirty="0"/>
                        <a:t>Roasted coffee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6.00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7004">
                <a:tc>
                  <a:txBody>
                    <a:bodyPr/>
                    <a:lstStyle/>
                    <a:p>
                      <a:r>
                        <a:rPr lang="en-US" dirty="0"/>
                        <a:t>Coffee husks and skins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15.00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4008">
                <a:tc>
                  <a:txBody>
                    <a:bodyPr/>
                    <a:lstStyle/>
                    <a:p>
                      <a:r>
                        <a:rPr lang="en-US" dirty="0"/>
                        <a:t>Coffee extracts, essences and concentrates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20.00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9152">
                <a:tc>
                  <a:txBody>
                    <a:bodyPr/>
                    <a:lstStyle/>
                    <a:p>
                      <a:r>
                        <a:rPr lang="en-US" dirty="0"/>
                        <a:t>Coffee contained in the final product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60.00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06289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98703" y="755425"/>
            <a:ext cx="8086635" cy="4571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1361" y="929142"/>
            <a:ext cx="8082321" cy="5395458"/>
          </a:xfrm>
        </p:spPr>
        <p:txBody>
          <a:bodyPr/>
          <a:lstStyle/>
          <a:p>
            <a:r>
              <a:rPr lang="cs-CZ" dirty="0"/>
              <a:t>BG: </a:t>
            </a:r>
            <a:r>
              <a:rPr lang="en-US" dirty="0"/>
              <a:t>Excise </a:t>
            </a:r>
            <a:endParaRPr lang="cs-CZ" dirty="0"/>
          </a:p>
          <a:p>
            <a:pPr lvl="1"/>
            <a:r>
              <a:rPr lang="en-US" dirty="0"/>
              <a:t>Coffee and coffee extracts</a:t>
            </a:r>
            <a:endParaRPr lang="cs-CZ" dirty="0"/>
          </a:p>
          <a:p>
            <a:r>
              <a:rPr lang="cs-CZ" dirty="0"/>
              <a:t>RO: </a:t>
            </a:r>
            <a:r>
              <a:rPr lang="en-US" dirty="0"/>
              <a:t>Non EU-</a:t>
            </a:r>
            <a:r>
              <a:rPr lang="en-US" dirty="0" err="1"/>
              <a:t>harmonised</a:t>
            </a:r>
            <a:r>
              <a:rPr lang="en-US" dirty="0"/>
              <a:t> excisable products</a:t>
            </a:r>
            <a:endParaRPr lang="cs-CZ" dirty="0"/>
          </a:p>
          <a:p>
            <a:pPr lvl="1"/>
            <a:r>
              <a:rPr lang="cs-CZ" dirty="0"/>
              <a:t>Green </a:t>
            </a:r>
            <a:r>
              <a:rPr lang="cs-CZ" dirty="0" err="1"/>
              <a:t>coffee</a:t>
            </a:r>
            <a:r>
              <a:rPr lang="cs-CZ" dirty="0"/>
              <a:t> 306, </a:t>
            </a:r>
            <a:r>
              <a:rPr lang="cs-CZ" dirty="0" err="1"/>
              <a:t>roasted</a:t>
            </a:r>
            <a:r>
              <a:rPr lang="cs-CZ" dirty="0"/>
              <a:t> </a:t>
            </a:r>
            <a:r>
              <a:rPr lang="cs-CZ" dirty="0" err="1"/>
              <a:t>coffee</a:t>
            </a:r>
            <a:r>
              <a:rPr lang="cs-CZ" dirty="0"/>
              <a:t> 450, </a:t>
            </a:r>
            <a:r>
              <a:rPr lang="cs-CZ" dirty="0" err="1"/>
              <a:t>soluble</a:t>
            </a:r>
            <a:r>
              <a:rPr lang="cs-CZ" dirty="0"/>
              <a:t> </a:t>
            </a:r>
            <a:r>
              <a:rPr lang="cs-CZ" dirty="0" err="1"/>
              <a:t>coffee</a:t>
            </a:r>
            <a:r>
              <a:rPr lang="cs-CZ" dirty="0"/>
              <a:t> 1800 EUR/ton</a:t>
            </a:r>
          </a:p>
          <a:p>
            <a:pPr lvl="1"/>
            <a:endParaRPr lang="cs-CZ" dirty="0"/>
          </a:p>
          <a:p>
            <a:pPr lvl="1"/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altLang="cs-CZ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5245195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TEA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DK: </a:t>
            </a:r>
            <a:r>
              <a:rPr lang="en-US" dirty="0"/>
              <a:t>Excise duty on coffee, coffee extracts and coffee-substitute and on tea and tea extracts</a:t>
            </a:r>
            <a:endParaRPr lang="cs-CZ" dirty="0"/>
          </a:p>
          <a:p>
            <a:pPr lvl="1"/>
            <a:r>
              <a:rPr lang="cs-CZ" dirty="0"/>
              <a:t>t</a:t>
            </a:r>
            <a:r>
              <a:rPr lang="en-US" dirty="0" err="1"/>
              <a:t>ea</a:t>
            </a:r>
            <a:r>
              <a:rPr lang="en-US" dirty="0"/>
              <a:t> DKK 7.33</a:t>
            </a:r>
            <a:endParaRPr lang="cs-CZ" dirty="0"/>
          </a:p>
          <a:p>
            <a:pPr lvl="1"/>
            <a:r>
              <a:rPr lang="cs-CZ" dirty="0"/>
              <a:t>t</a:t>
            </a:r>
            <a:r>
              <a:rPr lang="en-US" dirty="0" err="1"/>
              <a:t>ea</a:t>
            </a:r>
            <a:r>
              <a:rPr lang="en-US" dirty="0"/>
              <a:t> extracts and products made of tea extracts</a:t>
            </a:r>
            <a:r>
              <a:rPr lang="cs-CZ" dirty="0"/>
              <a:t> </a:t>
            </a:r>
            <a:r>
              <a:rPr lang="en-US" dirty="0"/>
              <a:t>DKK 18.29</a:t>
            </a:r>
          </a:p>
          <a:p>
            <a:pPr lvl="1"/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altLang="cs-CZ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7004175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</a:t>
            </a:r>
            <a:r>
              <a:rPr lang="en-US" dirty="0"/>
              <a:t>on-alcoholic beverages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BE: </a:t>
            </a:r>
            <a:r>
              <a:rPr lang="en-US" dirty="0"/>
              <a:t>Excise duties on non-alcoholic beverages</a:t>
            </a:r>
            <a:endParaRPr lang="cs-CZ" dirty="0"/>
          </a:p>
          <a:p>
            <a:pPr lvl="1"/>
            <a:r>
              <a:rPr lang="en-US" dirty="0"/>
              <a:t>3.7284</a:t>
            </a:r>
            <a:r>
              <a:rPr lang="cs-CZ" dirty="0"/>
              <a:t> EUR/hl: </a:t>
            </a:r>
            <a:r>
              <a:rPr lang="en-US" dirty="0"/>
              <a:t>waters</a:t>
            </a:r>
            <a:r>
              <a:rPr lang="cs-CZ" dirty="0"/>
              <a:t> </a:t>
            </a:r>
            <a:r>
              <a:rPr lang="en-US" dirty="0"/>
              <a:t>containing added sugar or other sweetening matter or </a:t>
            </a:r>
            <a:r>
              <a:rPr lang="en-US" dirty="0" err="1"/>
              <a:t>flavoured</a:t>
            </a:r>
            <a:r>
              <a:rPr lang="en-US" dirty="0"/>
              <a:t>, beers with an alcoholic strength not exceeding 0.5% vol.</a:t>
            </a:r>
            <a:r>
              <a:rPr lang="cs-CZ" dirty="0"/>
              <a:t>, </a:t>
            </a:r>
            <a:r>
              <a:rPr lang="en-US" dirty="0"/>
              <a:t>wines </a:t>
            </a:r>
            <a:r>
              <a:rPr lang="cs-CZ" dirty="0"/>
              <a:t>and </a:t>
            </a:r>
            <a:r>
              <a:rPr lang="cs-CZ" dirty="0" err="1"/>
              <a:t>beverages</a:t>
            </a:r>
            <a:r>
              <a:rPr lang="cs-CZ" dirty="0"/>
              <a:t> </a:t>
            </a:r>
            <a:r>
              <a:rPr lang="en-US" dirty="0"/>
              <a:t>with an alcoholic strength not exceeding 1.2% vol.</a:t>
            </a:r>
            <a:endParaRPr lang="cs-CZ" dirty="0"/>
          </a:p>
          <a:p>
            <a:r>
              <a:rPr lang="cs-CZ" dirty="0"/>
              <a:t>LV: </a:t>
            </a:r>
            <a:r>
              <a:rPr lang="en-US" dirty="0"/>
              <a:t>Excise tax on other excise goods </a:t>
            </a:r>
            <a:endParaRPr lang="cs-CZ" dirty="0"/>
          </a:p>
          <a:p>
            <a:pPr lvl="1"/>
            <a:r>
              <a:rPr lang="cs-CZ" dirty="0"/>
              <a:t>7.40 EUR/hl: </a:t>
            </a:r>
            <a:r>
              <a:rPr lang="en-US" dirty="0"/>
              <a:t>water and mineral water with added sugar, other sweetener or </a:t>
            </a:r>
            <a:r>
              <a:rPr lang="en-US" dirty="0" err="1"/>
              <a:t>flavouring</a:t>
            </a:r>
            <a:r>
              <a:rPr lang="en-US" dirty="0"/>
              <a:t>, and other non-alcoholic beverages, except fruit and vegetable juice and nectar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altLang="cs-CZ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6953641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98703" y="755425"/>
            <a:ext cx="8086635" cy="4571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9589" y="936171"/>
            <a:ext cx="8082321" cy="5196342"/>
          </a:xfrm>
        </p:spPr>
        <p:txBody>
          <a:bodyPr/>
          <a:lstStyle/>
          <a:p>
            <a:r>
              <a:rPr lang="cs-CZ" dirty="0"/>
              <a:t>HR: </a:t>
            </a:r>
            <a:r>
              <a:rPr lang="en-US" dirty="0"/>
              <a:t>Special tax on non-alcoholic beverages</a:t>
            </a:r>
            <a:endParaRPr lang="cs-CZ" dirty="0"/>
          </a:p>
          <a:p>
            <a:pPr lvl="1"/>
            <a:r>
              <a:rPr lang="cs-CZ" dirty="0"/>
              <a:t>40 HRK/hl: </a:t>
            </a:r>
            <a:r>
              <a:rPr lang="en-US" dirty="0"/>
              <a:t>waters, including mineral and sparkling waters, with added sugar or other sweeteners or </a:t>
            </a:r>
            <a:r>
              <a:rPr lang="en-US" dirty="0" err="1"/>
              <a:t>flavoured</a:t>
            </a:r>
            <a:r>
              <a:rPr lang="en-US" dirty="0"/>
              <a:t>, except fruit juices, fruit nectars,</a:t>
            </a:r>
            <a:r>
              <a:rPr lang="cs-CZ" dirty="0"/>
              <a:t> and </a:t>
            </a:r>
            <a:r>
              <a:rPr lang="en-US" dirty="0"/>
              <a:t>other beverages with alcohol content not higher than 1.2 %</a:t>
            </a:r>
            <a:r>
              <a:rPr lang="cs-CZ" dirty="0"/>
              <a:t>, 240 HRK/hl: </a:t>
            </a:r>
            <a:r>
              <a:rPr lang="en-US" dirty="0"/>
              <a:t>syrups and concentrates intended for the preparation of non-alcoholic beverages,</a:t>
            </a:r>
            <a:r>
              <a:rPr lang="cs-CZ" dirty="0"/>
              <a:t> 400 HRK/100 kg </a:t>
            </a:r>
            <a:r>
              <a:rPr lang="en-US" dirty="0"/>
              <a:t>powders and granules intended for the preparation of non-alcoholic beverages</a:t>
            </a:r>
            <a:endParaRPr lang="cs-CZ" dirty="0"/>
          </a:p>
          <a:p>
            <a:r>
              <a:rPr lang="cs-CZ" dirty="0"/>
              <a:t>FR: </a:t>
            </a:r>
            <a:r>
              <a:rPr lang="en-US" dirty="0"/>
              <a:t>Specific duty on beer and certain non-alcoholic beverages</a:t>
            </a:r>
            <a:endParaRPr lang="cs-CZ" dirty="0"/>
          </a:p>
          <a:p>
            <a:pPr lvl="1"/>
            <a:r>
              <a:rPr lang="cs-CZ" dirty="0"/>
              <a:t>0.54 EUR/hl: d</a:t>
            </a:r>
            <a:r>
              <a:rPr lang="en-US" dirty="0" err="1"/>
              <a:t>rinking</a:t>
            </a:r>
            <a:r>
              <a:rPr lang="en-US" dirty="0"/>
              <a:t> waters, i.e.</a:t>
            </a:r>
            <a:r>
              <a:rPr lang="cs-CZ" dirty="0"/>
              <a:t> n</a:t>
            </a:r>
            <a:r>
              <a:rPr lang="en-US" dirty="0" err="1"/>
              <a:t>atural</a:t>
            </a:r>
            <a:r>
              <a:rPr lang="en-US" dirty="0"/>
              <a:t> or artificial mineral waters</a:t>
            </a:r>
            <a:r>
              <a:rPr lang="cs-CZ" dirty="0"/>
              <a:t>, t</a:t>
            </a:r>
            <a:r>
              <a:rPr lang="en-US" dirty="0"/>
              <a:t>able waters</a:t>
            </a:r>
            <a:r>
              <a:rPr lang="cs-CZ" dirty="0"/>
              <a:t>,</a:t>
            </a:r>
            <a:r>
              <a:rPr lang="en-US" dirty="0"/>
              <a:t> </a:t>
            </a:r>
            <a:r>
              <a:rPr lang="cs-CZ" dirty="0" err="1"/>
              <a:t>etc</a:t>
            </a:r>
            <a:r>
              <a:rPr lang="cs-CZ" dirty="0"/>
              <a:t>.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altLang="cs-CZ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3807236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98703" y="733653"/>
            <a:ext cx="8086635" cy="4571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9589" y="903514"/>
            <a:ext cx="8082321" cy="5228999"/>
          </a:xfrm>
        </p:spPr>
        <p:txBody>
          <a:bodyPr/>
          <a:lstStyle/>
          <a:p>
            <a:r>
              <a:rPr lang="cs-CZ" dirty="0"/>
              <a:t>DK: </a:t>
            </a:r>
            <a:r>
              <a:rPr lang="en-US" dirty="0"/>
              <a:t>Excise duty on mineral waters and the like</a:t>
            </a:r>
            <a:endParaRPr lang="cs-CZ" dirty="0"/>
          </a:p>
          <a:p>
            <a:pPr lvl="1"/>
            <a:r>
              <a:rPr lang="en-US" dirty="0"/>
              <a:t>DKK 1.64 per </a:t>
            </a:r>
            <a:r>
              <a:rPr lang="en-US" dirty="0" err="1"/>
              <a:t>litre</a:t>
            </a:r>
            <a:r>
              <a:rPr lang="en-US" dirty="0"/>
              <a:t> for products with a content of sugar above 0.5g per 100 </a:t>
            </a:r>
            <a:r>
              <a:rPr lang="en-US" dirty="0" err="1"/>
              <a:t>millilitre</a:t>
            </a:r>
            <a:r>
              <a:rPr lang="en-US" dirty="0"/>
              <a:t> and DKK 0.59 per </a:t>
            </a:r>
            <a:r>
              <a:rPr lang="en-US" dirty="0" err="1"/>
              <a:t>litre</a:t>
            </a:r>
            <a:r>
              <a:rPr lang="en-US" dirty="0"/>
              <a:t> for products with a content of sugar below 0.5g per 100 </a:t>
            </a:r>
            <a:r>
              <a:rPr lang="en-US" dirty="0" err="1"/>
              <a:t>millilitre</a:t>
            </a:r>
            <a:r>
              <a:rPr lang="en-US" dirty="0"/>
              <a:t>:</a:t>
            </a:r>
            <a:r>
              <a:rPr lang="cs-CZ" dirty="0"/>
              <a:t> </a:t>
            </a:r>
            <a:r>
              <a:rPr lang="en-US" dirty="0"/>
              <a:t>mineral waters, lemonade</a:t>
            </a:r>
            <a:r>
              <a:rPr lang="cs-CZ" dirty="0"/>
              <a:t>, </a:t>
            </a:r>
            <a:r>
              <a:rPr lang="en-US" dirty="0"/>
              <a:t>fruit and vegetable juice</a:t>
            </a:r>
            <a:r>
              <a:rPr lang="cs-CZ" dirty="0"/>
              <a:t>, </a:t>
            </a:r>
            <a:r>
              <a:rPr lang="en-US" dirty="0"/>
              <a:t>fruit nectar</a:t>
            </a:r>
            <a:r>
              <a:rPr lang="cs-CZ" dirty="0"/>
              <a:t>, </a:t>
            </a:r>
            <a:r>
              <a:rPr lang="cs-CZ" dirty="0" err="1"/>
              <a:t>etc</a:t>
            </a:r>
            <a:r>
              <a:rPr lang="cs-CZ" dirty="0"/>
              <a:t>.</a:t>
            </a:r>
          </a:p>
          <a:p>
            <a:r>
              <a:rPr lang="cs-CZ" dirty="0"/>
              <a:t>FI: </a:t>
            </a:r>
            <a:r>
              <a:rPr lang="en-US" dirty="0"/>
              <a:t>Excise duty on sweets, ice-cream and soft drinks</a:t>
            </a:r>
            <a:endParaRPr lang="cs-CZ" dirty="0"/>
          </a:p>
          <a:p>
            <a:pPr lvl="1"/>
            <a:r>
              <a:rPr lang="cs-CZ" dirty="0"/>
              <a:t>0.11-0.22 EUR / l</a:t>
            </a:r>
            <a:endParaRPr lang="en-US" dirty="0"/>
          </a:p>
          <a:p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altLang="cs-CZ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1573777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SWEETS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9589" y="2050370"/>
            <a:ext cx="8082321" cy="4114800"/>
          </a:xfrm>
        </p:spPr>
        <p:txBody>
          <a:bodyPr/>
          <a:lstStyle/>
          <a:p>
            <a:r>
              <a:rPr lang="cs-CZ" dirty="0"/>
              <a:t>FI: </a:t>
            </a:r>
            <a:r>
              <a:rPr lang="en-US" dirty="0"/>
              <a:t>Excise duty on sweets, ice-cream and soft drinks</a:t>
            </a:r>
            <a:endParaRPr lang="cs-CZ" dirty="0"/>
          </a:p>
          <a:p>
            <a:pPr lvl="1"/>
            <a:r>
              <a:rPr lang="cs-CZ" dirty="0"/>
              <a:t>0.95 EUR/kg on </a:t>
            </a:r>
            <a:r>
              <a:rPr lang="cs-CZ" dirty="0" err="1"/>
              <a:t>ice-cream</a:t>
            </a:r>
            <a:r>
              <a:rPr lang="cs-CZ" dirty="0"/>
              <a:t> and </a:t>
            </a:r>
            <a:r>
              <a:rPr lang="cs-CZ" dirty="0" err="1"/>
              <a:t>chocolate</a:t>
            </a:r>
            <a:endParaRPr lang="cs-CZ" dirty="0"/>
          </a:p>
          <a:p>
            <a:r>
              <a:rPr lang="cs-CZ" dirty="0"/>
              <a:t>DK: </a:t>
            </a:r>
            <a:r>
              <a:rPr lang="en-US" dirty="0"/>
              <a:t>Excise duty on chocolate and sweets</a:t>
            </a:r>
            <a:endParaRPr lang="cs-CZ" dirty="0"/>
          </a:p>
          <a:p>
            <a:pPr lvl="1"/>
            <a:r>
              <a:rPr lang="en-US" dirty="0"/>
              <a:t>DKK 25.97 per kg net weight of chocolate and sweets with a content of sugar above 0.5g per 100g and DKK 22.08 per kg net weight of chocolate and sweets </a:t>
            </a:r>
            <a:r>
              <a:rPr lang="en-US" dirty="0" err="1"/>
              <a:t>wih</a:t>
            </a:r>
            <a:r>
              <a:rPr lang="en-US" dirty="0"/>
              <a:t> a content of sugar below 0.5g per 100g</a:t>
            </a:r>
            <a:endParaRPr lang="cs-CZ" dirty="0"/>
          </a:p>
          <a:p>
            <a:pPr lvl="1"/>
            <a:r>
              <a:rPr lang="en-US" sz="2000" dirty="0"/>
              <a:t>Chocolate and chocolate products, </a:t>
            </a:r>
            <a:r>
              <a:rPr lang="en-US" sz="2000" dirty="0" err="1"/>
              <a:t>liquorice</a:t>
            </a:r>
            <a:r>
              <a:rPr lang="en-US" sz="2000" dirty="0"/>
              <a:t> products, marzipan, sweets, effervescent products, chewing gum, cakes with a certain sugar, cacao or chocolate content, etc.</a:t>
            </a:r>
            <a:endParaRPr lang="cs-CZ" sz="2000" dirty="0"/>
          </a:p>
          <a:p>
            <a:pPr lvl="1"/>
            <a:r>
              <a:rPr lang="cs-CZ" dirty="0"/>
              <a:t>Extra t</a:t>
            </a:r>
            <a:r>
              <a:rPr lang="en-US" dirty="0"/>
              <a:t>ax on raw materials such as almonds, grains</a:t>
            </a:r>
            <a:r>
              <a:rPr lang="cs-CZ" dirty="0"/>
              <a:t>, </a:t>
            </a:r>
            <a:r>
              <a:rPr lang="cs-CZ" dirty="0" err="1"/>
              <a:t>etc</a:t>
            </a:r>
            <a:r>
              <a:rPr lang="cs-CZ" dirty="0"/>
              <a:t>.</a:t>
            </a:r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altLang="cs-CZ" dirty="0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548578009"/>
      </p:ext>
    </p:extLst>
  </p:cSld>
  <p:clrMapOvr>
    <a:masterClrMapping/>
  </p:clrMapOvr>
</p:sld>
</file>

<file path=ppt/theme/theme1.xml><?xml version="1.0" encoding="utf-8"?>
<a:theme xmlns:a="http://schemas.openxmlformats.org/drawingml/2006/main" name="law_sablona_en">
  <a:themeElements>
    <a:clrScheme name="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C77951CFB020E6489F07F98675DC4236" ma:contentTypeVersion="13" ma:contentTypeDescription="Vytvoří nový dokument" ma:contentTypeScope="" ma:versionID="2b1f2175b94e0a9c3bd6863a16cb3262">
  <xsd:schema xmlns:xsd="http://www.w3.org/2001/XMLSchema" xmlns:xs="http://www.w3.org/2001/XMLSchema" xmlns:p="http://schemas.microsoft.com/office/2006/metadata/properties" xmlns:ns3="27c1b692-2977-4ea6-b000-57ed6bef5cd5" xmlns:ns4="3425f3a8-868c-4490-8382-87865621be67" targetNamespace="http://schemas.microsoft.com/office/2006/metadata/properties" ma:root="true" ma:fieldsID="a1544cc322998a44e176429283dfa268" ns3:_="" ns4:_="">
    <xsd:import namespace="27c1b692-2977-4ea6-b000-57ed6bef5cd5"/>
    <xsd:import namespace="3425f3a8-868c-4490-8382-87865621be6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7c1b692-2977-4ea6-b000-57ed6bef5cd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2" nillable="true" ma:displayName="MediaServiceLocation" ma:internalName="MediaServiceLocatio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425f3a8-868c-4490-8382-87865621be67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Hodnota hash upozornění na sdílení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5F7A05E-0D37-4494-9F49-2B08EA17BC1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7c1b692-2977-4ea6-b000-57ed6bef5cd5"/>
    <ds:schemaRef ds:uri="3425f3a8-868c-4490-8382-87865621be6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82F40A2-B3B5-4154-91DE-65718A39D09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2811587-CA7D-4F7A-85BE-5A23FFF10E35}">
  <ds:schemaRefs>
    <ds:schemaRef ds:uri="http://purl.org/dc/dcmitype/"/>
    <ds:schemaRef ds:uri="http://schemas.openxmlformats.org/package/2006/metadata/core-properties"/>
    <ds:schemaRef ds:uri="http://schemas.microsoft.com/office/2006/metadata/properties"/>
    <ds:schemaRef ds:uri="http://schemas.microsoft.com/office/2006/documentManagement/types"/>
    <ds:schemaRef ds:uri="http://purl.org/dc/elements/1.1/"/>
    <ds:schemaRef ds:uri="http://www.w3.org/XML/1998/namespace"/>
    <ds:schemaRef ds:uri="http://schemas.microsoft.com/office/infopath/2007/PartnerControls"/>
    <ds:schemaRef ds:uri="3425f3a8-868c-4490-8382-87865621be67"/>
    <ds:schemaRef ds:uri="27c1b692-2977-4ea6-b000-57ed6bef5cd5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law_sablona_en</Template>
  <TotalTime>220</TotalTime>
  <Words>1362</Words>
  <Application>Microsoft Office PowerPoint</Application>
  <PresentationFormat>Předvádění na obrazovce (4:3)</PresentationFormat>
  <Paragraphs>136</Paragraphs>
  <Slides>18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2" baseType="lpstr">
      <vt:lpstr>Arial</vt:lpstr>
      <vt:lpstr>Tahoma</vt:lpstr>
      <vt:lpstr>Wingdings</vt:lpstr>
      <vt:lpstr>law_sablona_en</vt:lpstr>
      <vt:lpstr>Extraordinary Taxes in Europe  Podatki specialne w Europie    Michal Radvan</vt:lpstr>
      <vt:lpstr>COFFEE</vt:lpstr>
      <vt:lpstr>Prezentace aplikace PowerPoint</vt:lpstr>
      <vt:lpstr>Prezentace aplikace PowerPoint</vt:lpstr>
      <vt:lpstr>TEA</vt:lpstr>
      <vt:lpstr>Non-alcoholic beverages</vt:lpstr>
      <vt:lpstr>Prezentace aplikace PowerPoint</vt:lpstr>
      <vt:lpstr>Prezentace aplikace PowerPoint</vt:lpstr>
      <vt:lpstr>SWEETS</vt:lpstr>
      <vt:lpstr>Prezentace aplikace PowerPoint</vt:lpstr>
      <vt:lpstr>ROUGH TOBACCO</vt:lpstr>
      <vt:lpstr>TELECOMMUNICATIONS</vt:lpstr>
      <vt:lpstr>AVIATION TAX</vt:lpstr>
      <vt:lpstr>Prezentace aplikace PowerPoint</vt:lpstr>
      <vt:lpstr>BANK TAXATION</vt:lpstr>
      <vt:lpstr>GREEN TAXES</vt:lpstr>
      <vt:lpstr>CONCLUSION</vt:lpstr>
      <vt:lpstr>Thank you for your attention   </vt:lpstr>
    </vt:vector>
  </TitlesOfParts>
  <Company>PrF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Extraordinary Taxes in Europe    Michal Radvan</dc:title>
  <dc:creator>12547</dc:creator>
  <cp:lastModifiedBy>Michal Radvan</cp:lastModifiedBy>
  <cp:revision>20</cp:revision>
  <cp:lastPrinted>1601-01-01T00:00:00Z</cp:lastPrinted>
  <dcterms:created xsi:type="dcterms:W3CDTF">2016-02-21T08:55:08Z</dcterms:created>
  <dcterms:modified xsi:type="dcterms:W3CDTF">2021-05-06T12:58:31Z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0x010100C77951CFB020E6489F07F98675DC4236</vt:lpwstr>
  </property>
</Properties>
</file>