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976" r:id="rId3"/>
  </p:sldMasterIdLst>
  <p:notesMasterIdLst>
    <p:notesMasterId r:id="rId20"/>
  </p:notesMasterIdLst>
  <p:handoutMasterIdLst>
    <p:handoutMasterId r:id="rId21"/>
  </p:handoutMasterIdLst>
  <p:sldIdLst>
    <p:sldId id="309" r:id="rId4"/>
    <p:sldId id="340" r:id="rId5"/>
    <p:sldId id="341" r:id="rId6"/>
    <p:sldId id="329" r:id="rId7"/>
    <p:sldId id="342" r:id="rId8"/>
    <p:sldId id="327" r:id="rId9"/>
    <p:sldId id="328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8" r:id="rId18"/>
    <p:sldId id="339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91829" autoAdjust="0"/>
  </p:normalViewPr>
  <p:slideViewPr>
    <p:cSldViewPr>
      <p:cViewPr varScale="1">
        <p:scale>
          <a:sx n="56" d="100"/>
          <a:sy n="56" d="100"/>
        </p:scale>
        <p:origin x="85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86A0962A-68C8-79BF-7023-CF7A6FFDAC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0E814684-7148-7C36-0F58-8700250ACD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3C135196-6FB4-42EA-C676-8BF604BD859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5C137B43-3BD2-AE31-5E55-B0D6A0362BC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90FA93-13BB-4AC1-8553-0108AF7BD8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4A9C37A8-D504-815E-DA00-AA69ED5480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EA46DCAB-A398-F6BD-DEC8-F5AB1A5143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D32195A-38EE-ECC0-3EE9-3C0C200333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95D55C04-BDCD-42E2-3CBE-B97D89D751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31EB0273-A5E1-AC02-15BE-A6F53A61F0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AC7F78AB-4EB1-5155-BC1B-E70C077E2E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7186E31-CC0D-4DB7-962F-BE6C3C2B0F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7D35872-E196-E0BD-1B62-6E32E348F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F7E11A2F-A31B-9D7F-2437-2847744CA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108E91E9-AF16-E728-33FB-FE7678A1A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E0D552F4-D843-A9D5-EDD0-42B9A52EF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Klepnutím lze upravit styl </a:t>
            </a:r>
            <a:br>
              <a:rPr lang="cs-CZ" altLang="cs-CZ" noProof="0"/>
            </a:br>
            <a:r>
              <a:rPr lang="cs-CZ" alt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F41DE1-5E67-E793-D603-FED8EEBA603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DCFE46-1F42-F1A9-7B17-AB310EE98F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B9DBBC-F0D3-4217-A280-43908B6B82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737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92BE86-EBBD-FD0A-7EAE-4AEE074E2B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D005AF-CAEB-EEFC-3485-EF38FE47563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2AB76-0DC9-48EF-8F00-4F6107069B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486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F30AC6-AFD4-4F0B-484A-B4FA35AD05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164E39-ED17-094F-EB57-8D144B25C4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3766-AE88-4553-B5DB-56BC0CA2D4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60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9368BD-34C6-B49F-00A8-2C9727F980D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21365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B07426-A3B8-11AD-1D5F-E9F2F5E048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78467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37F011-53F8-4053-ED12-4874DFBE77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59588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6E12FE-76F4-A0B5-70B1-07B48B5D69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78775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1263F6-B18C-5211-1430-6F12C6F3639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80840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9B8848-BAE4-4F5D-B9C0-324120C770F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92866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2C7E8B8-BAA6-0EFD-CABD-C3AFD1D3A3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69354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D550D7-B1A1-01E2-3E46-D43E1A37B3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5072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C5766F-5A67-A52A-9ED8-DA2490E02AB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EA9D8B-6F75-F1D4-69ED-B63F837732C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889F8-E395-45C5-A5AA-C73B102AC5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5448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67FF6D-7478-5773-B357-88561E3EDA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09009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8E9879-0EBC-0EB1-0F11-908439C6D0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496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E0C33D-B5EA-D5F2-9363-8066F756E64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501388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1002E420-5306-F562-9C05-786803B75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3074C0D1-8A8F-989B-5F9C-575379EDB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F946870A-982F-9F07-371F-B51CB32F5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B7069239-6A2B-5075-F75E-72E184D2F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Klepnutím lze upravit styl </a:t>
            </a:r>
            <a:br>
              <a:rPr lang="cs-CZ" altLang="cs-CZ" noProof="0"/>
            </a:br>
            <a:r>
              <a:rPr lang="cs-CZ" alt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3A9F1F-ABE4-783E-0D5E-82861757E0A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E55C531-BCEB-BC67-9D8B-A6E70281AEE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CE4D85F-C36B-4339-A149-A6DEF69487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51557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40B56-0E5A-6265-8BAD-619624F45D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010C18-459F-1D98-850B-8ABA7A87789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CC48E-4645-4C49-B7A1-B6C837B16A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6229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412CDF-E6F8-33BE-C524-356BF85B43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3F587B-1EB2-614E-EF8B-C1B600052D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20F14-CCA7-481F-9595-E58560CCEC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19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D12801-F455-3B62-B93C-F6D7517CEFF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6D1E12-69E7-AEAE-68B4-4B85DD60C9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81351-15CE-4B8A-BCB5-79866C9C6D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88325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60074F0-01A2-D465-8AE0-AF4E405A53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E7EB775-93F1-80EC-A8AE-0F19BCFFEC6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4C1E1-A902-41FA-86AD-4B39EAC0CC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7791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E9A47AA-596B-CB21-39F8-807B8B966E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C1587-578D-E92F-B444-1199BD72476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F2A77-1364-488A-9F2F-7F360741E5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2531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9613377-64EF-7957-2B3B-23442C8680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F409A5F-5998-6845-DCB0-420E1B316D1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DAC-FD57-4D76-84EA-422072BB55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140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2B90BD-9C4B-B353-B36D-AEB577E025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D4EA3E-DEF5-634B-4518-B38463C2F3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C75DE-0069-4154-830B-10D27E12AA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84334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22D75E-7A4A-4257-B28D-736E74A436E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793423-7F22-3751-F8CF-CA7FD3037C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84707-4CCF-48BC-B401-FA490299F4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09420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07851A-843C-A67C-A7D4-5FC0F399E5B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037B59-5D1D-C7C9-9483-E922742768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BA341-09E9-41F8-B157-708C592415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6774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2A930A-9DDA-062F-E9F2-08326BC763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3B42EF-30C8-69A3-8002-870E813842A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58E14-21E3-4024-A4F7-09E7A4E912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9618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1CDF1E-946B-1130-7C03-F9FC9672A35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1DF51E-5AA0-6E05-C2E6-2D438BC307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6D925-AA7E-461F-8E89-D5E85E0072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112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3085F-0812-EF9E-145F-12EE70670A8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6E1972-51AE-8172-F1E7-CE3A327196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47779-3F8C-4989-8B83-82392E1382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707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9DB0334-93E9-9D98-9247-432D8BF9886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3B740FF-C7C5-46BB-BCA2-F7EE944AFF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33F14-7A3C-4BB0-B148-5C8C24EE39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889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368298-437B-44F8-48C9-4CB530F6CA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F806B7-A754-C420-1769-4B831F2C2C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882BC-150A-4A97-A2CB-05015C43FD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3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BCBB334-E5BD-4B69-9670-9A49D9D92A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A47E9D1-981F-C73F-CC4A-8FEFC99F38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B136B-8329-4730-BB82-AF6CE648C7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693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7AA456-73DE-996E-08C2-2DCE66E108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4D4832-605C-4CEF-E45B-57AEA449F95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05993-16CE-49E4-8F3C-10B9639FBF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389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BDEB7B-7013-EA27-268E-0D19DECF8F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A27F9B-D9C9-00E1-2354-459E36114F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BE6DB-9077-4722-8305-D3B66624C8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771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C624F9F0-623E-BF62-EA07-958ED8FA7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62FF297-0C38-C472-040F-82FF3357B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230671A-2395-6D48-E047-6E095128D0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A7564D3D-7768-E89A-F73D-66462DFE7E3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48133048-DE4B-3EAC-B293-57976B5677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A6A86071-D355-46D1-A086-72BC41414A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BFB85FAB-09CE-997D-16BC-0968F3B17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24" descr="PF_PPT_nahled">
            <a:extLst>
              <a:ext uri="{FF2B5EF4-FFF2-40B4-BE49-F238E27FC236}">
                <a16:creationId xmlns:a16="http://schemas.microsoft.com/office/drawing/2014/main" id="{DC4372E2-4534-E725-BC19-AF7B7B3F5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>
            <a:extLst>
              <a:ext uri="{FF2B5EF4-FFF2-40B4-BE49-F238E27FC236}">
                <a16:creationId xmlns:a16="http://schemas.microsoft.com/office/drawing/2014/main" id="{1A2D6443-91D2-A62B-F6BB-6B8226DE2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1034" name="Picture 28" descr="PF_PPT_en2">
            <a:extLst>
              <a:ext uri="{FF2B5EF4-FFF2-40B4-BE49-F238E27FC236}">
                <a16:creationId xmlns:a16="http://schemas.microsoft.com/office/drawing/2014/main" id="{67007D99-887D-96F4-8B9B-F8C3BA314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91B2C12-FDC6-6348-575B-F04C1763C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79BC9A9F-4B61-2141-4871-9AE519F824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052" name="Rectangle 11">
            <a:extLst>
              <a:ext uri="{FF2B5EF4-FFF2-40B4-BE49-F238E27FC236}">
                <a16:creationId xmlns:a16="http://schemas.microsoft.com/office/drawing/2014/main" id="{F2A56A78-F7A4-228F-2631-2FAAA5105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DAED8217-666E-A051-1104-139F30CCF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2054" name="Picture 24" descr="pruh+znak_PF_13_gray5+fialovy_RGB">
            <a:extLst>
              <a:ext uri="{FF2B5EF4-FFF2-40B4-BE49-F238E27FC236}">
                <a16:creationId xmlns:a16="http://schemas.microsoft.com/office/drawing/2014/main" id="{400F45CC-5E91-D41F-3DB6-B2B551743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5" descr="PF_PPT_en">
            <a:extLst>
              <a:ext uri="{FF2B5EF4-FFF2-40B4-BE49-F238E27FC236}">
                <a16:creationId xmlns:a16="http://schemas.microsoft.com/office/drawing/2014/main" id="{85AEE89B-38D7-8AC2-FA52-C58E3D544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4E731921-A64D-4B42-B8E9-79B78DA45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B3084FE-F180-CB73-08EA-436222F1C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E2039004-5136-07F7-1D44-FABAA26EC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FFA9B0BB-9317-4C75-9B23-71156E2254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1849AE5D-F6F1-49FC-A3C1-30E4727179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fld id="{A27899FE-0FCF-48AB-BAC7-28AB434F79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B2BC8147-7662-4410-830B-451734F7A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24" descr="PF_PPT_nahled">
            <a:extLst>
              <a:ext uri="{FF2B5EF4-FFF2-40B4-BE49-F238E27FC236}">
                <a16:creationId xmlns:a16="http://schemas.microsoft.com/office/drawing/2014/main" id="{2BA43755-9E54-E19D-1BE3-121F401EE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>
            <a:extLst>
              <a:ext uri="{FF2B5EF4-FFF2-40B4-BE49-F238E27FC236}">
                <a16:creationId xmlns:a16="http://schemas.microsoft.com/office/drawing/2014/main" id="{F9830C4E-3D53-48C9-B7E4-8F8CA79A6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/>
          </a:p>
        </p:txBody>
      </p:sp>
      <p:pic>
        <p:nvPicPr>
          <p:cNvPr id="1034" name="Picture 28" descr="PF_PPT_en2">
            <a:extLst>
              <a:ext uri="{FF2B5EF4-FFF2-40B4-BE49-F238E27FC236}">
                <a16:creationId xmlns:a16="http://schemas.microsoft.com/office/drawing/2014/main" id="{5F24674C-315A-8BD2-A825-1451A9740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45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6FF9DCE3-54D7-ED19-74A5-5B940F5F5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11413" y="2852738"/>
            <a:ext cx="5969000" cy="3024187"/>
          </a:xfrm>
        </p:spPr>
        <p:txBody>
          <a:bodyPr/>
          <a:lstStyle/>
          <a:p>
            <a:pPr eaLnBrk="1" hangingPunct="1"/>
            <a:r>
              <a:rPr lang="en-US" altLang="cs-CZ" sz="3700">
                <a:latin typeface="Calibri" panose="020F0502020204030204" pitchFamily="34" charset="0"/>
              </a:rPr>
              <a:t>European Social Partners</a:t>
            </a:r>
            <a:br>
              <a:rPr lang="en-US" altLang="cs-CZ" sz="3700">
                <a:latin typeface="Calibri" panose="020F0502020204030204" pitchFamily="34" charset="0"/>
              </a:rPr>
            </a:br>
            <a:r>
              <a:rPr lang="en-US" altLang="cs-CZ" sz="3700">
                <a:latin typeface="Calibri" panose="020F0502020204030204" pitchFamily="34" charset="0"/>
              </a:rPr>
              <a:t>European Social Dialogue</a:t>
            </a:r>
            <a:br>
              <a:rPr lang="en-US" altLang="cs-CZ" sz="3700">
                <a:latin typeface="Calibri" panose="020F0502020204030204" pitchFamily="34" charset="0"/>
              </a:rPr>
            </a:br>
            <a:r>
              <a:rPr lang="en-US" altLang="cs-CZ" sz="3700">
                <a:latin typeface="Calibri" panose="020F0502020204030204" pitchFamily="34" charset="0"/>
              </a:rPr>
              <a:t>Framework Agreements</a:t>
            </a:r>
            <a:br>
              <a:rPr lang="en-US" altLang="cs-CZ" sz="3700">
                <a:latin typeface="Calibri" panose="020F0502020204030204" pitchFamily="34" charset="0"/>
              </a:rPr>
            </a:br>
            <a:endParaRPr lang="en-US" altLang="cs-CZ" sz="37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4">
            <a:extLst>
              <a:ext uri="{FF2B5EF4-FFF2-40B4-BE49-F238E27FC236}">
                <a16:creationId xmlns:a16="http://schemas.microsoft.com/office/drawing/2014/main" id="{240B6363-E97F-015B-4789-7F0C106C0178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6C678CC-81C7-4D21-9C37-C56A268DCAF1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 b="1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E36FBEF-6348-5430-520D-E8CC96E13B6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565400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Articles 154 and 155 TFEU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Procedures of involvement of the European Social Partners to the legislation process:</a:t>
            </a: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Consultation</a:t>
            </a: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Direct regulation via Agreement</a:t>
            </a:r>
          </a:p>
          <a:p>
            <a:pPr>
              <a:buFontTx/>
              <a:buChar char="•"/>
            </a:pPr>
            <a:endParaRPr lang="en-US" altLang="cs-CZ" dirty="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endParaRPr lang="en-US" altLang="cs-CZ" dirty="0">
              <a:latin typeface="Calibri" panose="020F0502020204030204" pitchFamily="34" charset="0"/>
            </a:endParaRPr>
          </a:p>
        </p:txBody>
      </p:sp>
      <p:sp>
        <p:nvSpPr>
          <p:cNvPr id="11268" name="Rectangle 7">
            <a:extLst>
              <a:ext uri="{FF2B5EF4-FFF2-40B4-BE49-F238E27FC236}">
                <a16:creationId xmlns:a16="http://schemas.microsoft.com/office/drawing/2014/main" id="{21C1B97D-E8F0-3751-025B-4437F5B3C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Legal Basis of the European Social Dialogue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4">
            <a:extLst>
              <a:ext uri="{FF2B5EF4-FFF2-40B4-BE49-F238E27FC236}">
                <a16:creationId xmlns:a16="http://schemas.microsoft.com/office/drawing/2014/main" id="{7B4F2E14-4812-611D-EB90-19727D6E2513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0BC7A3E-4DDF-4406-9D96-5CC7EDD84E01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 b="1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0C48964-9243-4B2B-1FCD-E146A70F12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565400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European Commission must consult management and labour:</a:t>
            </a:r>
          </a:p>
          <a:p>
            <a:pPr lvl="1">
              <a:buFontTx/>
              <a:buChar char="•"/>
            </a:pPr>
            <a:r>
              <a:rPr lang="cs-CZ" altLang="cs-CZ">
                <a:latin typeface="Calibri" panose="020F0502020204030204" pitchFamily="34" charset="0"/>
              </a:rPr>
              <a:t>e</a:t>
            </a:r>
            <a:r>
              <a:rPr lang="en-US" altLang="cs-CZ">
                <a:latin typeface="Calibri" panose="020F0502020204030204" pitchFamily="34" charset="0"/>
              </a:rPr>
              <a:t>very proposal in social policy field</a:t>
            </a:r>
          </a:p>
          <a:p>
            <a:pPr lvl="1">
              <a:buFontTx/>
              <a:buChar char="•"/>
            </a:pPr>
            <a:r>
              <a:rPr lang="cs-CZ" altLang="cs-CZ">
                <a:latin typeface="Calibri" panose="020F0502020204030204" pitchFamily="34" charset="0"/>
              </a:rPr>
              <a:t>c</a:t>
            </a:r>
            <a:r>
              <a:rPr lang="en-US" altLang="cs-CZ">
                <a:latin typeface="Calibri" panose="020F0502020204030204" pitchFamily="34" charset="0"/>
              </a:rPr>
              <a:t>ontent of the proposal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Consultation may lead to the adoption of opinions or recommendations.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European Social Partners must be asked if they want to regulate the issue by agreement.</a:t>
            </a:r>
          </a:p>
        </p:txBody>
      </p:sp>
      <p:sp>
        <p:nvSpPr>
          <p:cNvPr id="12292" name="Rectangle 7">
            <a:extLst>
              <a:ext uri="{FF2B5EF4-FFF2-40B4-BE49-F238E27FC236}">
                <a16:creationId xmlns:a16="http://schemas.microsoft.com/office/drawing/2014/main" id="{0105BA7D-9F42-5520-6CD9-9738D87DA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70000"/>
            <a:ext cx="77866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Consultation procedure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4">
            <a:extLst>
              <a:ext uri="{FF2B5EF4-FFF2-40B4-BE49-F238E27FC236}">
                <a16:creationId xmlns:a16="http://schemas.microsoft.com/office/drawing/2014/main" id="{9F667B28-D71A-038B-EAD8-2DC9C78D83F3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4F06CB3-7B57-47F7-9908-2A96DA71C9A2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 b="1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B3CADD7-292C-96F8-080D-5EEC5E12FE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492375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If Social partners wishes so, the negotiation procedure is launched.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They are given 9 months.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If they fail to reach an agreement, the procedure falls back to the Commission.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If the</a:t>
            </a:r>
            <a:r>
              <a:rPr lang="cs-CZ" altLang="cs-CZ">
                <a:latin typeface="Calibri" panose="020F0502020204030204" pitchFamily="34" charset="0"/>
              </a:rPr>
              <a:t>y</a:t>
            </a:r>
            <a:r>
              <a:rPr lang="en-US" altLang="cs-CZ">
                <a:latin typeface="Calibri" panose="020F0502020204030204" pitchFamily="34" charset="0"/>
              </a:rPr>
              <a:t> success, their agreement is legally binding.</a:t>
            </a:r>
          </a:p>
          <a:p>
            <a:pPr>
              <a:buFontTx/>
              <a:buChar char="•"/>
            </a:pPr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13316" name="Rectangle 7">
            <a:extLst>
              <a:ext uri="{FF2B5EF4-FFF2-40B4-BE49-F238E27FC236}">
                <a16:creationId xmlns:a16="http://schemas.microsoft.com/office/drawing/2014/main" id="{14A6AA4E-4AD6-EEE3-1FF9-F127967CA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70000"/>
            <a:ext cx="77866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Autonomous agreement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4">
            <a:extLst>
              <a:ext uri="{FF2B5EF4-FFF2-40B4-BE49-F238E27FC236}">
                <a16:creationId xmlns:a16="http://schemas.microsoft.com/office/drawing/2014/main" id="{7E72F0A4-5D5E-D086-48A9-7CDAAFDD91CC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DFCA4EF-EB8B-428D-9607-CA5E3E83B049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 b="1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EA51F0C-50C0-6090-5176-D93ABA1EBC9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565400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Two possible ways of implementation:</a:t>
            </a:r>
          </a:p>
          <a:p>
            <a:pPr lvl="1">
              <a:buFontTx/>
              <a:buChar char="•"/>
            </a:pPr>
            <a:r>
              <a:rPr lang="cs-CZ" altLang="cs-CZ">
                <a:latin typeface="Calibri" panose="020F0502020204030204" pitchFamily="34" charset="0"/>
              </a:rPr>
              <a:t>t</a:t>
            </a:r>
            <a:r>
              <a:rPr lang="en-US" altLang="cs-CZ">
                <a:latin typeface="Calibri" panose="020F0502020204030204" pitchFamily="34" charset="0"/>
              </a:rPr>
              <a:t>ransformation into a directive</a:t>
            </a:r>
          </a:p>
          <a:p>
            <a:pPr lvl="1">
              <a:buFontTx/>
              <a:buChar char="•"/>
            </a:pPr>
            <a:r>
              <a:rPr lang="cs-CZ" altLang="cs-CZ">
                <a:latin typeface="Calibri" panose="020F0502020204030204" pitchFamily="34" charset="0"/>
              </a:rPr>
              <a:t>a</a:t>
            </a:r>
            <a:r>
              <a:rPr lang="en-US" altLang="cs-CZ">
                <a:latin typeface="Calibri" panose="020F0502020204030204" pitchFamily="34" charset="0"/>
              </a:rPr>
              <a:t>utonomous way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If the fist way was chosen, Council is asked to issue a Directive by Commission and Social partners. Council must decide and approve.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Agreements concluded within 1995 and 2004 were usually implemented via Council decision as directives.</a:t>
            </a:r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id="{D970A95A-3319-5FAF-2A8D-178499E13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70000"/>
            <a:ext cx="77866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Implementing of Agreements 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4">
            <a:extLst>
              <a:ext uri="{FF2B5EF4-FFF2-40B4-BE49-F238E27FC236}">
                <a16:creationId xmlns:a16="http://schemas.microsoft.com/office/drawing/2014/main" id="{B0EF0BF1-CB7C-A5A2-43FC-2A78B00F60F0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3E65EB6-D3FD-4951-94AD-CB3DEA30E5B3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 b="1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3D82140-ED5A-1F29-6364-7149AD80896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565400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 sz="2000">
                <a:latin typeface="Calibri" panose="020F0502020204030204" pitchFamily="34" charset="0"/>
              </a:rPr>
              <a:t>1995 – Framework Agreement on Parental Leave</a:t>
            </a:r>
          </a:p>
          <a:p>
            <a:pPr>
              <a:buFontTx/>
              <a:buChar char="•"/>
            </a:pPr>
            <a:r>
              <a:rPr lang="en-US" altLang="cs-CZ" sz="2000">
                <a:latin typeface="Calibri" panose="020F0502020204030204" pitchFamily="34" charset="0"/>
              </a:rPr>
              <a:t>1997 – Framework Agreement on Part-time Work</a:t>
            </a:r>
          </a:p>
          <a:p>
            <a:pPr>
              <a:buFontTx/>
              <a:buChar char="•"/>
            </a:pPr>
            <a:r>
              <a:rPr lang="en-US" altLang="cs-CZ" sz="2000">
                <a:latin typeface="Calibri" panose="020F0502020204030204" pitchFamily="34" charset="0"/>
              </a:rPr>
              <a:t>1999 – Framework Agreement on Fixed-</a:t>
            </a:r>
            <a:r>
              <a:rPr lang="cs-CZ" altLang="cs-CZ" sz="2000">
                <a:latin typeface="Calibri" panose="020F0502020204030204" pitchFamily="34" charset="0"/>
              </a:rPr>
              <a:t>t</a:t>
            </a:r>
            <a:r>
              <a:rPr lang="en-US" altLang="cs-CZ" sz="2000">
                <a:latin typeface="Calibri" panose="020F0502020204030204" pitchFamily="34" charset="0"/>
              </a:rPr>
              <a:t>erm Work</a:t>
            </a:r>
          </a:p>
          <a:p>
            <a:pPr>
              <a:buFontTx/>
              <a:buChar char="•"/>
            </a:pPr>
            <a:r>
              <a:rPr lang="en-US" altLang="cs-CZ" sz="2000">
                <a:latin typeface="Calibri" panose="020F0502020204030204" pitchFamily="34" charset="0"/>
              </a:rPr>
              <a:t>1998 - European Agreement on the Organisation of Working Time of Seafarers</a:t>
            </a:r>
          </a:p>
          <a:p>
            <a:pPr>
              <a:buFontTx/>
              <a:buChar char="•"/>
            </a:pPr>
            <a:r>
              <a:rPr lang="en-US" altLang="cs-CZ" sz="2000">
                <a:latin typeface="Calibri" panose="020F0502020204030204" pitchFamily="34" charset="0"/>
              </a:rPr>
              <a:t>2000 - European Agreement on the Organisation of Working Time of Mobile Workers in Civil Aviation</a:t>
            </a:r>
          </a:p>
          <a:p>
            <a:pPr>
              <a:buFontTx/>
              <a:buChar char="•"/>
            </a:pPr>
            <a:r>
              <a:rPr lang="en-US" altLang="cs-CZ" sz="2000">
                <a:latin typeface="Calibri" panose="020F0502020204030204" pitchFamily="34" charset="0"/>
              </a:rPr>
              <a:t>2004 - European Agreement on the Certain Aspects of the Working Conditions of Mobile Workers Assigned to Interoperable Cross-Border Services</a:t>
            </a:r>
          </a:p>
          <a:p>
            <a:pPr>
              <a:buFontTx/>
              <a:buChar char="•"/>
            </a:pPr>
            <a:endParaRPr lang="en-US" altLang="cs-CZ" sz="200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endParaRPr lang="en-US" altLang="cs-CZ" sz="2000">
              <a:latin typeface="Calibri" panose="020F0502020204030204" pitchFamily="34" charset="0"/>
            </a:endParaRPr>
          </a:p>
        </p:txBody>
      </p:sp>
      <p:sp>
        <p:nvSpPr>
          <p:cNvPr id="15364" name="Rectangle 7">
            <a:extLst>
              <a:ext uri="{FF2B5EF4-FFF2-40B4-BE49-F238E27FC236}">
                <a16:creationId xmlns:a16="http://schemas.microsoft.com/office/drawing/2014/main" id="{D99DF239-AF54-79FB-FC6B-6D8821EEC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70000"/>
            <a:ext cx="77866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Agreements which have become directives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4">
            <a:extLst>
              <a:ext uri="{FF2B5EF4-FFF2-40B4-BE49-F238E27FC236}">
                <a16:creationId xmlns:a16="http://schemas.microsoft.com/office/drawing/2014/main" id="{F4D6BF4F-732C-8B30-0D1D-96307AC46A42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70B1F70-B574-446C-B7D9-15992F43DD51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 b="1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D9FB67F-2036-F44C-8AA0-16AFF19B710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565400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Based on practices specific for social partners (especially collective bargaining).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Social partners themselves are obliged to perform the content of the agreements without any necessary action </a:t>
            </a:r>
            <a:r>
              <a:rPr lang="cs-CZ" altLang="cs-CZ">
                <a:latin typeface="Calibri" panose="020F0502020204030204" pitchFamily="34" charset="0"/>
              </a:rPr>
              <a:t>taken </a:t>
            </a:r>
            <a:r>
              <a:rPr lang="en-US" altLang="cs-CZ">
                <a:latin typeface="Calibri" panose="020F0502020204030204" pitchFamily="34" charset="0"/>
              </a:rPr>
              <a:t>by Council or Commission.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Agreements are called Autonomous Agreements.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006B42F4-4A59-80AE-0D4E-18498D79D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96975"/>
            <a:ext cx="77866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Autonomous implementation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4">
            <a:extLst>
              <a:ext uri="{FF2B5EF4-FFF2-40B4-BE49-F238E27FC236}">
                <a16:creationId xmlns:a16="http://schemas.microsoft.com/office/drawing/2014/main" id="{FBF01530-C06F-27C5-7743-CAFA87ABB83D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60357F2-B921-4C20-8BF3-FF449E9CFD53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 b="1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0D8609F-1A4E-1854-4442-9E2B11E58BE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565400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2002 - Framework Agreement on Telework</a:t>
            </a:r>
          </a:p>
          <a:p>
            <a:pPr>
              <a:buFontTx/>
              <a:buChar char="•"/>
            </a:pPr>
            <a:r>
              <a:rPr lang="en-US" altLang="cs-CZ" b="1" dirty="0">
                <a:latin typeface="Calibri" panose="020F0502020204030204" pitchFamily="34" charset="0"/>
              </a:rPr>
              <a:t>2004 - Framework Agreement on Work-Related Stress</a:t>
            </a:r>
            <a:r>
              <a:rPr lang="cs-CZ" altLang="cs-CZ" b="1" dirty="0">
                <a:latin typeface="Calibri" panose="020F0502020204030204" pitchFamily="34" charset="0"/>
              </a:rPr>
              <a:t>: </a:t>
            </a:r>
            <a:r>
              <a:rPr lang="en-GB" altLang="cs-CZ" b="1" dirty="0">
                <a:latin typeface="Calibri" panose="020F0502020204030204" pitchFamily="34" charset="0"/>
              </a:rPr>
              <a:t>Presentation </a:t>
            </a:r>
            <a:r>
              <a:rPr lang="cs-CZ" b="1" dirty="0">
                <a:latin typeface="Calibri" panose="020F0502020204030204" pitchFamily="34" charset="0"/>
              </a:rPr>
              <a:t>Marine </a:t>
            </a:r>
            <a:r>
              <a:rPr lang="cs-CZ" b="1" dirty="0" err="1">
                <a:latin typeface="Calibri" panose="020F0502020204030204" pitchFamily="34" charset="0"/>
              </a:rPr>
              <a:t>Karapetyan</a:t>
            </a:r>
            <a:endParaRPr lang="cs-CZ" altLang="cs-CZ" b="1" dirty="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2007 - Framework Agreement on Harassment and Violence at Work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2010 - Framework Agreement on Inclusive </a:t>
            </a:r>
            <a:r>
              <a:rPr lang="en-US" altLang="cs-CZ" dirty="0" err="1">
                <a:latin typeface="Calibri" panose="020F0502020204030204" pitchFamily="34" charset="0"/>
              </a:rPr>
              <a:t>Labour</a:t>
            </a:r>
            <a:r>
              <a:rPr lang="en-US" altLang="cs-CZ" dirty="0">
                <a:latin typeface="Calibri" panose="020F0502020204030204" pitchFamily="34" charset="0"/>
              </a:rPr>
              <a:t> Markets of 2010.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6A893BE5-6C73-4BCF-033B-FD6CEA36E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Autonomous agreements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4">
            <a:extLst>
              <a:ext uri="{FF2B5EF4-FFF2-40B4-BE49-F238E27FC236}">
                <a16:creationId xmlns:a16="http://schemas.microsoft.com/office/drawing/2014/main" id="{DB73690A-2803-93AF-0B07-D8E7396764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FD61FB-F1A3-4782-A561-A15817FF2255}" type="slidenum">
              <a:rPr kumimoji="0" lang="cs-CZ" altLang="cs-CZ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922481B-04A1-CBA0-5D94-D33C65B64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205038"/>
            <a:ext cx="7772400" cy="3887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Worker</a:t>
            </a:r>
            <a:r>
              <a:rPr lang="cs-CZ" altLang="cs-CZ" sz="2800">
                <a:latin typeface="Calibri" panose="020F0502020204030204" pitchFamily="34" charset="0"/>
              </a:rPr>
              <a:t>s</a:t>
            </a:r>
            <a:r>
              <a:rPr lang="en-US" altLang="cs-CZ" sz="2800">
                <a:latin typeface="Calibri" panose="020F0502020204030204" pitchFamily="34" charset="0"/>
              </a:rPr>
              <a:t>'</a:t>
            </a:r>
            <a:r>
              <a:rPr lang="cs-CZ" altLang="cs-CZ" sz="2800">
                <a:latin typeface="Calibri" panose="020F0502020204030204" pitchFamily="34" charset="0"/>
              </a:rPr>
              <a:t> participation falls within the scope of </a:t>
            </a:r>
            <a:r>
              <a:rPr lang="en-US" altLang="cs-CZ" sz="2800">
                <a:latin typeface="Calibri" panose="020F0502020204030204" pitchFamily="34" charset="0"/>
              </a:rPr>
              <a:t>Collective </a:t>
            </a:r>
            <a:r>
              <a:rPr lang="cs-CZ" altLang="cs-CZ" sz="2800">
                <a:latin typeface="Calibri" panose="020F0502020204030204" pitchFamily="34" charset="0"/>
              </a:rPr>
              <a:t>l</a:t>
            </a:r>
            <a:r>
              <a:rPr lang="en-US" altLang="cs-CZ" sz="2800">
                <a:latin typeface="Calibri" panose="020F0502020204030204" pitchFamily="34" charset="0"/>
              </a:rPr>
              <a:t>abour law</a:t>
            </a:r>
            <a:r>
              <a:rPr lang="cs-CZ" altLang="cs-CZ" sz="2800">
                <a:latin typeface="Calibri" panose="020F0502020204030204" pitchFamily="34" charset="0"/>
              </a:rPr>
              <a:t>.</a:t>
            </a:r>
            <a:endParaRPr lang="en-US" altLang="cs-CZ" sz="280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Collective </a:t>
            </a:r>
            <a:r>
              <a:rPr lang="cs-CZ" altLang="cs-CZ" sz="2800">
                <a:latin typeface="Calibri" panose="020F0502020204030204" pitchFamily="34" charset="0"/>
              </a:rPr>
              <a:t>l</a:t>
            </a:r>
            <a:r>
              <a:rPr lang="en-US" altLang="cs-CZ" sz="2800">
                <a:latin typeface="Calibri" panose="020F0502020204030204" pitchFamily="34" charset="0"/>
              </a:rPr>
              <a:t>abour </a:t>
            </a:r>
            <a:r>
              <a:rPr lang="cs-CZ" altLang="cs-CZ" sz="2800">
                <a:latin typeface="Calibri" panose="020F0502020204030204" pitchFamily="34" charset="0"/>
              </a:rPr>
              <a:t>l</a:t>
            </a:r>
            <a:r>
              <a:rPr lang="en-US" altLang="cs-CZ" sz="2800">
                <a:latin typeface="Calibri" panose="020F0502020204030204" pitchFamily="34" charset="0"/>
              </a:rPr>
              <a:t>aw deals with relations between an employer and the collective of his employees represented by a worker’s representative</a:t>
            </a:r>
            <a:r>
              <a:rPr lang="cs-CZ" altLang="cs-CZ" sz="2800">
                <a:latin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Parties to the collective labour relations</a:t>
            </a:r>
            <a:r>
              <a:rPr lang="cs-CZ" altLang="cs-CZ" sz="2800">
                <a:latin typeface="Calibri" panose="020F050202020403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>
                <a:latin typeface="Calibri" panose="020F0502020204030204" pitchFamily="34" charset="0"/>
              </a:rPr>
              <a:t>e</a:t>
            </a:r>
            <a:r>
              <a:rPr lang="en-US" altLang="cs-CZ" sz="2600">
                <a:latin typeface="Calibri" panose="020F0502020204030204" pitchFamily="34" charset="0"/>
              </a:rPr>
              <a:t>mployer</a:t>
            </a:r>
            <a:r>
              <a:rPr lang="cs-CZ" altLang="cs-CZ" sz="2600">
                <a:latin typeface="Calibri" panose="020F0502020204030204" pitchFamily="34" charset="0"/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workers' representative</a:t>
            </a:r>
            <a:r>
              <a:rPr lang="cs-CZ" altLang="cs-CZ" sz="2600">
                <a:latin typeface="Calibri" panose="020F0502020204030204" pitchFamily="34" charset="0"/>
              </a:rPr>
              <a:t>.</a:t>
            </a:r>
            <a:endParaRPr lang="en-US" altLang="cs-CZ" sz="2600">
              <a:latin typeface="Calibri" panose="020F0502020204030204" pitchFamily="34" charset="0"/>
            </a:endParaRPr>
          </a:p>
        </p:txBody>
      </p:sp>
      <p:sp>
        <p:nvSpPr>
          <p:cNvPr id="7172" name="Rectangle 7">
            <a:extLst>
              <a:ext uri="{FF2B5EF4-FFF2-40B4-BE49-F238E27FC236}">
                <a16:creationId xmlns:a16="http://schemas.microsoft.com/office/drawing/2014/main" id="{C6A0CC85-E660-318D-2600-100BA2BA3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Collective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Labour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Law</a:t>
            </a:r>
            <a:endParaRPr kumimoji="0" lang="cs-CZ" altLang="cs-CZ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4">
            <a:extLst>
              <a:ext uri="{FF2B5EF4-FFF2-40B4-BE49-F238E27FC236}">
                <a16:creationId xmlns:a16="http://schemas.microsoft.com/office/drawing/2014/main" id="{25F2DFF1-2BF1-B0A5-EECD-429F9DE77CBD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9268D6-DC09-4BBD-9A6D-0905B3FD6CBB}" type="slidenum">
              <a:rPr kumimoji="0" lang="cs-CZ" altLang="cs-CZ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F491953-094C-2F58-1C58-78533C2D60B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205038"/>
            <a:ext cx="7772400" cy="3887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2800">
                <a:latin typeface="Calibri" panose="020F0502020204030204" pitchFamily="34" charset="0"/>
              </a:rPr>
              <a:t>Types of w</a:t>
            </a:r>
            <a:r>
              <a:rPr lang="en-US" altLang="cs-CZ" sz="2800">
                <a:latin typeface="Calibri" panose="020F0502020204030204" pitchFamily="34" charset="0"/>
              </a:rPr>
              <a:t>orker</a:t>
            </a:r>
            <a:r>
              <a:rPr lang="cs-CZ" altLang="cs-CZ" sz="2800">
                <a:latin typeface="Calibri" panose="020F0502020204030204" pitchFamily="34" charset="0"/>
              </a:rPr>
              <a:t>s</a:t>
            </a:r>
            <a:r>
              <a:rPr lang="en-US" altLang="cs-CZ" sz="2800">
                <a:latin typeface="Calibri" panose="020F0502020204030204" pitchFamily="34" charset="0"/>
              </a:rPr>
              <a:t>’ representatives: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Trade unions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Works council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European works council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Other representatives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37929C06-2886-D2E1-45E1-AD5C7340A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Worker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</a:t>
            </a:r>
            <a:r>
              <a:rPr kumimoji="0" lang="en-US" alt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' </a:t>
            </a: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representatives</a:t>
            </a:r>
            <a:endParaRPr kumimoji="0" lang="cs-CZ" altLang="cs-CZ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cs-CZ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4">
            <a:extLst>
              <a:ext uri="{FF2B5EF4-FFF2-40B4-BE49-F238E27FC236}">
                <a16:creationId xmlns:a16="http://schemas.microsoft.com/office/drawing/2014/main" id="{0F301739-96F0-E864-C857-3E90B434021C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494475-17D0-4216-ADB3-B3E9D0469598}" type="slidenum">
              <a:rPr kumimoji="0" lang="cs-CZ" altLang="cs-CZ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63D739E-7568-D175-F7B8-49932484B20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205038"/>
            <a:ext cx="7772400" cy="3887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Association of workers </a:t>
            </a:r>
            <a:endParaRPr lang="cs-CZ" altLang="cs-CZ" sz="280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Freedom of Association</a:t>
            </a:r>
            <a:r>
              <a:rPr lang="cs-CZ" altLang="cs-CZ" sz="2800">
                <a:latin typeface="Calibri" panose="020F050202020403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>
                <a:latin typeface="Calibri" panose="020F0502020204030204" pitchFamily="34" charset="0"/>
              </a:rPr>
              <a:t>ILO </a:t>
            </a:r>
            <a:r>
              <a:rPr lang="en-US" altLang="cs-CZ" sz="2600">
                <a:latin typeface="Calibri" panose="020F0502020204030204" pitchFamily="34" charset="0"/>
              </a:rPr>
              <a:t>Convention</a:t>
            </a:r>
            <a:r>
              <a:rPr lang="cs-CZ" altLang="cs-CZ" sz="2600">
                <a:latin typeface="Calibri" panose="020F0502020204030204" pitchFamily="34" charset="0"/>
              </a:rPr>
              <a:t> No. 87 - </a:t>
            </a:r>
            <a:r>
              <a:rPr lang="en-US" altLang="cs-CZ" sz="2800">
                <a:latin typeface="Calibri" panose="020F0502020204030204" pitchFamily="34" charset="0"/>
              </a:rPr>
              <a:t>Freedom of Association and Protection of the Right to Organize </a:t>
            </a:r>
            <a:r>
              <a:rPr lang="cs-CZ" altLang="cs-CZ" sz="2800">
                <a:latin typeface="Calibri" panose="020F0502020204030204" pitchFamily="34" charset="0"/>
              </a:rPr>
              <a:t>(1948)</a:t>
            </a:r>
            <a:endParaRPr lang="en-US" altLang="cs-CZ" sz="280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Trade union organizations </a:t>
            </a:r>
            <a:r>
              <a:rPr lang="cs-CZ" altLang="cs-CZ" sz="2800">
                <a:latin typeface="Calibri" panose="020F0502020204030204" pitchFamily="34" charset="0"/>
              </a:rPr>
              <a:t>and </a:t>
            </a:r>
            <a:r>
              <a:rPr lang="en-US" altLang="cs-CZ" sz="2800">
                <a:latin typeface="Calibri" panose="020F0502020204030204" pitchFamily="34" charset="0"/>
              </a:rPr>
              <a:t>employer</a:t>
            </a:r>
            <a:r>
              <a:rPr lang="cs-CZ" altLang="cs-CZ" sz="2800">
                <a:latin typeface="Calibri" panose="020F0502020204030204" pitchFamily="34" charset="0"/>
              </a:rPr>
              <a:t>s</a:t>
            </a:r>
            <a:r>
              <a:rPr lang="en-US" altLang="cs-CZ" sz="2800">
                <a:latin typeface="Calibri" panose="020F0502020204030204" pitchFamily="34" charset="0"/>
              </a:rPr>
              <a:t>'</a:t>
            </a:r>
            <a:r>
              <a:rPr lang="cs-CZ" altLang="cs-CZ" sz="2800">
                <a:latin typeface="Calibri" panose="020F0502020204030204" pitchFamily="34" charset="0"/>
              </a:rPr>
              <a:t> </a:t>
            </a:r>
            <a:r>
              <a:rPr lang="en-US" altLang="cs-CZ" sz="2800">
                <a:latin typeface="Calibri" panose="020F0502020204030204" pitchFamily="34" charset="0"/>
              </a:rPr>
              <a:t>organizations</a:t>
            </a:r>
            <a:r>
              <a:rPr lang="cs-CZ" altLang="cs-CZ" sz="2800">
                <a:latin typeface="Calibri" panose="020F0502020204030204" pitchFamily="34" charset="0"/>
              </a:rPr>
              <a:t> </a:t>
            </a:r>
            <a:r>
              <a:rPr lang="en-US" altLang="cs-CZ" sz="2800">
                <a:latin typeface="Calibri" panose="020F0502020204030204" pitchFamily="34" charset="0"/>
              </a:rPr>
              <a:t>can associate to create federations and confederations.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cs-CZ" sz="2800">
              <a:latin typeface="Calibri" panose="020F0502020204030204" pitchFamily="34" charset="0"/>
            </a:endParaRP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C1551639-411B-557F-B65A-9102E5851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Trade</a:t>
            </a:r>
            <a:r>
              <a:rPr kumimoji="0" lang="cs-CZ" altLang="cs-CZ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cs-CZ" altLang="cs-CZ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unions</a:t>
            </a:r>
            <a:endParaRPr kumimoji="0" lang="en-US" altLang="cs-CZ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4">
            <a:extLst>
              <a:ext uri="{FF2B5EF4-FFF2-40B4-BE49-F238E27FC236}">
                <a16:creationId xmlns:a16="http://schemas.microsoft.com/office/drawing/2014/main" id="{84770125-F76D-605B-3C07-F39CCCBB1DCC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CF32C8-23F9-489E-B755-F65F7A953B25}" type="slidenum">
              <a:rPr kumimoji="0" lang="cs-CZ" altLang="cs-CZ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E766B03-4840-4AE5-A1E9-60742CE96B9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205038"/>
            <a:ext cx="7772400" cy="3887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Any mechanism,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information,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consultation,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cs-CZ" sz="2600">
                <a:latin typeface="Calibri" panose="020F0502020204030204" pitchFamily="34" charset="0"/>
              </a:rPr>
              <a:t>negotiation,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600">
                <a:latin typeface="Calibri" panose="020F0502020204030204" pitchFamily="34" charset="0"/>
              </a:rPr>
              <a:t>other kind of </a:t>
            </a:r>
            <a:r>
              <a:rPr lang="en-US" altLang="cs-CZ" sz="2600">
                <a:latin typeface="Calibri" panose="020F0502020204030204" pitchFamily="34" charset="0"/>
              </a:rPr>
              <a:t>participation,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cs-CZ" sz="2900">
                <a:latin typeface="Calibri" panose="020F0502020204030204" pitchFamily="34" charset="0"/>
              </a:rPr>
              <a:t>	through which workers</a:t>
            </a:r>
            <a:r>
              <a:rPr lang="en-US" altLang="cs-CZ" sz="2800">
                <a:latin typeface="Calibri" panose="020F0502020204030204" pitchFamily="34" charset="0"/>
              </a:rPr>
              <a:t>'</a:t>
            </a:r>
            <a:r>
              <a:rPr lang="en-US" altLang="cs-CZ" sz="2900">
                <a:latin typeface="Calibri" panose="020F0502020204030204" pitchFamily="34" charset="0"/>
              </a:rPr>
              <a:t> representative may exercise an influence on decisions to be taken within the company.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cs-CZ" sz="2800">
              <a:latin typeface="Calibri" panose="020F0502020204030204" pitchFamily="34" charset="0"/>
            </a:endParaRP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997A7CEE-14DD-BA73-4376-563BB1CCA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Worker</a:t>
            </a:r>
            <a:r>
              <a:rPr kumimoji="0" lang="cs-CZ" altLang="cs-CZ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</a:t>
            </a:r>
            <a:r>
              <a:rPr kumimoji="0" lang="en-US" altLang="cs-CZ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' </a:t>
            </a:r>
            <a:r>
              <a:rPr kumimoji="0" lang="cs-CZ" altLang="cs-CZ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participation</a:t>
            </a:r>
            <a:endParaRPr kumimoji="0" lang="en-US" altLang="cs-CZ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4">
            <a:extLst>
              <a:ext uri="{FF2B5EF4-FFF2-40B4-BE49-F238E27FC236}">
                <a16:creationId xmlns:a16="http://schemas.microsoft.com/office/drawing/2014/main" id="{1201A04E-0C15-B2E9-E242-7AC693E0B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027F01A-E6B5-405C-9C4B-46ACFD2BF41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5CA8CE6-2F9A-FD5C-DD03-C7DC2185B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205038"/>
            <a:ext cx="7772400" cy="4176712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Any communication activity involving social partners intended to influence the arrangement and development of work related issues.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Forms of social dialogue: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Calibri" panose="020F0502020204030204" pitchFamily="34" charset="0"/>
              </a:rPr>
              <a:t>Bil</a:t>
            </a:r>
            <a:r>
              <a:rPr lang="cs-CZ" altLang="cs-CZ" sz="2000" dirty="0">
                <a:latin typeface="Calibri" panose="020F0502020204030204" pitchFamily="34" charset="0"/>
              </a:rPr>
              <a:t>a</a:t>
            </a:r>
            <a:r>
              <a:rPr lang="en-US" altLang="cs-CZ" sz="2000" dirty="0">
                <a:latin typeface="Calibri" panose="020F0502020204030204" pitchFamily="34" charset="0"/>
              </a:rPr>
              <a:t>t</a:t>
            </a:r>
            <a:r>
              <a:rPr lang="cs-CZ" altLang="cs-CZ" sz="2000" dirty="0">
                <a:latin typeface="Calibri" panose="020F0502020204030204" pitchFamily="34" charset="0"/>
              </a:rPr>
              <a:t>e</a:t>
            </a:r>
            <a:r>
              <a:rPr lang="en-US" altLang="cs-CZ" sz="2000" dirty="0" err="1">
                <a:latin typeface="Calibri" panose="020F0502020204030204" pitchFamily="34" charset="0"/>
              </a:rPr>
              <a:t>ral</a:t>
            </a:r>
            <a:endParaRPr lang="en-US" altLang="cs-CZ" sz="2000" dirty="0"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Trilateral</a:t>
            </a:r>
            <a:r>
              <a:rPr lang="cs-CZ" altLang="cs-CZ" sz="2000" dirty="0">
                <a:latin typeface="Calibri" panose="020F0502020204030204" pitchFamily="34" charset="0"/>
              </a:rPr>
              <a:t> (</a:t>
            </a:r>
            <a:r>
              <a:rPr lang="cs-CZ" altLang="cs-CZ" sz="2000" dirty="0" err="1">
                <a:latin typeface="Calibri" panose="020F0502020204030204" pitchFamily="34" charset="0"/>
              </a:rPr>
              <a:t>Workers</a:t>
            </a:r>
            <a:r>
              <a:rPr lang="cs-CZ" altLang="cs-CZ" sz="2000" dirty="0">
                <a:latin typeface="Calibri" panose="020F0502020204030204" pitchFamily="34" charset="0"/>
              </a:rPr>
              <a:t> + </a:t>
            </a:r>
            <a:r>
              <a:rPr lang="cs-CZ" altLang="cs-CZ" sz="2000" dirty="0" err="1">
                <a:latin typeface="Calibri" panose="020F0502020204030204" pitchFamily="34" charset="0"/>
              </a:rPr>
              <a:t>Employers</a:t>
            </a:r>
            <a:r>
              <a:rPr lang="cs-CZ" altLang="cs-CZ" sz="2000" dirty="0">
                <a:latin typeface="Calibri" panose="020F0502020204030204" pitchFamily="34" charset="0"/>
              </a:rPr>
              <a:t> + Public </a:t>
            </a:r>
            <a:r>
              <a:rPr lang="cs-CZ" altLang="cs-CZ" sz="2000" dirty="0" err="1">
                <a:latin typeface="Calibri" panose="020F0502020204030204" pitchFamily="34" charset="0"/>
              </a:rPr>
              <a:t>Authority</a:t>
            </a:r>
            <a:r>
              <a:rPr lang="cs-CZ" altLang="cs-CZ" sz="2000" dirty="0">
                <a:latin typeface="Calibri" panose="020F0502020204030204" pitchFamily="34" charset="0"/>
              </a:rPr>
              <a:t>)</a:t>
            </a:r>
            <a:endParaRPr lang="en-US" altLang="cs-CZ" sz="20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Levels of social dialogue: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Company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Branch/Sectoral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Regional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National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Calibri" panose="020F0502020204030204" pitchFamily="34" charset="0"/>
              </a:rPr>
              <a:t>European/International</a:t>
            </a:r>
          </a:p>
        </p:txBody>
      </p:sp>
      <p:sp>
        <p:nvSpPr>
          <p:cNvPr id="7172" name="Rectangle 7">
            <a:extLst>
              <a:ext uri="{FF2B5EF4-FFF2-40B4-BE49-F238E27FC236}">
                <a16:creationId xmlns:a16="http://schemas.microsoft.com/office/drawing/2014/main" id="{29330B4C-560E-F4F3-0ACC-2C4BC7E8B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Social Dialogue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4">
            <a:extLst>
              <a:ext uri="{FF2B5EF4-FFF2-40B4-BE49-F238E27FC236}">
                <a16:creationId xmlns:a16="http://schemas.microsoft.com/office/drawing/2014/main" id="{86CEB0E4-534E-5085-4FD6-CC9D0BC7F005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B872051-BFBC-4057-950B-34EDEAB8D15E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 b="1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BFEB90-3330-7458-9B0D-D856B3F0098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205038"/>
            <a:ext cx="7772400" cy="3887787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Representatives of workers and employers, who operate one the European level.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Workers</a:t>
            </a:r>
            <a:r>
              <a:rPr lang="cs-CZ" altLang="cs-CZ" dirty="0">
                <a:latin typeface="Calibri" panose="020F0502020204030204" pitchFamily="34" charset="0"/>
              </a:rPr>
              <a:t>‘</a:t>
            </a:r>
            <a:r>
              <a:rPr lang="en-US" altLang="cs-CZ" dirty="0">
                <a:latin typeface="Calibri" panose="020F0502020204030204" pitchFamily="34" charset="0"/>
              </a:rPr>
              <a:t> side: ETUC </a:t>
            </a:r>
          </a:p>
          <a:p>
            <a:pPr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Employers</a:t>
            </a:r>
            <a:r>
              <a:rPr lang="cs-CZ" altLang="cs-CZ" dirty="0">
                <a:latin typeface="Calibri" panose="020F0502020204030204" pitchFamily="34" charset="0"/>
              </a:rPr>
              <a:t>‘</a:t>
            </a:r>
            <a:r>
              <a:rPr lang="en-US" altLang="cs-CZ" dirty="0">
                <a:latin typeface="Calibri" panose="020F0502020204030204" pitchFamily="34" charset="0"/>
              </a:rPr>
              <a:t> side:</a:t>
            </a:r>
          </a:p>
          <a:p>
            <a:pPr lvl="1">
              <a:buFontTx/>
              <a:buChar char="•"/>
            </a:pPr>
            <a:r>
              <a:rPr lang="cs-CZ" altLang="cs-CZ" dirty="0">
                <a:latin typeface="Calibri" panose="020F0502020204030204" pitchFamily="34" charset="0"/>
              </a:rPr>
              <a:t>SGI </a:t>
            </a:r>
            <a:r>
              <a:rPr lang="cs-CZ" altLang="cs-CZ" dirty="0" err="1">
                <a:latin typeface="Calibri" panose="020F0502020204030204" pitchFamily="34" charset="0"/>
              </a:rPr>
              <a:t>Europe</a:t>
            </a:r>
            <a:endParaRPr lang="en-US" altLang="cs-CZ" dirty="0">
              <a:latin typeface="Calibri" panose="020F0502020204030204" pitchFamily="34" charset="0"/>
            </a:endParaRPr>
          </a:p>
          <a:p>
            <a:pPr lvl="1">
              <a:buFontTx/>
              <a:buChar char="•"/>
            </a:pPr>
            <a:r>
              <a:rPr lang="en-US" altLang="cs-CZ" dirty="0">
                <a:latin typeface="Calibri" panose="020F0502020204030204" pitchFamily="34" charset="0"/>
              </a:rPr>
              <a:t>BUSINESSEUROPE</a:t>
            </a:r>
          </a:p>
          <a:p>
            <a:pPr lvl="1">
              <a:buFontTx/>
              <a:buChar char="•"/>
            </a:pPr>
            <a:r>
              <a:rPr lang="cs-CZ" altLang="cs-CZ" dirty="0">
                <a:latin typeface="Calibri" panose="020F0502020204030204" pitchFamily="34" charset="0"/>
              </a:rPr>
              <a:t>SME United</a:t>
            </a:r>
            <a:r>
              <a:rPr lang="en-US" altLang="cs-CZ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id="{58788A14-5B09-31DD-6D07-4D8AEF32D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Parties to the European Social Dialogue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4">
            <a:extLst>
              <a:ext uri="{FF2B5EF4-FFF2-40B4-BE49-F238E27FC236}">
                <a16:creationId xmlns:a16="http://schemas.microsoft.com/office/drawing/2014/main" id="{6D6DA7FF-03EB-6AEE-3484-809465AC3CC3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D448DD1-EA2C-4AAE-A62D-EF4C8DA8A1F7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 b="1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4AF6E81-0A07-D402-AAB7-50365DEA7E1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205038"/>
            <a:ext cx="7772400" cy="3887787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1986 – The Single European Act:</a:t>
            </a:r>
          </a:p>
          <a:p>
            <a:pPr lvl="1">
              <a:buFontTx/>
              <a:buChar char="•"/>
            </a:pPr>
            <a:r>
              <a:rPr lang="cs-CZ" altLang="cs-CZ">
                <a:latin typeface="Calibri" panose="020F0502020204030204" pitchFamily="34" charset="0"/>
              </a:rPr>
              <a:t>S</a:t>
            </a:r>
            <a:r>
              <a:rPr lang="en-US" altLang="cs-CZ">
                <a:latin typeface="Calibri" panose="020F0502020204030204" pitchFamily="34" charset="0"/>
              </a:rPr>
              <a:t>ocial dialogue recognised in the EC Treaty</a:t>
            </a:r>
          </a:p>
          <a:p>
            <a:pPr lvl="1"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Bipartite documents with no legally binding force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1991 – Protocol on Social Policy</a:t>
            </a:r>
          </a:p>
          <a:p>
            <a:pPr lvl="1"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Annexed to Maastricht Treaty</a:t>
            </a:r>
          </a:p>
          <a:p>
            <a:pPr lvl="1">
              <a:buFontTx/>
              <a:buChar char="•"/>
            </a:pPr>
            <a:r>
              <a:rPr lang="cs-CZ" altLang="cs-CZ">
                <a:latin typeface="Calibri" panose="020F0502020204030204" pitchFamily="34" charset="0"/>
              </a:rPr>
              <a:t>F</a:t>
            </a:r>
            <a:r>
              <a:rPr lang="en-US" altLang="cs-CZ">
                <a:latin typeface="Calibri" panose="020F0502020204030204" pitchFamily="34" charset="0"/>
              </a:rPr>
              <a:t>ormal recognition of the right of the European social partners to negotiate binding framework agreements</a:t>
            </a:r>
          </a:p>
          <a:p>
            <a:pPr>
              <a:buFontTx/>
              <a:buChar char="•"/>
            </a:pPr>
            <a:r>
              <a:rPr lang="en-US" altLang="cs-CZ">
                <a:latin typeface="Calibri" panose="020F0502020204030204" pitchFamily="34" charset="0"/>
              </a:rPr>
              <a:t>2001 – Autonomous Social Dialogue</a:t>
            </a:r>
          </a:p>
          <a:p>
            <a:pPr>
              <a:buFontTx/>
              <a:buChar char="•"/>
            </a:pPr>
            <a:endParaRPr lang="en-US" altLang="cs-CZ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D36747FE-8B2F-D6E2-CCAC-F395766AB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History of the European Social Dialogue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4">
            <a:extLst>
              <a:ext uri="{FF2B5EF4-FFF2-40B4-BE49-F238E27FC236}">
                <a16:creationId xmlns:a16="http://schemas.microsoft.com/office/drawing/2014/main" id="{297CD137-7C70-D26A-5763-C847034A97E9}"/>
              </a:ext>
            </a:extLst>
          </p:cNvPr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14334FC-017C-49F1-A5AA-B753CF8BAB0A}" type="slidenum">
              <a:rPr lang="cs-CZ" altLang="cs-CZ" sz="1200" b="1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 b="1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6A52BC0-8A76-EF3A-1E8F-0FDA9675E9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565400"/>
            <a:ext cx="7772400" cy="352742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Framework of Actions</a:t>
            </a:r>
          </a:p>
          <a:p>
            <a:pPr>
              <a:buFontTx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Joint texts</a:t>
            </a:r>
          </a:p>
          <a:p>
            <a:pPr>
              <a:buFontTx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Resolutions</a:t>
            </a:r>
          </a:p>
          <a:p>
            <a:pPr>
              <a:buFontTx/>
              <a:buChar char="•"/>
            </a:pPr>
            <a:r>
              <a:rPr lang="en-US" altLang="cs-CZ" sz="2800">
                <a:latin typeface="Calibri" panose="020F0502020204030204" pitchFamily="34" charset="0"/>
              </a:rPr>
              <a:t>Agreements</a:t>
            </a:r>
          </a:p>
          <a:p>
            <a:pPr>
              <a:buFontTx/>
              <a:buChar char="•"/>
            </a:pPr>
            <a:endParaRPr lang="en-US" altLang="cs-CZ" sz="2800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endParaRPr lang="en-US" altLang="cs-CZ">
              <a:latin typeface="Calibri" panose="020F0502020204030204" pitchFamily="34" charset="0"/>
            </a:endParaRPr>
          </a:p>
          <a:p>
            <a:pPr>
              <a:buFontTx/>
              <a:buChar char="•"/>
            </a:pPr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CFB698C6-5A75-D72C-6CA3-262146951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125538"/>
            <a:ext cx="77866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3000" b="1">
                <a:latin typeface="Calibri" panose="020F0502020204030204" pitchFamily="34" charset="0"/>
              </a:rPr>
              <a:t>Instruments of the European Social Dialogue</a:t>
            </a:r>
            <a:endParaRPr lang="en-US" altLang="cs-CZ" sz="3000" b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684</Words>
  <Application>Microsoft Office PowerPoint</Application>
  <PresentationFormat>Předvádění na obrazovce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PF_PPT_prezentace</vt:lpstr>
      <vt:lpstr>BÉŽOVÁ TITL</vt:lpstr>
      <vt:lpstr>1_PF_PPT_prezentace</vt:lpstr>
      <vt:lpstr>European Social Partners European Social Dialogue Framework Agreements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Jana Komendová</cp:lastModifiedBy>
  <cp:revision>36</cp:revision>
  <dcterms:created xsi:type="dcterms:W3CDTF">2008-07-15T11:53:06Z</dcterms:created>
  <dcterms:modified xsi:type="dcterms:W3CDTF">2023-04-27T12:08:32Z</dcterms:modified>
</cp:coreProperties>
</file>