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3" r:id="rId3"/>
    <p:sldId id="257" r:id="rId4"/>
    <p:sldId id="259" r:id="rId5"/>
    <p:sldId id="260" r:id="rId6"/>
    <p:sldId id="258"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74" r:id="rId20"/>
    <p:sldId id="272" r:id="rId21"/>
    <p:sldId id="273" r:id="rId22"/>
    <p:sldId id="275" r:id="rId23"/>
    <p:sldId id="276" r:id="rId24"/>
    <p:sldId id="278" r:id="rId25"/>
    <p:sldId id="277" r:id="rId26"/>
    <p:sldId id="284"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C41D68-A756-3941-8A78-88982B1C1046}" v="4" dt="2021-03-29T12:40:11.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2"/>
  </p:normalViewPr>
  <p:slideViewPr>
    <p:cSldViewPr snapToGrid="0">
      <p:cViewPr varScale="1">
        <p:scale>
          <a:sx n="106" d="100"/>
          <a:sy n="106" d="100"/>
        </p:scale>
        <p:origin x="6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5FC41D68-A756-3941-8A78-88982B1C1046}"/>
    <pc:docChg chg="custSel modSld">
      <pc:chgData name="Michal Janovec" userId="a620ffdc-f3f4-4d87-845c-ceda78ca3c9c" providerId="ADAL" clId="{5FC41D68-A756-3941-8A78-88982B1C1046}" dt="2021-03-29T13:25:30.702" v="39" actId="20577"/>
      <pc:docMkLst>
        <pc:docMk/>
      </pc:docMkLst>
      <pc:sldChg chg="modSp mod">
        <pc:chgData name="Michal Janovec" userId="a620ffdc-f3f4-4d87-845c-ceda78ca3c9c" providerId="ADAL" clId="{5FC41D68-A756-3941-8A78-88982B1C1046}" dt="2021-03-29T11:59:28.335" v="29" actId="20577"/>
        <pc:sldMkLst>
          <pc:docMk/>
          <pc:sldMk cId="267110615" sldId="268"/>
        </pc:sldMkLst>
        <pc:spChg chg="mod">
          <ac:chgData name="Michal Janovec" userId="a620ffdc-f3f4-4d87-845c-ceda78ca3c9c" providerId="ADAL" clId="{5FC41D68-A756-3941-8A78-88982B1C1046}" dt="2021-03-29T11:59:28.335" v="29" actId="20577"/>
          <ac:spMkLst>
            <pc:docMk/>
            <pc:sldMk cId="267110615" sldId="268"/>
            <ac:spMk id="2" creationId="{00000000-0000-0000-0000-000000000000}"/>
          </ac:spMkLst>
        </pc:spChg>
      </pc:sldChg>
      <pc:sldChg chg="modSp mod">
        <pc:chgData name="Michal Janovec" userId="a620ffdc-f3f4-4d87-845c-ceda78ca3c9c" providerId="ADAL" clId="{5FC41D68-A756-3941-8A78-88982B1C1046}" dt="2021-03-29T11:55:39.005" v="14" actId="20577"/>
        <pc:sldMkLst>
          <pc:docMk/>
          <pc:sldMk cId="322909827" sldId="270"/>
        </pc:sldMkLst>
        <pc:spChg chg="mod">
          <ac:chgData name="Michal Janovec" userId="a620ffdc-f3f4-4d87-845c-ceda78ca3c9c" providerId="ADAL" clId="{5FC41D68-A756-3941-8A78-88982B1C1046}" dt="2021-03-29T11:55:39.005" v="14" actId="20577"/>
          <ac:spMkLst>
            <pc:docMk/>
            <pc:sldMk cId="322909827" sldId="270"/>
            <ac:spMk id="2" creationId="{00000000-0000-0000-0000-000000000000}"/>
          </ac:spMkLst>
        </pc:spChg>
      </pc:sldChg>
      <pc:sldChg chg="modSp mod">
        <pc:chgData name="Michal Janovec" userId="a620ffdc-f3f4-4d87-845c-ceda78ca3c9c" providerId="ADAL" clId="{5FC41D68-A756-3941-8A78-88982B1C1046}" dt="2021-03-29T13:25:30.702" v="39" actId="20577"/>
        <pc:sldMkLst>
          <pc:docMk/>
          <pc:sldMk cId="2031611814" sldId="280"/>
        </pc:sldMkLst>
        <pc:spChg chg="mod">
          <ac:chgData name="Michal Janovec" userId="a620ffdc-f3f4-4d87-845c-ceda78ca3c9c" providerId="ADAL" clId="{5FC41D68-A756-3941-8A78-88982B1C1046}" dt="2021-03-29T13:25:30.702" v="39" actId="20577"/>
          <ac:spMkLst>
            <pc:docMk/>
            <pc:sldMk cId="2031611814" sldId="280"/>
            <ac:spMk id="2" creationId="{00000000-0000-0000-0000-000000000000}"/>
          </ac:spMkLst>
        </pc:spChg>
        <pc:spChg chg="mod">
          <ac:chgData name="Michal Janovec" userId="a620ffdc-f3f4-4d87-845c-ceda78ca3c9c" providerId="ADAL" clId="{5FC41D68-A756-3941-8A78-88982B1C1046}" dt="2021-03-29T12:40:13.391" v="35" actId="5793"/>
          <ac:spMkLst>
            <pc:docMk/>
            <pc:sldMk cId="2031611814" sldId="280"/>
            <ac:spMk id="3" creationId="{00000000-0000-0000-0000-000000000000}"/>
          </ac:spMkLst>
        </pc:spChg>
      </pc:sldChg>
      <pc:sldChg chg="modSp mod">
        <pc:chgData name="Michal Janovec" userId="a620ffdc-f3f4-4d87-845c-ceda78ca3c9c" providerId="ADAL" clId="{5FC41D68-A756-3941-8A78-88982B1C1046}" dt="2021-03-29T11:55:08.143" v="13" actId="20577"/>
        <pc:sldMkLst>
          <pc:docMk/>
          <pc:sldMk cId="1593751053" sldId="281"/>
        </pc:sldMkLst>
        <pc:spChg chg="mod">
          <ac:chgData name="Michal Janovec" userId="a620ffdc-f3f4-4d87-845c-ceda78ca3c9c" providerId="ADAL" clId="{5FC41D68-A756-3941-8A78-88982B1C1046}" dt="2021-03-29T11:55:08.143" v="13" actId="20577"/>
          <ac:spMkLst>
            <pc:docMk/>
            <pc:sldMk cId="1593751053" sldId="281"/>
            <ac:spMk id="3" creationId="{00000000-0000-0000-0000-000000000000}"/>
          </ac:spMkLst>
        </pc:spChg>
      </pc:sldChg>
      <pc:sldChg chg="modSp">
        <pc:chgData name="Michal Janovec" userId="a620ffdc-f3f4-4d87-845c-ceda78ca3c9c" providerId="ADAL" clId="{5FC41D68-A756-3941-8A78-88982B1C1046}" dt="2021-03-29T12:01:48.584" v="30"/>
        <pc:sldMkLst>
          <pc:docMk/>
          <pc:sldMk cId="2360308287" sldId="283"/>
        </pc:sldMkLst>
        <pc:spChg chg="mod">
          <ac:chgData name="Michal Janovec" userId="a620ffdc-f3f4-4d87-845c-ceda78ca3c9c" providerId="ADAL" clId="{5FC41D68-A756-3941-8A78-88982B1C1046}" dt="2021-03-29T12:01:48.584" v="30"/>
          <ac:spMkLst>
            <pc:docMk/>
            <pc:sldMk cId="2360308287" sldId="28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3/29/21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3/29/21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3/29/21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3/29/21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3/29/21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3/29/21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3/29/21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info/solvency2-directive-equivalence-decisions_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a:t>EEA </a:t>
            </a:r>
            <a:r>
              <a:rPr lang="en-GB" err="1"/>
              <a:t>LAw</a:t>
            </a:r>
            <a:endParaRPr lang="en-GB"/>
          </a:p>
        </p:txBody>
      </p:sp>
      <p:sp>
        <p:nvSpPr>
          <p:cNvPr id="3" name="Podnadpis 2"/>
          <p:cNvSpPr>
            <a:spLocks noGrp="1"/>
          </p:cNvSpPr>
          <p:nvPr>
            <p:ph type="subTitle" idx="1"/>
          </p:nvPr>
        </p:nvSpPr>
        <p:spPr/>
        <p:txBody>
          <a:bodyPr>
            <a:normAutofit lnSpcReduction="10000"/>
          </a:bodyPr>
          <a:lstStyle/>
          <a:p>
            <a:r>
              <a:rPr lang="en-GB"/>
              <a:t>Free movement of capital</a:t>
            </a:r>
          </a:p>
          <a:p>
            <a:r>
              <a:rPr lang="en-GB"/>
              <a:t>and</a:t>
            </a:r>
          </a:p>
          <a:p>
            <a:r>
              <a:rPr lang="en-GB"/>
              <a:t>Financial Services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a:t>Payments</a:t>
            </a:r>
          </a:p>
        </p:txBody>
      </p:sp>
      <p:sp>
        <p:nvSpPr>
          <p:cNvPr id="3" name="Zástupný symbol pro obsah 2"/>
          <p:cNvSpPr>
            <a:spLocks noGrp="1"/>
          </p:cNvSpPr>
          <p:nvPr>
            <p:ph idx="1"/>
          </p:nvPr>
        </p:nvSpPr>
        <p:spPr>
          <a:xfrm>
            <a:off x="2231136" y="2638044"/>
            <a:ext cx="7729728" cy="3669991"/>
          </a:xfrm>
        </p:spPr>
        <p:txBody>
          <a:bodyPr>
            <a:normAutofit/>
          </a:bodyPr>
          <a:lstStyle/>
          <a:p>
            <a:pPr marL="0" indent="0">
              <a:buNone/>
            </a:pPr>
            <a:r>
              <a:rPr lang="en-US"/>
              <a:t>On </a:t>
            </a:r>
            <a:r>
              <a:rPr lang="en-US" b="1"/>
              <a:t>payments</a:t>
            </a:r>
            <a:r>
              <a:rPr lang="en-US"/>
              <a:t>, Article 63(2) TFEU stipulates that ‘Within the framework of the provisions set out in this Chapter, all restrictions on payments between Member States and between Member States and third countries shall be prohibited. </a:t>
            </a:r>
          </a:p>
          <a:p>
            <a:pPr marL="0" indent="0">
              <a:buNone/>
            </a:pPr>
            <a:r>
              <a:rPr lang="en-US"/>
              <a:t>The Directive on Payment Services (PSD) 2007/64/EC provides the legal foundation for the creation of an EU-wide single market for payments by 2010</a:t>
            </a:r>
          </a:p>
          <a:p>
            <a:pPr marL="0" indent="0">
              <a:buNone/>
            </a:pPr>
            <a:r>
              <a:rPr lang="en-US"/>
              <a:t>- cross-border payments as easy, efficient and secure as ‘national’ payments </a:t>
            </a:r>
          </a:p>
          <a:p>
            <a:pPr marL="0" indent="0">
              <a:buNone/>
            </a:pPr>
            <a:r>
              <a:rPr lang="en-US"/>
              <a:t>- more competition by opening up payment markets to new entrants</a:t>
            </a:r>
          </a:p>
          <a:p>
            <a:pPr marL="0" indent="0">
              <a:buNone/>
            </a:pPr>
            <a:r>
              <a:rPr lang="en-US"/>
              <a:t>The PSD provides the necessary legal framework for an initiative of the European banking industry, called the ‘Single Euro Payments Area’ (SEPA)</a:t>
            </a:r>
            <a:endParaRPr lang="en-GB"/>
          </a:p>
        </p:txBody>
      </p:sp>
    </p:spTree>
    <p:extLst>
      <p:ext uri="{BB962C8B-B14F-4D97-AF65-F5344CB8AC3E}">
        <p14:creationId xmlns:p14="http://schemas.microsoft.com/office/powerpoint/2010/main" val="213755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Two</a:t>
            </a:r>
          </a:p>
        </p:txBody>
      </p:sp>
      <p:sp>
        <p:nvSpPr>
          <p:cNvPr id="3" name="Zástupný symbol pro obsah 2"/>
          <p:cNvSpPr>
            <a:spLocks noGrp="1"/>
          </p:cNvSpPr>
          <p:nvPr>
            <p:ph idx="1"/>
          </p:nvPr>
        </p:nvSpPr>
        <p:spPr/>
        <p:txBody>
          <a:bodyPr/>
          <a:lstStyle/>
          <a:p>
            <a:endParaRPr lang="en-GB"/>
          </a:p>
        </p:txBody>
      </p:sp>
    </p:spTree>
    <p:extLst>
      <p:ext uri="{BB962C8B-B14F-4D97-AF65-F5344CB8AC3E}">
        <p14:creationId xmlns:p14="http://schemas.microsoft.com/office/powerpoint/2010/main" val="14129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Financial Services</a:t>
            </a:r>
          </a:p>
        </p:txBody>
      </p:sp>
      <p:sp>
        <p:nvSpPr>
          <p:cNvPr id="3" name="Zástupný symbol pro obsah 2"/>
          <p:cNvSpPr>
            <a:spLocks noGrp="1"/>
          </p:cNvSpPr>
          <p:nvPr>
            <p:ph idx="1"/>
          </p:nvPr>
        </p:nvSpPr>
        <p:spPr/>
        <p:txBody>
          <a:bodyPr/>
          <a:lstStyle/>
          <a:p>
            <a:endParaRPr lang="en-GB"/>
          </a:p>
          <a:p>
            <a:r>
              <a:rPr lang="en-GB"/>
              <a:t>legal basis  for the financial services sector is Articles 49 and 56 of the Treaty on the Functioning of the European Union which provides for freedom of establishment and freedom to provide services</a:t>
            </a:r>
          </a:p>
        </p:txBody>
      </p:sp>
    </p:spTree>
    <p:extLst>
      <p:ext uri="{BB962C8B-B14F-4D97-AF65-F5344CB8AC3E}">
        <p14:creationId xmlns:p14="http://schemas.microsoft.com/office/powerpoint/2010/main" val="281818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a:t>Banking and payment services</a:t>
            </a:r>
            <a:endParaRPr lang="en-GB"/>
          </a:p>
        </p:txBody>
      </p:sp>
      <p:sp>
        <p:nvSpPr>
          <p:cNvPr id="3" name="Zástupný symbol pro obsah 2"/>
          <p:cNvSpPr>
            <a:spLocks noGrp="1"/>
          </p:cNvSpPr>
          <p:nvPr>
            <p:ph idx="1"/>
          </p:nvPr>
        </p:nvSpPr>
        <p:spPr/>
        <p:txBody>
          <a:bodyPr>
            <a:normAutofit lnSpcReduction="10000"/>
          </a:bodyPr>
          <a:lstStyle/>
          <a:p>
            <a:endParaRPr lang="en-GB"/>
          </a:p>
          <a:p>
            <a:r>
              <a:rPr lang="en-GB"/>
              <a:t>The Capital Requirements Directive 2013/36 / EU (CRD) and Regulation (EU) no. 575/213 on prudential requirements (CRR together CRD IV)</a:t>
            </a:r>
          </a:p>
          <a:p>
            <a:r>
              <a:rPr lang="en-GB"/>
              <a:t>For example, expressly requires the measurement of operational risk and enables better risk management in allowing internal systems for risk assessment (rating). </a:t>
            </a:r>
          </a:p>
          <a:p>
            <a:r>
              <a:rPr lang="en-GB"/>
              <a:t>In connection with subsequent amendments (CRD II-IV) were introduced </a:t>
            </a:r>
            <a:r>
              <a:rPr lang="en-GB" err="1"/>
              <a:t>eg</a:t>
            </a:r>
            <a:r>
              <a:rPr lang="en-GB"/>
              <a:t>. Regulations regarding the re-securitization and remuneration principles, as well as higher capital requirements. Capital Requirements Regulation should ensure uniform application (a single set of rules).</a:t>
            </a:r>
          </a:p>
        </p:txBody>
      </p:sp>
    </p:spTree>
    <p:extLst>
      <p:ext uri="{BB962C8B-B14F-4D97-AF65-F5344CB8AC3E}">
        <p14:creationId xmlns:p14="http://schemas.microsoft.com/office/powerpoint/2010/main" val="33813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algn="just"/>
            <a:r>
              <a:rPr lang="en-GB"/>
              <a:t>The aim of the directive and the regulation is to establish a modern legal framework for credit institutions, which are able to react to risks and takes into account the international framework agreement of the Basel Committee on Banking Supervision (Basel Committee on Banking Supervision) on capital requirements for credit institutions (Basel III)</a:t>
            </a:r>
          </a:p>
        </p:txBody>
      </p:sp>
    </p:spTree>
    <p:extLst>
      <p:ext uri="{BB962C8B-B14F-4D97-AF65-F5344CB8AC3E}">
        <p14:creationId xmlns:p14="http://schemas.microsoft.com/office/powerpoint/2010/main" val="1543246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26336" y="996223"/>
            <a:ext cx="7729728" cy="1188720"/>
          </a:xfrm>
        </p:spPr>
        <p:txBody>
          <a:bodyPr/>
          <a:lstStyle/>
          <a:p>
            <a:r>
              <a:rPr lang="en-GB" dirty="0"/>
              <a:t>What CRD IV </a:t>
            </a:r>
            <a:r>
              <a:rPr lang="en-GB" dirty="0" err="1"/>
              <a:t>bringS</a:t>
            </a:r>
            <a:endParaRPr lang="en-GB" dirty="0"/>
          </a:p>
        </p:txBody>
      </p:sp>
      <p:sp>
        <p:nvSpPr>
          <p:cNvPr id="3" name="Zástupný symbol pro obsah 2"/>
          <p:cNvSpPr>
            <a:spLocks noGrp="1"/>
          </p:cNvSpPr>
          <p:nvPr>
            <p:ph idx="1"/>
          </p:nvPr>
        </p:nvSpPr>
        <p:spPr/>
        <p:txBody>
          <a:bodyPr/>
          <a:lstStyle/>
          <a:p>
            <a:r>
              <a:rPr lang="en-GB"/>
              <a:t>Through CRD IV were transferred the Basel framework agreement into EU law and has been adapted to the European financial services sector, taking into account the priorities of the European Parliament 2010</a:t>
            </a:r>
          </a:p>
          <a:p>
            <a:r>
              <a:rPr lang="en-GB"/>
              <a:t>improve the capital base, liquidity standards, counter-cyclical measures, a leverage ratio and counterparty credit risk coverage)</a:t>
            </a:r>
          </a:p>
        </p:txBody>
      </p:sp>
    </p:spTree>
    <p:extLst>
      <p:ext uri="{BB962C8B-B14F-4D97-AF65-F5344CB8AC3E}">
        <p14:creationId xmlns:p14="http://schemas.microsoft.com/office/powerpoint/2010/main" val="267110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Payment services</a:t>
            </a:r>
          </a:p>
        </p:txBody>
      </p:sp>
      <p:sp>
        <p:nvSpPr>
          <p:cNvPr id="3" name="Zástupný symbol pro obsah 2"/>
          <p:cNvSpPr>
            <a:spLocks noGrp="1"/>
          </p:cNvSpPr>
          <p:nvPr>
            <p:ph idx="1"/>
          </p:nvPr>
        </p:nvSpPr>
        <p:spPr/>
        <p:txBody>
          <a:bodyPr/>
          <a:lstStyle/>
          <a:p>
            <a:pPr algn="just"/>
            <a:r>
              <a:rPr lang="en-GB"/>
              <a:t>Directive 2007/64 / EC on payment services in the internal market (Payment Services Directive, PSD, lifted in autumn 2015); Directive (EU) 2015/2366 (PSD 2). PSD 2 entered into force on 12. 1. 2016 and the national legislation must be applied by early 2018.</a:t>
            </a:r>
          </a:p>
          <a:p>
            <a:endParaRPr lang="en-GB"/>
          </a:p>
          <a:p>
            <a:pPr algn="just"/>
            <a:r>
              <a:rPr lang="en-GB"/>
              <a:t>This Directive facilitates cashless payments throughout the EU and create a single area for euro payments area (Single European Payment Area, SEPA).</a:t>
            </a:r>
          </a:p>
          <a:p>
            <a:pPr algn="just"/>
            <a:r>
              <a:rPr lang="en-GB"/>
              <a:t>Directive complements Regulation (EU) no. 924/2009 and Regulation (EU) no. 260/2012</a:t>
            </a:r>
          </a:p>
        </p:txBody>
      </p:sp>
    </p:spTree>
    <p:extLst>
      <p:ext uri="{BB962C8B-B14F-4D97-AF65-F5344CB8AC3E}">
        <p14:creationId xmlns:p14="http://schemas.microsoft.com/office/powerpoint/2010/main" val="9451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Payment services</a:t>
            </a:r>
          </a:p>
        </p:txBody>
      </p:sp>
      <p:sp>
        <p:nvSpPr>
          <p:cNvPr id="3" name="Zástupný symbol pro obsah 2"/>
          <p:cNvSpPr>
            <a:spLocks noGrp="1"/>
          </p:cNvSpPr>
          <p:nvPr>
            <p:ph idx="1"/>
          </p:nvPr>
        </p:nvSpPr>
        <p:spPr/>
        <p:txBody>
          <a:bodyPr/>
          <a:lstStyle/>
          <a:p>
            <a:r>
              <a:rPr lang="en-GB"/>
              <a:t>Some provisions of the Directive on payment services in the internal market was criticized : </a:t>
            </a:r>
            <a:r>
              <a:rPr lang="en-GB" err="1"/>
              <a:t>eg</a:t>
            </a:r>
            <a:r>
              <a:rPr lang="en-GB"/>
              <a:t>. missing comparison (relevant) IBAN number with the name of the account holder, resulting in the situation when the transfer of funds will be implemented also in the event, when these data's are inconsistent. </a:t>
            </a:r>
          </a:p>
          <a:p>
            <a:r>
              <a:rPr lang="en-GB"/>
              <a:t>It is also impossible to limit the direct debit mandate of high financial value and there is no possibility to cancel the payment after its adoption. </a:t>
            </a:r>
          </a:p>
          <a:p>
            <a:r>
              <a:rPr lang="en-GB"/>
              <a:t>PSD 2 raised concerns about security and data protection.</a:t>
            </a:r>
          </a:p>
        </p:txBody>
      </p:sp>
    </p:spTree>
    <p:extLst>
      <p:ext uri="{BB962C8B-B14F-4D97-AF65-F5344CB8AC3E}">
        <p14:creationId xmlns:p14="http://schemas.microsoft.com/office/powerpoint/2010/main" val="32290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4"/>
            <a:ext cx="7729728" cy="1188720"/>
          </a:xfrm>
        </p:spPr>
        <p:txBody>
          <a:bodyPr/>
          <a:lstStyle/>
          <a:p>
            <a:r>
              <a:rPr lang="en-GB"/>
              <a:t>The area of Securities</a:t>
            </a:r>
          </a:p>
        </p:txBody>
      </p:sp>
      <p:sp>
        <p:nvSpPr>
          <p:cNvPr id="3" name="Zástupný symbol pro obsah 2"/>
          <p:cNvSpPr>
            <a:spLocks noGrp="1"/>
          </p:cNvSpPr>
          <p:nvPr>
            <p:ph idx="1"/>
          </p:nvPr>
        </p:nvSpPr>
        <p:spPr/>
        <p:txBody>
          <a:bodyPr/>
          <a:lstStyle/>
          <a:p>
            <a:pPr algn="just"/>
            <a:r>
              <a:rPr lang="en-GB"/>
              <a:t>Directive 2014/65 / EU and Regulation (EU) no. 600/2014 (Directive on markets in financial instruments, MiFID). Following the revision of the directive, launched in 2011, was adopted in the form of a recast of the Directive ("MiFID II") and Regulation ("</a:t>
            </a:r>
            <a:r>
              <a:rPr lang="en-GB" err="1"/>
              <a:t>MiFIR</a:t>
            </a:r>
            <a:r>
              <a:rPr lang="en-GB"/>
              <a:t>").</a:t>
            </a:r>
          </a:p>
        </p:txBody>
      </p:sp>
    </p:spTree>
    <p:extLst>
      <p:ext uri="{BB962C8B-B14F-4D97-AF65-F5344CB8AC3E}">
        <p14:creationId xmlns:p14="http://schemas.microsoft.com/office/powerpoint/2010/main" val="316473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r>
              <a:rPr lang="en-GB"/>
              <a:t>introduces Europe-wide uniform standards for securities trading, which develops the competition and increase protection for depositors, </a:t>
            </a:r>
          </a:p>
          <a:p>
            <a:r>
              <a:rPr lang="en-GB"/>
              <a:t>including through new provisions to protect depositors, </a:t>
            </a:r>
          </a:p>
          <a:p>
            <a:r>
              <a:rPr lang="en-GB"/>
              <a:t>greater transparency in the provision of advisory commissions on deposits and better integrated service offerings from providers of financial services</a:t>
            </a:r>
          </a:p>
        </p:txBody>
      </p:sp>
    </p:spTree>
    <p:extLst>
      <p:ext uri="{BB962C8B-B14F-4D97-AF65-F5344CB8AC3E}">
        <p14:creationId xmlns:p14="http://schemas.microsoft.com/office/powerpoint/2010/main" val="78331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ONE</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err="1"/>
              <a:t>Internal</a:t>
            </a:r>
            <a:r>
              <a:rPr lang="cs-CZ" dirty="0"/>
              <a:t> Market</a:t>
            </a:r>
          </a:p>
          <a:p>
            <a:endParaRPr lang="cs-CZ" dirty="0"/>
          </a:p>
          <a:p>
            <a:r>
              <a:rPr lang="en-GB" dirty="0"/>
              <a:t>https://</a:t>
            </a:r>
            <a:r>
              <a:rPr lang="en-GB" dirty="0" err="1"/>
              <a:t>ec.europa.eu</a:t>
            </a:r>
            <a:r>
              <a:rPr lang="en-GB" dirty="0"/>
              <a:t>/</a:t>
            </a:r>
            <a:r>
              <a:rPr lang="en-GB" dirty="0" err="1"/>
              <a:t>internal_market</a:t>
            </a:r>
            <a:r>
              <a:rPr lang="en-GB" dirty="0"/>
              <a:t>/</a:t>
            </a:r>
            <a:r>
              <a:rPr lang="en-GB" dirty="0" err="1"/>
              <a:t>imi</a:t>
            </a:r>
            <a:r>
              <a:rPr lang="en-GB" dirty="0"/>
              <a:t>-net/</a:t>
            </a:r>
            <a:r>
              <a:rPr lang="en-GB" dirty="0" err="1"/>
              <a:t>index_en.htm</a:t>
            </a:r>
            <a:endParaRPr lang="en-GB" dirty="0"/>
          </a:p>
        </p:txBody>
      </p:sp>
    </p:spTree>
    <p:extLst>
      <p:ext uri="{BB962C8B-B14F-4D97-AF65-F5344CB8AC3E}">
        <p14:creationId xmlns:p14="http://schemas.microsoft.com/office/powerpoint/2010/main" val="236030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5"/>
            <a:ext cx="7729728" cy="1188720"/>
          </a:xfrm>
        </p:spPr>
        <p:txBody>
          <a:bodyPr/>
          <a:lstStyle/>
          <a:p>
            <a:r>
              <a:rPr lang="en-GB"/>
              <a:t>irregularities</a:t>
            </a:r>
          </a:p>
        </p:txBody>
      </p:sp>
      <p:sp>
        <p:nvSpPr>
          <p:cNvPr id="3" name="Zástupný symbol pro obsah 2"/>
          <p:cNvSpPr>
            <a:spLocks noGrp="1"/>
          </p:cNvSpPr>
          <p:nvPr>
            <p:ph idx="1"/>
          </p:nvPr>
        </p:nvSpPr>
        <p:spPr/>
        <p:txBody>
          <a:bodyPr/>
          <a:lstStyle/>
          <a:p>
            <a:pPr algn="just"/>
            <a:r>
              <a:rPr lang="en-GB"/>
              <a:t>Proponents of depositors have reservations </a:t>
            </a:r>
            <a:r>
              <a:rPr lang="en-GB" err="1"/>
              <a:t>eg</a:t>
            </a:r>
            <a:r>
              <a:rPr lang="en-GB"/>
              <a:t>. The fact that the burden of incorrect or incomplete advice borne by the depositor, while the documentation obligation holds adviser.</a:t>
            </a:r>
          </a:p>
          <a:p>
            <a:pPr algn="just"/>
            <a:r>
              <a:rPr lang="en-GB"/>
              <a:t>Violation of legislation on the control also has no civil consequences, so no depositor can not claim compensation.</a:t>
            </a:r>
          </a:p>
          <a:p>
            <a:pPr algn="just"/>
            <a:r>
              <a:rPr lang="en-GB"/>
              <a:t>This is called. </a:t>
            </a:r>
            <a:r>
              <a:rPr lang="en-GB" err="1"/>
              <a:t>Lamfalussy</a:t>
            </a:r>
            <a:r>
              <a:rPr lang="en-GB"/>
              <a:t> directive and to its implementation is necessary to adopt a series of planned implementing provisions. The same applies to the new directive, respectively regulation.</a:t>
            </a:r>
          </a:p>
        </p:txBody>
      </p:sp>
    </p:spTree>
    <p:extLst>
      <p:ext uri="{BB962C8B-B14F-4D97-AF65-F5344CB8AC3E}">
        <p14:creationId xmlns:p14="http://schemas.microsoft.com/office/powerpoint/2010/main" val="429015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Collective Investments</a:t>
            </a:r>
          </a:p>
        </p:txBody>
      </p:sp>
      <p:sp>
        <p:nvSpPr>
          <p:cNvPr id="3" name="Zástupný symbol pro obsah 2"/>
          <p:cNvSpPr>
            <a:spLocks noGrp="1"/>
          </p:cNvSpPr>
          <p:nvPr>
            <p:ph idx="1"/>
          </p:nvPr>
        </p:nvSpPr>
        <p:spPr/>
        <p:txBody>
          <a:bodyPr/>
          <a:lstStyle/>
          <a:p>
            <a:r>
              <a:rPr lang="en-GB"/>
              <a:t>Directive 2009/65 / EC on investment funds (Undertakings for Collective Investment in Transferable Securities, UCITS)</a:t>
            </a:r>
          </a:p>
        </p:txBody>
      </p:sp>
    </p:spTree>
    <p:extLst>
      <p:ext uri="{BB962C8B-B14F-4D97-AF65-F5344CB8AC3E}">
        <p14:creationId xmlns:p14="http://schemas.microsoft.com/office/powerpoint/2010/main" val="223896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a:xfrm>
            <a:off x="1212112" y="2638044"/>
            <a:ext cx="9835116" cy="3624533"/>
          </a:xfrm>
        </p:spPr>
        <p:txBody>
          <a:bodyPr>
            <a:normAutofit/>
          </a:bodyPr>
          <a:lstStyle/>
          <a:p>
            <a:pPr algn="just"/>
            <a:r>
              <a:rPr lang="en-GB"/>
              <a:t>Since 1985, units of the harmonized investment funds under the UCITS Directive could obtain a "European passport" allowing them to be, after obtaining an authorization in one Member State may be marketed in all other Member States, if they have made a notification to the competent authorities.</a:t>
            </a:r>
          </a:p>
          <a:p>
            <a:pPr algn="just"/>
            <a:r>
              <a:rPr lang="en-GB"/>
              <a:t>removes administrative barriers to cross-border marketing and lays down rules for linking funds,  Structures of "master-feeder”, requirements for depository banks, liability rules and remuneration policies, respectively sanctions. </a:t>
            </a:r>
          </a:p>
          <a:p>
            <a:pPr algn="just"/>
            <a:r>
              <a:rPr lang="en-GB"/>
              <a:t>Improve the provision of information to investors and the cooperation between national supervisory authorities.</a:t>
            </a:r>
          </a:p>
        </p:txBody>
      </p:sp>
    </p:spTree>
    <p:extLst>
      <p:ext uri="{BB962C8B-B14F-4D97-AF65-F5344CB8AC3E}">
        <p14:creationId xmlns:p14="http://schemas.microsoft.com/office/powerpoint/2010/main" val="194141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Insurance</a:t>
            </a:r>
          </a:p>
        </p:txBody>
      </p:sp>
      <p:sp>
        <p:nvSpPr>
          <p:cNvPr id="3" name="Zástupný symbol pro obsah 2"/>
          <p:cNvSpPr>
            <a:spLocks noGrp="1"/>
          </p:cNvSpPr>
          <p:nvPr>
            <p:ph idx="1"/>
          </p:nvPr>
        </p:nvSpPr>
        <p:spPr/>
        <p:txBody>
          <a:bodyPr/>
          <a:lstStyle/>
          <a:p>
            <a:r>
              <a:rPr lang="en-GB"/>
              <a:t>Directive 2009/138 / EC on the insurance and reinsurance business (Solvency II)</a:t>
            </a:r>
          </a:p>
          <a:p>
            <a:r>
              <a:rPr lang="en-GB"/>
              <a:t>Directive 2014/51 / EU amending Solvency II (Omnibus II)</a:t>
            </a:r>
          </a:p>
          <a:p>
            <a:endParaRPr lang="en-GB"/>
          </a:p>
          <a:p>
            <a:pPr algn="just"/>
            <a:r>
              <a:rPr lang="en-GB"/>
              <a:t>The Solvency II Directive entered into force. January 1, 2016 From the moment of approval of the drafting of the directive itself, it took "only" six years</a:t>
            </a:r>
          </a:p>
        </p:txBody>
      </p:sp>
    </p:spTree>
    <p:extLst>
      <p:ext uri="{BB962C8B-B14F-4D97-AF65-F5344CB8AC3E}">
        <p14:creationId xmlns:p14="http://schemas.microsoft.com/office/powerpoint/2010/main" val="75837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a:t>very long time procedure from submission to approval of Solvency II</a:t>
            </a:r>
          </a:p>
        </p:txBody>
      </p:sp>
      <p:sp>
        <p:nvSpPr>
          <p:cNvPr id="3" name="Zástupný symbol pro obsah 2"/>
          <p:cNvSpPr>
            <a:spLocks noGrp="1"/>
          </p:cNvSpPr>
          <p:nvPr>
            <p:ph idx="1"/>
          </p:nvPr>
        </p:nvSpPr>
        <p:spPr/>
        <p:txBody>
          <a:bodyPr/>
          <a:lstStyle/>
          <a:p>
            <a:pPr algn="just"/>
            <a:r>
              <a:rPr lang="en-GB"/>
              <a:t>The legislative procedure for the Solvency II directive is a vivid evidence of the difficulties associated with a two-stage legislative procedure, for which it is necessary to introduce enforcement measures for the implementation and application of the Framework Directive: </a:t>
            </a:r>
          </a:p>
          <a:p>
            <a:pPr algn="just"/>
            <a:r>
              <a:rPr lang="en-GB"/>
              <a:t>only in 2011, the Commission presented a draft "Omnibus II" to reflect the new supervisory structure, and especially the establishment of the European Insurance and Occupational Pensions (EIOPA), which occurred at the beginning of 2011.</a:t>
            </a:r>
          </a:p>
        </p:txBody>
      </p:sp>
    </p:spTree>
    <p:extLst>
      <p:ext uri="{BB962C8B-B14F-4D97-AF65-F5344CB8AC3E}">
        <p14:creationId xmlns:p14="http://schemas.microsoft.com/office/powerpoint/2010/main" val="932403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 </a:t>
            </a:r>
          </a:p>
        </p:txBody>
      </p:sp>
      <p:sp>
        <p:nvSpPr>
          <p:cNvPr id="3" name="Zástupný symbol pro obsah 2"/>
          <p:cNvSpPr>
            <a:spLocks noGrp="1"/>
          </p:cNvSpPr>
          <p:nvPr>
            <p:ph idx="1"/>
          </p:nvPr>
        </p:nvSpPr>
        <p:spPr/>
        <p:txBody>
          <a:bodyPr>
            <a:normAutofit lnSpcReduction="10000"/>
          </a:bodyPr>
          <a:lstStyle/>
          <a:p>
            <a:r>
              <a:rPr lang="en-US" b="1"/>
              <a:t>Improved consumer protection:</a:t>
            </a:r>
            <a:r>
              <a:rPr lang="en-US"/>
              <a:t> It will ensure a uniform and enhanced level of policyholder protection across the EU. A more robust system will give policyholders greater confidence in the products of insurers.</a:t>
            </a:r>
          </a:p>
          <a:p>
            <a:r>
              <a:rPr lang="en-US" b="1" err="1"/>
              <a:t>Modernised</a:t>
            </a:r>
            <a:r>
              <a:rPr lang="en-US" b="1"/>
              <a:t> supervision:</a:t>
            </a:r>
            <a:r>
              <a:rPr lang="en-US"/>
              <a:t> The “Supervisory Review Process” will shift supervisors’ focus from compliance monitoring and capital to evaluating insurers’ risk profiles and the quality of their risk management and governance systems.</a:t>
            </a:r>
          </a:p>
          <a:p>
            <a:r>
              <a:rPr lang="en-US" b="1"/>
              <a:t>Deepened EU market integration:</a:t>
            </a:r>
            <a:r>
              <a:rPr lang="en-US"/>
              <a:t> Through the </a:t>
            </a:r>
            <a:r>
              <a:rPr lang="en-US" err="1"/>
              <a:t>harmonisation</a:t>
            </a:r>
            <a:r>
              <a:rPr lang="en-US"/>
              <a:t> of supervisory regimes.   </a:t>
            </a:r>
          </a:p>
          <a:p>
            <a:r>
              <a:rPr lang="en-US" b="1"/>
              <a:t>Increased international competitiveness of EU insurers.</a:t>
            </a:r>
            <a:endParaRPr lang="en-US"/>
          </a:p>
          <a:p>
            <a:pPr algn="just"/>
            <a:endParaRPr lang="en-GB"/>
          </a:p>
        </p:txBody>
      </p:sp>
    </p:spTree>
    <p:extLst>
      <p:ext uri="{BB962C8B-B14F-4D97-AF65-F5344CB8AC3E}">
        <p14:creationId xmlns:p14="http://schemas.microsoft.com/office/powerpoint/2010/main" val="988508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 of Solvency</a:t>
            </a:r>
          </a:p>
        </p:txBody>
      </p:sp>
      <p:sp>
        <p:nvSpPr>
          <p:cNvPr id="3" name="Content Placeholder 2"/>
          <p:cNvSpPr>
            <a:spLocks noGrp="1"/>
          </p:cNvSpPr>
          <p:nvPr>
            <p:ph idx="1"/>
          </p:nvPr>
        </p:nvSpPr>
        <p:spPr/>
        <p:txBody>
          <a:bodyPr>
            <a:normAutofit fontScale="85000" lnSpcReduction="10000"/>
          </a:bodyPr>
          <a:lstStyle/>
          <a:p>
            <a:r>
              <a:rPr lang="en-US"/>
              <a:t>covers, among other things</a:t>
            </a:r>
            <a:r>
              <a:rPr lang="is-IS"/>
              <a:t>…</a:t>
            </a:r>
            <a:endParaRPr lang="en-US"/>
          </a:p>
          <a:p>
            <a:r>
              <a:rPr lang="en-US"/>
              <a:t>assets and liabilities valuation, including the so-called long-term guarantee measures</a:t>
            </a:r>
          </a:p>
          <a:p>
            <a:r>
              <a:rPr lang="en-US"/>
              <a:t>how to set the level of capital for asset classes an insurer may invest in</a:t>
            </a:r>
          </a:p>
          <a:p>
            <a:r>
              <a:rPr lang="en-US"/>
              <a:t>the eligibility of insurers’ own fund items to cover capital requirements</a:t>
            </a:r>
          </a:p>
          <a:p>
            <a:r>
              <a:rPr lang="en-US"/>
              <a:t>how insurance companies should be managed and governed</a:t>
            </a:r>
          </a:p>
          <a:p>
            <a:r>
              <a:rPr lang="en-US"/>
              <a:t>assessing the equivalence of non-EU countries' solvency regimes with EU rules</a:t>
            </a:r>
          </a:p>
          <a:p>
            <a:r>
              <a:rPr lang="en-US"/>
              <a:t>rules on the use of 'internal models' to calculate requirements on solvency capital</a:t>
            </a:r>
          </a:p>
          <a:p>
            <a:r>
              <a:rPr lang="en-US"/>
              <a:t>specific rules related to insurance groups</a:t>
            </a:r>
          </a:p>
          <a:p>
            <a:r>
              <a:rPr lang="en-US"/>
              <a:t>simplified methods and exemptions to make Solvency II easier to apply for smaller insurers</a:t>
            </a:r>
          </a:p>
          <a:p>
            <a:endParaRPr lang="en-US"/>
          </a:p>
        </p:txBody>
      </p:sp>
    </p:spTree>
    <p:extLst>
      <p:ext uri="{BB962C8B-B14F-4D97-AF65-F5344CB8AC3E}">
        <p14:creationId xmlns:p14="http://schemas.microsoft.com/office/powerpoint/2010/main" val="564000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Content of Solvency</a:t>
            </a:r>
          </a:p>
        </p:txBody>
      </p:sp>
      <p:sp>
        <p:nvSpPr>
          <p:cNvPr id="3" name="Zástupný symbol pro obsah 2"/>
          <p:cNvSpPr>
            <a:spLocks noGrp="1"/>
          </p:cNvSpPr>
          <p:nvPr>
            <p:ph idx="1"/>
          </p:nvPr>
        </p:nvSpPr>
        <p:spPr>
          <a:xfrm>
            <a:off x="1037063" y="2153412"/>
            <a:ext cx="10103005" cy="4370051"/>
          </a:xfrm>
        </p:spPr>
        <p:txBody>
          <a:bodyPr>
            <a:normAutofit/>
          </a:bodyPr>
          <a:lstStyle/>
          <a:p>
            <a:endParaRPr lang="en-US"/>
          </a:p>
          <a:p>
            <a:endParaRPr lang="en-US"/>
          </a:p>
          <a:p>
            <a:r>
              <a:rPr lang="en-US"/>
              <a:t>'qualifying infrastructure investments' will form a distinct asset category and will benefit from an appropriate, lower risk calibration</a:t>
            </a:r>
          </a:p>
          <a:p>
            <a:r>
              <a:rPr lang="en-US"/>
              <a:t>investments in European Long-Term Investment Funds (ELTIFs) and equities traded on multilateral trading facilities (MTFs) will also benefit from lower capital charges</a:t>
            </a:r>
          </a:p>
          <a:p>
            <a:r>
              <a:rPr lang="en-US" u="sng">
                <a:hlinkClick r:id="rId2"/>
              </a:rPr>
              <a:t>Equivalence decisions</a:t>
            </a:r>
            <a:r>
              <a:rPr lang="en-US"/>
              <a:t> recognize that the supervisory regime for insurers in force in certain non-EU countries is equivalent to the Solvency 2 regime.</a:t>
            </a:r>
          </a:p>
          <a:p>
            <a:r>
              <a:rPr lang="en-US"/>
              <a:t>After receiving equivalence, EU insurers can use local rules to report on their operations in these countries, while third country insurers are able to operate in the EU without complying with all EU rules.</a:t>
            </a:r>
          </a:p>
          <a:p>
            <a:pPr algn="just"/>
            <a:endParaRPr lang="en-GB"/>
          </a:p>
        </p:txBody>
      </p:sp>
    </p:spTree>
    <p:extLst>
      <p:ext uri="{BB962C8B-B14F-4D97-AF65-F5344CB8AC3E}">
        <p14:creationId xmlns:p14="http://schemas.microsoft.com/office/powerpoint/2010/main" val="63821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ECJ Decisions</a:t>
            </a:r>
          </a:p>
        </p:txBody>
      </p:sp>
      <p:sp>
        <p:nvSpPr>
          <p:cNvPr id="3" name="Zástupný symbol pro obsah 2"/>
          <p:cNvSpPr>
            <a:spLocks noGrp="1"/>
          </p:cNvSpPr>
          <p:nvPr>
            <p:ph idx="1"/>
          </p:nvPr>
        </p:nvSpPr>
        <p:spPr/>
        <p:txBody>
          <a:bodyPr>
            <a:normAutofit fontScale="85000" lnSpcReduction="10000"/>
          </a:bodyPr>
          <a:lstStyle/>
          <a:p>
            <a:r>
              <a:rPr lang="en-GB" b="1" dirty="0"/>
              <a:t>Most important decision</a:t>
            </a:r>
          </a:p>
          <a:p>
            <a:endParaRPr lang="en-GB" dirty="0"/>
          </a:p>
          <a:p>
            <a:r>
              <a:rPr lang="en-GB" dirty="0"/>
              <a:t>CASATI – </a:t>
            </a:r>
            <a:r>
              <a:rPr lang="cs-CZ" dirty="0"/>
              <a:t>ESD </a:t>
            </a:r>
            <a:r>
              <a:rPr lang="cs-CZ" dirty="0" err="1"/>
              <a:t>decision</a:t>
            </a:r>
            <a:r>
              <a:rPr lang="cs-CZ" dirty="0"/>
              <a:t> </a:t>
            </a:r>
            <a:r>
              <a:rPr lang="cs-CZ" dirty="0" err="1"/>
              <a:t>nr</a:t>
            </a:r>
            <a:r>
              <a:rPr lang="cs-CZ" dirty="0"/>
              <a:t>.. 203/80 z r. 1981</a:t>
            </a:r>
          </a:p>
          <a:p>
            <a:r>
              <a:rPr lang="cs-CZ" dirty="0" err="1"/>
              <a:t>Joined</a:t>
            </a:r>
            <a:r>
              <a:rPr lang="cs-CZ" dirty="0"/>
              <a:t> </a:t>
            </a:r>
            <a:r>
              <a:rPr lang="cs-CZ" dirty="0" err="1"/>
              <a:t>Cases</a:t>
            </a:r>
            <a:r>
              <a:rPr lang="cs-CZ" dirty="0"/>
              <a:t> 286/82 and 26/83, Luisi and </a:t>
            </a:r>
            <a:r>
              <a:rPr lang="cs-CZ" dirty="0" err="1"/>
              <a:t>Carbone</a:t>
            </a:r>
            <a:r>
              <a:rPr lang="cs-CZ" dirty="0"/>
              <a:t> v </a:t>
            </a:r>
            <a:r>
              <a:rPr lang="cs-CZ" dirty="0" err="1"/>
              <a:t>Ministero</a:t>
            </a:r>
            <a:r>
              <a:rPr lang="cs-CZ" dirty="0"/>
              <a:t> </a:t>
            </a:r>
            <a:r>
              <a:rPr lang="cs-CZ" dirty="0" err="1"/>
              <a:t>del</a:t>
            </a:r>
            <a:r>
              <a:rPr lang="cs-CZ" dirty="0"/>
              <a:t> </a:t>
            </a:r>
            <a:r>
              <a:rPr lang="cs-CZ" dirty="0" err="1"/>
              <a:t>Tesoro</a:t>
            </a:r>
            <a:r>
              <a:rPr lang="cs-CZ" dirty="0"/>
              <a:t>, § 21-22. </a:t>
            </a:r>
            <a:endParaRPr lang="cs-CZ" b="1" u="sng" dirty="0"/>
          </a:p>
          <a:p>
            <a:pPr marL="0" indent="0">
              <a:buNone/>
            </a:pPr>
            <a:endParaRPr lang="en-GB" dirty="0"/>
          </a:p>
          <a:p>
            <a:r>
              <a:rPr lang="cs-CZ" dirty="0" err="1"/>
              <a:t>Scientologists</a:t>
            </a:r>
            <a:r>
              <a:rPr lang="en-GB" dirty="0"/>
              <a:t> – ESD </a:t>
            </a:r>
            <a:r>
              <a:rPr lang="cs-CZ" dirty="0" err="1"/>
              <a:t>decision</a:t>
            </a:r>
            <a:r>
              <a:rPr lang="cs-CZ" dirty="0"/>
              <a:t> </a:t>
            </a:r>
            <a:r>
              <a:rPr lang="cs-CZ" dirty="0" err="1"/>
              <a:t>of</a:t>
            </a:r>
            <a:r>
              <a:rPr lang="cs-CZ" dirty="0"/>
              <a:t> 14. </a:t>
            </a:r>
            <a:r>
              <a:rPr lang="cs-CZ" dirty="0" err="1"/>
              <a:t>March</a:t>
            </a:r>
            <a:r>
              <a:rPr lang="cs-CZ" dirty="0"/>
              <a:t> 2000, C-54/99 </a:t>
            </a:r>
            <a:r>
              <a:rPr lang="cs-CZ" dirty="0" err="1"/>
              <a:t>Church</a:t>
            </a:r>
            <a:r>
              <a:rPr lang="cs-CZ" dirty="0"/>
              <a:t> </a:t>
            </a:r>
            <a:r>
              <a:rPr lang="cs-CZ" dirty="0" err="1"/>
              <a:t>of</a:t>
            </a:r>
            <a:r>
              <a:rPr lang="cs-CZ" dirty="0"/>
              <a:t> </a:t>
            </a:r>
            <a:r>
              <a:rPr lang="cs-CZ" dirty="0" err="1"/>
              <a:t>Scientology</a:t>
            </a:r>
            <a:endParaRPr lang="en-GB" dirty="0"/>
          </a:p>
          <a:p>
            <a:pPr algn="just"/>
            <a:r>
              <a:rPr lang="en-GB" dirty="0"/>
              <a:t>Golden shares cases: C-58/99 Commission vs. Italy; C-463/00, Commission vs. Spain; C-174/04, Commission vs. Italy; </a:t>
            </a:r>
            <a:r>
              <a:rPr lang="it-IT" dirty="0"/>
              <a:t>C-463/04 and C-464/04 - </a:t>
            </a:r>
            <a:r>
              <a:rPr lang="it-IT" dirty="0" err="1"/>
              <a:t>Federconsumatori</a:t>
            </a:r>
            <a:r>
              <a:rPr lang="it-IT" dirty="0"/>
              <a:t> and </a:t>
            </a:r>
            <a:r>
              <a:rPr lang="it-IT" dirty="0" err="1"/>
              <a:t>others</a:t>
            </a:r>
            <a:r>
              <a:rPr lang="it-IT" dirty="0"/>
              <a:t> and Associazione Azionariato Diffuso dell'AEM </a:t>
            </a:r>
            <a:r>
              <a:rPr lang="it-IT" dirty="0" err="1"/>
              <a:t>SpA</a:t>
            </a:r>
            <a:r>
              <a:rPr lang="it-IT" dirty="0"/>
              <a:t> a </a:t>
            </a:r>
            <a:r>
              <a:rPr lang="it-IT" dirty="0" err="1"/>
              <a:t>others</a:t>
            </a:r>
            <a:r>
              <a:rPr lang="it-IT" dirty="0"/>
              <a:t> vs. Comune di Milano; C – 112/05 </a:t>
            </a:r>
            <a:r>
              <a:rPr lang="en-GB" dirty="0"/>
              <a:t>Commission vs. Germany</a:t>
            </a:r>
            <a:r>
              <a:rPr lang="it-IT" dirty="0"/>
              <a:t> (Volkswagen), C-212/09 </a:t>
            </a:r>
            <a:r>
              <a:rPr lang="en-GB" dirty="0"/>
              <a:t>Commission vs. Portugal</a:t>
            </a:r>
            <a:r>
              <a:rPr lang="it-IT" dirty="0"/>
              <a:t>; </a:t>
            </a:r>
            <a:endParaRPr lang="en-GB" dirty="0"/>
          </a:p>
        </p:txBody>
      </p:sp>
    </p:spTree>
    <p:extLst>
      <p:ext uri="{BB962C8B-B14F-4D97-AF65-F5344CB8AC3E}">
        <p14:creationId xmlns:p14="http://schemas.microsoft.com/office/powerpoint/2010/main" val="203161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ESD Decisions	</a:t>
            </a:r>
          </a:p>
        </p:txBody>
      </p:sp>
      <p:sp>
        <p:nvSpPr>
          <p:cNvPr id="3" name="Zástupný symbol pro obsah 2"/>
          <p:cNvSpPr>
            <a:spLocks noGrp="1"/>
          </p:cNvSpPr>
          <p:nvPr>
            <p:ph idx="1"/>
          </p:nvPr>
        </p:nvSpPr>
        <p:spPr/>
        <p:txBody>
          <a:bodyPr/>
          <a:lstStyle/>
          <a:p>
            <a:r>
              <a:rPr lang="en-GB" dirty="0"/>
              <a:t>Taxation area</a:t>
            </a:r>
          </a:p>
          <a:p>
            <a:pPr marL="0" indent="0">
              <a:buNone/>
            </a:pPr>
            <a:r>
              <a:rPr lang="en-GB" dirty="0"/>
              <a:t>C-342/10 Commission vs. </a:t>
            </a:r>
            <a:r>
              <a:rPr lang="en-GB" dirty="0" err="1"/>
              <a:t>Finsko</a:t>
            </a:r>
            <a:r>
              <a:rPr lang="en-GB" dirty="0"/>
              <a:t>; C-383/10 Commission v. </a:t>
            </a:r>
            <a:r>
              <a:rPr lang="en-GB" dirty="0" err="1"/>
              <a:t>Belgie</a:t>
            </a:r>
            <a:r>
              <a:rPr lang="en-GB" dirty="0"/>
              <a:t>; C-600/10 Commission vs. </a:t>
            </a:r>
            <a:r>
              <a:rPr lang="en-GB" dirty="0" err="1"/>
              <a:t>Německo</a:t>
            </a:r>
            <a:r>
              <a:rPr lang="en-GB" dirty="0"/>
              <a:t>; C-364/01 </a:t>
            </a:r>
            <a:r>
              <a:rPr lang="en-GB" dirty="0" err="1"/>
              <a:t>Barbier</a:t>
            </a:r>
            <a:r>
              <a:rPr lang="en-GB" dirty="0"/>
              <a:t>; C-256/06 </a:t>
            </a:r>
            <a:r>
              <a:rPr lang="en-GB" dirty="0" err="1"/>
              <a:t>Jäger</a:t>
            </a:r>
            <a:r>
              <a:rPr lang="en-GB" dirty="0"/>
              <a:t>; C-11/07 </a:t>
            </a:r>
            <a:r>
              <a:rPr lang="en-GB" dirty="0" err="1"/>
              <a:t>Eckelkamp</a:t>
            </a:r>
            <a:r>
              <a:rPr lang="en-GB" dirty="0"/>
              <a:t>, C-43/07 </a:t>
            </a:r>
            <a:r>
              <a:rPr lang="en-GB" dirty="0" err="1"/>
              <a:t>Arens-Sikken</a:t>
            </a:r>
            <a:r>
              <a:rPr lang="en-GB" dirty="0"/>
              <a:t>; C-510/08 </a:t>
            </a:r>
            <a:r>
              <a:rPr lang="en-GB" dirty="0" err="1"/>
              <a:t>Mattner</a:t>
            </a:r>
            <a:r>
              <a:rPr lang="en-GB" dirty="0"/>
              <a:t>; C-132/10 Halley</a:t>
            </a:r>
          </a:p>
        </p:txBody>
      </p:sp>
    </p:spTree>
    <p:extLst>
      <p:ext uri="{BB962C8B-B14F-4D97-AF65-F5344CB8AC3E}">
        <p14:creationId xmlns:p14="http://schemas.microsoft.com/office/powerpoint/2010/main" val="159375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Free movement of Capital	</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GB"/>
              <a:t>Unilateral transfer of assets from one Member State to another</a:t>
            </a:r>
          </a:p>
          <a:p>
            <a:pPr marL="0" indent="0" algn="just">
              <a:buNone/>
            </a:pPr>
            <a:r>
              <a:rPr lang="en-GB"/>
              <a:t>	- unique third-country dimension</a:t>
            </a:r>
          </a:p>
          <a:p>
            <a:pPr marL="0" indent="0" algn="just">
              <a:buNone/>
            </a:pPr>
            <a:r>
              <a:rPr lang="en-GB"/>
              <a:t>represents a prerequisite for the free movement of services</a:t>
            </a:r>
          </a:p>
          <a:p>
            <a:pPr marL="0" indent="0" algn="just">
              <a:buNone/>
            </a:pPr>
            <a:r>
              <a:rPr lang="en-GB"/>
              <a:t>The term "free movement of capital" includes</a:t>
            </a:r>
          </a:p>
          <a:p>
            <a:pPr marL="0" indent="0" algn="just">
              <a:buNone/>
            </a:pPr>
            <a:r>
              <a:rPr lang="en-GB"/>
              <a:t>movement of “material” capital (right to property, business participation)</a:t>
            </a:r>
          </a:p>
          <a:p>
            <a:pPr marL="0" indent="0" algn="just">
              <a:buNone/>
            </a:pPr>
            <a:r>
              <a:rPr lang="en-GB"/>
              <a:t>money capital (securities, loans).</a:t>
            </a:r>
          </a:p>
          <a:p>
            <a:pPr marL="0" indent="0" algn="just">
              <a:buNone/>
            </a:pPr>
            <a:r>
              <a:rPr lang="en-GB"/>
              <a:t>Free movement of payments is complementary to freedom of free movement of capital. </a:t>
            </a:r>
          </a:p>
          <a:p>
            <a:pPr marL="0" indent="0" algn="just">
              <a:buNone/>
            </a:pPr>
            <a:endParaRPr lang="en-GB"/>
          </a:p>
          <a:p>
            <a:pPr marL="0" indent="0" algn="just">
              <a:buNone/>
            </a:pPr>
            <a:r>
              <a:rPr lang="en-GB"/>
              <a:t>Articles 63 to 66 of the Treaty on the Functioning of the European Union (TFEU), supplemented by Articles 75 and 215 TFEU for sanctions. (earlier art. 56-60 )</a:t>
            </a:r>
          </a:p>
        </p:txBody>
      </p:sp>
    </p:spTree>
    <p:extLst>
      <p:ext uri="{BB962C8B-B14F-4D97-AF65-F5344CB8AC3E}">
        <p14:creationId xmlns:p14="http://schemas.microsoft.com/office/powerpoint/2010/main" val="366851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Movement of capital</a:t>
            </a:r>
          </a:p>
        </p:txBody>
      </p:sp>
      <p:sp>
        <p:nvSpPr>
          <p:cNvPr id="3" name="Zástupný symbol pro obsah 2"/>
          <p:cNvSpPr>
            <a:spLocks noGrp="1"/>
          </p:cNvSpPr>
          <p:nvPr>
            <p:ph idx="1"/>
          </p:nvPr>
        </p:nvSpPr>
        <p:spPr>
          <a:xfrm>
            <a:off x="2231136" y="2638044"/>
            <a:ext cx="7729728" cy="3736252"/>
          </a:xfrm>
        </p:spPr>
        <p:txBody>
          <a:bodyPr>
            <a:normAutofit/>
          </a:bodyPr>
          <a:lstStyle/>
          <a:p>
            <a:pPr algn="just"/>
            <a:r>
              <a:rPr lang="cs-CZ" b="1" dirty="0" err="1"/>
              <a:t>financial</a:t>
            </a:r>
            <a:r>
              <a:rPr lang="cs-CZ" b="1" dirty="0"/>
              <a:t> </a:t>
            </a:r>
            <a:r>
              <a:rPr lang="cs-CZ" b="1" dirty="0" err="1"/>
              <a:t>operations</a:t>
            </a:r>
            <a:r>
              <a:rPr lang="cs-CZ" b="1" dirty="0"/>
              <a:t>, </a:t>
            </a:r>
            <a:r>
              <a:rPr lang="cs-CZ" b="1" dirty="0" err="1"/>
              <a:t>aiming</a:t>
            </a:r>
            <a:r>
              <a:rPr lang="cs-CZ" b="1" dirty="0"/>
              <a:t> to </a:t>
            </a:r>
            <a:r>
              <a:rPr lang="cs-CZ" b="1" dirty="0" err="1"/>
              <a:t>locate</a:t>
            </a:r>
            <a:r>
              <a:rPr lang="cs-CZ" b="1" dirty="0"/>
              <a:t> and </a:t>
            </a:r>
            <a:r>
              <a:rPr lang="cs-CZ" b="1" dirty="0" err="1"/>
              <a:t>invest</a:t>
            </a:r>
            <a:r>
              <a:rPr lang="cs-CZ" b="1" dirty="0"/>
              <a:t> </a:t>
            </a:r>
            <a:r>
              <a:rPr lang="cs-CZ" b="1" dirty="0" err="1"/>
              <a:t>capital</a:t>
            </a:r>
            <a:r>
              <a:rPr lang="cs-CZ" b="1" dirty="0"/>
              <a:t>, </a:t>
            </a:r>
            <a:r>
              <a:rPr lang="cs-CZ" b="1" dirty="0" err="1"/>
              <a:t>which</a:t>
            </a:r>
            <a:r>
              <a:rPr lang="cs-CZ" b="1" dirty="0"/>
              <a:t> </a:t>
            </a:r>
            <a:r>
              <a:rPr lang="cs-CZ" b="1" dirty="0" err="1"/>
              <a:t>represents</a:t>
            </a:r>
            <a:r>
              <a:rPr lang="cs-CZ" b="1" dirty="0"/>
              <a:t> a </a:t>
            </a:r>
            <a:r>
              <a:rPr lang="cs-CZ" b="1" dirty="0" err="1"/>
              <a:t>significant</a:t>
            </a:r>
            <a:r>
              <a:rPr lang="cs-CZ" b="1" dirty="0"/>
              <a:t> support </a:t>
            </a:r>
            <a:r>
              <a:rPr lang="cs-CZ" b="1" dirty="0" err="1"/>
              <a:t>for</a:t>
            </a:r>
            <a:r>
              <a:rPr lang="cs-CZ" b="1" dirty="0"/>
              <a:t> </a:t>
            </a:r>
            <a:r>
              <a:rPr lang="cs-CZ" b="1" dirty="0" err="1"/>
              <a:t>the</a:t>
            </a:r>
            <a:r>
              <a:rPr lang="cs-CZ" b="1" dirty="0"/>
              <a:t> </a:t>
            </a:r>
            <a:r>
              <a:rPr lang="cs-CZ" b="1" dirty="0" err="1"/>
              <a:t>applicability</a:t>
            </a:r>
            <a:r>
              <a:rPr lang="cs-CZ" b="1" dirty="0"/>
              <a:t> </a:t>
            </a:r>
            <a:r>
              <a:rPr lang="cs-CZ" b="1" dirty="0" err="1"/>
              <a:t>of</a:t>
            </a:r>
            <a:r>
              <a:rPr lang="cs-CZ" b="1" dirty="0"/>
              <a:t> </a:t>
            </a:r>
            <a:r>
              <a:rPr lang="cs-CZ" b="1" dirty="0" err="1"/>
              <a:t>the</a:t>
            </a:r>
            <a:r>
              <a:rPr lang="cs-CZ" b="1" dirty="0"/>
              <a:t> </a:t>
            </a:r>
            <a:r>
              <a:rPr lang="cs-CZ" b="1" dirty="0" err="1"/>
              <a:t>freedom</a:t>
            </a:r>
            <a:r>
              <a:rPr lang="cs-CZ" b="1" dirty="0"/>
              <a:t> </a:t>
            </a:r>
            <a:r>
              <a:rPr lang="cs-CZ" b="1" dirty="0" err="1"/>
              <a:t>of</a:t>
            </a:r>
            <a:r>
              <a:rPr lang="cs-CZ" b="1" dirty="0"/>
              <a:t> </a:t>
            </a:r>
            <a:r>
              <a:rPr lang="cs-CZ" b="1" dirty="0" err="1"/>
              <a:t>capital</a:t>
            </a:r>
            <a:r>
              <a:rPr lang="cs-CZ" b="1" dirty="0"/>
              <a:t> </a:t>
            </a:r>
            <a:r>
              <a:rPr lang="cs-CZ" b="1" dirty="0" err="1"/>
              <a:t>movement</a:t>
            </a:r>
            <a:r>
              <a:rPr lang="cs-CZ" dirty="0"/>
              <a:t>. </a:t>
            </a:r>
          </a:p>
          <a:p>
            <a:pPr algn="just"/>
            <a:r>
              <a:rPr lang="cs-CZ" b="1" u="sng" dirty="0" err="1"/>
              <a:t>cross-border</a:t>
            </a:r>
            <a:r>
              <a:rPr lang="cs-CZ" b="1" u="sng" dirty="0"/>
              <a:t> transfer (</a:t>
            </a:r>
            <a:r>
              <a:rPr lang="cs-CZ" b="1" u="sng" dirty="0" err="1"/>
              <a:t>acquisition</a:t>
            </a:r>
            <a:r>
              <a:rPr lang="cs-CZ" b="1" u="sng" dirty="0"/>
              <a:t>, </a:t>
            </a:r>
            <a:r>
              <a:rPr lang="cs-CZ" b="1" u="sng" dirty="0" err="1"/>
              <a:t>monetization</a:t>
            </a:r>
            <a:r>
              <a:rPr lang="cs-CZ" b="1" u="sng" dirty="0"/>
              <a:t> </a:t>
            </a:r>
            <a:r>
              <a:rPr lang="cs-CZ" b="1" u="sng" dirty="0" err="1"/>
              <a:t>or</a:t>
            </a:r>
            <a:r>
              <a:rPr lang="cs-CZ" b="1" u="sng" dirty="0"/>
              <a:t> transfer) </a:t>
            </a:r>
            <a:r>
              <a:rPr lang="cs-CZ" b="1" u="sng" dirty="0" err="1"/>
              <a:t>values</a:t>
            </a:r>
            <a:r>
              <a:rPr lang="cs-CZ" b="1" u="sng" dirty="0"/>
              <a:t>, </a:t>
            </a:r>
            <a:r>
              <a:rPr lang="cs-CZ" b="1" u="sng" dirty="0" err="1"/>
              <a:t>either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investment</a:t>
            </a:r>
            <a:r>
              <a:rPr lang="cs-CZ" b="1" u="sng" dirty="0"/>
              <a:t> </a:t>
            </a:r>
            <a:r>
              <a:rPr lang="cs-CZ" b="1" u="sng" dirty="0" err="1"/>
              <a:t>capital</a:t>
            </a:r>
            <a:r>
              <a:rPr lang="cs-CZ" b="1" u="sng" dirty="0"/>
              <a:t> (eg. </a:t>
            </a:r>
            <a:r>
              <a:rPr lang="cs-CZ" b="1" u="sng" dirty="0" err="1"/>
              <a:t>real</a:t>
            </a:r>
            <a:r>
              <a:rPr lang="cs-CZ" b="1" u="sng" dirty="0"/>
              <a:t> </a:t>
            </a:r>
            <a:r>
              <a:rPr lang="cs-CZ" b="1" u="sng" dirty="0" err="1"/>
              <a:t>estate</a:t>
            </a:r>
            <a:r>
              <a:rPr lang="cs-CZ" b="1" u="sng" dirty="0"/>
              <a:t>, </a:t>
            </a:r>
            <a:r>
              <a:rPr lang="cs-CZ" b="1" u="sng" dirty="0" err="1"/>
              <a:t>company</a:t>
            </a:r>
            <a:r>
              <a:rPr lang="cs-CZ" b="1" u="sng" dirty="0"/>
              <a:t> </a:t>
            </a:r>
            <a:r>
              <a:rPr lang="cs-CZ" b="1" u="sng" dirty="0" err="1"/>
              <a:t>shares</a:t>
            </a:r>
            <a:r>
              <a:rPr lang="cs-CZ" b="1" u="sng" dirty="0"/>
              <a:t>), </a:t>
            </a:r>
            <a:r>
              <a:rPr lang="cs-CZ" b="1" u="sng" dirty="0" err="1"/>
              <a:t>or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money</a:t>
            </a:r>
            <a:r>
              <a:rPr lang="cs-CZ" b="1" u="sng" dirty="0"/>
              <a:t> </a:t>
            </a:r>
            <a:r>
              <a:rPr lang="cs-CZ" b="1" u="sng" dirty="0" err="1"/>
              <a:t>capital</a:t>
            </a:r>
            <a:r>
              <a:rPr lang="cs-CZ" b="1" u="sng" dirty="0"/>
              <a:t> (eg. </a:t>
            </a:r>
            <a:r>
              <a:rPr lang="cs-CZ" b="1" u="sng" dirty="0" err="1"/>
              <a:t>the</a:t>
            </a:r>
            <a:r>
              <a:rPr lang="cs-CZ" b="1" u="sng" dirty="0"/>
              <a:t> </a:t>
            </a:r>
            <a:r>
              <a:rPr lang="cs-CZ" b="1" u="sng" dirty="0" err="1"/>
              <a:t>Securities</a:t>
            </a:r>
            <a:r>
              <a:rPr lang="cs-CZ" b="1" u="sng" dirty="0"/>
              <a:t> and medium- and long-term </a:t>
            </a:r>
            <a:r>
              <a:rPr lang="cs-CZ" b="1" u="sng" dirty="0" err="1"/>
              <a:t>loans</a:t>
            </a:r>
            <a:r>
              <a:rPr lang="cs-CZ" b="1" u="sng" dirty="0"/>
              <a:t>).</a:t>
            </a:r>
          </a:p>
          <a:p>
            <a:pPr algn="just"/>
            <a:r>
              <a:rPr lang="cs-CZ" dirty="0" err="1"/>
              <a:t>Joined</a:t>
            </a:r>
            <a:r>
              <a:rPr lang="cs-CZ" dirty="0"/>
              <a:t> </a:t>
            </a:r>
            <a:r>
              <a:rPr lang="cs-CZ" dirty="0" err="1"/>
              <a:t>Cases</a:t>
            </a:r>
            <a:r>
              <a:rPr lang="cs-CZ" dirty="0"/>
              <a:t> 286/82 and 26/83, Luisi and </a:t>
            </a:r>
            <a:r>
              <a:rPr lang="cs-CZ" dirty="0" err="1"/>
              <a:t>Carbone</a:t>
            </a:r>
            <a:r>
              <a:rPr lang="cs-CZ" dirty="0"/>
              <a:t> v </a:t>
            </a:r>
            <a:r>
              <a:rPr lang="cs-CZ" dirty="0" err="1"/>
              <a:t>Ministero</a:t>
            </a:r>
            <a:r>
              <a:rPr lang="cs-CZ" dirty="0"/>
              <a:t> </a:t>
            </a:r>
            <a:r>
              <a:rPr lang="cs-CZ" dirty="0" err="1"/>
              <a:t>del</a:t>
            </a:r>
            <a:r>
              <a:rPr lang="cs-CZ" dirty="0"/>
              <a:t> </a:t>
            </a:r>
            <a:r>
              <a:rPr lang="cs-CZ" dirty="0" err="1"/>
              <a:t>Tesoro</a:t>
            </a:r>
            <a:r>
              <a:rPr lang="cs-CZ" dirty="0"/>
              <a:t>, § 21-22. </a:t>
            </a:r>
            <a:endParaRPr lang="cs-CZ" b="1" u="sng" dirty="0"/>
          </a:p>
          <a:p>
            <a:pPr algn="just"/>
            <a:r>
              <a:rPr lang="cs-CZ" dirty="0" err="1"/>
              <a:t>The</a:t>
            </a:r>
            <a:r>
              <a:rPr lang="cs-CZ" dirty="0"/>
              <a:t> </a:t>
            </a:r>
            <a:r>
              <a:rPr lang="cs-CZ" dirty="0" err="1"/>
              <a:t>principle</a:t>
            </a:r>
            <a:r>
              <a:rPr lang="cs-CZ" dirty="0"/>
              <a:t> </a:t>
            </a:r>
            <a:r>
              <a:rPr lang="cs-CZ" dirty="0" err="1"/>
              <a:t>was</a:t>
            </a:r>
            <a:r>
              <a:rPr lang="cs-CZ" dirty="0"/>
              <a:t> </a:t>
            </a:r>
            <a:r>
              <a:rPr lang="cs-CZ" dirty="0" err="1"/>
              <a:t>directly</a:t>
            </a:r>
            <a:r>
              <a:rPr lang="cs-CZ" dirty="0"/>
              <a:t> </a:t>
            </a:r>
            <a:r>
              <a:rPr lang="cs-CZ" dirty="0" err="1"/>
              <a:t>effective</a:t>
            </a:r>
            <a:r>
              <a:rPr lang="cs-CZ" dirty="0"/>
              <a:t>, </a:t>
            </a:r>
            <a:r>
              <a:rPr lang="cs-CZ" dirty="0" err="1"/>
              <a:t>i.e</a:t>
            </a:r>
            <a:r>
              <a:rPr lang="cs-CZ" dirty="0"/>
              <a:t>. </a:t>
            </a:r>
            <a:r>
              <a:rPr lang="cs-CZ" dirty="0" err="1"/>
              <a:t>it</a:t>
            </a:r>
            <a:r>
              <a:rPr lang="cs-CZ" dirty="0"/>
              <a:t> </a:t>
            </a:r>
            <a:r>
              <a:rPr lang="cs-CZ" dirty="0" err="1"/>
              <a:t>required</a:t>
            </a:r>
            <a:r>
              <a:rPr lang="cs-CZ" dirty="0"/>
              <a:t> no </a:t>
            </a:r>
            <a:r>
              <a:rPr lang="cs-CZ" dirty="0" err="1"/>
              <a:t>further</a:t>
            </a:r>
            <a:r>
              <a:rPr lang="cs-CZ" dirty="0"/>
              <a:t> </a:t>
            </a:r>
            <a:r>
              <a:rPr lang="cs-CZ" dirty="0" err="1"/>
              <a:t>legislation</a:t>
            </a:r>
            <a:r>
              <a:rPr lang="cs-CZ" dirty="0"/>
              <a:t> </a:t>
            </a:r>
            <a:r>
              <a:rPr lang="cs-CZ" dirty="0" err="1"/>
              <a:t>at</a:t>
            </a:r>
            <a:r>
              <a:rPr lang="cs-CZ" dirty="0"/>
              <a:t> </a:t>
            </a:r>
            <a:r>
              <a:rPr lang="cs-CZ" dirty="0" err="1"/>
              <a:t>either</a:t>
            </a:r>
            <a:r>
              <a:rPr lang="cs-CZ" dirty="0"/>
              <a:t> EU </a:t>
            </a:r>
            <a:r>
              <a:rPr lang="cs-CZ" dirty="0" err="1"/>
              <a:t>or</a:t>
            </a:r>
            <a:r>
              <a:rPr lang="cs-CZ" dirty="0"/>
              <a:t> </a:t>
            </a:r>
            <a:r>
              <a:rPr lang="cs-CZ" dirty="0" err="1"/>
              <a:t>Member</a:t>
            </a:r>
            <a:r>
              <a:rPr lang="cs-CZ" dirty="0"/>
              <a:t> </a:t>
            </a:r>
            <a:r>
              <a:rPr lang="cs-CZ" dirty="0" err="1"/>
              <a:t>States</a:t>
            </a:r>
            <a:r>
              <a:rPr lang="cs-CZ" dirty="0"/>
              <a:t>’ </a:t>
            </a:r>
            <a:r>
              <a:rPr lang="cs-CZ" dirty="0" err="1"/>
              <a:t>level</a:t>
            </a:r>
            <a:r>
              <a:rPr lang="cs-CZ" dirty="0"/>
              <a:t>. (</a:t>
            </a:r>
            <a:r>
              <a:rPr lang="cs-CZ" dirty="0" err="1"/>
              <a:t>horizontal</a:t>
            </a:r>
            <a:r>
              <a:rPr lang="cs-CZ" dirty="0"/>
              <a:t> </a:t>
            </a:r>
            <a:r>
              <a:rPr lang="cs-CZ" dirty="0" err="1"/>
              <a:t>effect</a:t>
            </a:r>
            <a:r>
              <a:rPr lang="cs-CZ" dirty="0"/>
              <a:t>)</a:t>
            </a:r>
            <a:endParaRPr lang="en-GB" dirty="0"/>
          </a:p>
        </p:txBody>
      </p:sp>
    </p:spTree>
    <p:extLst>
      <p:ext uri="{BB962C8B-B14F-4D97-AF65-F5344CB8AC3E}">
        <p14:creationId xmlns:p14="http://schemas.microsoft.com/office/powerpoint/2010/main" val="25360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Legal basis</a:t>
            </a:r>
          </a:p>
        </p:txBody>
      </p:sp>
      <p:sp>
        <p:nvSpPr>
          <p:cNvPr id="3" name="Zástupný symbol pro obsah 2"/>
          <p:cNvSpPr>
            <a:spLocks noGrp="1"/>
          </p:cNvSpPr>
          <p:nvPr>
            <p:ph idx="1"/>
          </p:nvPr>
        </p:nvSpPr>
        <p:spPr/>
        <p:txBody>
          <a:bodyPr/>
          <a:lstStyle/>
          <a:p>
            <a:r>
              <a:rPr lang="en-GB"/>
              <a:t>First step was </a:t>
            </a:r>
            <a:r>
              <a:rPr lang="en-GB" b="1"/>
              <a:t>Directive 88/361/EEC</a:t>
            </a:r>
            <a:r>
              <a:rPr lang="en-GB"/>
              <a:t> of 24 June 1988, which scrapped all remaining restrictions on capital movements between residents of the Member States as of 1 July 1990</a:t>
            </a:r>
          </a:p>
          <a:p>
            <a:r>
              <a:rPr lang="en-GB"/>
              <a:t>This constitutes a unique third-country dimension of this particular Treaty freedom. It prohibits all obstacles, not just discriminatory ones. It lays down a general prohibition which goes beyond the mere elimination of unequal treatment on grounds of nationality (see Case C-367/98, </a:t>
            </a:r>
            <a:r>
              <a:rPr lang="en-GB" i="1"/>
              <a:t>Commission</a:t>
            </a:r>
            <a:r>
              <a:rPr lang="en-GB"/>
              <a:t> v </a:t>
            </a:r>
            <a:r>
              <a:rPr lang="en-GB" i="1"/>
              <a:t>Portugal</a:t>
            </a:r>
            <a:r>
              <a:rPr lang="en-GB"/>
              <a:t>, paragraph 44).</a:t>
            </a:r>
          </a:p>
        </p:txBody>
      </p:sp>
    </p:spTree>
    <p:extLst>
      <p:ext uri="{BB962C8B-B14F-4D97-AF65-F5344CB8AC3E}">
        <p14:creationId xmlns:p14="http://schemas.microsoft.com/office/powerpoint/2010/main" val="6493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marL="0" indent="0">
              <a:buNone/>
            </a:pPr>
            <a:r>
              <a:rPr lang="en-US"/>
              <a:t>All restrictions on capital movements between Member States as well as between Member States and third countries should be removed.  </a:t>
            </a:r>
          </a:p>
          <a:p>
            <a:pPr marL="0" indent="0">
              <a:buNone/>
            </a:pPr>
            <a:r>
              <a:rPr lang="en-US"/>
              <a:t>However, for capital movements between Member States and third countries, Member States also have: </a:t>
            </a:r>
          </a:p>
          <a:p>
            <a:pPr marL="0" indent="0">
              <a:buNone/>
            </a:pPr>
            <a:r>
              <a:rPr lang="en-US"/>
              <a:t>(1) the option of safeguard measures in exceptional circumstances; </a:t>
            </a:r>
          </a:p>
          <a:p>
            <a:pPr marL="0" indent="0">
              <a:buNone/>
            </a:pPr>
            <a:r>
              <a:rPr lang="en-US"/>
              <a:t>(2) the possibility to apply restrictions that existed before a certain date to third countries and certain categories of capital movements; and </a:t>
            </a:r>
          </a:p>
          <a:p>
            <a:pPr marL="0" indent="0">
              <a:buNone/>
            </a:pPr>
            <a:r>
              <a:rPr lang="en-US"/>
              <a:t>(3) a basis for the introduction of such restrictions — but only under very specific circumstances. </a:t>
            </a:r>
            <a:endParaRPr lang="en-GB"/>
          </a:p>
          <a:p>
            <a:pPr marL="0" indent="0">
              <a:buNone/>
            </a:pPr>
            <a:endParaRPr lang="en-GB"/>
          </a:p>
        </p:txBody>
      </p:sp>
    </p:spTree>
    <p:extLst>
      <p:ext uri="{BB962C8B-B14F-4D97-AF65-F5344CB8AC3E}">
        <p14:creationId xmlns:p14="http://schemas.microsoft.com/office/powerpoint/2010/main" val="15464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Free movement of Capital</a:t>
            </a:r>
          </a:p>
        </p:txBody>
      </p:sp>
      <p:sp>
        <p:nvSpPr>
          <p:cNvPr id="3" name="Zástupný symbol pro obsah 2"/>
          <p:cNvSpPr>
            <a:spLocks noGrp="1"/>
          </p:cNvSpPr>
          <p:nvPr>
            <p:ph idx="1"/>
          </p:nvPr>
        </p:nvSpPr>
        <p:spPr/>
        <p:txBody>
          <a:bodyPr/>
          <a:lstStyle/>
          <a:p>
            <a:pPr algn="just"/>
            <a:r>
              <a:rPr lang="en-US" dirty="0"/>
              <a:t>Article 65(1) TFEU allows for different tax treatment of non-residents and foreign investment, but this shall not constitute a means of arbitrary discrimination or a disguised restriction, Article 65(3) TFEU. </a:t>
            </a:r>
          </a:p>
          <a:p>
            <a:pPr algn="just"/>
            <a:r>
              <a:rPr lang="en-GB" dirty="0"/>
              <a:t>Even in relation to third countries, the principle of free movement of capital prevails over reciprocity and maintaining Member States’ negotiating leverage vis-à-vis third countries (see Case C-101/05, </a:t>
            </a:r>
            <a:r>
              <a:rPr lang="en-GB" i="1" dirty="0" err="1"/>
              <a:t>Skatteverket</a:t>
            </a:r>
            <a:r>
              <a:rPr lang="en-GB" dirty="0"/>
              <a:t> v </a:t>
            </a:r>
            <a:r>
              <a:rPr lang="en-GB" i="1" dirty="0"/>
              <a:t>A</a:t>
            </a:r>
            <a:r>
              <a:rPr lang="en-GB" dirty="0"/>
              <a:t>)</a:t>
            </a:r>
          </a:p>
        </p:txBody>
      </p:sp>
    </p:spTree>
    <p:extLst>
      <p:ext uri="{BB962C8B-B14F-4D97-AF65-F5344CB8AC3E}">
        <p14:creationId xmlns:p14="http://schemas.microsoft.com/office/powerpoint/2010/main" val="408468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a:t>Exceptions and justified restrictions</a:t>
            </a:r>
            <a:endParaRPr lang="en-GB"/>
          </a:p>
        </p:txBody>
      </p:sp>
      <p:sp>
        <p:nvSpPr>
          <p:cNvPr id="3" name="Zástupný symbol pro obsah 2"/>
          <p:cNvSpPr>
            <a:spLocks noGrp="1"/>
          </p:cNvSpPr>
          <p:nvPr>
            <p:ph idx="1"/>
          </p:nvPr>
        </p:nvSpPr>
        <p:spPr>
          <a:xfrm>
            <a:off x="1116419" y="2153412"/>
            <a:ext cx="9633097" cy="4247388"/>
          </a:xfrm>
        </p:spPr>
        <p:txBody>
          <a:bodyPr>
            <a:normAutofit/>
          </a:bodyPr>
          <a:lstStyle/>
          <a:p>
            <a:r>
              <a:rPr lang="en-US" b="1"/>
              <a:t>exceptions</a:t>
            </a:r>
            <a:r>
              <a:rPr lang="en-US"/>
              <a:t> are largely confined to </a:t>
            </a:r>
            <a:r>
              <a:rPr lang="en-US" b="1"/>
              <a:t>capital movements related to third countries</a:t>
            </a:r>
            <a:r>
              <a:rPr lang="en-US"/>
              <a:t> (Article 64 TFEU).  </a:t>
            </a:r>
          </a:p>
          <a:p>
            <a:r>
              <a:rPr lang="en-US"/>
              <a:t>Article 66 TFEU covers emergency measures vis-à-vis third countries; however, these are limited to a period of six months. </a:t>
            </a:r>
          </a:p>
          <a:p>
            <a:r>
              <a:rPr lang="en-US"/>
              <a:t>The only justified restrictions on capital movements in general, including movements within the Union, which Member States may decide to apply, are laid down in Article 65 TFEU and include:</a:t>
            </a:r>
          </a:p>
          <a:p>
            <a:pPr lvl="1"/>
            <a:r>
              <a:rPr lang="en-US"/>
              <a:t>(</a:t>
            </a:r>
            <a:r>
              <a:rPr lang="en-US" err="1"/>
              <a:t>i</a:t>
            </a:r>
            <a:r>
              <a:rPr lang="en-US"/>
              <a:t>) measures to prevent infringements of national law (namely in view of taxation and prudential supervision of financial services); </a:t>
            </a:r>
          </a:p>
          <a:p>
            <a:pPr lvl="1"/>
            <a:r>
              <a:rPr lang="en-US"/>
              <a:t>(ii) procedures for the declaration of capital movements for administrative or statistical purposes;  </a:t>
            </a:r>
          </a:p>
          <a:p>
            <a:pPr lvl="1"/>
            <a:r>
              <a:rPr lang="en-US"/>
              <a:t>(iii) measures justified on the grounds of public policy or public security.</a:t>
            </a:r>
            <a:endParaRPr lang="en-GB"/>
          </a:p>
        </p:txBody>
      </p:sp>
    </p:spTree>
    <p:extLst>
      <p:ext uri="{BB962C8B-B14F-4D97-AF65-F5344CB8AC3E}">
        <p14:creationId xmlns:p14="http://schemas.microsoft.com/office/powerpoint/2010/main" val="253812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en-US"/>
            </a:br>
            <a:r>
              <a:rPr lang="en-US"/>
              <a:t>Treatment of violations and Court decisions</a:t>
            </a:r>
            <a:br>
              <a:rPr lang="en-US"/>
            </a:br>
            <a:br>
              <a:rPr lang="en-GB" b="1"/>
            </a:br>
            <a:endParaRPr lang="en-GB"/>
          </a:p>
        </p:txBody>
      </p:sp>
      <p:sp>
        <p:nvSpPr>
          <p:cNvPr id="3" name="Zástupný symbol pro obsah 2"/>
          <p:cNvSpPr>
            <a:spLocks noGrp="1"/>
          </p:cNvSpPr>
          <p:nvPr>
            <p:ph idx="1"/>
          </p:nvPr>
        </p:nvSpPr>
        <p:spPr>
          <a:xfrm>
            <a:off x="1212111" y="2243470"/>
            <a:ext cx="10139829" cy="3496557"/>
          </a:xfrm>
        </p:spPr>
        <p:txBody>
          <a:bodyPr/>
          <a:lstStyle/>
          <a:p>
            <a:pPr marL="0" indent="0">
              <a:buNone/>
            </a:pPr>
            <a:r>
              <a:rPr lang="en-US"/>
              <a:t>In cases where Member States restrict the freedom of capital movement in an unjustified way, the usual infringement procedure according to Article 258-260 TFEU applies.</a:t>
            </a:r>
            <a:endParaRPr lang="en-GB"/>
          </a:p>
          <a:p>
            <a:pPr marL="0" indent="0">
              <a:buNone/>
            </a:pPr>
            <a:r>
              <a:rPr lang="en-GB"/>
              <a:t>Important infringement cases concerned, inter alia, special rights of public authorities in private companies/sectors</a:t>
            </a:r>
          </a:p>
          <a:p>
            <a:pPr marL="0" indent="0">
              <a:buNone/>
            </a:pPr>
            <a:r>
              <a:rPr lang="en-GB"/>
              <a:t>e.g. </a:t>
            </a:r>
            <a:r>
              <a:rPr lang="en-GB" i="1"/>
              <a:t>Commission</a:t>
            </a:r>
            <a:r>
              <a:rPr lang="en-GB"/>
              <a:t> v </a:t>
            </a:r>
            <a:r>
              <a:rPr lang="en-GB" i="1"/>
              <a:t>Germany</a:t>
            </a:r>
            <a:r>
              <a:rPr lang="en-GB"/>
              <a:t> (Case C-112/05 </a:t>
            </a:r>
            <a:r>
              <a:rPr lang="en-GB" i="1"/>
              <a:t>Volkswagen</a:t>
            </a:r>
            <a:r>
              <a:rPr lang="en-GB"/>
              <a:t>); in a case brought against Portugal (Case C-171/08) in 2010, the Court confirmed earlier jurisprudence on special rights and highlighted that the free movement of capital includes both ‘direct’ investments and ‘portfolio’ investments; and a third-country case (Case C-452/04 </a:t>
            </a:r>
            <a:r>
              <a:rPr lang="en-GB" i="1" err="1"/>
              <a:t>Fidium</a:t>
            </a:r>
            <a:r>
              <a:rPr lang="en-GB" i="1"/>
              <a:t> </a:t>
            </a:r>
            <a:r>
              <a:rPr lang="en-GB" i="1" err="1"/>
              <a:t>Finanz</a:t>
            </a:r>
            <a:r>
              <a:rPr lang="en-GB"/>
              <a:t>).</a:t>
            </a:r>
          </a:p>
        </p:txBody>
      </p:sp>
    </p:spTree>
    <p:extLst>
      <p:ext uri="{BB962C8B-B14F-4D97-AF65-F5344CB8AC3E}">
        <p14:creationId xmlns:p14="http://schemas.microsoft.com/office/powerpoint/2010/main" val="2067865205"/>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92</TotalTime>
  <Words>2230</Words>
  <Application>Microsoft Macintosh PowerPoint</Application>
  <PresentationFormat>Širokoúhlá obrazovka</PresentationFormat>
  <Paragraphs>132</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Gill Sans MT</vt:lpstr>
      <vt:lpstr>Balík</vt:lpstr>
      <vt:lpstr>EEA LAw</vt:lpstr>
      <vt:lpstr>Part ONE</vt:lpstr>
      <vt:lpstr>Free movement of Capital </vt:lpstr>
      <vt:lpstr>Movement of capital</vt:lpstr>
      <vt:lpstr>Legal basis</vt:lpstr>
      <vt:lpstr>Objectives</vt:lpstr>
      <vt:lpstr>Free movement of Capital</vt:lpstr>
      <vt:lpstr>Exceptions and justified restrictions</vt:lpstr>
      <vt:lpstr> Treatment of violations and Court decisions  </vt:lpstr>
      <vt:lpstr>Payments</vt:lpstr>
      <vt:lpstr>Part Two</vt:lpstr>
      <vt:lpstr>Financial Services</vt:lpstr>
      <vt:lpstr>Banking and payment services</vt:lpstr>
      <vt:lpstr>Objectives</vt:lpstr>
      <vt:lpstr>What CRD IV bringS</vt:lpstr>
      <vt:lpstr>Payment services</vt:lpstr>
      <vt:lpstr>Payment services</vt:lpstr>
      <vt:lpstr>The area of Securities</vt:lpstr>
      <vt:lpstr>Objectives</vt:lpstr>
      <vt:lpstr>irregularities</vt:lpstr>
      <vt:lpstr>Collective Investments</vt:lpstr>
      <vt:lpstr>Objectives</vt:lpstr>
      <vt:lpstr>Insurance</vt:lpstr>
      <vt:lpstr>very long time procedure from submission to approval of Solvency II</vt:lpstr>
      <vt:lpstr>Objectives </vt:lpstr>
      <vt:lpstr>Content of Solvency</vt:lpstr>
      <vt:lpstr>Content of Solvency</vt:lpstr>
      <vt:lpstr>ECJ Decisions</vt:lpstr>
      <vt:lpstr>ESD Decisions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cp:lastModifiedBy>Michal Janovec</cp:lastModifiedBy>
  <cp:revision>2</cp:revision>
  <dcterms:modified xsi:type="dcterms:W3CDTF">2021-03-29T13:25:58Z</dcterms:modified>
</cp:coreProperties>
</file>