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1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F64A9-D976-49F3-A4BF-FE7B5EE2C5FC}" type="datetimeFigureOut">
              <a:rPr lang="cs-CZ"/>
              <a:pPr>
                <a:defRPr/>
              </a:pPr>
              <a:t>06.03.2024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771A3-F7B9-44C2-BBFE-F8E63905B0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A8428-5491-4490-88F1-460A616BDC3F}" type="datetimeFigureOut">
              <a:rPr lang="cs-CZ"/>
              <a:pPr>
                <a:defRPr/>
              </a:pPr>
              <a:t>06.03.2024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8FC75-4727-45B3-96B8-8514CF3AF3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C5EEA-BE89-4C28-BCEF-7D8E7F529565}" type="datetimeFigureOut">
              <a:rPr lang="cs-CZ"/>
              <a:pPr>
                <a:defRPr/>
              </a:pPr>
              <a:t>06.03.2024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70775-EF38-49CD-BEC1-59F51AFD67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64786-ABE0-422C-86BA-5BD6162F939F}" type="datetimeFigureOut">
              <a:rPr lang="cs-CZ"/>
              <a:pPr>
                <a:defRPr/>
              </a:pPr>
              <a:t>06.03.2024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79000-4A62-4189-B18C-709F5E6A7C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82E8D-AA2F-4541-B1F1-3D154FE01A4E}" type="datetimeFigureOut">
              <a:rPr lang="cs-CZ"/>
              <a:pPr>
                <a:defRPr/>
              </a:pPr>
              <a:t>06.03.2024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B8DDF-3EE1-4A58-8C50-8241E5E74F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3B989-32A7-4DA5-A4C0-7CD8A516311F}" type="datetimeFigureOut">
              <a:rPr lang="cs-CZ"/>
              <a:pPr>
                <a:defRPr/>
              </a:pPr>
              <a:t>06.03.2024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859CA-1978-4D8A-AB4C-2C522771AD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83D1-B871-4FF3-BDC6-B2F5DC0097BA}" type="datetimeFigureOut">
              <a:rPr lang="cs-CZ"/>
              <a:pPr>
                <a:defRPr/>
              </a:pPr>
              <a:t>06.03.2024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7B062-75D9-4A8E-B8C5-4A2B02D6AB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335C1-2598-4B08-83FC-69EEC698522A}" type="datetimeFigureOut">
              <a:rPr lang="cs-CZ"/>
              <a:pPr>
                <a:defRPr/>
              </a:pPr>
              <a:t>06.03.2024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D3B64-9981-4070-AD98-D205BDAFAA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26F9D-04E7-4668-A56A-DB6ED56DBEF6}" type="datetimeFigureOut">
              <a:rPr lang="cs-CZ"/>
              <a:pPr>
                <a:defRPr/>
              </a:pPr>
              <a:t>06.03.2024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08524-3D7B-44E6-9FA9-EEEECA49D9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7351B-CF7A-4261-8031-2CDE9BF977A2}" type="datetimeFigureOut">
              <a:rPr lang="cs-CZ"/>
              <a:pPr>
                <a:defRPr/>
              </a:pPr>
              <a:t>06.03.2024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BE4DD-0606-4C37-8746-F7DBDAD236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47483-29D8-4622-9C99-BCEF0D4BD449}" type="datetimeFigureOut">
              <a:rPr lang="cs-CZ"/>
              <a:pPr>
                <a:defRPr/>
              </a:pPr>
              <a:t>06.03.2024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849C1-247A-4B11-AE36-CE31097A80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A288B5-4131-40CC-9B68-1CB885C4951F}" type="datetimeFigureOut">
              <a:rPr lang="cs-CZ"/>
              <a:pPr>
                <a:defRPr/>
              </a:pPr>
              <a:t>06.03.2024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1F400B2-0F3E-4626-828F-00CA5C00C2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xfrm>
            <a:off x="685800" y="1601515"/>
            <a:ext cx="7772400" cy="2016224"/>
          </a:xfrm>
        </p:spPr>
        <p:txBody>
          <a:bodyPr/>
          <a:lstStyle/>
          <a:p>
            <a:r>
              <a:rPr lang="cs-CZ" b="1" dirty="0"/>
              <a:t>Soukromé právo ČR</a:t>
            </a:r>
            <a:br>
              <a:rPr lang="cs-CZ" dirty="0"/>
            </a:br>
            <a:r>
              <a:rPr lang="cs-CZ" dirty="0"/>
              <a:t>Systém soukromého práva – vztahy mezi odvětvími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2016224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i="1" dirty="0"/>
              <a:t>jan.hurdik@law.muni.cz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Systém soukromého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Font typeface="Arial" charset="0"/>
              <a:buNone/>
            </a:pPr>
            <a:r>
              <a:rPr lang="cs-CZ" b="1" dirty="0"/>
              <a:t>Občanské právo (</a:t>
            </a:r>
            <a:r>
              <a:rPr lang="cs-CZ" dirty="0"/>
              <a:t>včetně rodinného práva a většiny obchodního práva?) - </a:t>
            </a:r>
            <a:r>
              <a:rPr lang="cs-CZ" b="1" dirty="0"/>
              <a:t>všeobecné soukromé právo </a:t>
            </a:r>
            <a:r>
              <a:rPr lang="cs-CZ" dirty="0"/>
              <a:t>(viz § 1 odst. 1 OZ)</a:t>
            </a:r>
          </a:p>
          <a:p>
            <a:pPr marL="0" indent="0">
              <a:buFont typeface="Arial" charset="0"/>
              <a:buNone/>
            </a:pPr>
            <a:r>
              <a:rPr lang="cs-CZ" b="1" dirty="0"/>
              <a:t>Zvláštní soukromá práva </a:t>
            </a:r>
            <a:r>
              <a:rPr lang="cs-CZ" dirty="0"/>
              <a:t>(např. § 3029 odst.2):</a:t>
            </a:r>
          </a:p>
          <a:p>
            <a:pPr marL="0" indent="0"/>
            <a:r>
              <a:rPr lang="cs-CZ" b="1" dirty="0"/>
              <a:t>Pracovní právo </a:t>
            </a:r>
            <a:r>
              <a:rPr lang="cs-CZ" dirty="0"/>
              <a:t>(zák. 262/2006 Sb., zákoník práce)</a:t>
            </a:r>
          </a:p>
          <a:p>
            <a:pPr marL="0" indent="0"/>
            <a:r>
              <a:rPr lang="cs-CZ" b="1" dirty="0"/>
              <a:t>Mezinárodní </a:t>
            </a:r>
            <a:r>
              <a:rPr lang="cs-CZ" dirty="0"/>
              <a:t>(a evropské) </a:t>
            </a:r>
            <a:r>
              <a:rPr lang="cs-CZ" b="1" dirty="0"/>
              <a:t>právo soukromé a procesní </a:t>
            </a:r>
            <a:r>
              <a:rPr lang="cs-CZ" dirty="0"/>
              <a:t>(viz předmět MPSP)</a:t>
            </a:r>
            <a:r>
              <a:rPr lang="cs-CZ" dirty="0">
                <a:latin typeface="Arial" charset="0"/>
              </a:rPr>
              <a:t>-zák. č. 91/2012 Sb., o mezinárodním právu soukromém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Vztahy mezi odvětvími soukromého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000" dirty="0"/>
              <a:t>Obecně: pravidlo </a:t>
            </a:r>
            <a:r>
              <a:rPr lang="cs-CZ" sz="3000" b="1" dirty="0"/>
              <a:t>speciality</a:t>
            </a:r>
            <a:r>
              <a:rPr lang="cs-CZ" sz="3000" dirty="0"/>
              <a:t> (úprava zvláštních soukromých práv) a </a:t>
            </a:r>
            <a:r>
              <a:rPr lang="cs-CZ" sz="3000" b="1" dirty="0"/>
              <a:t>subsidiarity</a:t>
            </a:r>
            <a:r>
              <a:rPr lang="cs-CZ" sz="3000" dirty="0"/>
              <a:t> (občanský zákoník) – viz § 9 odst. 2 věta první OZ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3000" dirty="0"/>
              <a:t>	Platí pro vztahy mezi úpravou rodinně právních a obchodně právních vztahů v rámci i vně OZ.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3000" dirty="0"/>
              <a:t>	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cs-CZ" dirty="0"/>
              <a:t>Pracovní právo a občanské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/>
          <a:lstStyle/>
          <a:p>
            <a:r>
              <a:rPr lang="cs-CZ" dirty="0"/>
              <a:t>Výjimka: původně platilo pro vztahy mezi zákoníkem práce (ZP 2006) a občanským zákoníkem pravidlo </a:t>
            </a:r>
            <a:r>
              <a:rPr lang="cs-CZ" b="1" dirty="0"/>
              <a:t>delegace</a:t>
            </a:r>
            <a:r>
              <a:rPr lang="cs-CZ" dirty="0"/>
              <a:t>  - </a:t>
            </a:r>
            <a:r>
              <a:rPr lang="cs-CZ" dirty="0" err="1"/>
              <a:t>deleg</a:t>
            </a:r>
            <a:r>
              <a:rPr lang="cs-CZ" dirty="0"/>
              <a:t>. zrušena úst. soudem - nahrazena </a:t>
            </a:r>
            <a:r>
              <a:rPr lang="cs-CZ" b="1" dirty="0"/>
              <a:t>subsidiaritou.</a:t>
            </a:r>
          </a:p>
          <a:p>
            <a:r>
              <a:rPr lang="cs-CZ" dirty="0"/>
              <a:t>OZ: obecný předpis, úprava statusových otázek celého soukromého práva (</a:t>
            </a:r>
            <a:r>
              <a:rPr lang="cs-CZ" dirty="0" err="1"/>
              <a:t>prac.právo</a:t>
            </a:r>
            <a:r>
              <a:rPr lang="cs-CZ" dirty="0"/>
              <a:t> § 34-35)</a:t>
            </a:r>
          </a:p>
          <a:p>
            <a:r>
              <a:rPr lang="cs-CZ" dirty="0"/>
              <a:t>Pracovní poměr (§ 2401 – odkaz na jiný zákon + vyloučena ochrana spotřebitele)</a:t>
            </a:r>
          </a:p>
          <a:p>
            <a:r>
              <a:rPr lang="cs-CZ" dirty="0"/>
              <a:t>ZP – zvláštní předpis (zák. 262/2006 Sb.)</a:t>
            </a:r>
          </a:p>
          <a:p>
            <a:r>
              <a:rPr lang="cs-CZ" dirty="0"/>
              <a:t>Užití OZ na pracovně právní vztahy – pravidlo subsidiarity (§ 3029 odst. 1 OZ)</a:t>
            </a:r>
          </a:p>
        </p:txBody>
      </p:sp>
    </p:spTree>
    <p:extLst>
      <p:ext uri="{BB962C8B-B14F-4D97-AF65-F5344CB8AC3E}">
        <p14:creationId xmlns:p14="http://schemas.microsoft.com/office/powerpoint/2010/main" val="1481945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Rodinné právo a občanské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Rodinné právo se stalo součástí OZ (část druhá)</a:t>
            </a:r>
          </a:p>
          <a:p>
            <a:r>
              <a:rPr lang="cs-CZ" dirty="0"/>
              <a:t>Systematicky souborně upravuje zvláštní statusová a </a:t>
            </a:r>
            <a:r>
              <a:rPr lang="cs-CZ" dirty="0">
                <a:solidFill>
                  <a:srgbClr val="FF0000"/>
                </a:solidFill>
              </a:rPr>
              <a:t>majetková práva </a:t>
            </a:r>
            <a:r>
              <a:rPr lang="cs-CZ" dirty="0"/>
              <a:t>v rodinně právních vztazích</a:t>
            </a:r>
          </a:p>
          <a:p>
            <a:r>
              <a:rPr lang="cs-CZ" dirty="0"/>
              <a:t>Vztah k ostatním ustanovením OZ záleží na jejich povaze (specifikace - analogie)</a:t>
            </a:r>
          </a:p>
        </p:txBody>
      </p:sp>
    </p:spTree>
    <p:extLst>
      <p:ext uri="{BB962C8B-B14F-4D97-AF65-F5344CB8AC3E}">
        <p14:creationId xmlns:p14="http://schemas.microsoft.com/office/powerpoint/2010/main" val="1130065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76672"/>
          </a:xfrm>
        </p:spPr>
        <p:txBody>
          <a:bodyPr/>
          <a:lstStyle/>
          <a:p>
            <a:r>
              <a:rPr lang="cs-CZ" dirty="0"/>
              <a:t>Obchodní právo a občanské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381328"/>
          </a:xfrm>
        </p:spPr>
        <p:txBody>
          <a:bodyPr/>
          <a:lstStyle/>
          <a:p>
            <a:r>
              <a:rPr lang="cs-CZ" dirty="0"/>
              <a:t>Obchodní právo integrováno do OZ s výjimkou </a:t>
            </a:r>
            <a:r>
              <a:rPr lang="cs-CZ" u="sng" dirty="0"/>
              <a:t>obchodních korporací – zák. 90/2012 Sb.  </a:t>
            </a:r>
            <a:r>
              <a:rPr lang="cs-CZ" dirty="0"/>
              <a:t>a zvláštních typů vztahů.</a:t>
            </a:r>
          </a:p>
          <a:p>
            <a:pPr marL="0" indent="0">
              <a:buNone/>
            </a:pPr>
            <a:r>
              <a:rPr lang="cs-CZ" dirty="0"/>
              <a:t>= OZ budován na </a:t>
            </a:r>
            <a:r>
              <a:rPr lang="cs-CZ" u="sng" dirty="0"/>
              <a:t>monistickém modelu</a:t>
            </a:r>
          </a:p>
          <a:p>
            <a:pPr marL="0" indent="0">
              <a:buNone/>
            </a:pPr>
            <a:r>
              <a:rPr lang="cs-CZ" dirty="0"/>
              <a:t>= Odlišení vztahů: B2C a B2B jako </a:t>
            </a:r>
            <a:r>
              <a:rPr lang="cs-CZ" dirty="0" err="1"/>
              <a:t>specif</a:t>
            </a:r>
            <a:r>
              <a:rPr lang="cs-CZ" dirty="0"/>
              <a:t>. vedle vztahů nespecifických P2P(silný vliv europeizace)</a:t>
            </a:r>
          </a:p>
          <a:p>
            <a:pPr marL="0" indent="0">
              <a:buNone/>
            </a:pPr>
            <a:r>
              <a:rPr lang="cs-CZ" dirty="0"/>
              <a:t>= 1) systém </a:t>
            </a:r>
            <a:r>
              <a:rPr lang="cs-CZ" b="1" dirty="0"/>
              <a:t>vztahů se spotřebitelem </a:t>
            </a:r>
            <a:r>
              <a:rPr lang="cs-CZ" dirty="0"/>
              <a:t>(B2C), 	event. malí a střední podnikatelé;</a:t>
            </a:r>
          </a:p>
          <a:p>
            <a:pPr marL="0" indent="0">
              <a:buNone/>
            </a:pPr>
            <a:r>
              <a:rPr lang="cs-CZ" dirty="0"/>
              <a:t>   2) systém(?) obchodněprávních vztahů (B2B);</a:t>
            </a:r>
          </a:p>
          <a:p>
            <a:pPr marL="0" indent="0">
              <a:buNone/>
            </a:pPr>
            <a:r>
              <a:rPr lang="cs-CZ" dirty="0"/>
              <a:t>   3) soubor zbývajících obč.pr. vztahů (P2P). </a:t>
            </a:r>
          </a:p>
          <a:p>
            <a:pPr marL="0" indent="0">
              <a:buNone/>
            </a:pPr>
            <a:r>
              <a:rPr lang="cs-CZ" dirty="0"/>
              <a:t>Nemá systémový odraz v OZ ani dalších předpisech.</a:t>
            </a:r>
          </a:p>
        </p:txBody>
      </p:sp>
    </p:spTree>
    <p:extLst>
      <p:ext uri="{BB962C8B-B14F-4D97-AF65-F5344CB8AC3E}">
        <p14:creationId xmlns:p14="http://schemas.microsoft.com/office/powerpoint/2010/main" val="2863497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Nadpis 1"/>
          <p:cNvSpPr>
            <a:spLocks noGrp="1"/>
          </p:cNvSpPr>
          <p:nvPr>
            <p:ph type="title"/>
          </p:nvPr>
        </p:nvSpPr>
        <p:spPr>
          <a:xfrm>
            <a:off x="914400" y="1"/>
            <a:ext cx="7772400" cy="548680"/>
          </a:xfrm>
        </p:spPr>
        <p:txBody>
          <a:bodyPr/>
          <a:lstStyle/>
          <a:p>
            <a:r>
              <a:rPr lang="cs-CZ" dirty="0"/>
              <a:t>Obchodní právo a občan. právo II</a:t>
            </a:r>
            <a:endParaRPr lang="cs-CZ" b="1" dirty="0"/>
          </a:p>
        </p:txBody>
      </p:sp>
      <p:sp>
        <p:nvSpPr>
          <p:cNvPr id="38914" name="Zástupný symbol pro obsah 2"/>
          <p:cNvSpPr>
            <a:spLocks noGrp="1"/>
          </p:cNvSpPr>
          <p:nvPr>
            <p:ph idx="1"/>
          </p:nvPr>
        </p:nvSpPr>
        <p:spPr>
          <a:xfrm>
            <a:off x="900113" y="476672"/>
            <a:ext cx="7772400" cy="6381328"/>
          </a:xfrm>
        </p:spPr>
        <p:txBody>
          <a:bodyPr/>
          <a:lstStyle/>
          <a:p>
            <a:r>
              <a:rPr lang="cs-CZ" sz="2800" dirty="0"/>
              <a:t>Evropská dimenze – přímá úprava EU (nařízení, resp. směrnice</a:t>
            </a:r>
          </a:p>
          <a:p>
            <a:r>
              <a:rPr lang="cs-CZ" sz="2800" dirty="0"/>
              <a:t>Tzv. </a:t>
            </a:r>
            <a:r>
              <a:rPr lang="cs-CZ" sz="2800" b="1" dirty="0"/>
              <a:t>evropské právnické osoby: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/>
              <a:t>1.Evropské hospodářské zájmové sdružení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/>
              <a:t>(z. č. 360/2004 Sb.),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/>
              <a:t>2. Evropská společnost (z. č. 627/2004 Sb.),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/>
              <a:t>3. Evropské družstvo (z. č. 307/2006 Sb.),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/>
              <a:t>(Evropská vzájemná společnost, Evropská soukromá společnost, Evropský spolek, Evropská nadace - příprava)</a:t>
            </a:r>
          </a:p>
          <a:p>
            <a:pPr marL="0" indent="0">
              <a:buNone/>
            </a:pPr>
            <a:r>
              <a:rPr lang="cs-CZ" sz="2800" dirty="0"/>
              <a:t>se na zákl. </a:t>
            </a:r>
            <a:r>
              <a:rPr lang="cs-CZ" sz="2800" dirty="0" err="1"/>
              <a:t>ust</a:t>
            </a:r>
            <a:r>
              <a:rPr lang="cs-CZ" sz="2800" dirty="0"/>
              <a:t>. § 1 odst. 4 ZOK </a:t>
            </a:r>
            <a:r>
              <a:rPr lang="cs-CZ" sz="2800" b="1" dirty="0"/>
              <a:t>řídí ustanoveními zákona o obchodních korporacích v rozsahu, v jakém to připouštějí přímo použitelné předpisy EU upravující tyto typy právnických osob.</a:t>
            </a:r>
            <a:endParaRPr lang="cs-CZ" sz="28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A17848B-82FD-4889-BBA8-9E14242A6E15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403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Občanské právo procesní a OPH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Aktuálně dominantní veřejnoprávní povaha civilního procesu</a:t>
            </a:r>
          </a:p>
          <a:p>
            <a:pPr marL="0" indent="0">
              <a:buNone/>
            </a:pPr>
            <a:r>
              <a:rPr lang="cs-CZ" dirty="0"/>
              <a:t>Kombinovaná s (dnes považovaným za překonané) pojetím OPP jako formy života hmoty</a:t>
            </a:r>
          </a:p>
        </p:txBody>
      </p:sp>
    </p:spTree>
    <p:extLst>
      <p:ext uri="{BB962C8B-B14F-4D97-AF65-F5344CB8AC3E}">
        <p14:creationId xmlns:p14="http://schemas.microsoft.com/office/powerpoint/2010/main" val="31634082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523</Words>
  <Application>Microsoft Office PowerPoint</Application>
  <PresentationFormat>Předvádění na obrazovce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systému Office</vt:lpstr>
      <vt:lpstr>Soukromé právo ČR Systém soukromého práva – vztahy mezi odvětvími </vt:lpstr>
      <vt:lpstr>Systém soukromého práva</vt:lpstr>
      <vt:lpstr>Vztahy mezi odvětvími soukromého práva</vt:lpstr>
      <vt:lpstr>Pracovní právo a občanské právo</vt:lpstr>
      <vt:lpstr>Rodinné právo a občanské právo</vt:lpstr>
      <vt:lpstr>Obchodní právo a občanské právo</vt:lpstr>
      <vt:lpstr>Obchodní právo a občan. právo II</vt:lpstr>
      <vt:lpstr>Občanské právo procesní a OPH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Nové soukromé právo ČR</dc:title>
  <dc:creator>1412</dc:creator>
  <cp:lastModifiedBy>Jan Hurdík</cp:lastModifiedBy>
  <cp:revision>26</cp:revision>
  <dcterms:created xsi:type="dcterms:W3CDTF">2012-02-11T17:28:56Z</dcterms:created>
  <dcterms:modified xsi:type="dcterms:W3CDTF">2024-03-06T09:31:21Z</dcterms:modified>
</cp:coreProperties>
</file>