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9"/>
  </p:notesMasterIdLst>
  <p:handoutMasterIdLst>
    <p:handoutMasterId r:id="rId40"/>
  </p:handout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74" r:id="rId11"/>
    <p:sldId id="276" r:id="rId12"/>
    <p:sldId id="277" r:id="rId13"/>
    <p:sldId id="289" r:id="rId14"/>
    <p:sldId id="281" r:id="rId15"/>
    <p:sldId id="337" r:id="rId16"/>
    <p:sldId id="338" r:id="rId17"/>
    <p:sldId id="339" r:id="rId18"/>
    <p:sldId id="340" r:id="rId19"/>
    <p:sldId id="266" r:id="rId20"/>
    <p:sldId id="329" r:id="rId21"/>
    <p:sldId id="313" r:id="rId22"/>
    <p:sldId id="305" r:id="rId23"/>
    <p:sldId id="342" r:id="rId24"/>
    <p:sldId id="314" r:id="rId25"/>
    <p:sldId id="315" r:id="rId26"/>
    <p:sldId id="306" r:id="rId27"/>
    <p:sldId id="308" r:id="rId28"/>
    <p:sldId id="312" r:id="rId29"/>
    <p:sldId id="446" r:id="rId30"/>
    <p:sldId id="447" r:id="rId31"/>
    <p:sldId id="302" r:id="rId32"/>
    <p:sldId id="316" r:id="rId33"/>
    <p:sldId id="318" r:id="rId34"/>
    <p:sldId id="320" r:id="rId35"/>
    <p:sldId id="321" r:id="rId36"/>
    <p:sldId id="322" r:id="rId37"/>
    <p:sldId id="267" r:id="rId38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82" autoAdjust="0"/>
    <p:restoredTop sz="56680" autoAdjust="0"/>
  </p:normalViewPr>
  <p:slideViewPr>
    <p:cSldViewPr snapToGrid="0">
      <p:cViewPr varScale="1">
        <p:scale>
          <a:sx n="38" d="100"/>
          <a:sy n="38" d="100"/>
        </p:scale>
        <p:origin x="2000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38119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34769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953650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370175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79635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1764350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FAB8E-C14D-4BD2-A940-BD033BECF023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915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	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FAB8E-C14D-4BD2-A940-BD033BECF023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8932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	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FAB8E-C14D-4BD2-A940-BD033BECF023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1961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	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FAB8E-C14D-4BD2-A940-BD033BECF023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81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5393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88098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9978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368385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1754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383073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7613115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617029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23759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525508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911940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Zástupný symbol pro obrázek snímku 1">
            <a:extLst>
              <a:ext uri="{FF2B5EF4-FFF2-40B4-BE49-F238E27FC236}">
                <a16:creationId xmlns:a16="http://schemas.microsoft.com/office/drawing/2014/main" id="{6A975340-AE8E-4EE2-B468-2E80122DAD1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Zástupný symbol pro poznámky 2">
            <a:extLst>
              <a:ext uri="{FF2B5EF4-FFF2-40B4-BE49-F238E27FC236}">
                <a16:creationId xmlns:a16="http://schemas.microsoft.com/office/drawing/2014/main" id="{294031B8-8E0A-433E-BCB1-2A884F63D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98308" name="Zástupný symbol pro číslo snímku 3">
            <a:extLst>
              <a:ext uri="{FF2B5EF4-FFF2-40B4-BE49-F238E27FC236}">
                <a16:creationId xmlns:a16="http://schemas.microsoft.com/office/drawing/2014/main" id="{58BE91A1-5FC9-471A-A3BD-6D476AE75E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E91ED22-8DC1-4C30-8FEC-127622D32312}" type="slidenum">
              <a:rPr lang="cs-CZ" altLang="cs-CZ" sz="1200"/>
              <a:pPr/>
              <a:t>29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310905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890844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Zástupný symbol pro obrázek snímku 1">
            <a:extLst>
              <a:ext uri="{FF2B5EF4-FFF2-40B4-BE49-F238E27FC236}">
                <a16:creationId xmlns:a16="http://schemas.microsoft.com/office/drawing/2014/main" id="{B00AB8A7-EFAA-4A44-BCDE-D2AE35154F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Zástupný symbol pro poznámky 2">
            <a:extLst>
              <a:ext uri="{FF2B5EF4-FFF2-40B4-BE49-F238E27FC236}">
                <a16:creationId xmlns:a16="http://schemas.microsoft.com/office/drawing/2014/main" id="{8BCCA257-7023-43F1-8688-B5FA5FC19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altLang="cs-CZ" dirty="0">
              <a:latin typeface="Arial" panose="020B0604020202020204" pitchFamily="34" charset="0"/>
            </a:endParaRPr>
          </a:p>
        </p:txBody>
      </p:sp>
      <p:sp>
        <p:nvSpPr>
          <p:cNvPr id="100356" name="Zástupný symbol pro číslo snímku 3">
            <a:extLst>
              <a:ext uri="{FF2B5EF4-FFF2-40B4-BE49-F238E27FC236}">
                <a16:creationId xmlns:a16="http://schemas.microsoft.com/office/drawing/2014/main" id="{DBB2404B-0BA9-45FB-905A-2B01F8411ED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D1EE8A8-52B9-4E16-8C1E-47FF6F0865F0}" type="slidenum">
              <a:rPr lang="cs-CZ" altLang="cs-CZ" sz="1200"/>
              <a:pPr/>
              <a:t>30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406681626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29900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559820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5360323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290864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526188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3829818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7041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383528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835888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740956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82712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33033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40279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krizport.firebrno.cz/dokumenty/vyhlasovani-krizovych-stav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31413" y="2118311"/>
            <a:ext cx="7518400" cy="4017283"/>
          </a:xfrm>
        </p:spPr>
        <p:txBody>
          <a:bodyPr/>
          <a:lstStyle/>
          <a:p>
            <a:pPr algn="ctr"/>
            <a:r>
              <a:rPr lang="cs-CZ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Bezpečnostní správa, správa policie </a:t>
            </a:r>
            <a:b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BM406K Vybrané otázky veřejné správy a správního práva I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4. přednáška 26. 4. 2024</a:t>
            </a:r>
            <a:br>
              <a:rPr lang="cs-CZ" altLang="cs-CZ" sz="2800" dirty="0">
                <a:solidFill>
                  <a:schemeClr val="tx1"/>
                </a:solidFill>
              </a:rPr>
            </a:br>
            <a:br>
              <a:rPr lang="cs-CZ" altLang="cs-CZ" sz="2800" dirty="0">
                <a:solidFill>
                  <a:schemeClr val="tx1"/>
                </a:solidFill>
              </a:rPr>
            </a:br>
            <a:r>
              <a:rPr lang="cs-CZ" altLang="cs-CZ" sz="2800" dirty="0">
                <a:solidFill>
                  <a:schemeClr val="tx1"/>
                </a:solidFill>
              </a:rPr>
              <a:t>David Hejč</a:t>
            </a:r>
            <a:br>
              <a:rPr lang="cs-CZ" altLang="cs-CZ" sz="2800" dirty="0">
                <a:solidFill>
                  <a:schemeClr val="tx1"/>
                </a:solidFill>
              </a:rPr>
            </a:br>
            <a:endParaRPr lang="cs-CZ" alt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62310" y="640176"/>
            <a:ext cx="8229600" cy="981075"/>
          </a:xfrm>
        </p:spPr>
        <p:txBody>
          <a:bodyPr/>
          <a:lstStyle/>
          <a:p>
            <a:r>
              <a:rPr lang="cs-CZ" dirty="0"/>
              <a:t>Ústavní Z ústavní zákon č. 110/1998 Sb., o bezpečnosti ČR</a:t>
            </a:r>
            <a:br>
              <a:rPr lang="cs-CZ" dirty="0"/>
            </a:b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9589" y="1621251"/>
            <a:ext cx="8082321" cy="4114800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Bezpečnostní rada státu</a:t>
            </a:r>
          </a:p>
          <a:p>
            <a:pPr algn="just"/>
            <a:r>
              <a:rPr lang="cs-CZ" sz="2400" dirty="0"/>
              <a:t>Zvláštní orgán složený z předsedy </a:t>
            </a:r>
            <a:r>
              <a:rPr lang="cs-CZ" sz="2400" b="1" dirty="0"/>
              <a:t>vlády</a:t>
            </a:r>
            <a:r>
              <a:rPr lang="cs-CZ" sz="2400" dirty="0"/>
              <a:t> a dalších členů vlády (dle rozhodnutí vlády), který v rozsahu vládního pověření připravuje vládě návrhy opatření </a:t>
            </a:r>
            <a:br>
              <a:rPr lang="cs-CZ" sz="2400" dirty="0"/>
            </a:br>
            <a:r>
              <a:rPr lang="cs-CZ" sz="2400" dirty="0"/>
              <a:t>k zajišťování bezpečnosti ČR</a:t>
            </a:r>
          </a:p>
          <a:p>
            <a:pPr algn="just"/>
            <a:endParaRPr lang="cs-CZ" sz="2400" dirty="0"/>
          </a:p>
          <a:p>
            <a:pPr algn="just"/>
            <a:r>
              <a:rPr lang="cs-CZ" sz="2400" b="1" dirty="0"/>
              <a:t>Prezident</a:t>
            </a:r>
            <a:r>
              <a:rPr lang="cs-CZ" sz="2400" dirty="0"/>
              <a:t> ČR má právo účastnit se jejích schůzí,</a:t>
            </a:r>
            <a:br>
              <a:rPr lang="cs-CZ" sz="2400" dirty="0"/>
            </a:br>
            <a:r>
              <a:rPr lang="cs-CZ" sz="2400" dirty="0"/>
              <a:t>vyžadovat od ní a jejích členů zprávy a </a:t>
            </a:r>
            <a:br>
              <a:rPr lang="cs-CZ" sz="2400" dirty="0"/>
            </a:br>
            <a:r>
              <a:rPr lang="cs-CZ" sz="2400" dirty="0"/>
              <a:t>projednávat s ní nebo s jejími členy otázky, </a:t>
            </a:r>
            <a:br>
              <a:rPr lang="cs-CZ" sz="2400" dirty="0"/>
            </a:br>
            <a:r>
              <a:rPr lang="cs-CZ" sz="2400" dirty="0"/>
              <a:t>které patří do jejich působnosti</a:t>
            </a:r>
          </a:p>
          <a:p>
            <a:pPr marL="0" indent="0">
              <a:buNone/>
            </a:pPr>
            <a:endParaRPr lang="cs-CZ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1101" y="158516"/>
            <a:ext cx="8229600" cy="648072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Vybrané mimořádn</a:t>
            </a: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stavy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16360"/>
            <a:ext cx="8229600" cy="5567567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cs-CZ" sz="1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nouzový stav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připadá v úvahu při živelních pohromách, ekologických nebo průmyslových haváriích, nehodách nebo jiném nebezpečí, které ve značném rozsahu ohrožuje životy, zdraví nebo majetkové hodnoty anebo vnitřní pořádek a bezpečnost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lze vyhlásit jen s uvedením důvodů,  na určitém území a na dobu určitou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vyhlašuje vláda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pravomoci orgánů veřejné správy a možné povinnosti právnických a fyzických osob při nouzovém stavu stanoví krizový zákon; která práva se omezují a které povinnosti a v jakém rozsahu se ukládají stanoví vláda</a:t>
            </a:r>
          </a:p>
          <a:p>
            <a:pPr marL="0" indent="0">
              <a:buNone/>
            </a:pPr>
            <a:endParaRPr lang="cs-CZ" sz="1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 ohrožení státu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připadá v úvahu při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bezprostředním ohrožení svrchovanosti státu nebo územní celistvosti státu anebo jeho demokratických základů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vyhlašuje parlament na návrh vlády </a:t>
            </a: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D5D8B81-7991-B9D1-5EF4-99578D8A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1101" y="158516"/>
            <a:ext cx="8229600" cy="648072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Vybrané mimořádn</a:t>
            </a:r>
            <a:r>
              <a:rPr lang="cs-CZ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</a:t>
            </a:r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stavy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645216"/>
            <a:ext cx="8229600" cy="5567567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cs-CZ" sz="1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cs-CZ" sz="3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 nebezpečí (krizový zákon)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 vyhlašuje jako </a:t>
            </a: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bezodkladné opatření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jsou-li ohroženy životy, zdraví, majetek, životní prostředí, pokud nedosahuje intenzita ohrožení značného rozsahu, a není možné odvrátit ohrožení běžnou činností správních úřadů, orgánů krajů a obcí, složek integrovaného záchranného systému nebo subjektů kritické infrastruktury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vyhlašuje</a:t>
            </a: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hejtman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kraje (v Praze primátor hlavního města Prahy); hejtman, který stav nebezpečí vyhlásil, o tom neprodleně </a:t>
            </a: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informuje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vládu, Ministerstvo vnitra, sousední kraje a pokud mohou být krizovou situací dotčeny, též další kraje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lze vyhlásit na dobu </a:t>
            </a:r>
            <a:r>
              <a:rPr lang="cs-CZ" sz="24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nejvýše 30 dnů</a:t>
            </a:r>
            <a:r>
              <a:rPr lang="cs-CZ" sz="2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; tuto dobu může hejtman prodloužit jen se souhlasem vlády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rozhodnutí o stavu nebezpečí se vyhlašuje ve Věstníku právních předpisů kraje; rozhodnutí nabývá účinnosti okamžikem, který se v něm stanoví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nelze</a:t>
            </a: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vyhlásit z důvodu stávky vedené na ochranu práv a oprávněných hospodářských a sociálních zájmů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končí </a:t>
            </a:r>
            <a:r>
              <a:rPr lang="cs-CZ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uplynutím doby, na kterou byl vyhlášen, pokud hejtman nebo vláda nerozhodnou o jeho zrušení před uplynutím této doby; vláda stav nebezpečí zruší též, pokud nejsou splněny podmínky pro jeho vyhlášení</a:t>
            </a: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3D5D8B81-7991-B9D1-5EF4-99578D8A0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7140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Krizové řízení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-36518" y="0"/>
          <a:ext cx="9180518" cy="6856603"/>
        </p:xfrm>
        <a:graphic>
          <a:graphicData uri="http://schemas.openxmlformats.org/drawingml/2006/table">
            <a:tbl>
              <a:tblPr/>
              <a:tblGrid>
                <a:gridCol w="1008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999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23536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Vyhlašování krizových stavů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35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krizový stav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zákon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kdo vyhlašuje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důvod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rozsah</a:t>
                      </a:r>
                      <a:endParaRPr lang="cs-CZ" sz="1400" b="0" kern="0" baseline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doba trvání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9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nebezpečí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KrizZ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(§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3" tooltip="Krizové stavy"/>
                        </a:rPr>
                        <a:t>3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Hejtman (primátor hl. m. Prahy)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Jsou-li ohroženy životy, zdraví, majetek, životní prostředí, pokud nedosahuje intenzita ohrožení značného rozsahu a není možné odvrátit ohrožení běžnou činností správních úřadů, orgánů krajů a obcí, složek IZS nebo subjektů kritické infrastruktury.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kraj, část kraje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Nejdéle 30 dnů (prodloužení se souhlasem vlády)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02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Nouzový stav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Ústavní zákon o </a:t>
                      </a:r>
                      <a:r>
                        <a:rPr lang="cs-CZ" sz="1400" b="0" kern="0" baseline="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bezp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ČR. (čl. 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3" tooltip="Krizové stavy"/>
                        </a:rPr>
                        <a:t>5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3" tooltip="Krizové stavy"/>
                        </a:rPr>
                        <a:t>6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Vláda (předseda vlády)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Při živelních pohromách, ekologických a průmyslových haváriích, nehodách nebo jiném nebezpečí, které ve značném rozsahu ohrožují životy, zdraví nebo majetkové hodnoty anebo vnitřní bezpečnost.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stát, omezené území státu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Nejdéle 30 dnů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29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Stav ohrožení státu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Ústavní zákon </a:t>
                      </a:r>
                      <a:r>
                        <a:rPr lang="cs-CZ" sz="1400" b="0" kern="0" baseline="0" dirty="0" err="1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bezp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. ČR. (čl.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3" tooltip="Krizové stavy"/>
                        </a:rPr>
                        <a:t>7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Parlament na návrh vlády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Je-li bezprostředně ohrožena svrchovanost státu nebo územní celistvost státu anebo jeho demokratické základy.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Není omezeno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64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Válečný stav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Ústava (čl. </a:t>
                      </a:r>
                      <a:r>
                        <a:rPr lang="cs-CZ" sz="1400" b="0" u="sng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  <a:hlinkClick r:id="rId3" tooltip="Krizové stavy"/>
                        </a:rPr>
                        <a:t>43</a:t>
                      </a: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Parlament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Při napadení ČR nebo je-li třeba plnit mezinárodní smluvní závazky o společné obraně proti napadení</a:t>
                      </a:r>
                      <a:endParaRPr lang="cs-CZ" sz="16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Celý stát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0" kern="0" baseline="0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Není omezeno</a:t>
                      </a:r>
                      <a:endParaRPr lang="cs-CZ" sz="1400" b="0" kern="0" baseline="0" dirty="0">
                        <a:ln>
                          <a:solidFill>
                            <a:schemeClr val="tx1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0"/>
            <a:ext cx="8229600" cy="981075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Formy realizace bezpečnostní správy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981075"/>
            <a:ext cx="8229600" cy="640594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správní akty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veřejnoprávní smlouvy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faktické úkony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formy typické právě pro bezpečnostní správu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  <a:tabLst>
                <a:tab pos="228600" algn="l"/>
                <a:tab pos="990600" algn="l"/>
              </a:tabLst>
            </a:pPr>
            <a:r>
              <a:rPr lang="cs-CZ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neformální správní úkony s bezprostředními právními následky pro adresáty veřejnosprávního působení (</a:t>
            </a:r>
            <a:r>
              <a:rPr lang="cs-CZ" sz="17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fyzické, popř. právnické osoby</a:t>
            </a:r>
            <a:r>
              <a:rPr lang="cs-CZ" sz="1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druhy: 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faktické pokyny - </a:t>
            </a:r>
            <a:r>
              <a:rPr lang="cs-CZ" sz="17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zpravidla ústní správní úkony mající podobu na místě uděleného příkazu nebo zákazu (např. pokyn dopravního policisty)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bezprostřední zásahy - </a:t>
            </a:r>
            <a:r>
              <a:rPr lang="cs-CZ" sz="17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správní úkony spočívající v reálné činnosti vyvolané naléhavostí situace (zejm. slouží k odvracení nebezpečí, resp. jsou podmíněny ohrožením nebo poškozením právem chráněného zájmu); možné pouze na základě výslovného zákonného zmocnění (např. služební zákrok policie s použitím tzv. donucovacích prostředků) </a:t>
            </a:r>
          </a:p>
          <a:p>
            <a:pPr lvl="2">
              <a:buFont typeface="Wingdings" panose="05000000000000000000" pitchFamily="2" charset="2"/>
              <a:buChar char="§"/>
              <a:tabLst>
                <a:tab pos="228600" algn="l"/>
                <a:tab pos="990600" algn="l"/>
              </a:tabLst>
            </a:pPr>
            <a:r>
              <a:rPr lang="cs-CZ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exekuční úkony - </a:t>
            </a:r>
            <a:r>
              <a:rPr lang="cs-CZ" sz="17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vynucují se jimi již existující právní povinnosti adresátů veřejnosprávního působení, které nebyly (v rozporu se zákonem) splněny dobrovolně (viz exekuce podle správního řádu)</a:t>
            </a:r>
          </a:p>
          <a:p>
            <a:pPr lvl="2">
              <a:tabLst>
                <a:tab pos="228600" algn="l"/>
                <a:tab pos="990600" algn="l"/>
                <a:tab pos="1980565" algn="l"/>
              </a:tabLst>
            </a:pPr>
            <a:r>
              <a:rPr lang="cs-CZ" sz="17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zajišťovací úkony - úkony zajišťující nějaký správní proces (předvolání, předvedení atd.)                                                 </a:t>
            </a:r>
          </a:p>
          <a:p>
            <a:pPr marL="0" indent="0">
              <a:buNone/>
              <a:tabLst>
                <a:tab pos="228600" algn="l"/>
                <a:tab pos="990600" algn="l"/>
                <a:tab pos="1980565" algn="l"/>
              </a:tabLst>
            </a:pPr>
            <a:r>
              <a:rPr lang="cs-CZ" sz="17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r>
              <a:rPr lang="cs-CZ" sz="1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700" b="1" i="1" u="sng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A7BD92F-9C39-1943-FFF5-A635EFCD8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14</a:t>
            </a:fld>
            <a:endParaRPr lang="es-E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52070" y="733647"/>
            <a:ext cx="8086635" cy="647700"/>
          </a:xfrm>
        </p:spPr>
        <p:txBody>
          <a:bodyPr/>
          <a:lstStyle/>
          <a:p>
            <a:r>
              <a:rPr lang="cs-CZ" b="1" dirty="0"/>
              <a:t>Krizová opatření vlády </a:t>
            </a:r>
            <a:br>
              <a:rPr lang="cs-CZ" b="1" dirty="0"/>
            </a:br>
            <a:r>
              <a:rPr lang="cs-CZ" b="1" dirty="0"/>
              <a:t>§ 5 a § 6 krizového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67769"/>
            <a:ext cx="8651370" cy="5256584"/>
          </a:xfrm>
        </p:spPr>
        <p:txBody>
          <a:bodyPr/>
          <a:lstStyle/>
          <a:p>
            <a:pPr algn="just"/>
            <a:endParaRPr lang="cs-CZ" sz="2800" dirty="0">
              <a:ea typeface="+mn-ea"/>
            </a:endParaRPr>
          </a:p>
          <a:p>
            <a:pPr algn="just"/>
            <a:r>
              <a:rPr lang="cs-CZ" sz="2800" dirty="0">
                <a:ea typeface="+mn-ea"/>
              </a:rPr>
              <a:t>Podmínkou je vyhlášený </a:t>
            </a:r>
            <a:r>
              <a:rPr lang="cs-CZ" sz="2800" b="1" dirty="0">
                <a:ea typeface="+mn-ea"/>
              </a:rPr>
              <a:t>nouzový stav </a:t>
            </a:r>
            <a:r>
              <a:rPr lang="cs-CZ" sz="2800" dirty="0">
                <a:ea typeface="+mn-ea"/>
              </a:rPr>
              <a:t>(popř. stav ohrožení státu v některých případech)</a:t>
            </a:r>
          </a:p>
          <a:p>
            <a:pPr algn="just"/>
            <a:r>
              <a:rPr lang="cs-CZ" sz="2800" dirty="0"/>
              <a:t>Z důvodu </a:t>
            </a:r>
            <a:r>
              <a:rPr lang="cs-CZ" sz="2800" b="1" dirty="0"/>
              <a:t>pandemie</a:t>
            </a:r>
            <a:r>
              <a:rPr lang="cs-CZ" sz="2800" dirty="0"/>
              <a:t> vyhlášen celkem v délce více než 250 dnů</a:t>
            </a:r>
          </a:p>
          <a:p>
            <a:pPr algn="just"/>
            <a:r>
              <a:rPr lang="cs-CZ" sz="2800" dirty="0"/>
              <a:t>usnesení vlády o vyhlášení nouzového stavu = </a:t>
            </a:r>
            <a:r>
              <a:rPr lang="en-US" sz="2800" dirty="0" err="1"/>
              <a:t>primárně</a:t>
            </a:r>
            <a:r>
              <a:rPr lang="en-US" sz="2800" dirty="0"/>
              <a:t> </a:t>
            </a:r>
            <a:r>
              <a:rPr lang="en-US" sz="2800" dirty="0" err="1"/>
              <a:t>aktem</a:t>
            </a:r>
            <a:r>
              <a:rPr lang="en-US" sz="2800" dirty="0"/>
              <a:t> </a:t>
            </a:r>
            <a:r>
              <a:rPr lang="en-US" sz="2800" dirty="0" err="1"/>
              <a:t>aplikace</a:t>
            </a:r>
            <a:r>
              <a:rPr lang="en-US" sz="2800" dirty="0"/>
              <a:t> </a:t>
            </a:r>
            <a:r>
              <a:rPr lang="en-US" sz="2800" dirty="0" err="1"/>
              <a:t>ústavního</a:t>
            </a:r>
            <a:r>
              <a:rPr lang="en-US" sz="2800" dirty="0"/>
              <a:t> </a:t>
            </a:r>
            <a:r>
              <a:rPr lang="en-US" sz="2800" dirty="0" err="1"/>
              <a:t>práva</a:t>
            </a:r>
            <a:r>
              <a:rPr lang="en-US" sz="2800" dirty="0"/>
              <a:t>; </a:t>
            </a:r>
            <a:r>
              <a:rPr lang="en-US" sz="2800" dirty="0" err="1"/>
              <a:t>představuje</a:t>
            </a:r>
            <a:r>
              <a:rPr lang="en-US" sz="2800" dirty="0"/>
              <a:t> "</a:t>
            </a:r>
            <a:r>
              <a:rPr lang="en-US" sz="2800" dirty="0" err="1"/>
              <a:t>akt</a:t>
            </a:r>
            <a:r>
              <a:rPr lang="en-US" sz="2800" dirty="0"/>
              <a:t> </a:t>
            </a:r>
            <a:r>
              <a:rPr lang="en-US" sz="2800" dirty="0" err="1"/>
              <a:t>vládnutí</a:t>
            </a:r>
            <a:r>
              <a:rPr lang="en-US" sz="2800" dirty="0"/>
              <a:t>„</a:t>
            </a:r>
            <a:r>
              <a:rPr lang="cs-CZ" sz="2800" dirty="0"/>
              <a:t> (neukládá povinnosti– Pl. ÚS 8/20</a:t>
            </a:r>
          </a:p>
          <a:p>
            <a:pPr algn="just"/>
            <a:r>
              <a:rPr lang="cs-CZ" sz="2800" dirty="0"/>
              <a:t>Soudně přezkoumán jen </a:t>
            </a:r>
            <a:r>
              <a:rPr lang="en-US" sz="2800" dirty="0" err="1"/>
              <a:t>byl</a:t>
            </a:r>
            <a:r>
              <a:rPr lang="en-US" sz="2800" dirty="0"/>
              <a:t>-li by v </a:t>
            </a:r>
            <a:r>
              <a:rPr lang="en-US" sz="2800" dirty="0" err="1"/>
              <a:t>rozporu</a:t>
            </a:r>
            <a:r>
              <a:rPr lang="en-US" sz="2800" dirty="0"/>
              <a:t> se </a:t>
            </a:r>
            <a:r>
              <a:rPr lang="en-US" sz="2800" dirty="0" err="1"/>
              <a:t>základními</a:t>
            </a:r>
            <a:r>
              <a:rPr lang="en-US" sz="2800" dirty="0"/>
              <a:t> </a:t>
            </a:r>
            <a:r>
              <a:rPr lang="en-US" sz="2800" dirty="0" err="1"/>
              <a:t>principy</a:t>
            </a:r>
            <a:r>
              <a:rPr lang="en-US" sz="2800" dirty="0"/>
              <a:t> </a:t>
            </a:r>
            <a:r>
              <a:rPr lang="en-US" sz="2800" dirty="0" err="1"/>
              <a:t>demokratického</a:t>
            </a:r>
            <a:r>
              <a:rPr lang="en-US" sz="2800" dirty="0"/>
              <a:t> </a:t>
            </a:r>
            <a:r>
              <a:rPr lang="en-US" sz="2800" dirty="0" err="1"/>
              <a:t>právního</a:t>
            </a:r>
            <a:r>
              <a:rPr lang="en-US" sz="2800" dirty="0"/>
              <a:t> </a:t>
            </a:r>
            <a:r>
              <a:rPr lang="en-US" sz="2800" dirty="0" err="1"/>
              <a:t>státu</a:t>
            </a:r>
            <a:endParaRPr lang="cs-CZ" sz="2800" dirty="0"/>
          </a:p>
          <a:p>
            <a:pPr algn="just"/>
            <a:endParaRPr lang="cs-CZ" sz="2800" dirty="0"/>
          </a:p>
          <a:p>
            <a:pPr algn="just"/>
            <a:endParaRPr lang="cs-CZ" sz="2800" dirty="0">
              <a:ea typeface="+mn-ea"/>
            </a:endParaRP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D0870DF-09FF-4885-A2B7-82B5CF083D6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7520"/>
            <a:ext cx="799722" cy="80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350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Krizová opatření vlády </a:t>
            </a:r>
            <a:br>
              <a:rPr lang="cs-CZ" b="1" dirty="0"/>
            </a:br>
            <a:r>
              <a:rPr lang="cs-CZ" b="1" dirty="0"/>
              <a:t>§ 5 a § 6 krizového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30" y="1196752"/>
            <a:ext cx="8651370" cy="5256584"/>
          </a:xfrm>
        </p:spPr>
        <p:txBody>
          <a:bodyPr/>
          <a:lstStyle/>
          <a:p>
            <a:pPr algn="just"/>
            <a:endParaRPr lang="cs-CZ" sz="2800" dirty="0">
              <a:ea typeface="+mn-ea"/>
            </a:endParaRPr>
          </a:p>
          <a:p>
            <a:pPr algn="just"/>
            <a:r>
              <a:rPr lang="cs-CZ" sz="2800" dirty="0">
                <a:ea typeface="+mn-ea"/>
              </a:rPr>
              <a:t>Některé příklady krizových opatření vlády:</a:t>
            </a:r>
          </a:p>
          <a:p>
            <a:pPr lvl="1" algn="just"/>
            <a:endParaRPr lang="cs-CZ" sz="2400" dirty="0"/>
          </a:p>
          <a:p>
            <a:pPr lvl="1" algn="just"/>
            <a:r>
              <a:rPr lang="cs-CZ" sz="2400" dirty="0"/>
              <a:t>zákaz maloobchodního prodeje a prodeje a poskytování služeb v provozovnách, s výjimkou vybraných provozoven:</a:t>
            </a:r>
          </a:p>
          <a:p>
            <a:pPr lvl="1" algn="just"/>
            <a:r>
              <a:rPr lang="cs-CZ" sz="2400" dirty="0"/>
              <a:t>zákaz osobní přítomnost žáků a studentů na vzdělávání ve školách a školních zařízeních</a:t>
            </a:r>
          </a:p>
          <a:p>
            <a:pPr lvl="1" algn="just"/>
            <a:r>
              <a:rPr lang="cs-CZ" sz="2400" dirty="0"/>
              <a:t>zákaz přítomnosti veřejnosti v provozovnách stravovacích služeb (např. restaurace, hospody a bary),</a:t>
            </a:r>
          </a:p>
          <a:p>
            <a:pPr lvl="1" algn="just"/>
            <a:r>
              <a:rPr lang="cs-CZ" sz="2400" dirty="0"/>
              <a:t>zákaz koncertů a jiných hudebních, divadelních, filmových a jiná uměleckých představení</a:t>
            </a:r>
          </a:p>
          <a:p>
            <a:pPr algn="just"/>
            <a:endParaRPr lang="cs-CZ" sz="2800" dirty="0"/>
          </a:p>
          <a:p>
            <a:pPr algn="just"/>
            <a:endParaRPr lang="cs-CZ" sz="2800" dirty="0">
              <a:ea typeface="+mn-ea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46BCFC8-EE66-4C3C-87D9-A0AE50D609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799722" cy="80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3276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5607" y="558486"/>
            <a:ext cx="8086635" cy="647700"/>
          </a:xfrm>
        </p:spPr>
        <p:txBody>
          <a:bodyPr/>
          <a:lstStyle/>
          <a:p>
            <a:r>
              <a:rPr lang="cs-CZ" b="1" dirty="0"/>
              <a:t>Krizová opatření vlády </a:t>
            </a:r>
            <a:br>
              <a:rPr lang="cs-CZ" b="1" dirty="0"/>
            </a:br>
            <a:r>
              <a:rPr lang="cs-CZ" b="1" dirty="0"/>
              <a:t>§ 5 a § 6 krizového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6315" y="728018"/>
            <a:ext cx="8651370" cy="5256584"/>
          </a:xfrm>
        </p:spPr>
        <p:txBody>
          <a:bodyPr/>
          <a:lstStyle/>
          <a:p>
            <a:pPr algn="just"/>
            <a:endParaRPr lang="cs-CZ" sz="2800" dirty="0">
              <a:ea typeface="+mn-ea"/>
            </a:endParaRPr>
          </a:p>
          <a:p>
            <a:pPr algn="just"/>
            <a:endParaRPr lang="cs-CZ" sz="2800" dirty="0"/>
          </a:p>
          <a:p>
            <a:pPr algn="just"/>
            <a:r>
              <a:rPr lang="cs-CZ" sz="2800" dirty="0"/>
              <a:t>krizový zákon nestanoví, jakou mají právní formu (přitom řešení této otázky představuje významné právní důsledky).</a:t>
            </a:r>
          </a:p>
          <a:p>
            <a:pPr algn="just"/>
            <a:r>
              <a:rPr lang="cs-CZ" sz="1800" i="1" dirty="0"/>
              <a:t>Ustanovení § 5 a § 6 krizového zákona poskytují vládě široký prostor k vymezení povinností či omezení tvořících obsah krizového opatření, jakož i osob a území, jichž se toto krizové opatření má týkat. Může jít o stanovení obecného pravidla chování adresovaného neurčitému počtu osob. Není ale vyloučeno, aby se krizové opatření týkalo i jen určité konkrétní věci nebo dopadalo na určitý konkrétně vymezený okruh adresátů. Nemusí nutně jít o normativní právní akt, ale v úvahu přicházejí nejrůznější varianty právních aktů. </a:t>
            </a:r>
            <a:r>
              <a:rPr lang="cs-CZ" sz="1800" b="1" i="1" dirty="0"/>
              <a:t>Pojem krizového opatření prostě zahrnuje vše, co musí vláda činit na základě ústavního zmocnění ke zvládnutí krizové situace</a:t>
            </a:r>
            <a:r>
              <a:rPr lang="cs-CZ" sz="1800" i="1" dirty="0"/>
              <a:t>. </a:t>
            </a:r>
            <a:r>
              <a:rPr lang="cs-CZ" sz="2000" dirty="0"/>
              <a:t>(Pl. ÚS 11/20)</a:t>
            </a:r>
          </a:p>
          <a:p>
            <a:pPr algn="just"/>
            <a:r>
              <a:rPr lang="cs-CZ" sz="2800" dirty="0"/>
              <a:t>materiální přístup -  praxi jde o normativní právní akty</a:t>
            </a:r>
            <a:endParaRPr lang="cs-CZ" dirty="0"/>
          </a:p>
          <a:p>
            <a:pPr algn="just"/>
            <a:endParaRPr lang="cs-CZ" sz="2800" dirty="0"/>
          </a:p>
          <a:p>
            <a:pPr algn="just"/>
            <a:endParaRPr lang="cs-CZ" sz="2800" dirty="0"/>
          </a:p>
          <a:p>
            <a:pPr algn="just"/>
            <a:endParaRPr lang="cs-CZ" sz="2400" dirty="0"/>
          </a:p>
          <a:p>
            <a:pPr algn="just"/>
            <a:endParaRPr lang="cs-CZ" sz="2800" dirty="0"/>
          </a:p>
          <a:p>
            <a:pPr algn="just"/>
            <a:endParaRPr lang="cs-CZ" sz="2800" dirty="0">
              <a:ea typeface="+mn-ea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803EB5F-1530-4FFB-99D6-E2D8ED7F40E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017" y="405464"/>
            <a:ext cx="799722" cy="80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285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Krizová opatření vlády </a:t>
            </a:r>
            <a:br>
              <a:rPr lang="cs-CZ" b="1" dirty="0"/>
            </a:br>
            <a:r>
              <a:rPr lang="cs-CZ" b="1" dirty="0"/>
              <a:t>§ 5 a § 6 krizového zákona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800708"/>
            <a:ext cx="8651370" cy="5256584"/>
          </a:xfrm>
        </p:spPr>
        <p:txBody>
          <a:bodyPr/>
          <a:lstStyle/>
          <a:p>
            <a:pPr algn="just"/>
            <a:endParaRPr lang="cs-CZ" sz="2800" dirty="0">
              <a:ea typeface="+mn-ea"/>
            </a:endParaRPr>
          </a:p>
          <a:p>
            <a:pPr algn="just"/>
            <a:endParaRPr lang="cs-CZ" sz="2800" dirty="0"/>
          </a:p>
          <a:p>
            <a:pPr algn="just"/>
            <a:r>
              <a:rPr lang="cs-CZ" sz="2800" dirty="0"/>
              <a:t>Jaký normativní právní akt? – právní síla ? </a:t>
            </a:r>
            <a:r>
              <a:rPr lang="cs-CZ" sz="2800" dirty="0" err="1"/>
              <a:t>sui</a:t>
            </a:r>
            <a:r>
              <a:rPr lang="cs-CZ" sz="2800" dirty="0"/>
              <a:t> generis</a:t>
            </a:r>
          </a:p>
          <a:p>
            <a:pPr algn="just"/>
            <a:endParaRPr lang="cs-CZ" sz="2800" dirty="0"/>
          </a:p>
          <a:p>
            <a:pPr algn="just"/>
            <a:r>
              <a:rPr lang="cs-CZ" sz="2800" dirty="0"/>
              <a:t>přímý přístup k soudu jen zvláštní skupiny osob – Ústavní soud X </a:t>
            </a:r>
            <a:r>
              <a:rPr lang="cs-CZ" sz="2800" u="sng" dirty="0"/>
              <a:t>dotčené osoby nepřímo</a:t>
            </a:r>
            <a:r>
              <a:rPr lang="cs-CZ" sz="2800" dirty="0"/>
              <a:t> skrze akt aplikace – problematické  </a:t>
            </a:r>
          </a:p>
          <a:p>
            <a:pPr algn="just"/>
            <a:endParaRPr lang="cs-CZ" sz="2800" dirty="0"/>
          </a:p>
          <a:p>
            <a:pPr algn="just"/>
            <a:r>
              <a:rPr lang="cs-CZ" sz="2800" dirty="0"/>
              <a:t>rozdíl v případě mimořádných opatření obecné povahy podle zákona o ochraně veřejného zdraví a pandemického zákona</a:t>
            </a:r>
          </a:p>
          <a:p>
            <a:pPr marL="0" indent="0" algn="just">
              <a:buNone/>
            </a:pPr>
            <a:endParaRPr lang="cs-CZ" sz="2800" dirty="0"/>
          </a:p>
          <a:p>
            <a:pPr algn="just"/>
            <a:endParaRPr lang="cs-CZ" sz="2800" dirty="0"/>
          </a:p>
          <a:p>
            <a:pPr algn="just"/>
            <a:endParaRPr lang="cs-CZ" sz="2400" dirty="0"/>
          </a:p>
          <a:p>
            <a:pPr algn="just"/>
            <a:endParaRPr lang="cs-CZ" sz="2800" dirty="0"/>
          </a:p>
          <a:p>
            <a:pPr algn="just"/>
            <a:endParaRPr lang="cs-CZ" sz="2800" dirty="0">
              <a:ea typeface="+mn-ea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DC7F45E-6CB3-43D5-9661-4ED1EF8F534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799722" cy="800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4421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701D5E-ACD5-46A2-8D43-4F59B56C0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5" y="152400"/>
            <a:ext cx="8086635" cy="647700"/>
          </a:xfrm>
        </p:spPr>
        <p:txBody>
          <a:bodyPr/>
          <a:lstStyle/>
          <a:p>
            <a:r>
              <a:rPr lang="cs-CZ" dirty="0"/>
              <a:t>Policie ČR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B1281-184B-4A91-AB2A-EC108B174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225" y="986320"/>
            <a:ext cx="8661114" cy="5146194"/>
          </a:xfrm>
        </p:spPr>
        <p:txBody>
          <a:bodyPr/>
          <a:lstStyle/>
          <a:p>
            <a:pPr>
              <a:buNone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Policejní správa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souhrn činností policejních orgánů, jimž zákon ukládá úkoly ochrany ve věcech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(vnitřní)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bezpečnosti a veřejného pořádku (dříve širší pojem)</a:t>
            </a:r>
          </a:p>
          <a:p>
            <a:pPr>
              <a:buNone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 ČR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jednotný ozbrojený bezpečnostní sbor sloužící veřejnosti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(zásadně)</a:t>
            </a:r>
            <a:b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celém území ČR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jejím úkolem je chránit bezpečnost osob a majetku </a:t>
            </a:r>
            <a:b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veřejný pořádek, předcházet trestné činnosti, plnit </a:t>
            </a:r>
            <a:b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úkoly podle trestního řádu a další úkoly na úseku vnitřního pořádku a bezpečnosti svěřené jí zákony, přímo použitelnými předpisy EU a mezinárodními smlouvami, které jsou součástí právního řádu ČR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Obecní policie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orgán obce, který zabezpečuje místní záležitosti veřejného pořádku v rámci působnosti obce a plní další úkoly, pokud mu je svěří zákon o obecní policii nebo zvláštní zákon</a:t>
            </a:r>
          </a:p>
          <a:p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4B669A-3865-471B-BB76-0D24CD592FE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16DAE2-CB7E-4B6E-B176-F157A0F9AF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82083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528682" y="152400"/>
            <a:ext cx="8086635" cy="647700"/>
          </a:xfrm>
        </p:spPr>
        <p:txBody>
          <a:bodyPr/>
          <a:lstStyle/>
          <a:p>
            <a:r>
              <a:rPr lang="cs-CZ" altLang="cs-CZ" dirty="0"/>
              <a:t>Bezpečnostní správa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2996" y="843395"/>
            <a:ext cx="8082321" cy="5361709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bezpečnostní správa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účelově vybudovaný systém orgánů veřejné správy pověřených zajišťováním </a:t>
            </a:r>
            <a:r>
              <a:rPr lang="cs-CZ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bezpečnosti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veřejného pořádku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popř. </a:t>
            </a:r>
            <a:r>
              <a:rPr lang="cs-CZ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obrany státu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jejich činnost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ochrana společnosti a jednotlivců před nebezpečím ohrožujícím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 státu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jeho institucí, jakož i nerušený výkon funkcí státu </a:t>
            </a:r>
            <a:b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(vnitřní pořádek a bezpečnost ve státě)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život, zdraví, svobodu, lidskou důstojnost a čest </a:t>
            </a:r>
            <a:r>
              <a:rPr lang="cs-CZ" sz="18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jednotlivce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veřejný pořádek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ochrana pravidel chování lidí na veřejnosti, </a:t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jejichž zachování je nutnou podmínkou spořádaného společenského soužití</a:t>
            </a:r>
          </a:p>
          <a:p>
            <a:r>
              <a:rPr lang="cs-CZ" sz="2000" b="1" i="1" dirty="0"/>
              <a:t>o</a:t>
            </a:r>
            <a:r>
              <a:rPr lang="cs-CZ" sz="2000" b="1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brana státu</a:t>
            </a:r>
            <a:r>
              <a:rPr lang="cs-CZ" sz="2000" b="1" i="1" dirty="0"/>
              <a:t> 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= </a:t>
            </a: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souhrn opatření k zajištění svrchovanosti, územní celistvosti, principů demokracie a právního státu, ochrany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života obyvatel a jejich majetku před vnějším napadením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(2/2 Z o zajišťování obrany státu)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val="41591086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87FF00-03E8-4C36-89C8-5C4DB6F80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1846"/>
            <a:ext cx="8229600" cy="855099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Organizace správy policie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63E1B9-FF62-414A-BDD4-9E6E2E5C1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48386"/>
            <a:ext cx="8058150" cy="5667768"/>
          </a:xfrm>
        </p:spPr>
        <p:txBody>
          <a:bodyPr>
            <a:normAutofit fontScale="77500" lnSpcReduction="20000"/>
          </a:bodyPr>
          <a:lstStyle/>
          <a:p>
            <a:r>
              <a:rPr lang="cs-CZ" sz="2100" b="1" dirty="0"/>
              <a:t>Ministerstvo vnitra</a:t>
            </a:r>
          </a:p>
          <a:p>
            <a:pPr lvl="1"/>
            <a:r>
              <a:rPr lang="cs-CZ" sz="2100" dirty="0"/>
              <a:t>vytváří podmínky pro plnění úkolů policie</a:t>
            </a:r>
          </a:p>
          <a:p>
            <a:pPr lvl="1"/>
            <a:r>
              <a:rPr lang="cs-CZ" sz="2100" dirty="0"/>
              <a:t>je nadřízeno Policii ČR</a:t>
            </a:r>
          </a:p>
          <a:p>
            <a:pPr lvl="1"/>
            <a:endParaRPr lang="cs-CZ" sz="2100" dirty="0"/>
          </a:p>
          <a:p>
            <a:pPr>
              <a:buNone/>
            </a:pPr>
            <a:r>
              <a:rPr lang="cs-CZ" sz="2100" b="1" dirty="0"/>
              <a:t>Policie ČR </a:t>
            </a:r>
            <a:r>
              <a:rPr lang="cs-CZ" sz="2100" dirty="0"/>
              <a:t>= jednotný ozbrojený bezpečnostní sbor, který zásadně působí na území celé ČR</a:t>
            </a:r>
          </a:p>
          <a:p>
            <a:pPr>
              <a:buNone/>
            </a:pPr>
            <a:endParaRPr lang="cs-CZ" sz="2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cs-CZ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orgány Policie ČR</a:t>
            </a:r>
          </a:p>
          <a:p>
            <a:pPr>
              <a:buNone/>
            </a:pPr>
            <a:endParaRPr lang="cs-CZ" sz="21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Policejní prezidium ČR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jeho čele stojí policejní prezident, který odpovídá za</a:t>
            </a:r>
            <a:b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činnost policie ministrovi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řídí činnost policie</a:t>
            </a:r>
          </a:p>
          <a:p>
            <a:pPr marL="457200" lvl="1" indent="0">
              <a:buNone/>
            </a:pPr>
            <a:endParaRPr lang="cs-CZ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útvary policie s celostátní působnost</a:t>
            </a: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 (např. národní protidrogová centrála, URNA)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zřizuje ministr</a:t>
            </a:r>
          </a:p>
          <a:p>
            <a:pPr marL="457200" lvl="1" indent="0">
              <a:buNone/>
            </a:pPr>
            <a:endParaRPr lang="cs-CZ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krajská ředitelství policie </a:t>
            </a:r>
          </a:p>
          <a:p>
            <a:pPr marL="0" indent="0">
              <a:buNone/>
            </a:pPr>
            <a:endParaRPr lang="cs-CZ" sz="21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útvary zřízené v rámci krajského ředitelství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zřizuje policejní prezident</a:t>
            </a:r>
          </a:p>
          <a:p>
            <a:pPr lvl="1"/>
            <a:endParaRPr lang="cs-CZ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A87014-B332-F2FE-9A6D-976A1E1FE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20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9821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60251"/>
            <a:ext cx="8229600" cy="792088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Správa policie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764" y="827061"/>
            <a:ext cx="8820472" cy="565593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úkoly Policie ČR vykonávají: </a:t>
            </a:r>
          </a:p>
          <a:p>
            <a:pPr>
              <a:buNone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(zákon č. 273/2008 Sb., o Policii České republiky)</a:t>
            </a:r>
          </a:p>
          <a:p>
            <a:pPr>
              <a:buNone/>
            </a:pPr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policisté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(příslušníci policie)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vykonávají službu ve služebním poměru podle zákona o služebním poměru příslušníků bezpečnostních sborů (zákon č. 361/2003 Sb.), a to ve služebním stejnokroji nebo v občanském oděvu v závislosti na povaze konkrétní činnosti a potřebě efektivního plnění úkolů policie</a:t>
            </a:r>
          </a:p>
          <a:p>
            <a:pPr marL="0" indent="0">
              <a:buNone/>
            </a:pPr>
            <a:r>
              <a:rPr lang="cs-CZ" sz="2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zaměstnanci policie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2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tito tzv civilní zaměstnanci jsou v pracovním poměru podle zákoníku práce (zákon č. 262/2006 Sb.)</a:t>
            </a:r>
          </a:p>
          <a:p>
            <a:pPr>
              <a:buNone/>
            </a:pPr>
            <a:r>
              <a:rPr lang="cs-CZ" sz="2200" b="1" dirty="0"/>
              <a:t>povinnosti policistů</a:t>
            </a:r>
          </a:p>
          <a:p>
            <a:pPr lvl="1"/>
            <a:r>
              <a:rPr lang="cs-CZ" sz="2200" dirty="0"/>
              <a:t>Zdvořilost  - Policista a zaměstnanec policie jsou při plnění úkolů policie povinni dodržovat pravidla zdvořilosti a dbát cti, vážnosti a důstojnosti osob i své vlastní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800" b="0" i="0" dirty="0">
              <a:solidFill>
                <a:srgbClr val="2021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>
              <a:solidFill>
                <a:srgbClr val="20212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18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1800" b="0" i="0" dirty="0">
              <a:solidFill>
                <a:srgbClr val="2021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6D73B99-4C8C-9B62-C794-66B05CE51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21</a:t>
            </a:fld>
            <a:endParaRPr lang="es-E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021"/>
            <a:ext cx="8229600" cy="504056"/>
          </a:xfrm>
        </p:spPr>
        <p:txBody>
          <a:bodyPr>
            <a:noAutofit/>
          </a:bodyPr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Správa policie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90779"/>
            <a:ext cx="8820472" cy="61153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olicista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zákon o služebním poměru příslušníků bezpečnostních sborů upravuje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právní poměry fyzických osob, které v bezpečnostním sboru vykonávají službu (dále jen "příslušník"), jejich odměňování, řízení ve věcech služebního poměru a organizační věci služby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konkrétně zejména: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předpoklady k přijetí do služebního poměru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skončení služebního poměru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odpovědnost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trestněprávní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podle ustanovení o trestných činech vojenských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správněprávní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disciplinární, tj. za kázeňské přestupky</a:t>
            </a:r>
          </a:p>
          <a:p>
            <a:pPr lvl="3">
              <a:buFont typeface="Wingdings" panose="05000000000000000000" pitchFamily="2" charset="2"/>
              <a:buChar char="§"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jednání, která mají znaky („běžného“) přestupku</a:t>
            </a:r>
          </a:p>
          <a:p>
            <a:pPr marL="1371600" lvl="3" indent="0">
              <a:buNone/>
            </a:pP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cs-CZ" sz="1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cs-CZ" sz="1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>
              <a:buFont typeface="Wingdings" panose="05000000000000000000" pitchFamily="2" charset="2"/>
              <a:buChar char="§"/>
            </a:pPr>
            <a:endParaRPr lang="cs-CZ" sz="1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000" dirty="0">
              <a:solidFill>
                <a:schemeClr val="tx1"/>
              </a:solidFill>
              <a:latin typeface="+mn-lt"/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2439F449-8701-C551-0FD8-DE244A39DA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22</a:t>
            </a:fld>
            <a:endParaRPr lang="es-E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157582" y="404664"/>
            <a:ext cx="8086635" cy="647700"/>
          </a:xfrm>
        </p:spPr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8606" y="1358564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800" dirty="0"/>
              <a:t>Předpoklady k přijetí do služebního poměru</a:t>
            </a:r>
          </a:p>
          <a:p>
            <a:r>
              <a:rPr lang="cs-CZ" dirty="0"/>
              <a:t>písemná žádost</a:t>
            </a:r>
          </a:p>
          <a:p>
            <a:r>
              <a:rPr lang="cs-CZ" dirty="0"/>
              <a:t>občanství ČR, 18 let, plná svéprávnost, bezúhonnost</a:t>
            </a:r>
          </a:p>
          <a:p>
            <a:r>
              <a:rPr lang="cs-CZ" dirty="0"/>
              <a:t>stupeň vzdělání stanovený pro dané služební místo, </a:t>
            </a:r>
            <a:br>
              <a:rPr lang="cs-CZ" dirty="0"/>
            </a:br>
            <a:r>
              <a:rPr lang="cs-CZ" dirty="0"/>
              <a:t>popř. oprávnění seznamovat se s utajovanými informacemi</a:t>
            </a:r>
          </a:p>
          <a:p>
            <a:r>
              <a:rPr lang="cs-CZ" dirty="0"/>
              <a:t>zdravotní, osobnostní a fyzická </a:t>
            </a:r>
            <a:r>
              <a:rPr lang="cs-CZ" dirty="0" err="1"/>
              <a:t>způs</a:t>
            </a:r>
            <a:r>
              <a:rPr lang="cs-CZ" dirty="0"/>
              <a:t>. k výkonu služby</a:t>
            </a:r>
          </a:p>
          <a:p>
            <a:r>
              <a:rPr lang="cs-CZ" dirty="0"/>
              <a:t>neexistence členství v politické straně nebo politickém hnutí, </a:t>
            </a:r>
            <a:br>
              <a:rPr lang="cs-CZ" dirty="0"/>
            </a:br>
            <a:r>
              <a:rPr lang="cs-CZ" dirty="0"/>
              <a:t>u příslušníka zpravodajské služby ani odborové organizace</a:t>
            </a:r>
          </a:p>
          <a:p>
            <a:r>
              <a:rPr lang="cs-CZ" dirty="0"/>
              <a:t>nevykonávání </a:t>
            </a:r>
            <a:r>
              <a:rPr lang="cs-CZ" dirty="0" err="1"/>
              <a:t>živn</a:t>
            </a:r>
            <a:r>
              <a:rPr lang="cs-CZ" dirty="0"/>
              <a:t>. či jiné výdělečné činnost, neexistence </a:t>
            </a:r>
            <a:br>
              <a:rPr lang="cs-CZ" dirty="0"/>
            </a:br>
            <a:r>
              <a:rPr lang="cs-CZ" dirty="0"/>
              <a:t>členství v řídících nebo kontrolních orgánů podnik. PO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1137" y="1455068"/>
            <a:ext cx="8820472" cy="4785395"/>
          </a:xfrm>
        </p:spPr>
        <p:txBody>
          <a:bodyPr/>
          <a:lstStyle/>
          <a:p>
            <a:pPr>
              <a:buNone/>
            </a:pPr>
            <a:r>
              <a:rPr lang="cs-CZ" sz="2400" dirty="0"/>
              <a:t>Skončení služebního poměru</a:t>
            </a:r>
          </a:p>
          <a:p>
            <a:r>
              <a:rPr lang="cs-CZ" sz="2000" dirty="0"/>
              <a:t>uplynutím doby určité,</a:t>
            </a:r>
          </a:p>
          <a:p>
            <a:r>
              <a:rPr lang="cs-CZ" sz="2000" dirty="0"/>
              <a:t>propuštěním (</a:t>
            </a:r>
            <a:r>
              <a:rPr lang="cs-CZ" sz="2000" u="sng" dirty="0"/>
              <a:t>musí</a:t>
            </a:r>
            <a:r>
              <a:rPr lang="cs-CZ" sz="2000" dirty="0"/>
              <a:t>)</a:t>
            </a:r>
          </a:p>
          <a:p>
            <a:pPr lvl="1"/>
            <a:r>
              <a:rPr lang="cs-CZ" sz="1600" dirty="0"/>
              <a:t>sankce</a:t>
            </a:r>
          </a:p>
          <a:p>
            <a:pPr lvl="1"/>
            <a:r>
              <a:rPr lang="cs-CZ" sz="1600" dirty="0"/>
              <a:t>nesplňování podmínek</a:t>
            </a:r>
          </a:p>
          <a:p>
            <a:pPr lvl="1"/>
            <a:r>
              <a:rPr lang="cs-CZ" sz="1600" dirty="0"/>
              <a:t>žádost o propuštění</a:t>
            </a:r>
          </a:p>
          <a:p>
            <a:pPr lvl="1"/>
            <a:r>
              <a:rPr lang="cs-CZ" sz="1600" dirty="0"/>
              <a:t>+ </a:t>
            </a:r>
            <a:r>
              <a:rPr lang="cs-CZ" sz="1600" dirty="0" err="1"/>
              <a:t>org</a:t>
            </a:r>
            <a:r>
              <a:rPr lang="cs-CZ" sz="1600" dirty="0"/>
              <a:t>. změny, zánik osvědčení, neuspokojivé výsledky (u poměru</a:t>
            </a:r>
            <a:br>
              <a:rPr lang="cs-CZ" sz="1600" dirty="0"/>
            </a:br>
            <a:r>
              <a:rPr lang="cs-CZ" sz="1600" dirty="0"/>
              <a:t>na dobu určitou)</a:t>
            </a:r>
          </a:p>
          <a:p>
            <a:r>
              <a:rPr lang="cs-CZ" sz="2000" dirty="0"/>
              <a:t>úmrtím nebo prohlášením za mrtvého,</a:t>
            </a:r>
          </a:p>
          <a:p>
            <a:r>
              <a:rPr lang="cs-CZ" sz="2000" dirty="0"/>
              <a:t>dnem 31. prosince kalendářního roku, v němž příslušník </a:t>
            </a:r>
            <a:br>
              <a:rPr lang="cs-CZ" sz="2000" dirty="0"/>
            </a:br>
            <a:r>
              <a:rPr lang="cs-CZ" sz="2000" dirty="0"/>
              <a:t>dovršil věku 65 let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62258921-45AC-4D32-B5BA-66D5F23F1826}"/>
              </a:ext>
            </a:extLst>
          </p:cNvPr>
          <p:cNvSpPr txBox="1">
            <a:spLocks/>
          </p:cNvSpPr>
          <p:nvPr/>
        </p:nvSpPr>
        <p:spPr bwMode="auto">
          <a:xfrm>
            <a:off x="3157582" y="404664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/>
              <a:t>Policie ČR</a:t>
            </a:r>
            <a:endParaRPr lang="cs-CZ" kern="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16289" y="312739"/>
            <a:ext cx="8086635" cy="647700"/>
          </a:xfrm>
        </p:spPr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504701"/>
            <a:ext cx="8820472" cy="5040560"/>
          </a:xfrm>
        </p:spPr>
        <p:txBody>
          <a:bodyPr/>
          <a:lstStyle/>
          <a:p>
            <a:pPr>
              <a:buNone/>
            </a:pPr>
            <a:r>
              <a:rPr lang="cs-CZ" sz="2200" b="1" dirty="0"/>
              <a:t>Odpovědnost</a:t>
            </a:r>
          </a:p>
          <a:p>
            <a:r>
              <a:rPr lang="cs-CZ" sz="2200" u="sng" dirty="0"/>
              <a:t>Trestněprávní</a:t>
            </a:r>
          </a:p>
          <a:p>
            <a:pPr marL="0" indent="0">
              <a:buNone/>
            </a:pPr>
            <a:endParaRPr lang="cs-CZ" sz="2200" dirty="0"/>
          </a:p>
          <a:p>
            <a:r>
              <a:rPr lang="cs-CZ" sz="2200" u="sng" dirty="0" err="1"/>
              <a:t>Správněprávní</a:t>
            </a:r>
            <a:endParaRPr lang="cs-CZ" sz="2200" u="sng" dirty="0"/>
          </a:p>
          <a:p>
            <a:pPr lvl="1"/>
            <a:r>
              <a:rPr lang="cs-CZ" sz="1800" dirty="0"/>
              <a:t>za jednání, které má znaky přestupky</a:t>
            </a:r>
          </a:p>
          <a:p>
            <a:pPr lvl="1"/>
            <a:r>
              <a:rPr lang="cs-CZ" sz="1800" dirty="0"/>
              <a:t>disciplinární - za kázeňské přestupky</a:t>
            </a:r>
          </a:p>
          <a:p>
            <a:pPr marL="457200" lvl="1" indent="0">
              <a:buNone/>
            </a:pPr>
            <a:endParaRPr lang="cs-CZ" sz="1800" dirty="0"/>
          </a:p>
          <a:p>
            <a:pPr lvl="1"/>
            <a:r>
              <a:rPr lang="cs-CZ" sz="2000" dirty="0"/>
              <a:t>disciplinárním deliktem, </a:t>
            </a:r>
            <a:r>
              <a:rPr lang="cs-CZ" sz="2000" b="1" dirty="0"/>
              <a:t>resp. kázeňským přestupkem </a:t>
            </a:r>
            <a:r>
              <a:rPr lang="cs-CZ" sz="2000" dirty="0"/>
              <a:t>je zaviněné jednání, které porušuje služební povinnost, ale nejde o TČ nebo </a:t>
            </a:r>
            <a:br>
              <a:rPr lang="cs-CZ" sz="2000" dirty="0"/>
            </a:br>
            <a:r>
              <a:rPr lang="cs-CZ" sz="2000" dirty="0"/>
              <a:t>o jednání, které má znaky přestupku nebo jiného správního </a:t>
            </a:r>
            <a:br>
              <a:rPr lang="cs-CZ" sz="2000" dirty="0"/>
            </a:br>
            <a:r>
              <a:rPr lang="cs-CZ" sz="2000" dirty="0"/>
              <a:t>deliktu, též dosahování neuspokojivých výsledků ve výkonu </a:t>
            </a:r>
            <a:br>
              <a:rPr lang="cs-CZ" sz="2000" dirty="0"/>
            </a:br>
            <a:r>
              <a:rPr lang="cs-CZ" sz="2000" dirty="0"/>
              <a:t>služby uvedené v závěru služebního hodnocení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36524"/>
            <a:ext cx="8229600" cy="720080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Správa policie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0200" y="1052736"/>
            <a:ext cx="8686800" cy="566874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povinnosti policistů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(zejména)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dodržovat zákony a další obecně závazné právní předpisy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plnit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úkoly uložené právními předpisy 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rozkazy a pokyny nadřízených </a:t>
            </a:r>
            <a:r>
              <a:rPr lang="cs-CZ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(vedoucích příslušníků), nejsou-li protiprávní</a:t>
            </a:r>
            <a:br>
              <a:rPr lang="cs-CZ" sz="1400" b="1" i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provést služební zákrok nebo služební úkon, popřípadě </a:t>
            </a:r>
            <a:b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provést jiná opatření (</a:t>
            </a: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zejména vyrozumět nejbližší policejní </a:t>
            </a:r>
            <a:b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útvar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jestliže je spáchán trestný čin nebo přestu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pek </a:t>
            </a:r>
            <a:r>
              <a:rPr lang="cs-CZ" sz="2000" u="sng" dirty="0"/>
              <a:t>mimo službu</a:t>
            </a:r>
            <a:r>
              <a:rPr lang="cs-CZ" sz="2000" dirty="0"/>
              <a:t>, je-li bezprostředně ohrožen život, zdraví nebo svoboda osob anebo majetek nebo </a:t>
            </a:r>
            <a:br>
              <a:rPr lang="cs-CZ" sz="2000" dirty="0"/>
            </a:br>
            <a:r>
              <a:rPr lang="cs-CZ" sz="2000" dirty="0"/>
              <a:t>došlo-li k útoku na tyto hodnoty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provádění služebního zákroku nebo služebního úkonu</a:t>
            </a:r>
            <a:b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spojeného se zásahem do práv nebo svobod je povinen poučit</a:t>
            </a:r>
            <a:b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a užít odpovídající výzvy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prokázat stanoveným způsobem svou příslušnost ke sboru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dodržovat pravidla služební zdvořilosti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zachovávat mlčenlivost o skutečnostech, o nichž se </a:t>
            </a:r>
            <a:b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dozvěděl při plnění úkolů </a:t>
            </a:r>
          </a:p>
          <a:p>
            <a:pPr lvl="1"/>
            <a:endParaRPr lang="cs-CZ" sz="2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AD40584-E311-DF26-F3CD-1E1905C50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6756"/>
            <a:ext cx="8229600" cy="725979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Správa policie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2252" y="1406877"/>
            <a:ext cx="8435280" cy="4713387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oprávnění policistů </a:t>
            </a:r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(zejména)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požadovat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vysvětlení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prokázání totožnosti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omezit možnost volného pohybu osoby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zajistit osobu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odejmout věc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odebrat zbraň a provést osobní prohlídku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použít technický prostředek k zabránění odjezdu vozidla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zajistit, odstranit a zničit věc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200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vstoupit do obydlí, jiného prostoru nebo na pozemek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zastavit dopravní prostředek a provést jeho prohlídku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vykázat osobu ze společného obydlí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činit úkony související s řízením o přestupcích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použít donucovací prostředky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použít zbraň</a:t>
            </a:r>
          </a:p>
          <a:p>
            <a:pPr marL="0" indent="0">
              <a:buNone/>
            </a:pPr>
            <a:endParaRPr lang="pl-PL" sz="2000" i="0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2425" lvl="1" indent="0">
              <a:buNone/>
            </a:pPr>
            <a:endParaRPr lang="cs-CZ" sz="15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ástupný symbol pro číslo snímku 12">
            <a:extLst>
              <a:ext uri="{FF2B5EF4-FFF2-40B4-BE49-F238E27FC236}">
                <a16:creationId xmlns:a16="http://schemas.microsoft.com/office/drawing/2014/main" id="{D58A7ED3-0694-9585-F85A-5777894CCF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27</a:t>
            </a:fld>
            <a:endParaRPr lang="es-E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27389" y="274639"/>
            <a:ext cx="8086635" cy="647700"/>
          </a:xfrm>
        </p:spPr>
        <p:txBody>
          <a:bodyPr/>
          <a:lstStyle/>
          <a:p>
            <a:r>
              <a:rPr lang="cs-CZ" b="1" dirty="0"/>
              <a:t>Policie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55689" y="1257300"/>
            <a:ext cx="9332911" cy="4760913"/>
          </a:xfrm>
        </p:spPr>
        <p:txBody>
          <a:bodyPr numCol="2"/>
          <a:lstStyle/>
          <a:p>
            <a:pPr>
              <a:buNone/>
            </a:pPr>
            <a:r>
              <a:rPr lang="cs-CZ" sz="1600" b="1" dirty="0"/>
              <a:t>Donucovací prostředky</a:t>
            </a:r>
          </a:p>
          <a:p>
            <a:pPr>
              <a:buNone/>
            </a:pPr>
            <a:r>
              <a:rPr lang="cs-CZ" sz="1600" dirty="0"/>
              <a:t>a) hmaty, chvaty, údery a kopy,</a:t>
            </a:r>
          </a:p>
          <a:p>
            <a:pPr>
              <a:buNone/>
            </a:pPr>
            <a:r>
              <a:rPr lang="cs-CZ" sz="1600" dirty="0"/>
              <a:t>b) slzotvorný, elektrický nebo jiný obdobně dočasně zneschopňující prostředek,</a:t>
            </a:r>
          </a:p>
          <a:p>
            <a:pPr>
              <a:buNone/>
            </a:pPr>
            <a:r>
              <a:rPr lang="cs-CZ" sz="1600" dirty="0"/>
              <a:t>c) obušek a jiný úderný prostředek,</a:t>
            </a:r>
          </a:p>
          <a:p>
            <a:pPr>
              <a:buNone/>
            </a:pPr>
            <a:r>
              <a:rPr lang="cs-CZ" sz="1600" dirty="0"/>
              <a:t>d) vrhací prostředek mající povahu střelné zbraně podle jiného P předpisu s dočasně zneschopňujícími účinky,</a:t>
            </a:r>
          </a:p>
          <a:p>
            <a:pPr>
              <a:buNone/>
            </a:pPr>
            <a:r>
              <a:rPr lang="cs-CZ" sz="1600" dirty="0"/>
              <a:t>e) vrhací prostředek, který nemá povahu zbraně podle § 56 odst. 5,</a:t>
            </a:r>
          </a:p>
          <a:p>
            <a:pPr>
              <a:buNone/>
            </a:pPr>
            <a:r>
              <a:rPr lang="cs-CZ" sz="1600" dirty="0"/>
              <a:t>f) zastavovací pás, zahrazení cesty vozidlem a jiný prostředek k násilnému </a:t>
            </a:r>
            <a:br>
              <a:rPr lang="cs-CZ" sz="1600" dirty="0"/>
            </a:br>
            <a:r>
              <a:rPr lang="cs-CZ" sz="1600" dirty="0"/>
              <a:t>zastavení vozidla nebo zabránění odjezdu vozidla,</a:t>
            </a:r>
          </a:p>
          <a:p>
            <a:pPr>
              <a:buNone/>
            </a:pPr>
            <a:r>
              <a:rPr lang="cs-CZ" sz="1600" dirty="0"/>
              <a:t>g) vytlačování vozidlem,</a:t>
            </a:r>
          </a:p>
          <a:p>
            <a:pPr marL="0" indent="0">
              <a:buNone/>
            </a:pPr>
            <a:br>
              <a:rPr lang="cs-CZ" sz="1600" dirty="0"/>
            </a:br>
            <a:br>
              <a:rPr lang="cs-CZ" sz="1600" dirty="0"/>
            </a:br>
            <a:r>
              <a:rPr lang="cs-CZ" sz="1600" dirty="0"/>
              <a:t>h) vytlačování štítem,</a:t>
            </a:r>
          </a:p>
          <a:p>
            <a:pPr>
              <a:buNone/>
            </a:pPr>
            <a:r>
              <a:rPr lang="cs-CZ" sz="1600" dirty="0"/>
              <a:t>i) vytlačování koněm,</a:t>
            </a:r>
          </a:p>
          <a:p>
            <a:pPr>
              <a:buNone/>
            </a:pPr>
            <a:r>
              <a:rPr lang="cs-CZ" sz="1600" dirty="0"/>
              <a:t>j) služební pes,</a:t>
            </a:r>
          </a:p>
          <a:p>
            <a:pPr>
              <a:buNone/>
            </a:pPr>
            <a:r>
              <a:rPr lang="cs-CZ" sz="1600" dirty="0"/>
              <a:t>k) vodní stříkač,</a:t>
            </a:r>
          </a:p>
          <a:p>
            <a:pPr>
              <a:buNone/>
            </a:pPr>
            <a:r>
              <a:rPr lang="cs-CZ" sz="1600" dirty="0"/>
              <a:t>l) zásahová výbuška,</a:t>
            </a:r>
          </a:p>
          <a:p>
            <a:pPr>
              <a:buNone/>
            </a:pPr>
            <a:r>
              <a:rPr lang="cs-CZ" sz="1600" dirty="0"/>
              <a:t>m) úder střelnou zbraní,</a:t>
            </a:r>
          </a:p>
          <a:p>
            <a:pPr>
              <a:buNone/>
            </a:pPr>
            <a:r>
              <a:rPr lang="cs-CZ" sz="1600" dirty="0"/>
              <a:t>n) hrozba namířenou střelnou </a:t>
            </a:r>
            <a:br>
              <a:rPr lang="cs-CZ" sz="1600" dirty="0"/>
            </a:br>
            <a:r>
              <a:rPr lang="cs-CZ" sz="1600" dirty="0"/>
              <a:t>zbraní,</a:t>
            </a:r>
          </a:p>
          <a:p>
            <a:pPr>
              <a:buNone/>
            </a:pPr>
            <a:r>
              <a:rPr lang="cs-CZ" sz="1600" dirty="0"/>
              <a:t>o) varovný výstřel,</a:t>
            </a:r>
          </a:p>
          <a:p>
            <a:pPr>
              <a:buNone/>
            </a:pPr>
            <a:r>
              <a:rPr lang="cs-CZ" sz="1600" dirty="0"/>
              <a:t>p) pouta,</a:t>
            </a:r>
          </a:p>
          <a:p>
            <a:pPr>
              <a:buNone/>
            </a:pPr>
            <a:r>
              <a:rPr lang="cs-CZ" sz="1600" dirty="0"/>
              <a:t>q) prostředek k zamezení </a:t>
            </a:r>
            <a:br>
              <a:rPr lang="cs-CZ" sz="1600" dirty="0"/>
            </a:br>
            <a:r>
              <a:rPr lang="cs-CZ" sz="1600" dirty="0"/>
              <a:t>prostorové orientace.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Nadpis 1">
            <a:extLst>
              <a:ext uri="{FF2B5EF4-FFF2-40B4-BE49-F238E27FC236}">
                <a16:creationId xmlns:a16="http://schemas.microsoft.com/office/drawing/2014/main" id="{83D96300-57D4-4BD4-9FEF-38CEF165AE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5275" y="401637"/>
            <a:ext cx="8086635" cy="647700"/>
          </a:xfrm>
        </p:spPr>
        <p:txBody>
          <a:bodyPr/>
          <a:lstStyle/>
          <a:p>
            <a:r>
              <a:rPr lang="cs-CZ" altLang="cs-CZ" dirty="0"/>
              <a:t>Prokázání totožnosti</a:t>
            </a:r>
          </a:p>
        </p:txBody>
      </p:sp>
      <p:sp>
        <p:nvSpPr>
          <p:cNvPr id="97283" name="Zástupný symbol pro obsah 2">
            <a:extLst>
              <a:ext uri="{FF2B5EF4-FFF2-40B4-BE49-F238E27FC236}">
                <a16:creationId xmlns:a16="http://schemas.microsoft.com/office/drawing/2014/main" id="{44FFE07F-EDE2-4E44-81BD-B325E001516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2694" y="1204913"/>
            <a:ext cx="8082321" cy="4114800"/>
          </a:xfrm>
        </p:spPr>
        <p:txBody>
          <a:bodyPr/>
          <a:lstStyle/>
          <a:p>
            <a:r>
              <a:rPr lang="cs-CZ" altLang="cs-CZ" dirty="0"/>
              <a:t>Oprávnění požadovat prokázání totožnosti podle § 63 zákona o policii (srov. § 12 zákona o obecní policii)</a:t>
            </a:r>
          </a:p>
          <a:p>
            <a:r>
              <a:rPr lang="cs-CZ" altLang="cs-CZ" b="1" dirty="0"/>
              <a:t>Prokázáním totožnosti</a:t>
            </a:r>
            <a:r>
              <a:rPr lang="cs-CZ" altLang="cs-CZ" dirty="0"/>
              <a:t> se rozumí prokázání jména, popřípadě jmen, příjmení, data narození a v případě potřeby také adresy místa trvalého pobytu, adresy místa pobytu nebo adresy bydliště v zahraničí, rodného čísla a státní příslušnosti. Rozsah a způsob zjišťování osobních údajů musí být přiměřené účelu zjišťování totožnosti (§ 63 odst. 1 </a:t>
            </a:r>
            <a:r>
              <a:rPr lang="cs-CZ" altLang="cs-CZ" dirty="0" err="1"/>
              <a:t>ZoP</a:t>
            </a:r>
            <a:r>
              <a:rPr lang="cs-CZ" altLang="cs-CZ" dirty="0"/>
              <a:t>) =) lze prokázat i jinými doklady či způsoby, než je OP.</a:t>
            </a:r>
          </a:p>
          <a:p>
            <a:r>
              <a:rPr lang="cs-CZ" altLang="cs-CZ" dirty="0"/>
              <a:t>K tomu viz rozsudek NSS ze dne </a:t>
            </a:r>
            <a:r>
              <a:rPr lang="pt-BR" altLang="cs-CZ" dirty="0"/>
              <a:t>28. 1. 2016, čj. </a:t>
            </a:r>
            <a:r>
              <a:rPr lang="cs-CZ" altLang="cs-CZ" dirty="0"/>
              <a:t>      </a:t>
            </a:r>
            <a:r>
              <a:rPr lang="pt-BR" altLang="cs-CZ" dirty="0"/>
              <a:t>10 As 236/2015-36</a:t>
            </a:r>
            <a:endParaRPr lang="cs-CZ" altLang="cs-CZ" dirty="0"/>
          </a:p>
          <a:p>
            <a:endParaRPr lang="cs-CZ" altLang="cs-CZ" dirty="0"/>
          </a:p>
        </p:txBody>
      </p:sp>
      <p:sp>
        <p:nvSpPr>
          <p:cNvPr id="97285" name="Zástupný symbol pro číslo snímku 4">
            <a:extLst>
              <a:ext uri="{FF2B5EF4-FFF2-40B4-BE49-F238E27FC236}">
                <a16:creationId xmlns:a16="http://schemas.microsoft.com/office/drawing/2014/main" id="{28510021-C2BE-4144-8F8F-96619A4F91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3C0F600-6E84-452E-83F7-9B1145B130CC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616660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6FF3EB-2220-4F4A-BA97-11B89A7C9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" y="270515"/>
            <a:ext cx="8086635" cy="647700"/>
          </a:xfrm>
        </p:spPr>
        <p:txBody>
          <a:bodyPr/>
          <a:lstStyle/>
          <a:p>
            <a:r>
              <a:rPr lang="cs-CZ" altLang="cs-CZ" dirty="0"/>
              <a:t>Bezpečnostní správa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D36332-FDB3-4968-8796-2E3BDFA76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190" y="918215"/>
            <a:ext cx="8082321" cy="4114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endParaRPr lang="cs-CZ" sz="18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 státu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cs-CZ" sz="20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zajištění </a:t>
            </a:r>
            <a:r>
              <a:rPr lang="cs-CZ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svrchovanosti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územní celistvosti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ochrany demokratických základů státu, ochrany životů, zdraví a majetkových hodnot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svrchovanost (suverenita) státu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znamená </a:t>
            </a: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nezávislost státní</a:t>
            </a:r>
            <a:b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moci na jakékoli jiné moci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to v mezinárodních i vnitřních vztazích; předpokládá, že stát ovládá své území a obyvatelstvo, a to aniž by měl „nad sebou“ někoho vyššího 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územní celistvost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předpokládá, že stát disponuje jednotnou a jedinou soustavou státních orgánů (moci zákonodárné, výkonné a soudní) a nečlení se na územní jednotky, která by sami měly charakter státu X federace  </a:t>
            </a:r>
          </a:p>
          <a:p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F6A9CD6-91C2-4040-9B98-7B0AE1188EC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C49AE6C-B7EE-45A4-BF6B-35643A6C23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648739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Nadpis 1">
            <a:extLst>
              <a:ext uri="{FF2B5EF4-FFF2-40B4-BE49-F238E27FC236}">
                <a16:creationId xmlns:a16="http://schemas.microsoft.com/office/drawing/2014/main" id="{7B919440-522B-47FE-B782-98FF0525A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8682" y="209550"/>
            <a:ext cx="8086635" cy="647700"/>
          </a:xfrm>
        </p:spPr>
        <p:txBody>
          <a:bodyPr/>
          <a:lstStyle/>
          <a:p>
            <a:r>
              <a:rPr lang="cs-CZ" altLang="cs-CZ" dirty="0"/>
              <a:t>Prokázání totožnosti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7EFF0B3-ACAC-405D-BD22-226A6BA853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2917" y="1020763"/>
            <a:ext cx="7772400" cy="4357687"/>
          </a:xfrm>
        </p:spPr>
        <p:txBody>
          <a:bodyPr/>
          <a:lstStyle/>
          <a:p>
            <a:pPr>
              <a:defRPr/>
            </a:pPr>
            <a:r>
              <a:rPr lang="cs-CZ" dirty="0"/>
              <a:t>§ 63 (2) Policista je oprávněn vyzvat k prokázání totožnosti osobu: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dirty="0"/>
              <a:t>a) podezřelou ze spáchání trestného činu nebo správního deliktu,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dirty="0"/>
              <a:t>b) zdržující se v prostoru, o kterém lze důvodně předpokládat, že se v něm zdržují cizinci bez povolení opravňujícího k pobytu na území České republiky,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dirty="0"/>
              <a:t>…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dirty="0"/>
              <a:t>e) odpovídající popisu hledané nebo pohřešované osoby,</a:t>
            </a:r>
          </a:p>
          <a:p>
            <a:pPr marL="0" indent="0" algn="just">
              <a:buFont typeface="Wingdings" panose="05000000000000000000" pitchFamily="2" charset="2"/>
              <a:buNone/>
              <a:defRPr/>
            </a:pPr>
            <a:r>
              <a:rPr lang="cs-CZ" dirty="0"/>
              <a:t>f) vstupující do policií chráněného objektu nebo prostoru anebo do místa, kam je policistou zakázán vstup, nebo z tohoto objektu, prostoru anebo místa vycházející….</a:t>
            </a:r>
          </a:p>
          <a:p>
            <a:pPr marL="0" indent="0">
              <a:buFont typeface="Wingdings" panose="05000000000000000000" pitchFamily="2" charset="2"/>
              <a:buNone/>
              <a:defRPr/>
            </a:pPr>
            <a:endParaRPr lang="cs-CZ" dirty="0"/>
          </a:p>
        </p:txBody>
      </p:sp>
      <p:sp>
        <p:nvSpPr>
          <p:cNvPr id="99332" name="Zástupný symbol pro číslo snímku 4">
            <a:extLst>
              <a:ext uri="{FF2B5EF4-FFF2-40B4-BE49-F238E27FC236}">
                <a16:creationId xmlns:a16="http://schemas.microsoft.com/office/drawing/2014/main" id="{5F32DC77-D411-4E30-BC4F-8B7E8CC5D3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6A503B51-4FF1-400F-ACF8-3B284744604B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cs-CZ" altLang="cs-CZ" sz="1200"/>
          </a:p>
        </p:txBody>
      </p:sp>
    </p:spTree>
    <p:extLst>
      <p:ext uri="{BB962C8B-B14F-4D97-AF65-F5344CB8AC3E}">
        <p14:creationId xmlns:p14="http://schemas.microsoft.com/office/powerpoint/2010/main" val="30137447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Obecní/městská policie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132" y="1248048"/>
            <a:ext cx="8712968" cy="5275932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</a:t>
            </a:r>
            <a:r>
              <a:rPr lang="cs-CZ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orgánem obce</a:t>
            </a: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který slouží k zabezpečování </a:t>
            </a:r>
            <a:r>
              <a:rPr lang="cs-CZ" sz="21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místních </a:t>
            </a:r>
            <a:r>
              <a:rPr lang="cs-CZ" sz="21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záležitostí veřejného pořádku </a:t>
            </a: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rámci působnosti obce a plnění dalších úkolů, pokud jí je svěří zákon o obecní policii nebo zvláštní zákon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fakultativním orgánem, který zřizuje a zrušuje obecní zastupitelstvo obecně závaznou vyhláškou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řídí ji starosta nebo jiný člen zastupitelstva obce pověřený zastupitelstvem obce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přispívá k ochraně a bezpečnosti osob a majetku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dohlíží na dodržování pravidel občanského soužití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dohlíží na dodržování obecně závazných vyhlášek obce a nařízení obce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podílí  se (ve stanoveném rozsahu) na dohledu, který je zaměřen na bezpečnost a plynulost provozu na pozemních komunikacích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podílí se na dodržování právních předpisů o ochraně veřejného pořádku a v rozsahu svých povinností a oprávnění činí opatření k jeho obnovení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podílí se na prevenci kriminality v obci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provádí dohled nad dodržováním čistoty na veřejných prostranstvích v obci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odhaluje přestupky, jejichž projednávání je v působnosti obce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poskytuje za účelem zpracování statistických údajů ministerstvu vnitra na požádání</a:t>
            </a:r>
            <a:b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údaje o obecní policii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61A1C76-9324-31D7-69A4-BE4817CE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31</a:t>
            </a:fld>
            <a:endParaRPr lang="es-E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0454"/>
            <a:ext cx="8229600" cy="932281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Obecní/městská policie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00141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cs-CZ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obecní policii tvoří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zaměstnanci obce, tedy osoby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v pracovním poměru k obci,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zařazení do obecní policie, tj.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strážníci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čekatelé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(„na strážníka“)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osoby, které nejsou čekatelem nebo strážníkem </a:t>
            </a:r>
          </a:p>
          <a:p>
            <a:pPr>
              <a:buNone/>
            </a:pPr>
            <a:endParaRPr lang="cs-CZ" sz="2600" b="1" dirty="0">
              <a:solidFill>
                <a:schemeClr val="tx1"/>
              </a:solidFill>
              <a:latin typeface="+mn-lt"/>
            </a:endParaRPr>
          </a:p>
          <a:p>
            <a:pPr>
              <a:buNone/>
            </a:pP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strážník</a:t>
            </a:r>
            <a:r>
              <a:rPr lang="cs-CZ" sz="2600" b="1" dirty="0">
                <a:solidFill>
                  <a:schemeClr val="tx1"/>
                </a:solidFill>
                <a:latin typeface="+mn-lt"/>
              </a:rPr>
              <a:t>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musí být občanem ČR, který je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bezúhonný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spolehlivý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starší 18 let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zdravotně způsobilý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dosáhl středního vzdělání s maturitní zkouškou 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osvědčení o splnění stanovených odborných předpokladů </a:t>
            </a:r>
            <a:b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prokazuje se stejnokrojem a odznakem obecní policie, mimo pracovní dobu odznakem; popř. prohlášením „obecní (městská) policie“, nelze-li krátkodobě jinak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99C18FE-6A24-DEE5-EB1E-D58D9B221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32</a:t>
            </a:fld>
            <a:endParaRPr lang="es-E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Obecní/městská policie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5516" y="1359006"/>
            <a:ext cx="8712968" cy="476308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povinnosti strážníka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provádění zákroků a úkonů k plnění úkolů obecní policie je povinen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dbát cti, vážnosti a důstojnosti osob i své vlastní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nepřipustit, aby osobám v souvislosti s touto činností vznikla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bezdůvodná újma a případný zásah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jejich práv a svobod překročil míru nezbytnou k dosažení účelu sledovaného zákrokem nebo úkonem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povinen poučit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osoby o jejich právech, provádí-li zákrok nebo úkon spojený se zásahem do jejich práv nebo svobod, pokud to povaha a okolnosti zákroku nebo úkonu dovolují; v opačném případě je poučí okamžitě, jakmile to okolnosti dovolí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povinen poskytnout pomoc v rozsahu svých oprávnění a povinností podle zákona o obecní policii nebo zvláštního zákona každému, kdo o ni požádá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pracovní době je povinen v mezích zákona o obecní policii nebo zvláštního zákona </a:t>
            </a:r>
            <a:r>
              <a:rPr lang="cs-CZ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provést zákrok nebo úkon, nebo učinit jiné opatření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je-li páchán trestný čin nebo přestupek anebo je-li důvodné podezření z jejich páchání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mimo pracovní dobu je povinen v mezích zákona o obecní policii provést zákrok, popřípadě učinit jiné opatření</a:t>
            </a: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(zejména vyrozumět nejbližší útvar policie), </a:t>
            </a: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je-li páchán trestný čin nebo přestupek, kterým je bezprostředně ohrožen život, zdraví nebo majetek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A9C5B99-C0C1-714D-C343-DCE2A3D4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33</a:t>
            </a:fld>
            <a:endParaRPr lang="es-E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Integrovaný záchranný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9782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IZS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rozumí koordinovaný postup jeho složek při </a:t>
            </a: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přípravě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mimořádné události a při </a:t>
            </a: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provádění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záchranných a likvidačních prací;</a:t>
            </a:r>
          </a:p>
          <a:p>
            <a:pPr marL="0" indent="0">
              <a:buNone/>
            </a:pPr>
            <a:r>
              <a:rPr lang="cs-CZ" sz="16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základní složky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Hasičský záchranný sbor ČR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jednotky požární ochrany zařazené do plošného pokrytí kraje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poskytovatelé zdravotnické záchranné služby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Policie ČR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ostatní složky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vyčleněné síly a prostředky ozbrojených sil; ostatní ozbrojené bezpečnostní sbory; ostatní záchranné sbory; orgány ochrany veřejného zdraví; havarijní, pohotovostní, odborné a jiné služby; zařízení civilní ochrany; neziskové organizace a sdružení občanů, která lze využít k záchranným a likvidačním pracím</a:t>
            </a: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ástupný symbol pro číslo snímku 7">
            <a:extLst>
              <a:ext uri="{FF2B5EF4-FFF2-40B4-BE49-F238E27FC236}">
                <a16:creationId xmlns:a16="http://schemas.microsoft.com/office/drawing/2014/main" id="{8C22A69B-FB9C-A7AB-68CF-BFD18DCEF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34</a:t>
            </a:fld>
            <a:endParaRPr lang="es-E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648072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Integrovaný záchranný systém</a:t>
            </a:r>
            <a:endParaRPr lang="cs-CZ" sz="3200" dirty="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498600"/>
            <a:ext cx="8082321" cy="46339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orgány </a:t>
            </a:r>
            <a:r>
              <a:rPr lang="cs-CZ" sz="180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spjaté s fungováním IZS (zejména)</a:t>
            </a:r>
          </a:p>
          <a:p>
            <a:pPr marL="0" indent="0">
              <a:buNone/>
            </a:pPr>
            <a:endParaRPr lang="cs-CZ" sz="1800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b="0" i="1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operační a informační střediska IZS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jsou to s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tálé orgány pro koordinaci složek IZS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cs-CZ" sz="1800" b="0" i="0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Ministerstvo vnitra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řídí, koordinuje, kontroluje a vytváří koncepce na daném úseku</a:t>
            </a:r>
          </a:p>
          <a:p>
            <a:pPr lvl="1"/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orgány obcí a krajů</a:t>
            </a:r>
          </a:p>
          <a:p>
            <a:pPr>
              <a:buNone/>
            </a:pPr>
            <a:endParaRPr lang="cs-CZ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Pomoc od složek systému může vyžadovat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MV, hejtman, starosta obce III a velitel zásahu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564C06D-3436-2D79-4891-5FA6C05C7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35</a:t>
            </a:fld>
            <a:endParaRPr lang="es-E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Zpravodajské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BIS = ozbrojená zpravodajská služba</a:t>
            </a:r>
          </a:p>
          <a:p>
            <a:pPr lvl="1"/>
            <a:r>
              <a:rPr lang="cs-CZ" sz="2000" dirty="0"/>
              <a:t>státní orgán pro získávání, </a:t>
            </a:r>
            <a:r>
              <a:rPr lang="cs-CZ" sz="2000" dirty="0" err="1"/>
              <a:t>shrom</a:t>
            </a:r>
            <a:r>
              <a:rPr lang="cs-CZ" sz="2000" dirty="0"/>
              <a:t>. a vyhodnocování informací důležitých pro ochranu ústavního zřízení, významných </a:t>
            </a:r>
            <a:r>
              <a:rPr lang="cs-CZ" sz="2000" dirty="0" err="1"/>
              <a:t>ekon</a:t>
            </a:r>
            <a:r>
              <a:rPr lang="cs-CZ" sz="2000" dirty="0"/>
              <a:t>. zájmů, bezpečnost a obranu ČR</a:t>
            </a:r>
          </a:p>
          <a:p>
            <a:pPr lvl="1"/>
            <a:r>
              <a:rPr lang="cs-CZ" sz="2000" dirty="0"/>
              <a:t>odpovídá vládě, která ji koordinuje (jmenuje ředitele po projednání ve výboru PS)</a:t>
            </a:r>
          </a:p>
          <a:p>
            <a:pPr lvl="1"/>
            <a:r>
              <a:rPr lang="cs-CZ" sz="2000" dirty="0"/>
              <a:t>úkoluje ji vládá a prezident</a:t>
            </a:r>
          </a:p>
          <a:p>
            <a:r>
              <a:rPr lang="cs-CZ" sz="2400" dirty="0"/>
              <a:t>Úřad pro zahraniční styky a informace</a:t>
            </a:r>
          </a:p>
          <a:p>
            <a:pPr lvl="1"/>
            <a:r>
              <a:rPr lang="cs-CZ" sz="2000" dirty="0"/>
              <a:t>zabezpečuje </a:t>
            </a:r>
            <a:r>
              <a:rPr lang="cs-CZ" sz="2000" dirty="0" err="1"/>
              <a:t>info</a:t>
            </a:r>
            <a:r>
              <a:rPr lang="cs-CZ" sz="2000" dirty="0"/>
              <a:t> mající původ v zahraničí důl. pro bezpečnost a </a:t>
            </a:r>
            <a:r>
              <a:rPr lang="cs-CZ" sz="2000" dirty="0" err="1"/>
              <a:t>ochr</a:t>
            </a:r>
            <a:r>
              <a:rPr lang="cs-CZ" sz="2000" dirty="0"/>
              <a:t>. </a:t>
            </a:r>
            <a:r>
              <a:rPr lang="cs-CZ" sz="2000" dirty="0" err="1"/>
              <a:t>zahr</a:t>
            </a:r>
            <a:r>
              <a:rPr lang="cs-CZ" sz="2000" dirty="0"/>
              <a:t>. politických a </a:t>
            </a:r>
            <a:r>
              <a:rPr lang="cs-CZ" sz="2000" dirty="0" err="1"/>
              <a:t>ekon</a:t>
            </a:r>
            <a:r>
              <a:rPr lang="cs-CZ" sz="2000" dirty="0"/>
              <a:t>. zájmů ČR</a:t>
            </a:r>
          </a:p>
          <a:p>
            <a:r>
              <a:rPr lang="cs-CZ" sz="2400" dirty="0"/>
              <a:t>Vojenské zpravodajství</a:t>
            </a:r>
          </a:p>
          <a:p>
            <a:pPr lvl="1"/>
            <a:r>
              <a:rPr lang="cs-CZ" sz="2000" dirty="0"/>
              <a:t> zabezpečuje </a:t>
            </a:r>
            <a:r>
              <a:rPr lang="cs-CZ" sz="2000" dirty="0" err="1"/>
              <a:t>info</a:t>
            </a:r>
            <a:r>
              <a:rPr lang="cs-CZ" sz="2000" dirty="0"/>
              <a:t> mající původ v zahraničí důl. pro obranu a bezpečnost ČR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Správa obrany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 zajišťování své bezpečnosti vytváří Česká republika ozbrojené síly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/>
              <a:t>Vnitřní struktura ozbrojených sil: </a:t>
            </a:r>
            <a:br>
              <a:rPr lang="cs-CZ" sz="2000" dirty="0"/>
            </a:br>
            <a:endParaRPr lang="cs-CZ" sz="2000" dirty="0"/>
          </a:p>
          <a:p>
            <a:pPr lvl="0"/>
            <a:r>
              <a:rPr lang="cs-CZ" sz="2000" b="1" dirty="0"/>
              <a:t>Armáda ČR </a:t>
            </a:r>
            <a:r>
              <a:rPr lang="cs-CZ" sz="2000" dirty="0"/>
              <a:t>– základ ozbrojených sil, organizačně členěná na vojenské útvary, vojenská zařízení a vojenské záchranné útvary.</a:t>
            </a:r>
          </a:p>
          <a:p>
            <a:pPr lvl="0"/>
            <a:r>
              <a:rPr lang="cs-CZ" sz="2000" b="1" dirty="0"/>
              <a:t>Vojenská kancelář prezidenta republiky</a:t>
            </a:r>
            <a:r>
              <a:rPr lang="cs-CZ" sz="2000" dirty="0"/>
              <a:t>, řídí náčelník přímo podřízený prezidentovi ČR.</a:t>
            </a:r>
          </a:p>
          <a:p>
            <a:pPr lvl="0"/>
            <a:r>
              <a:rPr lang="cs-CZ" sz="2000" b="1" dirty="0"/>
              <a:t>Hradní stráž </a:t>
            </a:r>
            <a:r>
              <a:rPr lang="cs-CZ" sz="2000" dirty="0"/>
              <a:t>– podřízená náčelníkovi vojenské kanceláře.</a:t>
            </a:r>
          </a:p>
          <a:p>
            <a:pPr marL="0" indent="0"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7C2A41-50A3-499F-9C5C-FE867C9CB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82" y="258640"/>
            <a:ext cx="8086635" cy="647700"/>
          </a:xfrm>
        </p:spPr>
        <p:txBody>
          <a:bodyPr/>
          <a:lstStyle/>
          <a:p>
            <a:r>
              <a:rPr lang="cs-CZ" dirty="0"/>
              <a:t>Bezpečnostní správa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D9D6F1-D588-4491-8E44-62639479F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472540"/>
            <a:ext cx="8082321" cy="4659973"/>
          </a:xfrm>
        </p:spPr>
        <p:txBody>
          <a:bodyPr/>
          <a:lstStyle/>
          <a:p>
            <a:pPr>
              <a:buNone/>
            </a:pPr>
            <a:r>
              <a:rPr lang="cs-CZ" dirty="0"/>
              <a:t>Vnitřní bezpečnost</a:t>
            </a:r>
          </a:p>
          <a:p>
            <a:pPr lvl="0"/>
            <a:r>
              <a:rPr lang="cs-CZ" sz="2000" dirty="0"/>
              <a:t>s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práva policie 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integrovaný záchranný systém (IZS) a krizové řízení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zpravodajské služby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 utajovaných informací a </a:t>
            </a:r>
            <a:r>
              <a:rPr lang="cs-CZ" sz="20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bezpečn</a:t>
            </a: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způsobilost</a:t>
            </a:r>
          </a:p>
          <a:p>
            <a:pPr lvl="0"/>
            <a:r>
              <a:rPr lang="cs-CZ" sz="2000" dirty="0"/>
              <a:t>ochrana pořádku a bezpečnosti při správě soudnictví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ochrana přírody</a:t>
            </a:r>
          </a:p>
          <a:p>
            <a:pPr lvl="0"/>
            <a:r>
              <a:rPr lang="cs-CZ" sz="2000" dirty="0"/>
              <a:t>ochrana bezpečnosti práce</a:t>
            </a:r>
          </a:p>
          <a:p>
            <a:pPr lvl="0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požární ochrana</a:t>
            </a:r>
          </a:p>
          <a:p>
            <a:pPr lvl="0">
              <a:buNone/>
            </a:pPr>
            <a:endParaRPr lang="cs-CZ" dirty="0"/>
          </a:p>
          <a:p>
            <a:pPr lvl="0">
              <a:buNone/>
            </a:pPr>
            <a:r>
              <a:rPr lang="cs-CZ" dirty="0"/>
              <a:t>Vnější bezpečnost</a:t>
            </a:r>
            <a:endParaRPr lang="cs-CZ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000" dirty="0"/>
              <a:t>správa obrany</a:t>
            </a:r>
          </a:p>
          <a:p>
            <a:endParaRPr lang="en-US" sz="2000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1F150E86-4153-4FEA-AD58-0B4EA78DF8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32C7937-7228-4EC4-B43A-D0DF084095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374474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991"/>
            <a:ext cx="8229600" cy="611848"/>
          </a:xfrm>
        </p:spPr>
        <p:txBody>
          <a:bodyPr/>
          <a:lstStyle/>
          <a:p>
            <a:r>
              <a:rPr lang="cs-CZ" dirty="0"/>
              <a:t>Vybrané orgány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09967"/>
            <a:ext cx="7620438" cy="4525963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Parlament 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vyhlášení stavu ohrožení a válečného stavu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souhlas s pobytem cizích vojsk a s vysláním českých vojsk</a:t>
            </a:r>
            <a:b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 zahraničí</a:t>
            </a:r>
          </a:p>
          <a:p>
            <a:r>
              <a:rPr lang="cs-CZ" sz="2400" dirty="0"/>
              <a:t>Prezident ČR</a:t>
            </a:r>
          </a:p>
          <a:p>
            <a:pPr lvl="1"/>
            <a:r>
              <a:rPr lang="cs-CZ" sz="2000" dirty="0"/>
              <a:t>vrchní velitel ozbrojených sil, s kontrasignací předsedy </a:t>
            </a:r>
            <a:br>
              <a:rPr lang="cs-CZ" sz="2000" dirty="0"/>
            </a:br>
            <a:r>
              <a:rPr lang="cs-CZ" sz="2000" dirty="0"/>
              <a:t>(nebo pověřeného člena) vlády, zejm. se podílí se na </a:t>
            </a:r>
            <a:br>
              <a:rPr lang="cs-CZ" sz="2000" dirty="0"/>
            </a:br>
            <a:r>
              <a:rPr lang="cs-CZ" sz="2000" dirty="0"/>
              <a:t>vydávání (specifických) normativních právních aktů </a:t>
            </a:r>
            <a:br>
              <a:rPr lang="cs-CZ" sz="2000" dirty="0"/>
            </a:br>
            <a:r>
              <a:rPr lang="cs-CZ" sz="2000" dirty="0"/>
              <a:t>a stanoví způsob propouštění vojáků ze základní nebo náhradní služby</a:t>
            </a:r>
          </a:p>
          <a:p>
            <a:r>
              <a:rPr lang="cs-CZ" sz="2000" dirty="0"/>
              <a:t>Vláda </a:t>
            </a:r>
          </a:p>
          <a:p>
            <a:pPr lvl="1"/>
            <a:r>
              <a:rPr lang="cs-CZ" sz="2000" dirty="0"/>
              <a:t>nejvyšším ústředním orgánem bezpečnostní správy</a:t>
            </a:r>
          </a:p>
          <a:p>
            <a:r>
              <a:rPr lang="cs-CZ" sz="2000" dirty="0"/>
              <a:t>Bezpečnostní rada státu </a:t>
            </a:r>
          </a:p>
          <a:p>
            <a:pPr lvl="1"/>
            <a:r>
              <a:rPr lang="cs-CZ" sz="2000" dirty="0"/>
              <a:t>zvláštní bezpečnostní orgán, složený z předsedy vlády a dalších členů vlády – jednání se může zúčastnit i prezident</a:t>
            </a:r>
          </a:p>
          <a:p>
            <a:pPr lvl="1"/>
            <a:r>
              <a:rPr lang="cs-CZ" sz="2000" dirty="0"/>
              <a:t>připravuje vládě podklady, návrhy opatření k zajištění bez.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1F5397-0C00-4A90-B258-094443975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677" y="-171450"/>
            <a:ext cx="8086635" cy="647700"/>
          </a:xfrm>
        </p:spPr>
        <p:txBody>
          <a:bodyPr/>
          <a:lstStyle/>
          <a:p>
            <a:r>
              <a:rPr lang="cs-CZ" dirty="0"/>
              <a:t>Vybrané orgány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A45B95-2881-4F7E-8D99-367A7FFBD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8178" y="476250"/>
            <a:ext cx="8401562" cy="4114800"/>
          </a:xfrm>
        </p:spPr>
        <p:txBody>
          <a:bodyPr/>
          <a:lstStyle/>
          <a:p>
            <a:pPr>
              <a:buNone/>
            </a:pPr>
            <a:r>
              <a:rPr lang="cs-CZ" sz="2000" b="1" dirty="0"/>
              <a:t>Ústřední orgány státní správy (2/1969) a další</a:t>
            </a:r>
          </a:p>
          <a:p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Ministerstvo vnitra</a:t>
            </a:r>
          </a:p>
          <a:p>
            <a:pPr lvl="0"/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orgánem st. správy pro veřejný pořádek a další věci vnitřního pořádku a bezpečnosti ve vymezeném rozsahu, včetně dohledu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 bezpečnost a plynulost silničního provozu</a:t>
            </a:r>
            <a:endParaRPr lang="cs-CZ" sz="2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0"/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zajišťuje komunikační sítě pro Policii České republiky,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složky integrovaného záchranného systému a územní orgány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státní správy a provozuje informační systém pro nakládání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 utajovanými informacemi mezi orgány veřejné moci</a:t>
            </a:r>
            <a:endParaRPr lang="cs-CZ" sz="1800" dirty="0"/>
          </a:p>
          <a:p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Ministerstvo obrany</a:t>
            </a:r>
          </a:p>
          <a:p>
            <a:pPr lvl="0"/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ústředním orgánem státní správy zejména pro zabezpečování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obrany České republiky a řízení Armády České republiky </a:t>
            </a:r>
            <a:b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cs-CZ" sz="2000" i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správu vojenských újezdů</a:t>
            </a:r>
          </a:p>
          <a:p>
            <a:r>
              <a:rPr lang="cs-CZ" sz="2000" b="1" dirty="0"/>
              <a:t>Policie ČR </a:t>
            </a:r>
            <a:r>
              <a:rPr lang="cs-CZ" sz="2000" dirty="0"/>
              <a:t>– </a:t>
            </a:r>
            <a:r>
              <a:rPr lang="cs-CZ" sz="2000" i="1" dirty="0"/>
              <a:t>jednotný ozbrojený </a:t>
            </a:r>
            <a:r>
              <a:rPr lang="cs-CZ" sz="2000" i="1" dirty="0" err="1"/>
              <a:t>bezpečn</a:t>
            </a:r>
            <a:r>
              <a:rPr lang="cs-CZ" sz="2000" i="1" dirty="0"/>
              <a:t>. sbor</a:t>
            </a:r>
          </a:p>
          <a:p>
            <a:r>
              <a:rPr lang="cs-CZ" sz="2000" b="1" dirty="0">
                <a:solidFill>
                  <a:schemeClr val="tx1"/>
                </a:solidFill>
              </a:rPr>
              <a:t>Bezpečnostní informační služba </a:t>
            </a:r>
            <a:r>
              <a:rPr lang="cs-CZ" sz="2000" dirty="0">
                <a:solidFill>
                  <a:schemeClr val="tx1"/>
                </a:solidFill>
              </a:rPr>
              <a:t>– ozbrojená  zpravodajská služba</a:t>
            </a:r>
          </a:p>
          <a:p>
            <a:r>
              <a:rPr lang="cs-CZ" sz="2000" b="1" dirty="0"/>
              <a:t>Armáda</a:t>
            </a:r>
            <a:r>
              <a:rPr lang="cs-CZ" sz="2000" dirty="0"/>
              <a:t> – </a:t>
            </a:r>
            <a:r>
              <a:rPr lang="cs-CZ" sz="2000" i="1" dirty="0"/>
              <a:t>základ ozbrojených sil (+ vojenská stráž prezidenta a hradní stráž)</a:t>
            </a:r>
            <a:endParaRPr lang="cs-CZ" sz="2000" i="1" dirty="0">
              <a:solidFill>
                <a:schemeClr val="tx1"/>
              </a:solidFill>
            </a:endParaRPr>
          </a:p>
          <a:p>
            <a:r>
              <a:rPr lang="cs-CZ" sz="2000" b="1" dirty="0"/>
              <a:t>Obce a kraje </a:t>
            </a:r>
            <a:r>
              <a:rPr lang="cs-CZ" sz="2000" dirty="0"/>
              <a:t>– </a:t>
            </a:r>
            <a:r>
              <a:rPr lang="cs-CZ" sz="2000" i="1" dirty="0"/>
              <a:t>mají úkoly v oblasti zajišťování </a:t>
            </a:r>
            <a:r>
              <a:rPr lang="cs-CZ" sz="2000" i="1" dirty="0" err="1"/>
              <a:t>bezp</a:t>
            </a:r>
            <a:r>
              <a:rPr lang="cs-CZ" sz="2000" i="1" dirty="0"/>
              <a:t>. a veřejného pořádku a obrany na svém území</a:t>
            </a:r>
            <a:endParaRPr lang="cs-CZ" sz="2000" i="1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551A636-6DD3-4058-B88D-CAF9FD1C49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4127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C417E-E722-4B51-868B-F31D29433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" y="401637"/>
            <a:ext cx="8086635" cy="647700"/>
          </a:xfrm>
        </p:spPr>
        <p:txBody>
          <a:bodyPr/>
          <a:lstStyle/>
          <a:p>
            <a:r>
              <a:rPr lang="cs-CZ" dirty="0"/>
              <a:t>Prameny právní úpravy bezpečnostní správy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4233C-4B06-44B3-94D3-A54A5436E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638795"/>
            <a:ext cx="8082321" cy="4493718"/>
          </a:xfrm>
        </p:spPr>
        <p:txBody>
          <a:bodyPr/>
          <a:lstStyle/>
          <a:p>
            <a:r>
              <a:rPr lang="cs-CZ" sz="2000" b="1" dirty="0"/>
              <a:t>Ústavní Z č. 110/1998 Sb., o bezpečnosti ČR</a:t>
            </a:r>
            <a:endParaRPr lang="cs-CZ" sz="2000" b="1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20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Vnitřní bezpečnost (zejména)</a:t>
            </a: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273/2008 Sb., o Policii České republiky</a:t>
            </a:r>
          </a:p>
          <a:p>
            <a:pPr lvl="1"/>
            <a:r>
              <a:rPr lang="cs-CZ" sz="1600" dirty="0"/>
              <a:t>Zákon č. 361/2003 Sb., o služebním poměru příslušníků bezpečnostních sborů</a:t>
            </a:r>
            <a:endParaRPr lang="cs-CZ" sz="1600" dirty="0">
              <a:solidFill>
                <a:schemeClr val="tx1"/>
              </a:solidFill>
              <a:ea typeface="+mn-ea"/>
            </a:endParaRP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553/1991 Sb., o obecní policii</a:t>
            </a: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240/2000 Sb., o krizovém řízení a o změně</a:t>
            </a:r>
            <a:br>
              <a:rPr lang="cs-CZ" sz="1600" dirty="0">
                <a:solidFill>
                  <a:schemeClr val="tx1"/>
                </a:solidFill>
                <a:ea typeface="+mn-ea"/>
              </a:rPr>
            </a:br>
            <a:r>
              <a:rPr lang="cs-CZ" sz="1600" dirty="0">
                <a:solidFill>
                  <a:schemeClr val="tx1"/>
                </a:solidFill>
                <a:ea typeface="+mn-ea"/>
              </a:rPr>
              <a:t>někt</a:t>
            </a:r>
            <a:r>
              <a:rPr lang="cs-CZ" sz="1600" dirty="0">
                <a:ea typeface="+mn-ea"/>
              </a:rPr>
              <a:t>erých </a:t>
            </a:r>
            <a:r>
              <a:rPr lang="cs-CZ" sz="1600" dirty="0">
                <a:solidFill>
                  <a:schemeClr val="tx1"/>
                </a:solidFill>
                <a:ea typeface="+mn-ea"/>
              </a:rPr>
              <a:t>zákonů (krizový zákon)</a:t>
            </a:r>
          </a:p>
          <a:p>
            <a:pPr lvl="1"/>
            <a:r>
              <a:rPr lang="cs-CZ" sz="1600" dirty="0">
                <a:ea typeface="+mn-ea"/>
              </a:rPr>
              <a:t>Zákon č. 241/2000 Sb., o hospodářských opatřeních pro</a:t>
            </a:r>
            <a:br>
              <a:rPr lang="cs-CZ" sz="1600" dirty="0">
                <a:ea typeface="+mn-ea"/>
              </a:rPr>
            </a:br>
            <a:r>
              <a:rPr lang="cs-CZ" sz="1600" dirty="0">
                <a:ea typeface="+mn-ea"/>
              </a:rPr>
              <a:t>krizové stavy a o změně některých souvisejících zákonů</a:t>
            </a:r>
            <a:endParaRPr lang="cs-CZ" sz="1600" dirty="0">
              <a:solidFill>
                <a:schemeClr val="tx1"/>
              </a:solidFill>
              <a:ea typeface="+mn-ea"/>
            </a:endParaRP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239/2000 Sb., o integrovaném záchranném </a:t>
            </a:r>
            <a:br>
              <a:rPr lang="cs-CZ" sz="1600" dirty="0">
                <a:solidFill>
                  <a:schemeClr val="tx1"/>
                </a:solidFill>
                <a:ea typeface="+mn-ea"/>
              </a:rPr>
            </a:br>
            <a:r>
              <a:rPr lang="cs-CZ" sz="1600" dirty="0">
                <a:solidFill>
                  <a:schemeClr val="tx1"/>
                </a:solidFill>
                <a:ea typeface="+mn-ea"/>
              </a:rPr>
              <a:t>systému a o změně některých zákonů</a:t>
            </a: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153/1994 Sb., o zpravodajských službách </a:t>
            </a:r>
            <a:r>
              <a:rPr lang="cs-CZ" sz="1600" dirty="0">
                <a:ea typeface="+mn-ea"/>
              </a:rPr>
              <a:t>ČR</a:t>
            </a:r>
            <a:endParaRPr lang="cs-CZ" sz="1600" dirty="0">
              <a:solidFill>
                <a:schemeClr val="tx1"/>
              </a:solidFill>
              <a:ea typeface="+mn-ea"/>
            </a:endParaRPr>
          </a:p>
          <a:p>
            <a:pPr lvl="1"/>
            <a:r>
              <a:rPr lang="cs-CZ" sz="1600" dirty="0">
                <a:solidFill>
                  <a:schemeClr val="tx1"/>
                </a:solidFill>
                <a:ea typeface="+mn-ea"/>
              </a:rPr>
              <a:t>Zákon č. 412/2005 Sb., o ochraně utajovaných informací </a:t>
            </a:r>
            <a:br>
              <a:rPr lang="cs-CZ" sz="1600" dirty="0">
                <a:solidFill>
                  <a:schemeClr val="tx1"/>
                </a:solidFill>
                <a:ea typeface="+mn-ea"/>
              </a:rPr>
            </a:br>
            <a:r>
              <a:rPr lang="cs-CZ" sz="1600" dirty="0">
                <a:solidFill>
                  <a:schemeClr val="tx1"/>
                </a:solidFill>
                <a:ea typeface="+mn-ea"/>
              </a:rPr>
              <a:t>a o bezpečnostní způsobilosti</a:t>
            </a:r>
          </a:p>
          <a:p>
            <a:pPr lvl="1"/>
            <a:r>
              <a:rPr lang="cs-CZ" sz="1600" dirty="0"/>
              <a:t>Zák. č. 229/2013 Sb. o nakládání s bezpečnostním materiálem.</a:t>
            </a:r>
          </a:p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95EC04-319D-4526-95BA-C02E0FA263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73299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DC417E-E722-4B51-868B-F31D29433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694" y="401637"/>
            <a:ext cx="8086635" cy="647700"/>
          </a:xfrm>
        </p:spPr>
        <p:txBody>
          <a:bodyPr/>
          <a:lstStyle/>
          <a:p>
            <a:r>
              <a:rPr lang="cs-CZ" dirty="0"/>
              <a:t>Prameny právní úpravy bezpečnostní správy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C4233C-4B06-44B3-94D3-A54A5436E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638795"/>
            <a:ext cx="8082321" cy="4493718"/>
          </a:xfrm>
        </p:spPr>
        <p:txBody>
          <a:bodyPr/>
          <a:lstStyle/>
          <a:p>
            <a:r>
              <a:rPr lang="cs-CZ" sz="2400" b="1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Vnější bezpečnost  - obrana (zejména)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ea typeface="+mn-ea"/>
              </a:rPr>
              <a:t>Zákon č. 219/1999 Sb., o ozbrojených silách České republiky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ea typeface="+mn-ea"/>
              </a:rPr>
              <a:t>Zákon č. 221/1999 Sb., o vojácích z povolání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ea typeface="+mn-ea"/>
              </a:rPr>
              <a:t>Zákon č. 222/1999 Sb., o zajišťování obrany </a:t>
            </a:r>
            <a:br>
              <a:rPr lang="cs-CZ" sz="2000" dirty="0">
                <a:solidFill>
                  <a:schemeClr val="tx1"/>
                </a:solidFill>
                <a:ea typeface="+mn-ea"/>
              </a:rPr>
            </a:br>
            <a:r>
              <a:rPr lang="cs-CZ" sz="2000" dirty="0">
                <a:solidFill>
                  <a:schemeClr val="tx1"/>
                </a:solidFill>
                <a:ea typeface="+mn-ea"/>
              </a:rPr>
              <a:t>České republiky</a:t>
            </a:r>
          </a:p>
          <a:p>
            <a:pPr lvl="1"/>
            <a:r>
              <a:rPr lang="cs-CZ" sz="2000" dirty="0">
                <a:solidFill>
                  <a:schemeClr val="tx1"/>
                </a:solidFill>
                <a:ea typeface="+mn-ea"/>
              </a:rPr>
              <a:t>Zákon č. 585/2004 Sb., o branné povinnosti a jejím </a:t>
            </a:r>
            <a:br>
              <a:rPr lang="cs-CZ" sz="2000" dirty="0">
                <a:solidFill>
                  <a:schemeClr val="tx1"/>
                </a:solidFill>
                <a:ea typeface="+mn-ea"/>
              </a:rPr>
            </a:br>
            <a:r>
              <a:rPr lang="cs-CZ" sz="2000" dirty="0">
                <a:solidFill>
                  <a:schemeClr val="tx1"/>
                </a:solidFill>
                <a:ea typeface="+mn-ea"/>
              </a:rPr>
              <a:t>zajišťování (branný zákon)</a:t>
            </a:r>
          </a:p>
          <a:p>
            <a:pPr lvl="1"/>
            <a:r>
              <a:rPr lang="cs-CZ" sz="2000" dirty="0"/>
              <a:t>Zákon č. 332/2014 Sb., kterým se mění zákon o vojácích z povolání</a:t>
            </a:r>
          </a:p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B95EC04-319D-4526-95BA-C02E0FA263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86918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algn="ctr"/>
            <a:r>
              <a:rPr lang="cs-CZ" sz="3200" b="1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Bezpečnostní správa</a:t>
            </a:r>
            <a:endParaRPr lang="cs-CZ" sz="3200" dirty="0"/>
          </a:p>
        </p:txBody>
      </p:sp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0768"/>
            <a:ext cx="8435280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ústavní zákon č. 110/1998 Sb., o bezpečnosti ČR</a:t>
            </a:r>
          </a:p>
          <a:p>
            <a:pPr marL="0" indent="0">
              <a:buNone/>
            </a:pPr>
            <a:endParaRPr lang="cs-CZ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vymezuje základní povinnost státu zajišťovat bezpečnost 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(tj. svrchovanost, územní celistvost a ochranu demokratických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základů státu, životů, zdraví a majetkových hodnot)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konstatuje, že bezpečnost státu zajišťují ozbrojené síly, ozbrojené bezpečnostní sbory, záchranné sbory a havarijní služby</a:t>
            </a:r>
          </a:p>
          <a:p>
            <a:pPr marL="0" indent="0">
              <a:buNone/>
            </a:pPr>
            <a:r>
              <a:rPr lang="cs-CZ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cs-CZ" sz="16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cs-CZ" sz="1600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tátní orgány, orgány územních samosprávných celků a právnické a fyzické osoby jsou povinny se podílet na zajišťování bezpečnosti České republiky. Rozsah povinností a další podrobnosti stanoví zákon.</a:t>
            </a:r>
            <a:endParaRPr lang="cs-CZ" sz="2000" b="0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vymezuje tzv. „mimořádné stavy“ a jejich základní souvislosti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zakotvuje Bezpečnostní radu státu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A778F61E-26C1-B72D-6932-92FD201C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7FF8AC8-B8BF-4C32-976E-8A99829EA4DA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2797</TotalTime>
  <Words>3989</Words>
  <Application>Microsoft Office PowerPoint</Application>
  <PresentationFormat>Předvádění na obrazovce (4:3)</PresentationFormat>
  <Paragraphs>471</Paragraphs>
  <Slides>37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Tahoma</vt:lpstr>
      <vt:lpstr>Times New Roman</vt:lpstr>
      <vt:lpstr>Trebuchet MS</vt:lpstr>
      <vt:lpstr>Wingdings</vt:lpstr>
      <vt:lpstr>Prezentace_MU_CZ</vt:lpstr>
      <vt:lpstr>Bezpečnostní správa, správa policie    BM406K Vybrané otázky veřejné správy a správního práva I  4. přednáška 26. 4. 2024  David Hejč </vt:lpstr>
      <vt:lpstr>Bezpečnostní správa</vt:lpstr>
      <vt:lpstr>Bezpečnostní správa</vt:lpstr>
      <vt:lpstr>Bezpečnostní správa</vt:lpstr>
      <vt:lpstr>Vybrané orgány</vt:lpstr>
      <vt:lpstr>Vybrané orgány</vt:lpstr>
      <vt:lpstr>Prameny právní úpravy bezpečnostní správy</vt:lpstr>
      <vt:lpstr>Prameny právní úpravy bezpečnostní správy</vt:lpstr>
      <vt:lpstr>Bezpečnostní správa</vt:lpstr>
      <vt:lpstr>Ústavní Z ústavní zákon č. 110/1998 Sb., o bezpečnosti ČR </vt:lpstr>
      <vt:lpstr>Vybrané mimořádné stavy</vt:lpstr>
      <vt:lpstr>Vybrané mimořádné stavy</vt:lpstr>
      <vt:lpstr>Krizové řízení</vt:lpstr>
      <vt:lpstr>Formy realizace bezpečnostní správy</vt:lpstr>
      <vt:lpstr>Krizová opatření vlády  § 5 a § 6 krizového zákona</vt:lpstr>
      <vt:lpstr>Krizová opatření vlády  § 5 a § 6 krizového zákona</vt:lpstr>
      <vt:lpstr>Krizová opatření vlády  § 5 a § 6 krizového zákona</vt:lpstr>
      <vt:lpstr>Krizová opatření vlády  § 5 a § 6 krizového zákona</vt:lpstr>
      <vt:lpstr>Policie ČR</vt:lpstr>
      <vt:lpstr>Organizace správy policie</vt:lpstr>
      <vt:lpstr>Správa policie</vt:lpstr>
      <vt:lpstr>Správa policie</vt:lpstr>
      <vt:lpstr>Policie ČR</vt:lpstr>
      <vt:lpstr>Prezentace aplikace PowerPoint</vt:lpstr>
      <vt:lpstr>Policie ČR</vt:lpstr>
      <vt:lpstr>Správa policie</vt:lpstr>
      <vt:lpstr>Správa policie</vt:lpstr>
      <vt:lpstr>Policie ČR</vt:lpstr>
      <vt:lpstr>Prokázání totožnosti</vt:lpstr>
      <vt:lpstr>Prokázání totožnosti</vt:lpstr>
      <vt:lpstr>Obecní/městská policie</vt:lpstr>
      <vt:lpstr>Obecní/městská policie</vt:lpstr>
      <vt:lpstr>Obecní/městská policie</vt:lpstr>
      <vt:lpstr>Integrovaný záchranný systém</vt:lpstr>
      <vt:lpstr>Integrovaný záchranný systém</vt:lpstr>
      <vt:lpstr>Zpravodajské služby</vt:lpstr>
      <vt:lpstr>Správa obrany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Lukas Potesil</dc:creator>
  <cp:lastModifiedBy>David Hejč</cp:lastModifiedBy>
  <cp:revision>323</cp:revision>
  <cp:lastPrinted>2024-04-24T19:28:19Z</cp:lastPrinted>
  <dcterms:created xsi:type="dcterms:W3CDTF">2016-09-26T07:53:44Z</dcterms:created>
  <dcterms:modified xsi:type="dcterms:W3CDTF">2024-04-26T12:06:15Z</dcterms:modified>
</cp:coreProperties>
</file>