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317" r:id="rId4"/>
    <p:sldId id="277" r:id="rId5"/>
    <p:sldId id="302" r:id="rId6"/>
    <p:sldId id="315" r:id="rId7"/>
    <p:sldId id="303" r:id="rId8"/>
    <p:sldId id="304" r:id="rId9"/>
    <p:sldId id="308" r:id="rId10"/>
    <p:sldId id="31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11" autoAdjust="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EB1C646-FBC7-47F3-9FB4-814D669E5E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79F409B-3172-41DA-8BE4-AD13A011A0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31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  <a:endParaRPr lang="cs-CZ" altLang="cs-CZ" noProof="0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3BDA73-4876-4844-B728-17F7C2AC6E6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F29D4-5C06-472A-8166-9DA2BFAB78A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65E2D-3ACD-49B1-AF16-5ED00E10BD2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FB2DA-DC06-481A-AF93-0640963FB8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54BF2-FFB0-42EC-9D70-5DCB902B305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23F14-D1B4-425B-AE8B-48231FBD29C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413D2-EB47-47A9-81EB-1D5BEC7E813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58F2D-DFE6-45E8-8D75-F6DA88FAE7B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725AB-06EE-4EFE-9DF1-03A2169C584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F4C9F6-BC22-4CD1-81C1-8DF7223B121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A2850-6DBE-441A-8BB0-517375E04DB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Arial" charset="0"/>
              </a:defRPr>
            </a:lvl1pPr>
          </a:lstStyle>
          <a:p>
            <a:fld id="{AE6FF3A2-017F-429B-9E1A-3983CEB41C6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5295491-931D-4990-95F4-752152365597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377" y="1359018"/>
            <a:ext cx="7518400" cy="4520490"/>
          </a:xfrm>
        </p:spPr>
        <p:txBody>
          <a:bodyPr/>
          <a:lstStyle/>
          <a:p>
            <a:r>
              <a:rPr lang="cs-CZ" altLang="cs-CZ" sz="2400" dirty="0">
                <a:solidFill>
                  <a:schemeClr val="tx2">
                    <a:lumMod val="75000"/>
                  </a:schemeClr>
                </a:solidFill>
              </a:rPr>
              <a:t>BM605Zk Vybrané </a:t>
            </a:r>
            <a:r>
              <a:rPr lang="cs-CZ" altLang="cs-CZ" sz="2400" dirty="0"/>
              <a:t>otázky správního práva a veřejné správy III</a:t>
            </a:r>
            <a:br>
              <a:rPr lang="cs-CZ" altLang="cs-CZ" sz="2400" dirty="0"/>
            </a:br>
            <a:b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přednáška 1.3.2024</a:t>
            </a:r>
            <a:br>
              <a:rPr lang="cs-CZ" altLang="cs-CZ" sz="2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2400" dirty="0">
                <a:solidFill>
                  <a:srgbClr val="0070C0"/>
                </a:solidFill>
              </a:rPr>
              <a:t>Právní záruky ve veřejné správě - systém  </a:t>
            </a:r>
            <a:br>
              <a:rPr lang="cs-CZ" sz="2400" dirty="0">
                <a:solidFill>
                  <a:srgbClr val="0070C0"/>
                </a:solidFill>
              </a:rPr>
            </a:br>
            <a:r>
              <a:rPr lang="cs-CZ" sz="2400" dirty="0">
                <a:solidFill>
                  <a:srgbClr val="0070C0"/>
                </a:solidFill>
              </a:rPr>
              <a:t>Veřejný ochránce práv</a:t>
            </a:r>
            <a:br>
              <a:rPr lang="cs-CZ" sz="2400" dirty="0">
                <a:solidFill>
                  <a:srgbClr val="0070C0"/>
                </a:solidFill>
              </a:rPr>
            </a:br>
            <a:r>
              <a:rPr lang="cs-CZ" sz="2400" dirty="0">
                <a:solidFill>
                  <a:srgbClr val="0070C0"/>
                </a:solidFill>
              </a:rPr>
              <a:t>Soudní kontrola veřejné správy </a:t>
            </a:r>
            <a:br>
              <a:rPr lang="cs-CZ" sz="2400" dirty="0">
                <a:solidFill>
                  <a:srgbClr val="0070C0"/>
                </a:solidFill>
              </a:rPr>
            </a:br>
            <a:br>
              <a:rPr lang="cs-CZ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altLang="cs-CZ" sz="2400" dirty="0">
                <a:solidFill>
                  <a:srgbClr val="7030A0"/>
                </a:solidFill>
              </a:rPr>
            </a:br>
            <a:r>
              <a:rPr lang="cs-CZ" altLang="cs-CZ" sz="2000" b="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doc.JUDr</a:t>
            </a:r>
            <a:r>
              <a:rPr lang="cs-CZ" altLang="cs-CZ" sz="2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Soňa Skulová, Ph.D.</a:t>
            </a:r>
            <a:b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24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BD779-6CD2-4173-8D08-B03EA135B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dirty="0">
                <a:solidFill>
                  <a:srgbClr val="0070C0"/>
                </a:solidFill>
              </a:rPr>
              <a:t>Prameny ke studiu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76CC68-6878-4815-A8D9-D89FEFEB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000" dirty="0"/>
              <a:t>Hendrych, D. </a:t>
            </a:r>
            <a:r>
              <a:rPr lang="cs-CZ" sz="2000" i="1" dirty="0"/>
              <a:t>Správní věda</a:t>
            </a:r>
            <a:r>
              <a:rPr lang="cs-CZ" sz="2000" b="1" dirty="0"/>
              <a:t>.</a:t>
            </a:r>
            <a:r>
              <a:rPr lang="cs-CZ" sz="2000" dirty="0"/>
              <a:t> 4. vyd.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: 2014, </a:t>
            </a:r>
          </a:p>
          <a:p>
            <a:pPr marL="0" indent="0">
              <a:buNone/>
            </a:pPr>
            <a:r>
              <a:rPr lang="cs-CZ" sz="2000" dirty="0"/>
              <a:t>     s. 192-193</a:t>
            </a:r>
          </a:p>
          <a:p>
            <a:pPr>
              <a:buFontTx/>
              <a:buChar char="-"/>
            </a:pPr>
            <a:r>
              <a:rPr lang="cs-CZ" altLang="cs-CZ" sz="2000" dirty="0"/>
              <a:t>Skulová, S. a kol. </a:t>
            </a:r>
            <a:r>
              <a:rPr lang="cs-CZ" altLang="cs-CZ" sz="2000" i="1" dirty="0"/>
              <a:t>Základy správní vědy. 2</a:t>
            </a:r>
            <a:r>
              <a:rPr lang="cs-CZ" altLang="cs-CZ" sz="2000" dirty="0"/>
              <a:t>. vyd. Brno: Masarykova</a:t>
            </a:r>
            <a:br>
              <a:rPr lang="cs-CZ" altLang="cs-CZ" sz="2000" dirty="0"/>
            </a:br>
            <a:r>
              <a:rPr lang="cs-CZ" altLang="cs-CZ" sz="2000" dirty="0"/>
              <a:t> univerzita, 2014, s. 178-180</a:t>
            </a:r>
          </a:p>
          <a:p>
            <a:pPr>
              <a:buFontTx/>
              <a:buChar char="-"/>
            </a:pPr>
            <a:r>
              <a:rPr lang="cs-CZ" sz="2000" dirty="0"/>
              <a:t>Kadečka, S., Průcha, P. </a:t>
            </a:r>
            <a:r>
              <a:rPr lang="cs-CZ" sz="2000" i="1" dirty="0"/>
              <a:t>Správní právo - obecná část : multimediální učební text</a:t>
            </a:r>
            <a:r>
              <a:rPr lang="cs-CZ" sz="2000" dirty="0"/>
              <a:t>. 2. vyd. Brno : Masarykova univerzita, 2008, s. 60-62</a:t>
            </a:r>
            <a:endParaRPr lang="cs-CZ" altLang="cs-CZ" sz="2000" dirty="0"/>
          </a:p>
          <a:p>
            <a:pPr>
              <a:buFontTx/>
              <a:buChar char="-"/>
            </a:pPr>
            <a:endParaRPr lang="cs-CZ" altLang="cs-CZ" sz="20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0E960C-6674-406B-AE8A-2CBD2CADB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31ED50-663D-47B9-AF5A-CA8657048D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FB2DA-DC06-481A-AF93-0640963FB856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205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dirty="0">
                <a:solidFill>
                  <a:srgbClr val="0070C0"/>
                </a:solidFill>
              </a:rPr>
              <a:t>Osnova přednášky a její cíl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14351" y="2017713"/>
            <a:ext cx="8081962" cy="4114800"/>
          </a:xfrm>
        </p:spPr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Systém právních záruk ve veřejné správě</a:t>
            </a:r>
            <a:endParaRPr lang="cs-CZ" altLang="cs-CZ" sz="1800" b="1" dirty="0">
              <a:solidFill>
                <a:srgbClr val="7030A0"/>
              </a:solidFill>
            </a:endParaRPr>
          </a:p>
          <a:p>
            <a:pPr eaLnBrk="1" hangingPunct="1"/>
            <a:r>
              <a:rPr lang="cs-CZ" altLang="cs-CZ" sz="1800" b="1" dirty="0">
                <a:solidFill>
                  <a:srgbClr val="7030A0"/>
                </a:solidFill>
              </a:rPr>
              <a:t>Veřejný ochránce práv</a:t>
            </a:r>
          </a:p>
          <a:p>
            <a:pPr eaLnBrk="1" hangingPunct="1"/>
            <a:r>
              <a:rPr lang="cs-CZ" altLang="cs-CZ" sz="1800" b="1" dirty="0">
                <a:solidFill>
                  <a:srgbClr val="7030A0"/>
                </a:solidFill>
              </a:rPr>
              <a:t>Soudní kontrola veřejné správy</a:t>
            </a:r>
            <a:br>
              <a:rPr lang="cs-CZ" altLang="cs-CZ" sz="1800" b="1" dirty="0">
                <a:solidFill>
                  <a:srgbClr val="7030A0"/>
                </a:solidFill>
              </a:rPr>
            </a:br>
            <a:endParaRPr lang="cs-CZ" altLang="cs-CZ" sz="1800" b="1" dirty="0">
              <a:solidFill>
                <a:srgbClr val="7030A0"/>
              </a:solidFill>
            </a:endParaRPr>
          </a:p>
          <a:p>
            <a:pPr eaLnBrk="1" hangingPunct="1"/>
            <a:endParaRPr lang="cs-CZ" altLang="cs-CZ" sz="1800" b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600" b="1" dirty="0"/>
              <a:t>Cíl: </a:t>
            </a:r>
            <a:r>
              <a:rPr lang="cs-CZ" sz="1600" dirty="0">
                <a:solidFill>
                  <a:srgbClr val="7030A0"/>
                </a:solidFill>
              </a:rPr>
              <a:t>cílem této přednášky je, aby studenti byli s to přiblížit systém právních záruk ve veřejné správě a vymezit kontrolu vykonávanou prostřednictvím veřejného ochránce práv a soudní kontrolu veřejné správy, potažmo prezentovat jejich obsah a formy, jimiž se uskutečňují</a:t>
            </a:r>
            <a:r>
              <a:rPr lang="cs-CZ" sz="1600" dirty="0"/>
              <a:t>. </a:t>
            </a:r>
          </a:p>
          <a:p>
            <a:pPr marL="457200" lvl="1" indent="0" eaLnBrk="1" hangingPunct="1">
              <a:buNone/>
            </a:pPr>
            <a:endParaRPr lang="cs-CZ" altLang="cs-CZ" sz="1800" i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BM505Zk Základy správní vědy - Kontrola veřejné správy</a:t>
            </a:r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6F28DB-7637-4448-A5BD-66568C23438A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C6ABE-B88D-F2E0-2AFC-8E36AFD63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395316"/>
            <a:ext cx="8174038" cy="917561"/>
          </a:xfrm>
        </p:spPr>
        <p:txBody>
          <a:bodyPr/>
          <a:lstStyle/>
          <a:p>
            <a:r>
              <a:rPr lang="cs-CZ" sz="2800" dirty="0">
                <a:solidFill>
                  <a:srgbClr val="0070C0"/>
                </a:solidFill>
              </a:rPr>
              <a:t>Systém právních záruk ve veřejné správě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4E596-8166-8325-6C14-B8BD3792F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312877"/>
            <a:ext cx="8081962" cy="4819636"/>
          </a:xfrm>
        </p:spPr>
        <p:txBody>
          <a:bodyPr/>
          <a:lstStyle/>
          <a:p>
            <a:pPr eaLnBrk="1" hangingPunct="1"/>
            <a:r>
              <a:rPr lang="cs-CZ" altLang="cs-CZ" sz="2000" b="1" dirty="0">
                <a:solidFill>
                  <a:srgbClr val="7030A0"/>
                </a:solidFill>
              </a:rPr>
              <a:t>Záruky zákonnosti ve VS</a:t>
            </a:r>
          </a:p>
          <a:p>
            <a:pPr lvl="1" eaLnBrk="1" hangingPunct="1"/>
            <a:r>
              <a:rPr lang="cs-CZ" altLang="cs-CZ" sz="1800" dirty="0"/>
              <a:t>právní prostředky či „mechanismy“ </a:t>
            </a:r>
            <a:r>
              <a:rPr lang="cs-CZ" altLang="cs-CZ" sz="1800" b="1" dirty="0"/>
              <a:t>k zajištění zákonnosti VS</a:t>
            </a:r>
          </a:p>
          <a:p>
            <a:pPr lvl="1" eaLnBrk="1" hangingPunct="1"/>
            <a:r>
              <a:rPr lang="cs-CZ" altLang="cs-CZ" sz="1800" dirty="0"/>
              <a:t>tvoří určitý vzájemně </a:t>
            </a:r>
            <a:r>
              <a:rPr lang="cs-CZ" altLang="cs-CZ" sz="1800" b="1" dirty="0"/>
              <a:t>provázaný </a:t>
            </a:r>
            <a:r>
              <a:rPr lang="cs-CZ" altLang="cs-CZ" sz="1800" b="1" dirty="0">
                <a:solidFill>
                  <a:srgbClr val="7030A0"/>
                </a:solidFill>
              </a:rPr>
              <a:t>systém</a:t>
            </a:r>
            <a:r>
              <a:rPr lang="cs-CZ" altLang="cs-CZ" sz="1800" b="1" dirty="0"/>
              <a:t> </a:t>
            </a:r>
            <a:r>
              <a:rPr lang="cs-CZ" altLang="cs-CZ" sz="1800" i="1" dirty="0"/>
              <a:t>(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to znamená ?</a:t>
            </a:r>
            <a:r>
              <a:rPr lang="cs-CZ" altLang="cs-CZ" sz="1800" i="1" dirty="0"/>
              <a:t>)</a:t>
            </a:r>
            <a:r>
              <a:rPr lang="cs-CZ" altLang="cs-CZ" sz="1800" b="1" dirty="0"/>
              <a:t> </a:t>
            </a:r>
          </a:p>
          <a:p>
            <a:pPr lvl="1" eaLnBrk="1" hangingPunct="1"/>
            <a:r>
              <a:rPr lang="cs-CZ" altLang="cs-CZ" sz="1800" dirty="0"/>
              <a:t>Dominantní je postavení kontroly VS.</a:t>
            </a:r>
          </a:p>
          <a:p>
            <a:pPr eaLnBrk="1" hangingPunct="1"/>
            <a:endParaRPr lang="cs-CZ" altLang="cs-CZ" sz="2000" b="1" dirty="0">
              <a:solidFill>
                <a:srgbClr val="0070C0"/>
              </a:solidFill>
            </a:endParaRPr>
          </a:p>
          <a:p>
            <a:pPr eaLnBrk="1" hangingPunct="1"/>
            <a:r>
              <a:rPr lang="cs-CZ" altLang="cs-CZ" sz="2000" b="1" dirty="0">
                <a:solidFill>
                  <a:schemeClr val="bg2"/>
                </a:solidFill>
              </a:rPr>
              <a:t>Systém </a:t>
            </a:r>
            <a:r>
              <a:rPr lang="cs-CZ" altLang="cs-CZ" sz="2000" b="1" dirty="0">
                <a:solidFill>
                  <a:srgbClr val="0070C0"/>
                </a:solidFill>
              </a:rPr>
              <a:t>záruk zákonnosti </a:t>
            </a:r>
            <a:r>
              <a:rPr lang="cs-CZ" altLang="cs-CZ" sz="1800" dirty="0">
                <a:solidFill>
                  <a:srgbClr val="0070C0"/>
                </a:solidFill>
              </a:rPr>
              <a:t>(právnosti):</a:t>
            </a:r>
          </a:p>
          <a:p>
            <a:pPr lvl="1"/>
            <a:r>
              <a:rPr lang="cs-CZ" sz="1800" b="1" i="1" dirty="0">
                <a:solidFill>
                  <a:srgbClr val="002060"/>
                </a:solidFill>
              </a:rPr>
              <a:t>kontrola </a:t>
            </a:r>
            <a:r>
              <a:rPr lang="cs-CZ" sz="1800" i="1" dirty="0">
                <a:solidFill>
                  <a:srgbClr val="002060"/>
                </a:solidFill>
              </a:rPr>
              <a:t>( směřuje dovnitř i navenek, má vlastní systém)</a:t>
            </a:r>
          </a:p>
          <a:p>
            <a:pPr lvl="1"/>
            <a:r>
              <a:rPr lang="cs-CZ" sz="1800" b="1" i="1" dirty="0">
                <a:solidFill>
                  <a:srgbClr val="002060"/>
                </a:solidFill>
              </a:rPr>
              <a:t>právo na informace </a:t>
            </a:r>
            <a:r>
              <a:rPr lang="cs-CZ" sz="1800" i="1" dirty="0">
                <a:solidFill>
                  <a:srgbClr val="002060"/>
                </a:solidFill>
              </a:rPr>
              <a:t>(směřuje jen dovnitř), </a:t>
            </a:r>
            <a:r>
              <a:rPr lang="cs-CZ" sz="1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stížnosti, petice</a:t>
            </a:r>
            <a:r>
              <a:rPr lang="cs-CZ" sz="1800" i="1" dirty="0">
                <a:solidFill>
                  <a:srgbClr val="002060"/>
                </a:solidFill>
              </a:rPr>
              <a:t>,</a:t>
            </a:r>
          </a:p>
          <a:p>
            <a:pPr lvl="1"/>
            <a:r>
              <a:rPr lang="cs-CZ" sz="1800" b="1" i="1" dirty="0">
                <a:solidFill>
                  <a:srgbClr val="002060"/>
                </a:solidFill>
              </a:rPr>
              <a:t>rušení, změna a sistace </a:t>
            </a:r>
            <a:r>
              <a:rPr lang="cs-CZ" sz="1800" b="1" i="1" dirty="0" err="1">
                <a:solidFill>
                  <a:srgbClr val="002060"/>
                </a:solidFill>
              </a:rPr>
              <a:t>správnmích</a:t>
            </a:r>
            <a:r>
              <a:rPr lang="cs-CZ" sz="1800" b="1" i="1" dirty="0">
                <a:solidFill>
                  <a:srgbClr val="002060"/>
                </a:solidFill>
              </a:rPr>
              <a:t> aktů a jiných  opatření </a:t>
            </a:r>
            <a:r>
              <a:rPr lang="cs-CZ" sz="1800" i="1" dirty="0">
                <a:solidFill>
                  <a:srgbClr val="002060"/>
                </a:solidFill>
              </a:rPr>
              <a:t>(směřuje jen dovnitř - různé prostředky, presumpce platnosti, sistace u NSA)</a:t>
            </a:r>
          </a:p>
          <a:p>
            <a:pPr lvl="1"/>
            <a:r>
              <a:rPr lang="cs-CZ" sz="1800" b="1" i="1" dirty="0">
                <a:solidFill>
                  <a:srgbClr val="002060"/>
                </a:solidFill>
              </a:rPr>
              <a:t>uplatňování odpovědnosti </a:t>
            </a:r>
            <a:r>
              <a:rPr lang="cs-CZ" sz="1800" i="1" dirty="0">
                <a:solidFill>
                  <a:srgbClr val="002060"/>
                </a:solidFill>
              </a:rPr>
              <a:t>(směřuje dovnitř i navenek, </a:t>
            </a:r>
            <a:r>
              <a:rPr lang="cs-CZ" sz="1800" i="1" dirty="0" err="1">
                <a:solidFill>
                  <a:srgbClr val="002060"/>
                </a:solidFill>
              </a:rPr>
              <a:t>správněprávní</a:t>
            </a:r>
            <a:r>
              <a:rPr lang="cs-CZ" sz="1800" i="1" dirty="0">
                <a:solidFill>
                  <a:srgbClr val="002060"/>
                </a:solidFill>
              </a:rPr>
              <a:t> odpovědnost + odpovědnost za škodu - vizte 5. přednáška)</a:t>
            </a:r>
          </a:p>
          <a:p>
            <a:pPr lvl="1"/>
            <a:r>
              <a:rPr lang="cs-CZ" sz="1800" b="1" i="1" dirty="0">
                <a:solidFill>
                  <a:srgbClr val="002060"/>
                </a:solidFill>
              </a:rPr>
              <a:t>přímé donucení ke splnění právní povinnosti </a:t>
            </a:r>
            <a:r>
              <a:rPr lang="cs-CZ" sz="1800" i="1" dirty="0">
                <a:solidFill>
                  <a:srgbClr val="002060"/>
                </a:solidFill>
              </a:rPr>
              <a:t>(směruje dovnitř i navenek typicky správní exekuce)</a:t>
            </a:r>
          </a:p>
          <a:p>
            <a:pPr lvl="1"/>
            <a:r>
              <a:rPr lang="cs-CZ" altLang="cs-CZ" sz="1800" dirty="0"/>
              <a:t>    POZN.: Existují také odlišná členění. </a:t>
            </a:r>
          </a:p>
          <a:p>
            <a:pPr lvl="1"/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67BFE5-34A4-287B-251B-20A4CBD5E5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E9E223-90B1-292D-9273-639E2214D4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FB2DA-DC06-481A-AF93-0640963FB856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77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612775" y="786214"/>
            <a:ext cx="8086725" cy="665082"/>
          </a:xfrm>
        </p:spPr>
        <p:txBody>
          <a:bodyPr/>
          <a:lstStyle/>
          <a:p>
            <a:pPr algn="ctr"/>
            <a:br>
              <a:rPr lang="cs-CZ" altLang="cs-CZ" sz="4000" dirty="0">
                <a:solidFill>
                  <a:srgbClr val="0070C0"/>
                </a:solidFill>
              </a:rPr>
            </a:br>
            <a:r>
              <a:rPr lang="cs-CZ" sz="3200" dirty="0">
                <a:solidFill>
                  <a:srgbClr val="0070C0"/>
                </a:solidFill>
              </a:rPr>
              <a:t>Systém právních záruk ve veřejné správě</a:t>
            </a:r>
            <a:endParaRPr lang="cs-CZ" altLang="cs-CZ" sz="3200" dirty="0">
              <a:solidFill>
                <a:srgbClr val="0070C0"/>
              </a:solidFill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509588" y="1585519"/>
            <a:ext cx="8081962" cy="4546994"/>
          </a:xfrm>
        </p:spPr>
        <p:txBody>
          <a:bodyPr/>
          <a:lstStyle/>
          <a:p>
            <a:pPr eaLnBrk="1" hangingPunct="1"/>
            <a:r>
              <a:rPr lang="cs-CZ" altLang="cs-CZ" sz="2000" b="1" i="1" dirty="0">
                <a:solidFill>
                  <a:srgbClr val="0070C0"/>
                </a:solidFill>
              </a:rPr>
              <a:t>Zásada zákonnosti (legality)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>
                <a:solidFill>
                  <a:srgbClr val="0070C0"/>
                </a:solidFill>
              </a:rPr>
              <a:t>ve VS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dirty="0">
                <a:solidFill>
                  <a:srgbClr val="7030A0"/>
                </a:solidFill>
              </a:rPr>
              <a:t>(tj. východisko, základ)</a:t>
            </a:r>
          </a:p>
          <a:p>
            <a:pPr marL="457200" lvl="1" indent="0" eaLnBrk="1" hangingPunct="1">
              <a:buNone/>
            </a:pPr>
            <a:r>
              <a:rPr lang="cs-CZ" altLang="cs-CZ" sz="1800" dirty="0"/>
              <a:t>                     má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dvě základní dimenze</a:t>
            </a:r>
            <a:r>
              <a:rPr lang="cs-CZ" altLang="cs-CZ" sz="1800" dirty="0"/>
              <a:t>:</a:t>
            </a:r>
          </a:p>
          <a:p>
            <a:pPr lvl="1" eaLnBrk="1" hangingPunct="1"/>
            <a:r>
              <a:rPr lang="cs-CZ" altLang="cs-CZ" sz="1800" dirty="0"/>
              <a:t>obecný požadavek na </a:t>
            </a:r>
            <a:r>
              <a:rPr lang="cs-CZ" altLang="cs-CZ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dodržování </a:t>
            </a:r>
            <a:r>
              <a:rPr lang="cs-CZ" altLang="cs-CZ" sz="1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obsahu právních norem </a:t>
            </a:r>
            <a:r>
              <a:rPr lang="cs-CZ" altLang="cs-CZ" sz="1800" dirty="0"/>
              <a:t>subjekty správního práva ( tedy ze strany SO, ale také adresátů působení)                           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současně: </a:t>
            </a:r>
          </a:p>
          <a:p>
            <a:pPr lvl="1" eaLnBrk="1" hangingPunct="1"/>
            <a:r>
              <a:rPr lang="cs-CZ" altLang="cs-CZ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respektování </a:t>
            </a:r>
            <a:r>
              <a:rPr lang="cs-CZ" altLang="cs-CZ" sz="1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zákonných práv a svobod </a:t>
            </a:r>
            <a:r>
              <a:rPr lang="cs-CZ" altLang="cs-CZ" sz="1800" dirty="0"/>
              <a:t>občanů v rámci VS + </a:t>
            </a:r>
            <a:r>
              <a:rPr lang="cs-CZ" altLang="cs-CZ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poskytování </a:t>
            </a:r>
            <a:r>
              <a:rPr lang="cs-CZ" altLang="cs-CZ" sz="1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ochrany</a:t>
            </a:r>
            <a:r>
              <a:rPr lang="cs-CZ" altLang="cs-CZ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800" dirty="0"/>
              <a:t>těmto právům (svobodám).</a:t>
            </a:r>
          </a:p>
          <a:p>
            <a:pPr marL="457200" lvl="1" indent="0" eaLnBrk="1" hangingPunct="1">
              <a:buNone/>
            </a:pPr>
            <a:endParaRPr lang="cs-CZ" altLang="cs-CZ" sz="1800" dirty="0">
              <a:solidFill>
                <a:srgbClr val="C00000"/>
              </a:solidFill>
            </a:endParaRPr>
          </a:p>
          <a:p>
            <a:pPr lvl="1" eaLnBrk="1" hangingPunct="1"/>
            <a:r>
              <a:rPr lang="cs-CZ" altLang="cs-CZ" sz="1800" dirty="0"/>
              <a:t>Vyjádřena v </a:t>
            </a:r>
            <a:r>
              <a:rPr lang="cs-CZ" altLang="cs-CZ" sz="1800" b="1" dirty="0"/>
              <a:t>§ 2 odst. 1 správního řádu. </a:t>
            </a:r>
          </a:p>
          <a:p>
            <a:pPr lvl="1" eaLnBrk="1" hangingPunct="1"/>
            <a:r>
              <a:rPr lang="cs-CZ" altLang="cs-CZ" sz="1800" b="1" dirty="0"/>
              <a:t>„dosah“: </a:t>
            </a:r>
            <a:r>
              <a:rPr lang="cs-CZ" altLang="cs-CZ" sz="1800" dirty="0"/>
              <a:t>jde o respektování jak </a:t>
            </a:r>
            <a:r>
              <a:rPr lang="cs-CZ" altLang="cs-CZ" sz="1800" i="1" dirty="0">
                <a:solidFill>
                  <a:srgbClr val="00287D"/>
                </a:solidFill>
              </a:rPr>
              <a:t>právních předpisů</a:t>
            </a:r>
            <a:r>
              <a:rPr lang="cs-CZ" altLang="cs-CZ" sz="1800" dirty="0"/>
              <a:t>, tak také </a:t>
            </a:r>
            <a:r>
              <a:rPr lang="cs-CZ" altLang="cs-CZ" sz="1800" i="1" dirty="0">
                <a:solidFill>
                  <a:srgbClr val="002060"/>
                </a:solidFill>
              </a:rPr>
              <a:t>správních </a:t>
            </a:r>
            <a:r>
              <a:rPr lang="cs-CZ" altLang="cs-CZ" sz="1800" i="1" dirty="0">
                <a:solidFill>
                  <a:srgbClr val="00287D"/>
                </a:solidFill>
              </a:rPr>
              <a:t>rozhodnutí či soudní judikatury </a:t>
            </a:r>
          </a:p>
          <a:p>
            <a:pPr lvl="1" eaLnBrk="1" hangingPunct="1"/>
            <a:endParaRPr lang="cs-CZ" altLang="cs-CZ" sz="1800" b="1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dirty="0"/>
              <a:t>v praxi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předpoklad zákonnosti vždy naplňován </a:t>
            </a:r>
            <a:r>
              <a:rPr lang="cs-CZ" altLang="cs-CZ" sz="1800" dirty="0"/>
              <a:t>(oběma stranami – s rozdílným postavením, a tedy režimy řešení).</a:t>
            </a:r>
            <a:r>
              <a:rPr lang="cs-CZ" altLang="cs-CZ" sz="1800" dirty="0">
                <a:solidFill>
                  <a:srgbClr val="000000"/>
                </a:solidFill>
              </a:rPr>
              <a:t> </a:t>
            </a:r>
            <a:endParaRPr lang="cs-CZ" alt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BM505Zk Základy správní vědy - Kontrola veřejné správy</a:t>
            </a:r>
          </a:p>
        </p:txBody>
      </p:sp>
      <p:sp>
        <p:nvSpPr>
          <p:cNvPr id="71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703B99-6A13-4D90-A4BC-FA96F4F422B2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/>
            <a:br>
              <a:rPr lang="cs-CZ" altLang="cs-CZ" dirty="0"/>
            </a:br>
            <a:br>
              <a:rPr lang="cs-CZ" altLang="cs-CZ" sz="4000" dirty="0">
                <a:solidFill>
                  <a:srgbClr val="0070C0"/>
                </a:solidFill>
              </a:rPr>
            </a:br>
            <a:r>
              <a:rPr lang="cs-CZ" altLang="cs-CZ" sz="3600" dirty="0">
                <a:solidFill>
                  <a:srgbClr val="0070C0"/>
                </a:solidFill>
              </a:rPr>
              <a:t>Veřejný ochránce práv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i="1" dirty="0">
                <a:solidFill>
                  <a:srgbClr val="7030A0"/>
                </a:solidFill>
              </a:rPr>
              <a:t>ombudsmanská instituce </a:t>
            </a:r>
            <a:r>
              <a:rPr lang="cs-CZ" altLang="cs-CZ" sz="1800" dirty="0"/>
              <a:t>= </a:t>
            </a:r>
            <a:r>
              <a:rPr lang="cs-CZ" altLang="cs-CZ" sz="1800" b="1" dirty="0"/>
              <a:t>specifický státní orgán</a:t>
            </a:r>
          </a:p>
          <a:p>
            <a:pPr eaLnBrk="1" hangingPunct="1"/>
            <a:endParaRPr lang="cs-CZ" altLang="cs-CZ" sz="1800" b="1" dirty="0">
              <a:solidFill>
                <a:srgbClr val="C00000"/>
              </a:solidFill>
            </a:endParaRPr>
          </a:p>
          <a:p>
            <a:pPr eaLnBrk="1" hangingPunct="1"/>
            <a:r>
              <a:rPr lang="cs-CZ" altLang="cs-CZ" sz="1800" b="1" dirty="0">
                <a:solidFill>
                  <a:srgbClr val="0070C0"/>
                </a:solidFill>
              </a:rPr>
              <a:t>obecná charakteristika ombudsmana: </a:t>
            </a:r>
          </a:p>
          <a:p>
            <a:pPr lvl="1" eaLnBrk="1" hangingPunct="1"/>
            <a:r>
              <a:rPr lang="cs-CZ" altLang="cs-CZ" sz="1800" b="1" dirty="0"/>
              <a:t>ochrana jednotlivců </a:t>
            </a:r>
            <a:r>
              <a:rPr lang="cs-CZ" altLang="cs-CZ" sz="1800" dirty="0"/>
              <a:t>před úřady, byrokracií…</a:t>
            </a:r>
          </a:p>
          <a:p>
            <a:pPr lvl="1" eaLnBrk="1" hangingPunct="1"/>
            <a:r>
              <a:rPr lang="cs-CZ" altLang="cs-CZ" sz="1800" dirty="0"/>
              <a:t>případně „stížnostní místo“</a:t>
            </a:r>
          </a:p>
          <a:p>
            <a:pPr lvl="1" eaLnBrk="1" hangingPunct="1"/>
            <a:r>
              <a:rPr lang="cs-CZ" altLang="cs-CZ" sz="1800" b="1" dirty="0"/>
              <a:t>nezávislost</a:t>
            </a:r>
          </a:p>
          <a:p>
            <a:pPr lvl="1" eaLnBrk="1" hangingPunct="1"/>
            <a:r>
              <a:rPr lang="cs-CZ" altLang="cs-CZ" sz="1800" b="1" dirty="0"/>
              <a:t>neformálnost</a:t>
            </a:r>
            <a:r>
              <a:rPr lang="cs-CZ" altLang="cs-CZ" sz="1800" dirty="0"/>
              <a:t>, rychlost, „lidskost“,…</a:t>
            </a:r>
          </a:p>
          <a:p>
            <a:pPr lvl="1" eaLnBrk="1" hangingPunct="1"/>
            <a:r>
              <a:rPr lang="cs-CZ" altLang="cs-CZ" sz="1800" dirty="0"/>
              <a:t>zaměřuje se (také) na </a:t>
            </a:r>
            <a:r>
              <a:rPr lang="cs-CZ" altLang="cs-CZ" sz="1800" b="1" dirty="0"/>
              <a:t>drobnější pochybení</a:t>
            </a:r>
          </a:p>
          <a:p>
            <a:pPr lvl="1" eaLnBrk="1" hangingPunct="1"/>
            <a:r>
              <a:rPr lang="cs-CZ" altLang="cs-CZ" sz="1800" dirty="0"/>
              <a:t>jen určité </a:t>
            </a:r>
            <a:r>
              <a:rPr lang="cs-CZ" altLang="cs-CZ" sz="1800" b="1" dirty="0"/>
              <a:t>vyšetřovací pravomoci </a:t>
            </a:r>
            <a:r>
              <a:rPr lang="cs-CZ" altLang="cs-CZ" sz="1800" dirty="0"/>
              <a:t>(</a:t>
            </a:r>
            <a:r>
              <a:rPr lang="cs-CZ" altLang="cs-CZ" sz="1800" i="1" dirty="0"/>
              <a:t>nerozhoduje, nenařizuje</a:t>
            </a:r>
            <a:r>
              <a:rPr lang="cs-CZ" altLang="cs-CZ" sz="1800" dirty="0"/>
              <a:t>…)</a:t>
            </a:r>
          </a:p>
          <a:p>
            <a:pPr lvl="1" eaLnBrk="1" hangingPunct="1"/>
            <a:r>
              <a:rPr lang="cs-CZ" altLang="cs-CZ" sz="1800" dirty="0"/>
              <a:t>spíše </a:t>
            </a:r>
            <a:r>
              <a:rPr lang="cs-CZ" altLang="cs-CZ" sz="1800" b="1" dirty="0"/>
              <a:t>„</a:t>
            </a:r>
            <a:r>
              <a:rPr lang="cs-CZ" altLang="cs-CZ" sz="1800" b="1" dirty="0" err="1"/>
              <a:t>mediátor</a:t>
            </a:r>
            <a:r>
              <a:rPr lang="cs-CZ" altLang="cs-CZ" sz="1800" b="1" dirty="0"/>
              <a:t>“ </a:t>
            </a:r>
            <a:r>
              <a:rPr lang="cs-CZ" altLang="cs-CZ" sz="1800" dirty="0"/>
              <a:t>mezi úřadem a stěžovatelem</a:t>
            </a:r>
          </a:p>
          <a:p>
            <a:pPr lvl="1" eaLnBrk="1" hangingPunct="1"/>
            <a:r>
              <a:rPr lang="cs-CZ" altLang="cs-CZ" sz="1800" dirty="0"/>
              <a:t>tedy předpoklad autority představitele instituce.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BM505Zk Základy správní vědy - Kontrola veřejné správy</a:t>
            </a:r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/>
            <a:br>
              <a:rPr lang="cs-CZ" altLang="cs-CZ" dirty="0"/>
            </a:br>
            <a:r>
              <a:rPr lang="cs-CZ" altLang="cs-CZ" sz="3600" dirty="0">
                <a:solidFill>
                  <a:srgbClr val="0070C0"/>
                </a:solidFill>
              </a:rPr>
              <a:t>Veřejný ochránce práv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i="1" dirty="0">
                <a:solidFill>
                  <a:srgbClr val="00287D"/>
                </a:solidFill>
              </a:rPr>
              <a:t>hlavní působnost VOP </a:t>
            </a:r>
          </a:p>
          <a:p>
            <a:pPr lvl="1" eaLnBrk="1" hangingPunct="1"/>
            <a:r>
              <a:rPr lang="cs-CZ" altLang="cs-CZ" sz="1800" b="1" dirty="0"/>
              <a:t>šetření pochybení státních orgánů </a:t>
            </a:r>
            <a:r>
              <a:rPr lang="cs-CZ" altLang="cs-CZ" sz="1800" dirty="0"/>
              <a:t>(nikoli všech) </a:t>
            </a:r>
          </a:p>
          <a:p>
            <a:pPr lvl="1" eaLnBrk="1" hangingPunct="1"/>
            <a:r>
              <a:rPr lang="cs-CZ" altLang="cs-CZ" sz="1800" dirty="0"/>
              <a:t>uplatňuje hledisko </a:t>
            </a:r>
            <a:r>
              <a:rPr lang="cs-CZ" altLang="cs-CZ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souladu s právem, </a:t>
            </a:r>
            <a:r>
              <a:rPr lang="cs-CZ" altLang="cs-CZ" sz="1800" dirty="0"/>
              <a:t>ale také s </a:t>
            </a:r>
            <a:r>
              <a:rPr lang="cs-CZ" altLang="cs-CZ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principy dobré správy</a:t>
            </a:r>
          </a:p>
          <a:p>
            <a:pPr lvl="1" eaLnBrk="1" hangingPunct="1"/>
            <a:r>
              <a:rPr lang="cs-CZ" altLang="cs-CZ" sz="1800" dirty="0"/>
              <a:t>provádí </a:t>
            </a:r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šetření a komunikuje </a:t>
            </a:r>
            <a:r>
              <a:rPr lang="cs-CZ" altLang="cs-CZ" sz="1800" dirty="0"/>
              <a:t>s úřadem a stěžovatelem.</a:t>
            </a:r>
          </a:p>
          <a:p>
            <a:pPr lvl="1" eaLnBrk="1" hangingPunct="1"/>
            <a:endParaRPr lang="cs-CZ" altLang="cs-CZ" sz="1800" dirty="0"/>
          </a:p>
          <a:p>
            <a:pPr eaLnBrk="1" hangingPunct="1"/>
            <a:r>
              <a:rPr lang="cs-CZ" altLang="cs-CZ" sz="1800" b="1" i="1" dirty="0">
                <a:solidFill>
                  <a:srgbClr val="00287D"/>
                </a:solidFill>
              </a:rPr>
              <a:t>„vedlejší“ působnost VOP</a:t>
            </a:r>
          </a:p>
          <a:p>
            <a:pPr lvl="1" eaLnBrk="1" hangingPunct="1"/>
            <a:r>
              <a:rPr lang="cs-CZ" altLang="cs-CZ" sz="1800" dirty="0"/>
              <a:t>přidány zejména tzv. </a:t>
            </a:r>
            <a:r>
              <a:rPr lang="cs-CZ" altLang="cs-CZ" sz="1800" b="1" dirty="0"/>
              <a:t>systematické návštěvy zařízení                     </a:t>
            </a:r>
          </a:p>
          <a:p>
            <a:pPr marL="457200" lvl="1" indent="0" eaLnBrk="1" hangingPunct="1">
              <a:buNone/>
            </a:pPr>
            <a:r>
              <a:rPr lang="cs-CZ" altLang="cs-CZ" sz="1800" b="1" dirty="0"/>
              <a:t>    </a:t>
            </a:r>
            <a:r>
              <a:rPr lang="cs-CZ" altLang="cs-CZ" sz="1800" dirty="0"/>
              <a:t>(s osobami zbavenými svobody nebo závislými na poskytované péči)</a:t>
            </a:r>
          </a:p>
          <a:p>
            <a:pPr eaLnBrk="1" hangingPunct="1"/>
            <a:r>
              <a:rPr lang="cs-CZ" altLang="cs-CZ" sz="1800" dirty="0"/>
              <a:t>má některá </a:t>
            </a:r>
            <a:r>
              <a:rPr lang="cs-CZ" altLang="cs-CZ" sz="1800" dirty="0">
                <a:solidFill>
                  <a:srgbClr val="00287D"/>
                </a:solidFill>
              </a:rPr>
              <a:t>zvláštní oprávnění </a:t>
            </a:r>
            <a:r>
              <a:rPr lang="cs-CZ" altLang="cs-CZ" sz="1800" dirty="0"/>
              <a:t>(viz např. možnost podat </a:t>
            </a:r>
            <a:r>
              <a:rPr lang="cs-CZ" altLang="cs-CZ" sz="1800" i="1" dirty="0"/>
              <a:t>žalobu k ochraně veřejného zájmu) </a:t>
            </a:r>
          </a:p>
          <a:p>
            <a:pPr eaLnBrk="1" hangingPunct="1"/>
            <a:r>
              <a:rPr lang="cs-CZ" altLang="cs-CZ" sz="1800" dirty="0"/>
              <a:t>není upraven v Ústavě, ale „pouze“ v </a:t>
            </a:r>
            <a:r>
              <a:rPr lang="cs-CZ" altLang="cs-CZ" sz="1800" b="1" dirty="0"/>
              <a:t>zákoně č. 349/1999 Sb.</a:t>
            </a:r>
          </a:p>
          <a:p>
            <a:pPr eaLnBrk="1" hangingPunct="1"/>
            <a:r>
              <a:rPr lang="cs-CZ" altLang="cs-CZ" sz="1800" dirty="0"/>
              <a:t>sídlí v Brně (</a:t>
            </a:r>
            <a:r>
              <a:rPr lang="cs-CZ" altLang="cs-CZ" sz="1800" i="1" dirty="0"/>
              <a:t>„Kancelář VOP“</a:t>
            </a:r>
            <a:r>
              <a:rPr lang="cs-CZ" altLang="cs-CZ" sz="1800" dirty="0"/>
              <a:t>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BM505Zk Základy správní vědy - Kontrola veřejné správy</a:t>
            </a:r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AE2DB9-DCD5-4F85-8A2D-19C99AFC2CD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04825" y="1099900"/>
            <a:ext cx="8086725" cy="267506"/>
          </a:xfrm>
        </p:spPr>
        <p:txBody>
          <a:bodyPr/>
          <a:lstStyle/>
          <a:p>
            <a:pPr algn="ctr"/>
            <a:r>
              <a:rPr lang="cs-CZ" altLang="cs-CZ" sz="3600" dirty="0">
                <a:solidFill>
                  <a:srgbClr val="0070C0"/>
                </a:solidFill>
              </a:rPr>
              <a:t>Soudní kontrola VS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531019" y="1434517"/>
            <a:ext cx="8081962" cy="4853571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plyne </a:t>
            </a:r>
            <a:r>
              <a:rPr lang="cs-CZ" altLang="cs-CZ" sz="1800" b="1" dirty="0"/>
              <a:t>z principu dělby moci</a:t>
            </a:r>
          </a:p>
          <a:p>
            <a:pPr eaLnBrk="1" hangingPunct="1"/>
            <a:r>
              <a:rPr lang="cs-CZ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VS prováděná soudy</a:t>
            </a:r>
            <a:r>
              <a:rPr lang="cs-CZ" altLang="cs-CZ" sz="1800" dirty="0"/>
              <a:t>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(zde rovněž - prvek systémovosti, resp. subsidiarity) 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>
                <a:solidFill>
                  <a:srgbClr val="7030A0"/>
                </a:solidFill>
              </a:rPr>
              <a:t>jde o provázaný </a:t>
            </a:r>
            <a:r>
              <a:rPr lang="cs-CZ" altLang="cs-CZ" sz="1800" b="1" i="1" dirty="0">
                <a:solidFill>
                  <a:srgbClr val="7030A0"/>
                </a:solidFill>
              </a:rPr>
              <a:t>systém</a:t>
            </a:r>
            <a:r>
              <a:rPr lang="cs-CZ" altLang="cs-CZ" sz="1800" b="1" dirty="0">
                <a:solidFill>
                  <a:srgbClr val="7030A0"/>
                </a:solidFill>
              </a:rPr>
              <a:t> </a:t>
            </a:r>
            <a:r>
              <a:rPr lang="cs-CZ" altLang="cs-CZ" sz="1800" dirty="0">
                <a:solidFill>
                  <a:srgbClr val="7030A0"/>
                </a:solidFill>
              </a:rPr>
              <a:t>s více prvky:</a:t>
            </a:r>
          </a:p>
          <a:p>
            <a:pPr lvl="1" eaLnBrk="1" hangingPunct="1"/>
            <a:r>
              <a:rPr lang="cs-CZ" altLang="cs-CZ" sz="18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soudnictví  </a:t>
            </a:r>
            <a:r>
              <a:rPr lang="cs-CZ" altLang="cs-CZ" sz="1800" i="1" dirty="0">
                <a:solidFill>
                  <a:srgbClr val="C00000"/>
                </a:solidFill>
              </a:rPr>
              <a:t>                                                                             </a:t>
            </a:r>
            <a:r>
              <a:rPr lang="cs-CZ" altLang="cs-CZ" sz="1800" dirty="0"/>
              <a:t>(zákon č. 150/2002 Sb., </a:t>
            </a:r>
            <a:r>
              <a:rPr lang="cs-CZ" altLang="cs-CZ" sz="1800" b="1" dirty="0"/>
              <a:t>soudní řád správní</a:t>
            </a:r>
            <a:r>
              <a:rPr lang="cs-CZ" altLang="cs-CZ" sz="1800" dirty="0"/>
              <a:t>)</a:t>
            </a:r>
          </a:p>
          <a:p>
            <a:pPr lvl="1" eaLnBrk="1" hangingPunct="1"/>
            <a:r>
              <a:rPr lang="cs-CZ" altLang="cs-CZ" sz="18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obecné (civilní) soudnictví   </a:t>
            </a:r>
            <a:r>
              <a:rPr lang="cs-CZ" altLang="cs-CZ" sz="1800" i="1" dirty="0">
                <a:solidFill>
                  <a:srgbClr val="7030A0"/>
                </a:solidFill>
              </a:rPr>
              <a:t>                                                                </a:t>
            </a:r>
            <a:r>
              <a:rPr lang="cs-CZ" altLang="cs-CZ" sz="1800" dirty="0"/>
              <a:t>(zákon č . 99/1963 Sb., </a:t>
            </a:r>
            <a:r>
              <a:rPr lang="cs-CZ" altLang="cs-CZ" sz="1800" b="1" dirty="0"/>
              <a:t>občanský soudní řád </a:t>
            </a:r>
            <a:r>
              <a:rPr lang="cs-CZ" altLang="cs-CZ" sz="1800" dirty="0"/>
              <a:t>- část V.)</a:t>
            </a:r>
          </a:p>
          <a:p>
            <a:pPr marL="457200" lvl="1" indent="0" eaLnBrk="1" hangingPunct="1">
              <a:buNone/>
            </a:pPr>
            <a:r>
              <a:rPr lang="cs-CZ" altLang="cs-CZ" sz="1800" dirty="0"/>
              <a:t>/V této koncepci projeven právní </a:t>
            </a:r>
            <a:r>
              <a:rPr lang="cs-CZ" altLang="cs-CZ" sz="1800" i="1" dirty="0"/>
              <a:t>dualismus</a:t>
            </a:r>
            <a:r>
              <a:rPr lang="cs-CZ" altLang="cs-CZ" sz="1800" dirty="0"/>
              <a:t> – rozlišení mezi soukromým a veřejným právem/.</a:t>
            </a:r>
          </a:p>
          <a:p>
            <a:pPr lvl="1" eaLnBrk="1" hangingPunct="1"/>
            <a:endParaRPr lang="cs-CZ" altLang="cs-CZ" sz="1800" dirty="0"/>
          </a:p>
          <a:p>
            <a:pPr lvl="1" eaLnBrk="1" hangingPunct="1"/>
            <a:r>
              <a:rPr lang="cs-CZ" altLang="cs-CZ" sz="1800" dirty="0">
                <a:solidFill>
                  <a:schemeClr val="bg2"/>
                </a:solidFill>
              </a:rPr>
              <a:t>případně</a:t>
            </a:r>
            <a:r>
              <a:rPr lang="cs-CZ" altLang="cs-CZ" sz="1800" dirty="0">
                <a:solidFill>
                  <a:srgbClr val="00B050"/>
                </a:solidFill>
              </a:rPr>
              <a:t> </a:t>
            </a:r>
            <a:r>
              <a:rPr lang="cs-CZ" altLang="cs-CZ" sz="1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ústavní soudnictví</a:t>
            </a:r>
            <a:r>
              <a:rPr lang="cs-CZ" altLang="cs-CZ" sz="1800" dirty="0"/>
              <a:t>,</a:t>
            </a:r>
            <a:r>
              <a:rPr lang="cs-CZ" altLang="cs-CZ" sz="1800" dirty="0">
                <a:solidFill>
                  <a:srgbClr val="C00000"/>
                </a:solidFill>
              </a:rPr>
              <a:t> </a:t>
            </a:r>
            <a:r>
              <a:rPr lang="cs-CZ" altLang="cs-CZ" sz="1800" dirty="0"/>
              <a:t>došlo-li k porušení základních práv</a:t>
            </a:r>
            <a:r>
              <a:rPr lang="cs-CZ" altLang="cs-CZ" sz="1800" dirty="0">
                <a:solidFill>
                  <a:srgbClr val="C00000"/>
                </a:solidFill>
              </a:rPr>
              <a:t>                                                 </a:t>
            </a:r>
            <a:r>
              <a:rPr lang="cs-CZ" altLang="cs-CZ" sz="1800" dirty="0"/>
              <a:t>(zákon č. 182/1993 Sb., </a:t>
            </a:r>
            <a:r>
              <a:rPr lang="cs-CZ" altLang="cs-CZ" sz="1800" b="1" dirty="0"/>
              <a:t>zákon o Ústavním soudu</a:t>
            </a:r>
            <a:r>
              <a:rPr lang="cs-CZ" altLang="cs-CZ" sz="1800" dirty="0"/>
              <a:t>)</a:t>
            </a:r>
          </a:p>
          <a:p>
            <a:pPr lvl="1" eaLnBrk="1" hangingPunct="1"/>
            <a:endParaRPr lang="cs-CZ" altLang="cs-CZ" sz="1800" dirty="0"/>
          </a:p>
          <a:p>
            <a:pPr lvl="1" eaLnBrk="1" hangingPunct="1"/>
            <a:r>
              <a:rPr lang="cs-CZ" altLang="cs-CZ" sz="1800" dirty="0"/>
              <a:t>či na </a:t>
            </a:r>
            <a:r>
              <a:rPr lang="cs-CZ" altLang="cs-CZ" sz="18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úrovni </a:t>
            </a:r>
            <a:r>
              <a:rPr lang="cs-CZ" altLang="cs-CZ" sz="1800" dirty="0"/>
              <a:t>event. také</a:t>
            </a:r>
            <a:r>
              <a:rPr lang="cs-CZ" altLang="cs-CZ" sz="1800" b="1" dirty="0"/>
              <a:t> </a:t>
            </a:r>
            <a:r>
              <a:rPr lang="cs-CZ" altLang="cs-CZ" sz="1800" b="1" i="1" dirty="0"/>
              <a:t>ESLP    </a:t>
            </a:r>
            <a:r>
              <a:rPr lang="cs-CZ" altLang="cs-CZ" sz="1800" b="1" dirty="0"/>
              <a:t> </a:t>
            </a:r>
            <a:r>
              <a:rPr lang="cs-CZ" altLang="cs-CZ" sz="1800" dirty="0"/>
              <a:t>či </a:t>
            </a:r>
            <a:r>
              <a:rPr lang="cs-CZ" altLang="cs-CZ" sz="1800" b="1" i="1" dirty="0"/>
              <a:t>SDEU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BM505Zk Základy správní vědy - Kontrola veřejné správy</a:t>
            </a:r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4B9BC8-92DB-473F-9FD1-58308ACD00CC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528637" y="665162"/>
            <a:ext cx="8086725" cy="534464"/>
          </a:xfrm>
        </p:spPr>
        <p:txBody>
          <a:bodyPr/>
          <a:lstStyle/>
          <a:p>
            <a:pPr algn="ctr"/>
            <a:r>
              <a:rPr lang="cs-CZ" altLang="cs-CZ" sz="3600" dirty="0">
                <a:solidFill>
                  <a:srgbClr val="0070C0"/>
                </a:solidFill>
              </a:rPr>
              <a:t>Soudní kontrola VS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09588" y="1375794"/>
            <a:ext cx="8081962" cy="481704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200" b="1" u="sng" dirty="0">
                <a:solidFill>
                  <a:srgbClr val="7030A0"/>
                </a:solidFill>
              </a:rPr>
              <a:t>Správní soudnictví</a:t>
            </a:r>
          </a:p>
          <a:p>
            <a:pPr eaLnBrk="1" hangingPunct="1"/>
            <a:r>
              <a:rPr lang="cs-CZ" altLang="cs-CZ" sz="1800" dirty="0"/>
              <a:t>ochrana </a:t>
            </a:r>
            <a:r>
              <a:rPr lang="cs-CZ" altLang="cs-CZ" sz="1800" b="1" u="sng" dirty="0">
                <a:solidFill>
                  <a:srgbClr val="0070C0"/>
                </a:solidFill>
              </a:rPr>
              <a:t>veřejných</a:t>
            </a:r>
            <a:r>
              <a:rPr lang="cs-CZ" altLang="cs-CZ" sz="1800" b="1" dirty="0">
                <a:solidFill>
                  <a:srgbClr val="0070C0"/>
                </a:solidFill>
              </a:rPr>
              <a:t> subjektivních práv </a:t>
            </a:r>
          </a:p>
          <a:p>
            <a:pPr marL="0" indent="0" eaLnBrk="1" hangingPunct="1">
              <a:buNone/>
            </a:pP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(z hlediska zákonnosti; soud nenahrazuje rozhodnutí správního orgánu – „SO“) </a:t>
            </a:r>
          </a:p>
          <a:p>
            <a:pPr eaLnBrk="1" hangingPunct="1"/>
            <a:r>
              <a:rPr lang="cs-CZ" altLang="cs-CZ" sz="1800" dirty="0"/>
              <a:t>organizační soustava:  </a:t>
            </a:r>
            <a:r>
              <a:rPr lang="cs-CZ" altLang="cs-CZ" sz="1800" b="1" dirty="0"/>
              <a:t>NSS</a:t>
            </a:r>
            <a:r>
              <a:rPr lang="cs-CZ" altLang="cs-CZ" sz="1800" dirty="0"/>
              <a:t> a specializované </a:t>
            </a:r>
            <a:r>
              <a:rPr lang="cs-CZ" altLang="cs-CZ" sz="1800" b="1" dirty="0"/>
              <a:t>senáty KS </a:t>
            </a:r>
            <a:r>
              <a:rPr lang="cs-CZ" altLang="cs-CZ" sz="1800" dirty="0"/>
              <a:t>(tzv. smíšený model)</a:t>
            </a:r>
          </a:p>
          <a:p>
            <a:pPr eaLnBrk="1" hangingPunct="1"/>
            <a:r>
              <a:rPr lang="cs-CZ" altLang="cs-CZ" sz="1800" dirty="0"/>
              <a:t>princip </a:t>
            </a:r>
            <a:r>
              <a:rPr lang="cs-CZ" altLang="cs-CZ" sz="1800" b="1" dirty="0"/>
              <a:t>subsidiarity</a:t>
            </a:r>
            <a:r>
              <a:rPr lang="cs-CZ" altLang="cs-CZ" sz="1800" dirty="0"/>
              <a:t> (nutnost vyčerpat jiné /opravné/ prostředky před podáním příslušného druhu návrhu k soudu)</a:t>
            </a:r>
          </a:p>
          <a:p>
            <a:pPr eaLnBrk="1" hangingPunct="1"/>
            <a:endParaRPr lang="cs-CZ" altLang="cs-CZ" sz="1800" b="1" dirty="0"/>
          </a:p>
          <a:p>
            <a:pPr eaLnBrk="1" hangingPunct="1"/>
            <a:r>
              <a:rPr lang="cs-CZ" altLang="cs-CZ" sz="1800" b="1" dirty="0">
                <a:solidFill>
                  <a:srgbClr val="0070C0"/>
                </a:solidFill>
              </a:rPr>
              <a:t>základní řízení:</a:t>
            </a:r>
          </a:p>
          <a:p>
            <a:pPr lvl="1" eaLnBrk="1" hangingPunct="1"/>
            <a:r>
              <a:rPr lang="cs-CZ" altLang="cs-CZ" sz="1800" i="1" dirty="0">
                <a:solidFill>
                  <a:srgbClr val="00287D"/>
                </a:solidFill>
              </a:rPr>
              <a:t>řízení o žalobě </a:t>
            </a:r>
            <a:r>
              <a:rPr lang="cs-CZ" altLang="cs-CZ" sz="1800" b="1" i="1" dirty="0">
                <a:solidFill>
                  <a:srgbClr val="00287D"/>
                </a:solidFill>
              </a:rPr>
              <a:t>proti rozhodnutí </a:t>
            </a:r>
            <a:r>
              <a:rPr lang="cs-CZ" altLang="cs-CZ" sz="1800" i="1" dirty="0">
                <a:solidFill>
                  <a:srgbClr val="00287D"/>
                </a:solidFill>
              </a:rPr>
              <a:t>správního orgánu</a:t>
            </a:r>
          </a:p>
          <a:p>
            <a:pPr lvl="1" eaLnBrk="1" hangingPunct="1"/>
            <a:r>
              <a:rPr lang="cs-CZ" altLang="cs-CZ" sz="1800" i="1" dirty="0">
                <a:solidFill>
                  <a:srgbClr val="00287D"/>
                </a:solidFill>
              </a:rPr>
              <a:t>ochrana </a:t>
            </a:r>
            <a:r>
              <a:rPr lang="cs-CZ" altLang="cs-CZ" sz="1800" b="1" i="1" dirty="0">
                <a:solidFill>
                  <a:srgbClr val="00287D"/>
                </a:solidFill>
              </a:rPr>
              <a:t>proti nečinnosti </a:t>
            </a:r>
            <a:r>
              <a:rPr lang="cs-CZ" altLang="cs-CZ" sz="1800" i="1" dirty="0">
                <a:solidFill>
                  <a:srgbClr val="00287D"/>
                </a:solidFill>
              </a:rPr>
              <a:t>správního orgánu</a:t>
            </a:r>
          </a:p>
          <a:p>
            <a:pPr lvl="1" eaLnBrk="1" hangingPunct="1"/>
            <a:r>
              <a:rPr lang="cs-CZ" altLang="cs-CZ" sz="1800" i="1" dirty="0">
                <a:solidFill>
                  <a:srgbClr val="00287D"/>
                </a:solidFill>
              </a:rPr>
              <a:t>řízení o ochraně </a:t>
            </a:r>
            <a:r>
              <a:rPr lang="cs-CZ" altLang="cs-CZ" sz="1800" b="1" i="1" dirty="0">
                <a:solidFill>
                  <a:srgbClr val="00287D"/>
                </a:solidFill>
              </a:rPr>
              <a:t>před nezákonným zásahem</a:t>
            </a:r>
            <a:r>
              <a:rPr lang="cs-CZ" altLang="cs-CZ" sz="1800" i="1" dirty="0">
                <a:solidFill>
                  <a:srgbClr val="00287D"/>
                </a:solidFill>
              </a:rPr>
              <a:t>, pokynem nebo donucením správního orgánu</a:t>
            </a:r>
          </a:p>
          <a:p>
            <a:pPr eaLnBrk="1" hangingPunct="1"/>
            <a:r>
              <a:rPr lang="cs-CZ" altLang="cs-CZ" sz="1800" dirty="0"/>
              <a:t>plus </a:t>
            </a:r>
            <a:r>
              <a:rPr lang="cs-CZ" altLang="cs-CZ" sz="1800" b="1" dirty="0"/>
              <a:t>řada dalších řízení</a:t>
            </a:r>
            <a:r>
              <a:rPr lang="cs-CZ" altLang="cs-CZ" sz="1800" dirty="0"/>
              <a:t>: např. o </a:t>
            </a:r>
            <a:r>
              <a:rPr lang="cs-CZ" altLang="cs-CZ" sz="1800" dirty="0">
                <a:solidFill>
                  <a:srgbClr val="00287D"/>
                </a:solidFill>
              </a:rPr>
              <a:t>zrušení OOP, ve volebních věcech, ve věcech politických stran či kompetenční spory </a:t>
            </a:r>
            <a:r>
              <a:rPr lang="cs-CZ" altLang="cs-CZ" sz="1800" dirty="0"/>
              <a:t>mezi správními orgány.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BM505Zk Základy správní vědy - Kontrola veřejné správy</a:t>
            </a:r>
          </a:p>
        </p:txBody>
      </p:sp>
      <p:sp>
        <p:nvSpPr>
          <p:cNvPr id="1638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A9DE74-D433-4960-B261-1D313B7CA8AA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09588" y="1085316"/>
            <a:ext cx="8086725" cy="1307506"/>
          </a:xfrm>
        </p:spPr>
        <p:txBody>
          <a:bodyPr/>
          <a:lstStyle/>
          <a:p>
            <a:pPr algn="ctr"/>
            <a:r>
              <a:rPr lang="cs-CZ" altLang="cs-CZ" sz="3600" dirty="0">
                <a:solidFill>
                  <a:srgbClr val="0070C0"/>
                </a:solidFill>
              </a:rPr>
              <a:t>Soudní kontrola VS </a:t>
            </a:r>
            <a:br>
              <a:rPr lang="cs-CZ" altLang="cs-CZ" sz="4000" dirty="0">
                <a:solidFill>
                  <a:srgbClr val="0070C0"/>
                </a:solidFill>
              </a:rPr>
            </a:br>
            <a:endParaRPr lang="cs-CZ" altLang="cs-CZ" sz="4000" dirty="0">
              <a:solidFill>
                <a:srgbClr val="0070C0"/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sz="2200" b="1" u="sng" dirty="0">
                <a:solidFill>
                  <a:srgbClr val="7030A0"/>
                </a:solidFill>
              </a:rPr>
              <a:t>Civilní soudnictví:</a:t>
            </a:r>
          </a:p>
          <a:p>
            <a:pPr marL="0" indent="0" eaLnBrk="1" hangingPunct="1">
              <a:buNone/>
            </a:pPr>
            <a:endParaRPr lang="cs-CZ" altLang="cs-CZ" sz="2200" b="1" dirty="0">
              <a:solidFill>
                <a:srgbClr val="7030A0"/>
              </a:solidFill>
            </a:endParaRPr>
          </a:p>
          <a:p>
            <a:pPr eaLnBrk="1" hangingPunct="1"/>
            <a:r>
              <a:rPr lang="cs-CZ" altLang="cs-CZ" sz="1800" dirty="0"/>
              <a:t>ochrana před civilními soudy je poskytována v případech, kdy správní orgány rozhodují o </a:t>
            </a:r>
            <a:r>
              <a:rPr lang="cs-CZ" altLang="cs-CZ" sz="1800" b="1" u="sng" dirty="0">
                <a:solidFill>
                  <a:srgbClr val="0070C0"/>
                </a:solidFill>
              </a:rPr>
              <a:t>soukromých</a:t>
            </a:r>
            <a:r>
              <a:rPr lang="cs-CZ" altLang="cs-CZ" sz="1800" b="1" dirty="0">
                <a:solidFill>
                  <a:srgbClr val="0070C0"/>
                </a:solidFill>
              </a:rPr>
              <a:t> subjektivních právech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(„nesprávné“ rozhodnutí, soud rozhodne).</a:t>
            </a:r>
          </a:p>
          <a:p>
            <a:pPr eaLnBrk="1" hangingPunct="1"/>
            <a:r>
              <a:rPr lang="cs-CZ" altLang="cs-CZ" sz="1800" dirty="0"/>
              <a:t>Úprava - obsažena v </a:t>
            </a:r>
            <a:r>
              <a:rPr lang="cs-CZ" altLang="cs-CZ" sz="1800" b="1" dirty="0"/>
              <a:t>části V. občanského soudního řádu                             </a:t>
            </a:r>
            <a:r>
              <a:rPr lang="cs-CZ" altLang="cs-CZ" sz="1800" dirty="0"/>
              <a:t>(„řízení ve věcech, o nichž bylo rozhodnuto jiným orgánem“).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b="1" dirty="0">
                <a:solidFill>
                  <a:srgbClr val="0070C0"/>
                </a:solidFill>
              </a:rPr>
              <a:t>Režim přezkumu</a:t>
            </a:r>
            <a:r>
              <a:rPr lang="cs-CZ" altLang="cs-CZ" sz="1800" dirty="0"/>
              <a:t>  - závisí na povaze subjektivního práva.</a:t>
            </a:r>
          </a:p>
          <a:p>
            <a:pPr eaLnBrk="1" hangingPunct="1"/>
            <a:r>
              <a:rPr lang="cs-CZ" altLang="cs-CZ" sz="1800" dirty="0"/>
              <a:t>Případný </a:t>
            </a:r>
            <a:r>
              <a:rPr lang="cs-CZ" altLang="cs-CZ" sz="1800" b="1" dirty="0">
                <a:solidFill>
                  <a:srgbClr val="7030A0"/>
                </a:solidFill>
              </a:rPr>
              <a:t>kompetenční spor </a:t>
            </a:r>
            <a:r>
              <a:rPr lang="cs-CZ" altLang="cs-CZ" sz="1800" dirty="0">
                <a:solidFill>
                  <a:srgbClr val="0070C0"/>
                </a:solidFill>
              </a:rPr>
              <a:t>mezi </a:t>
            </a:r>
            <a:r>
              <a:rPr lang="cs-CZ" altLang="cs-CZ" sz="1800" dirty="0"/>
              <a:t>civilními a správními </a:t>
            </a:r>
            <a:r>
              <a:rPr lang="cs-CZ" altLang="cs-CZ" sz="1800" dirty="0">
                <a:solidFill>
                  <a:srgbClr val="0070C0"/>
                </a:solidFill>
              </a:rPr>
              <a:t>soudy</a:t>
            </a:r>
            <a:r>
              <a:rPr lang="cs-CZ" altLang="cs-CZ" sz="1800" dirty="0"/>
              <a:t> řeší tzv. </a:t>
            </a:r>
            <a:r>
              <a:rPr lang="cs-CZ" altLang="cs-CZ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zvláštní senát </a:t>
            </a:r>
            <a:r>
              <a:rPr lang="cs-CZ" altLang="cs-CZ" sz="1800" dirty="0"/>
              <a:t>podle zákona č. 131/2002 Sb.</a:t>
            </a:r>
          </a:p>
          <a:p>
            <a:pPr eaLnBrk="1" hangingPunct="1"/>
            <a:endParaRPr lang="cs-CZ" alt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BM505Zk Základy správní vědy - Kontrola veřejné správy</a:t>
            </a:r>
          </a:p>
        </p:txBody>
      </p:sp>
      <p:sp>
        <p:nvSpPr>
          <p:cNvPr id="2048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79EB36-0DEC-4E2E-BE10-141186DF04BC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9970</TotalTime>
  <Words>990</Words>
  <Application>Microsoft Office PowerPoint</Application>
  <PresentationFormat>Předvádění na obrazovce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law_sablona_cz (1)</vt:lpstr>
      <vt:lpstr>BM605Zk Vybrané otázky správního práva a veřejné správy III  3. přednáška 1.3.2024  Právní záruky ve veřejné správě - systém   Veřejný ochránce práv Soudní kontrola veřejné správy    doc.JUDr. Soňa Skulová, Ph.D.  </vt:lpstr>
      <vt:lpstr>Osnova přednášky a její cíl</vt:lpstr>
      <vt:lpstr>Systém právních záruk ve veřejné správě</vt:lpstr>
      <vt:lpstr> Systém právních záruk ve veřejné správě</vt:lpstr>
      <vt:lpstr>  Veřejný ochránce práv</vt:lpstr>
      <vt:lpstr> Veřejný ochránce práv</vt:lpstr>
      <vt:lpstr>Soudní kontrola VS</vt:lpstr>
      <vt:lpstr>Soudní kontrola VS</vt:lpstr>
      <vt:lpstr>Soudní kontrola VS  </vt:lpstr>
      <vt:lpstr>Prameny ke studiu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Soňa Skulová</cp:lastModifiedBy>
  <cp:revision>505</cp:revision>
  <cp:lastPrinted>1601-01-01T00:00:00Z</cp:lastPrinted>
  <dcterms:created xsi:type="dcterms:W3CDTF">2016-03-09T14:49:29Z</dcterms:created>
  <dcterms:modified xsi:type="dcterms:W3CDTF">2024-03-01T09:19:33Z</dcterms:modified>
</cp:coreProperties>
</file>