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8" r:id="rId2"/>
  </p:sldMasterIdLst>
  <p:notesMasterIdLst>
    <p:notesMasterId r:id="rId33"/>
  </p:notesMasterIdLst>
  <p:handoutMasterIdLst>
    <p:handoutMasterId r:id="rId34"/>
  </p:handoutMasterIdLst>
  <p:sldIdLst>
    <p:sldId id="256" r:id="rId3"/>
    <p:sldId id="346" r:id="rId4"/>
    <p:sldId id="281" r:id="rId5"/>
    <p:sldId id="299" r:id="rId6"/>
    <p:sldId id="300" r:id="rId7"/>
    <p:sldId id="292" r:id="rId8"/>
    <p:sldId id="298" r:id="rId9"/>
    <p:sldId id="326" r:id="rId10"/>
    <p:sldId id="321" r:id="rId11"/>
    <p:sldId id="322" r:id="rId12"/>
    <p:sldId id="323" r:id="rId13"/>
    <p:sldId id="303" r:id="rId14"/>
    <p:sldId id="324" r:id="rId15"/>
    <p:sldId id="325" r:id="rId16"/>
    <p:sldId id="327" r:id="rId17"/>
    <p:sldId id="328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8" r:id="rId26"/>
    <p:sldId id="339" r:id="rId27"/>
    <p:sldId id="340" r:id="rId28"/>
    <p:sldId id="342" r:id="rId29"/>
    <p:sldId id="343" r:id="rId30"/>
    <p:sldId id="345" r:id="rId31"/>
    <p:sldId id="337" r:id="rId32"/>
  </p:sldIdLst>
  <p:sldSz cx="9144000" cy="5143500" type="screen16x9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03" d="100"/>
          <a:sy n="203" d="100"/>
        </p:scale>
        <p:origin x="594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495E9E2-79FC-C740-6F0E-849CC5FAB4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91B86A7-FFC0-9361-EA9C-E380A2A153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CB8F4-64BF-43D2-8AE3-49236B7B9947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BDA4FE-6F65-49A1-FC01-44B83C4365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CB871A7-E33C-9BFD-2104-B67D2B2794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1ED88-7F77-48E9-9161-5AC539D4D6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8332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8A5ED-B294-43A8-9DF6-FB836D8E4681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0FCB8-2C1A-4605-A6E3-F6C87F0C9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660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0FCB8-2C1A-4605-A6E3-F6C87F0C92E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31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0FCB8-2C1A-4605-A6E3-F6C87F0C92E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56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75274"/>
            <a:ext cx="8521200" cy="878685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3087303"/>
            <a:ext cx="8521200" cy="523873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2" y="310501"/>
            <a:ext cx="1160207" cy="8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999" y="539035"/>
            <a:ext cx="3915001" cy="2403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999" y="3375000"/>
            <a:ext cx="3915000" cy="998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3" y="3051000"/>
            <a:ext cx="3915000" cy="27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8459" y="3375000"/>
            <a:ext cx="3915000" cy="998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002" y="3051000"/>
            <a:ext cx="3915000" cy="27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8459" y="539035"/>
            <a:ext cx="3915001" cy="2403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43815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36037"/>
            <a:ext cx="649064" cy="4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54" y="1514475"/>
            <a:ext cx="3079691" cy="2124988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57" y="1825717"/>
            <a:ext cx="5755117" cy="1492067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/>
              <a:t>Upravte štýly predlohy textu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/>
              <a:t>Upravte štýl predlohy podnadpisov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B93D94D-EDDA-4867-9C40-AE81B4302F88}" type="datetime1">
              <a:rPr lang="sk-SK" smtClean="0"/>
              <a:t>20. 2. 2024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75274"/>
            <a:ext cx="8521200" cy="878685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3087302"/>
            <a:ext cx="8521200" cy="523873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" y="310501"/>
            <a:ext cx="1160207" cy="8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87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 sz="9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8064900" cy="3104999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32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75274"/>
            <a:ext cx="8521200" cy="878685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3087302"/>
            <a:ext cx="8521200" cy="523873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310501"/>
            <a:ext cx="1151994" cy="7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91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8064900" cy="3104999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972001"/>
            <a:ext cx="8064104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9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 sz="1200"/>
            </a:lvl1pPr>
          </a:lstStyle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8064900" cy="3104999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4" y="972001"/>
            <a:ext cx="3915000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967886"/>
            <a:ext cx="3915000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3914999" cy="3105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267703"/>
            <a:ext cx="3914999" cy="3105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1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3" y="1271306"/>
            <a:ext cx="3913810" cy="29225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4199753"/>
            <a:ext cx="3913809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250268"/>
            <a:ext cx="3914999" cy="3105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2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8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000" y="1269002"/>
            <a:ext cx="2483644" cy="16730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9999" y="3310703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000" y="3310703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900" y="3310702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3018852"/>
            <a:ext cx="2483644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357" y="3018852"/>
            <a:ext cx="2483644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1077" y="3018852"/>
            <a:ext cx="2483644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269002"/>
            <a:ext cx="2483644" cy="16730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0001" y="1269002"/>
            <a:ext cx="2483644" cy="16730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972001"/>
            <a:ext cx="8064104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88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160" y="519112"/>
            <a:ext cx="3900740" cy="385488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2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3" y="519113"/>
            <a:ext cx="3913810" cy="3674726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4199753"/>
            <a:ext cx="3913809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1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00" y="519112"/>
            <a:ext cx="8064900" cy="385488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31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998" y="539034"/>
            <a:ext cx="3915001" cy="2403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999" y="3375000"/>
            <a:ext cx="3915000" cy="998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3" y="3051000"/>
            <a:ext cx="3915000" cy="270000"/>
          </a:xfrm>
        </p:spPr>
        <p:txBody>
          <a:bodyPr/>
          <a:lstStyle>
            <a:lvl1pPr>
              <a:lnSpc>
                <a:spcPts val="825"/>
              </a:lnSpc>
              <a:defRPr sz="675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8459" y="3375000"/>
            <a:ext cx="3915000" cy="998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002" y="3051000"/>
            <a:ext cx="3915000" cy="270000"/>
          </a:xfrm>
        </p:spPr>
        <p:txBody>
          <a:bodyPr/>
          <a:lstStyle>
            <a:lvl1pPr>
              <a:lnSpc>
                <a:spcPts val="825"/>
              </a:lnSpc>
              <a:defRPr sz="675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8459" y="539034"/>
            <a:ext cx="3915001" cy="2403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1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43815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36036"/>
            <a:ext cx="649064" cy="4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48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53" y="1514475"/>
            <a:ext cx="3079691" cy="2124988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73946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56" y="1825717"/>
            <a:ext cx="5755117" cy="1492067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71425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75274"/>
            <a:ext cx="8521200" cy="878685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3087303"/>
            <a:ext cx="8521200" cy="523873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310501"/>
            <a:ext cx="1151994" cy="7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8064900" cy="3104999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972001"/>
            <a:ext cx="8064104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4" y="972001"/>
            <a:ext cx="3915000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967886"/>
            <a:ext cx="3915000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01" y="1269001"/>
            <a:ext cx="3914999" cy="3105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267703"/>
            <a:ext cx="3914999" cy="3105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3" y="1271307"/>
            <a:ext cx="3913810" cy="29225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5" y="4199753"/>
            <a:ext cx="3913809" cy="162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250268"/>
            <a:ext cx="3914999" cy="3105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000" y="1269003"/>
            <a:ext cx="2483644" cy="16730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9999" y="3310703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000" y="3310703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900" y="3310702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3018852"/>
            <a:ext cx="2483644" cy="162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357" y="3018852"/>
            <a:ext cx="2483644" cy="162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1077" y="3018852"/>
            <a:ext cx="2483644" cy="162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269003"/>
            <a:ext cx="2483644" cy="16730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0001" y="1269003"/>
            <a:ext cx="2483644" cy="16730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972001"/>
            <a:ext cx="8064104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160" y="519112"/>
            <a:ext cx="3900740" cy="385488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3" y="519114"/>
            <a:ext cx="3913810" cy="3674726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5" y="4199753"/>
            <a:ext cx="3913809" cy="162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00" y="519112"/>
            <a:ext cx="8064900" cy="385488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sk-SK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354143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hf hdr="0" ft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3.m4a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5" Type="http://schemas.microsoft.com/office/2007/relationships/media" Target="../media/media14.m4a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microsoft.com/office/2007/relationships/media" Target="../media/media21.m4a"/><Relationship Id="rId18" Type="http://schemas.openxmlformats.org/officeDocument/2006/relationships/image" Target="../media/image5.png"/><Relationship Id="rId3" Type="http://schemas.microsoft.com/office/2007/relationships/media" Target="../media/media16.m4a"/><Relationship Id="rId7" Type="http://schemas.microsoft.com/office/2007/relationships/media" Target="../media/media18.m4a"/><Relationship Id="rId12" Type="http://schemas.openxmlformats.org/officeDocument/2006/relationships/audio" Target="../media/media20.m4a"/><Relationship Id="rId17" Type="http://schemas.openxmlformats.org/officeDocument/2006/relationships/slideLayout" Target="../slideLayouts/slideLayout17.xml"/><Relationship Id="rId2" Type="http://schemas.openxmlformats.org/officeDocument/2006/relationships/audio" Target="../media/media15.m4a"/><Relationship Id="rId16" Type="http://schemas.openxmlformats.org/officeDocument/2006/relationships/audio" Target="../media/media22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microsoft.com/office/2007/relationships/media" Target="../media/media20.m4a"/><Relationship Id="rId5" Type="http://schemas.microsoft.com/office/2007/relationships/media" Target="../media/media17.m4a"/><Relationship Id="rId15" Type="http://schemas.microsoft.com/office/2007/relationships/media" Target="../media/media22.m4a"/><Relationship Id="rId10" Type="http://schemas.openxmlformats.org/officeDocument/2006/relationships/audio" Target="../media/media19.m4a"/><Relationship Id="rId4" Type="http://schemas.openxmlformats.org/officeDocument/2006/relationships/audio" Target="../media/media16.m4a"/><Relationship Id="rId9" Type="http://schemas.microsoft.com/office/2007/relationships/media" Target="../media/media19.m4a"/><Relationship Id="rId14" Type="http://schemas.openxmlformats.org/officeDocument/2006/relationships/audio" Target="../media/media21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2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35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m4a"/><Relationship Id="rId13" Type="http://schemas.microsoft.com/office/2007/relationships/media" Target="../media/media42.m4a"/><Relationship Id="rId3" Type="http://schemas.microsoft.com/office/2007/relationships/media" Target="../media/media37.m4a"/><Relationship Id="rId7" Type="http://schemas.microsoft.com/office/2007/relationships/media" Target="../media/media39.m4a"/><Relationship Id="rId12" Type="http://schemas.openxmlformats.org/officeDocument/2006/relationships/audio" Target="../media/media41.m4a"/><Relationship Id="rId2" Type="http://schemas.openxmlformats.org/officeDocument/2006/relationships/audio" Target="../media/media36.m4a"/><Relationship Id="rId16" Type="http://schemas.openxmlformats.org/officeDocument/2006/relationships/image" Target="../media/image5.png"/><Relationship Id="rId1" Type="http://schemas.microsoft.com/office/2007/relationships/media" Target="../media/media36.m4a"/><Relationship Id="rId6" Type="http://schemas.openxmlformats.org/officeDocument/2006/relationships/audio" Target="../media/media38.m4a"/><Relationship Id="rId11" Type="http://schemas.microsoft.com/office/2007/relationships/media" Target="../media/media41.m4a"/><Relationship Id="rId5" Type="http://schemas.microsoft.com/office/2007/relationships/media" Target="../media/media38.m4a"/><Relationship Id="rId15" Type="http://schemas.openxmlformats.org/officeDocument/2006/relationships/slideLayout" Target="../slideLayouts/slideLayout17.xml"/><Relationship Id="rId10" Type="http://schemas.openxmlformats.org/officeDocument/2006/relationships/audio" Target="../media/media40.m4a"/><Relationship Id="rId4" Type="http://schemas.openxmlformats.org/officeDocument/2006/relationships/audio" Target="../media/media37.m4a"/><Relationship Id="rId9" Type="http://schemas.microsoft.com/office/2007/relationships/media" Target="../media/media40.m4a"/><Relationship Id="rId14" Type="http://schemas.openxmlformats.org/officeDocument/2006/relationships/audio" Target="../media/media42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6.m4a"/><Relationship Id="rId3" Type="http://schemas.microsoft.com/office/2007/relationships/media" Target="../media/media44.m4a"/><Relationship Id="rId7" Type="http://schemas.microsoft.com/office/2007/relationships/media" Target="../media/media46.m4a"/><Relationship Id="rId12" Type="http://schemas.openxmlformats.org/officeDocument/2006/relationships/image" Target="../media/image5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audio" Target="../media/media45.m4a"/><Relationship Id="rId11" Type="http://schemas.openxmlformats.org/officeDocument/2006/relationships/slideLayout" Target="../slideLayouts/slideLayout17.xml"/><Relationship Id="rId5" Type="http://schemas.microsoft.com/office/2007/relationships/media" Target="../media/media45.m4a"/><Relationship Id="rId10" Type="http://schemas.openxmlformats.org/officeDocument/2006/relationships/audio" Target="../media/media47.m4a"/><Relationship Id="rId4" Type="http://schemas.openxmlformats.org/officeDocument/2006/relationships/audio" Target="../media/media44.m4a"/><Relationship Id="rId9" Type="http://schemas.microsoft.com/office/2007/relationships/media" Target="../media/media47.m4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1.m4a"/><Relationship Id="rId3" Type="http://schemas.microsoft.com/office/2007/relationships/media" Target="../media/media49.m4a"/><Relationship Id="rId7" Type="http://schemas.microsoft.com/office/2007/relationships/media" Target="../media/media51.m4a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audio" Target="../media/media50.m4a"/><Relationship Id="rId5" Type="http://schemas.microsoft.com/office/2007/relationships/media" Target="../media/media50.m4a"/><Relationship Id="rId10" Type="http://schemas.openxmlformats.org/officeDocument/2006/relationships/image" Target="../media/image5.png"/><Relationship Id="rId4" Type="http://schemas.openxmlformats.org/officeDocument/2006/relationships/audio" Target="../media/media49.m4a"/><Relationship Id="rId9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3.m4a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audio" Target="../media/media54.m4a"/><Relationship Id="rId5" Type="http://schemas.microsoft.com/office/2007/relationships/media" Target="../media/media54.m4a"/><Relationship Id="rId4" Type="http://schemas.openxmlformats.org/officeDocument/2006/relationships/audio" Target="../media/media53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56.m4a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56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-596602"/>
            <a:ext cx="7772400" cy="6840760"/>
          </a:xfrm>
        </p:spPr>
        <p:txBody>
          <a:bodyPr>
            <a:normAutofit fontScale="90000"/>
          </a:bodyPr>
          <a:lstStyle/>
          <a:p>
            <a:pPr indent="215900" algn="ctr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tabLst>
                <a:tab pos="215900" algn="l"/>
              </a:tabLst>
            </a:pPr>
            <a:br>
              <a:rPr lang="sk-SK" sz="3600" dirty="0">
                <a:solidFill>
                  <a:schemeClr val="tx1"/>
                </a:solidFill>
                <a:effectLst/>
              </a:rPr>
            </a:br>
            <a:br>
              <a:rPr lang="sk-SK" sz="3600" dirty="0">
                <a:solidFill>
                  <a:schemeClr val="tx1"/>
                </a:solidFill>
                <a:effectLst/>
              </a:rPr>
            </a:br>
            <a:br>
              <a:rPr lang="sk-SK" sz="3600" dirty="0">
                <a:solidFill>
                  <a:schemeClr val="tx1"/>
                </a:solidFill>
                <a:effectLst/>
              </a:rPr>
            </a:br>
            <a:r>
              <a:rPr lang="sk-SK" sz="31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Evropský</a:t>
            </a:r>
            <a: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1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správní</a:t>
            </a:r>
            <a: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1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prostor</a:t>
            </a:r>
            <a: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31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Principy</a:t>
            </a:r>
            <a: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dobré správy</a:t>
            </a:r>
            <a:b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Normotvorná </a:t>
            </a:r>
            <a:r>
              <a:rPr lang="sk-SK" sz="31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pravomoc</a:t>
            </a:r>
            <a: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1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veřejné</a:t>
            </a:r>
            <a: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správy </a:t>
            </a:r>
            <a:b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31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Interpretace</a:t>
            </a:r>
            <a: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1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norem</a:t>
            </a:r>
            <a: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1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správního</a:t>
            </a:r>
            <a:r>
              <a:rPr lang="sk-SK" sz="31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práva</a:t>
            </a:r>
            <a:br>
              <a:rPr lang="sk-SK" sz="3600" u="sng" dirty="0">
                <a:solidFill>
                  <a:schemeClr val="tx1"/>
                </a:solidFill>
                <a:effectLst/>
              </a:rPr>
            </a:br>
            <a:br>
              <a:rPr lang="sk-SK" sz="3600" u="sng" dirty="0">
                <a:solidFill>
                  <a:schemeClr val="tx1"/>
                </a:solidFill>
                <a:effectLst/>
              </a:rPr>
            </a:br>
            <a:r>
              <a:rPr lang="cs-CZ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BM605Zk </a:t>
            </a:r>
            <a:r>
              <a:rPr lang="cs-CZ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Vybrané otázky správního práva a veřejné správy III</a:t>
            </a:r>
            <a:br>
              <a:rPr lang="cs-CZ" sz="1800" dirty="0">
                <a:effectLst/>
                <a:ea typeface="Times New Roman" panose="02020603050405020304" pitchFamily="18" charset="0"/>
              </a:rPr>
            </a:br>
            <a:r>
              <a:rPr lang="cs-CZ" altLang="cs-CZ" sz="2100" dirty="0">
                <a:solidFill>
                  <a:schemeClr val="tx1"/>
                </a:solidFill>
                <a:effectLst/>
              </a:rPr>
              <a:t>1. přednáška 22. 2. 2024</a:t>
            </a:r>
            <a:br>
              <a:rPr lang="cs-CZ" altLang="cs-CZ" sz="2200" dirty="0">
                <a:solidFill>
                  <a:schemeClr val="tx1"/>
                </a:solidFill>
                <a:effectLst/>
              </a:rPr>
            </a:br>
            <a:r>
              <a:rPr lang="cs-CZ" altLang="cs-CZ" sz="1800" dirty="0">
                <a:solidFill>
                  <a:schemeClr val="tx1"/>
                </a:solidFill>
                <a:effectLst/>
              </a:rPr>
              <a:t>Petr </a:t>
            </a:r>
            <a:r>
              <a:rPr lang="cs-CZ" altLang="cs-CZ" sz="1800" dirty="0" err="1">
                <a:solidFill>
                  <a:schemeClr val="tx1"/>
                </a:solidFill>
                <a:effectLst/>
              </a:rPr>
              <a:t>Havlan</a:t>
            </a:r>
            <a:br>
              <a:rPr lang="cs-CZ" altLang="cs-CZ" sz="2200" dirty="0">
                <a:solidFill>
                  <a:schemeClr val="tx1"/>
                </a:solidFill>
                <a:effectLst/>
              </a:rPr>
            </a:br>
            <a:br>
              <a:rPr lang="sk-SK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3E712E-E679-51E7-7D13-8BC28FD4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F6B4-626A-4882-8D46-05691AA53B56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565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04A95D-CC53-4742-8F04-28F629BC4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Principy dobré správy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14089-A059-458F-B64C-D781FEC61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71999" indent="0">
              <a:buNone/>
            </a:pPr>
            <a:r>
              <a:rPr lang="cs-CZ" sz="2600" b="1" dirty="0"/>
              <a:t>slouží</a:t>
            </a:r>
            <a:r>
              <a:rPr lang="cs-CZ" sz="2600" dirty="0"/>
              <a:t>:</a:t>
            </a:r>
          </a:p>
          <a:p>
            <a:pPr marL="414899" indent="-342900">
              <a:buFont typeface="Wingdings" panose="05000000000000000000" pitchFamily="2" charset="2"/>
              <a:buChar char="§"/>
            </a:pPr>
            <a:r>
              <a:rPr lang="cs-CZ" dirty="0"/>
              <a:t>jako jedno z hlavních hledisek pro činnost Veřejného ochránce práv </a:t>
            </a:r>
          </a:p>
          <a:p>
            <a:pPr marL="414899" indent="-342900">
              <a:buFont typeface="Wingdings" panose="05000000000000000000" pitchFamily="2" charset="2"/>
              <a:buChar char="§"/>
            </a:pPr>
            <a:r>
              <a:rPr lang="cs-CZ" dirty="0"/>
              <a:t>ke „správnému“ výkladu a aplikaci právních předpisů správními orgány</a:t>
            </a:r>
          </a:p>
          <a:p>
            <a:pPr marL="414899" indent="-342900">
              <a:buFont typeface="Wingdings" panose="05000000000000000000" pitchFamily="2" charset="2"/>
              <a:buChar char="§"/>
            </a:pPr>
            <a:r>
              <a:rPr lang="cs-CZ" dirty="0"/>
              <a:t>k naplňování požadavků (idejí) spravedlnosti, racionálnosti a efektivnosti (dobré) veřejné správy</a:t>
            </a:r>
          </a:p>
          <a:p>
            <a:pPr marL="414899" indent="-342900">
              <a:buFont typeface="Wingdings" panose="05000000000000000000" pitchFamily="2" charset="2"/>
              <a:buChar char="§"/>
            </a:pPr>
            <a:r>
              <a:rPr lang="cs-CZ" dirty="0"/>
              <a:t>k eliminaci nebo snižování rizik spojených s nesprávným výkonem veřejné správy (</a:t>
            </a:r>
            <a:r>
              <a:rPr lang="cs-CZ" sz="1900" dirty="0"/>
              <a:t>čili </a:t>
            </a:r>
            <a:r>
              <a:rPr lang="cs-CZ" dirty="0"/>
              <a:t>spjatých se „špatnou“ VS)  </a:t>
            </a:r>
          </a:p>
          <a:p>
            <a:pPr marL="414899" indent="-342900">
              <a:buFont typeface="Wingdings" panose="05000000000000000000" pitchFamily="2" charset="2"/>
              <a:buChar char="§"/>
            </a:pPr>
            <a:r>
              <a:rPr lang="cs-CZ" dirty="0"/>
              <a:t>jako vodítko pro správní orgány v otázkách: </a:t>
            </a:r>
            <a:r>
              <a:rPr lang="cs-CZ" i="1" dirty="0"/>
              <a:t>jak postupovat a jak rozhodovat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C207BB-6F32-4A81-BC6A-1C591C9FC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280" y="1707654"/>
            <a:ext cx="504056" cy="288032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524B21-CFB9-20D1-BCA1-7A6CF69C4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4773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Principy dobré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2"/>
            <a:ext cx="8064900" cy="3534997"/>
          </a:xfrm>
        </p:spPr>
        <p:txBody>
          <a:bodyPr>
            <a:normAutofit/>
          </a:bodyPr>
          <a:lstStyle/>
          <a:p>
            <a:pPr marL="54000" indent="0">
              <a:buNone/>
            </a:pPr>
            <a:r>
              <a:rPr lang="cs-CZ" b="1" dirty="0"/>
              <a:t>zdroje</a:t>
            </a:r>
            <a:r>
              <a:rPr lang="cs-CZ" dirty="0"/>
              <a:t>: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Rada Evropy a její doporučení 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čl. 41 Listiny základních práv EU 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Evropský ombudsman 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judikatura Soudního dvora Evropské unie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Veřejný ochránce práv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doktrína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D7753A-668D-49D8-BEE5-AD085AEEC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55976" y="1884030"/>
            <a:ext cx="504056" cy="32768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50FA71-F6A4-4C31-BB6F-45FC05F018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6219" y="2340246"/>
            <a:ext cx="504056" cy="327680"/>
          </a:xfrm>
          <a:prstGeom prst="rect">
            <a:avLst/>
          </a:prstGeom>
        </p:spPr>
      </p:pic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958835-195E-4EAB-B968-961D7C8C0B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19872" y="3795886"/>
            <a:ext cx="504056" cy="337861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882EEC2-01C6-DC7B-096C-FC26D276B4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1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55526"/>
            <a:ext cx="8064900" cy="432048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Principy dobré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419623"/>
            <a:ext cx="8064900" cy="33843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 b="1" dirty="0"/>
              <a:t>doporučení Výboru ministrů RE o dobré správě</a:t>
            </a:r>
          </a:p>
          <a:p>
            <a:pPr>
              <a:buNone/>
            </a:pPr>
            <a:r>
              <a:rPr lang="cs-CZ" sz="1800" dirty="0"/>
              <a:t>	</a:t>
            </a:r>
            <a:r>
              <a:rPr lang="cs-CZ" sz="1800" i="1" dirty="0"/>
              <a:t>zásadami dobré veřejné správy </a:t>
            </a:r>
            <a:r>
              <a:rPr lang="cs-CZ" sz="1800" dirty="0"/>
              <a:t>podle Dodatku k Doporučení RE </a:t>
            </a:r>
            <a:r>
              <a:rPr lang="pl-PL" sz="1800" dirty="0"/>
              <a:t>CM/Rec(2007)7</a:t>
            </a:r>
            <a:r>
              <a:rPr lang="cs-CZ" sz="1800" dirty="0"/>
              <a:t> o dobré správě jsou: </a:t>
            </a:r>
            <a:br>
              <a:rPr lang="cs-CZ" sz="1800" dirty="0"/>
            </a:br>
            <a:r>
              <a:rPr lang="cs-CZ" sz="1800" i="1" dirty="0"/>
              <a:t>zákonnost</a:t>
            </a:r>
            <a:r>
              <a:rPr lang="cs-CZ" sz="1800" dirty="0"/>
              <a:t> (čl. 2), </a:t>
            </a:r>
            <a:r>
              <a:rPr lang="cs-CZ" sz="1800" i="1" dirty="0"/>
              <a:t>rovnoprávnost</a:t>
            </a:r>
            <a:r>
              <a:rPr lang="cs-CZ" sz="1800" dirty="0"/>
              <a:t> (čl. 3), </a:t>
            </a:r>
            <a:r>
              <a:rPr lang="cs-CZ" sz="1800" i="1" dirty="0"/>
              <a:t>nestrannost</a:t>
            </a:r>
            <a:r>
              <a:rPr lang="cs-CZ" sz="1800" dirty="0"/>
              <a:t> (čl. 4), </a:t>
            </a:r>
            <a:r>
              <a:rPr lang="cs-CZ" sz="1800" i="1" dirty="0"/>
              <a:t>proporcionalita</a:t>
            </a:r>
            <a:r>
              <a:rPr lang="cs-CZ" sz="1800" dirty="0"/>
              <a:t> </a:t>
            </a:r>
          </a:p>
          <a:p>
            <a:pPr>
              <a:buNone/>
            </a:pPr>
            <a:r>
              <a:rPr lang="cs-CZ" sz="1800" dirty="0"/>
              <a:t>	(čl. 5), </a:t>
            </a:r>
            <a:r>
              <a:rPr lang="cs-CZ" sz="1800" i="1" dirty="0"/>
              <a:t>právní jistota </a:t>
            </a:r>
            <a:r>
              <a:rPr lang="cs-CZ" sz="1800" dirty="0"/>
              <a:t>(čl. 6), </a:t>
            </a:r>
            <a:r>
              <a:rPr lang="cs-CZ" sz="1800" i="1" dirty="0"/>
              <a:t>časová přiměřenost </a:t>
            </a:r>
            <a:r>
              <a:rPr lang="cs-CZ" sz="1800" dirty="0"/>
              <a:t>(čl. 7), </a:t>
            </a:r>
            <a:r>
              <a:rPr lang="cs-CZ" sz="1800" i="1" dirty="0"/>
              <a:t>participace</a:t>
            </a:r>
            <a:r>
              <a:rPr lang="cs-CZ" sz="1800" dirty="0"/>
              <a:t> (čl. 8), </a:t>
            </a:r>
            <a:r>
              <a:rPr lang="cs-CZ" sz="1800" i="1" dirty="0"/>
              <a:t>úcta k soukromí </a:t>
            </a:r>
            <a:r>
              <a:rPr lang="cs-CZ" sz="1800" dirty="0"/>
              <a:t>(čl. 9) a </a:t>
            </a:r>
            <a:r>
              <a:rPr lang="cs-CZ" sz="1800" i="1" dirty="0"/>
              <a:t>transparentnost </a:t>
            </a:r>
            <a:r>
              <a:rPr lang="cs-CZ" sz="1800" dirty="0"/>
              <a:t>(čl. 10)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44F375-4AE1-46EF-5D8A-3C369DB7F8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DD42C19-50A5-4432-8236-15A4CA7DC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>
                <a:solidFill>
                  <a:srgbClr val="0070C0"/>
                </a:solidFill>
              </a:rPr>
              <a:t>Normotvorná </a:t>
            </a:r>
            <a:r>
              <a:rPr lang="sk-SK" sz="2800" dirty="0" err="1">
                <a:solidFill>
                  <a:srgbClr val="0070C0"/>
                </a:solidFill>
              </a:rPr>
              <a:t>pravomoc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veřejné</a:t>
            </a:r>
            <a:r>
              <a:rPr lang="sk-SK" sz="2800" dirty="0">
                <a:solidFill>
                  <a:srgbClr val="0070C0"/>
                </a:solidFill>
              </a:rPr>
              <a:t> správ</a:t>
            </a:r>
            <a:r>
              <a:rPr lang="sk-SK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274719B-45F4-432B-8347-C4D98747D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31590"/>
            <a:ext cx="8064900" cy="3471910"/>
          </a:xfrm>
        </p:spPr>
        <p:txBody>
          <a:bodyPr/>
          <a:lstStyle/>
          <a:p>
            <a:pPr marL="54000" indent="0">
              <a:buNone/>
            </a:pPr>
            <a:r>
              <a:rPr lang="cs-CZ" b="1" dirty="0"/>
              <a:t>normativní správní akty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obecnost, abstraktnost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podzákonné akty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prováděcí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prvotní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podmínkou platnosti </a:t>
            </a:r>
            <a:r>
              <a:rPr lang="cs-CZ" sz="1800" dirty="0"/>
              <a:t>je</a:t>
            </a:r>
            <a:r>
              <a:rPr lang="cs-CZ" dirty="0"/>
              <a:t> </a:t>
            </a:r>
            <a:r>
              <a:rPr lang="cs-CZ" sz="1800" dirty="0"/>
              <a:t>jejich</a:t>
            </a:r>
            <a:r>
              <a:rPr lang="cs-CZ" dirty="0"/>
              <a:t> publikace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nařízení vlády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právní předpisy ministerstev a ostatních orgánů státní správy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obecně závazné vyhlášky krajů a obcí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nařízení krajů a obcí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0CB277-B520-4439-94B2-82C6D9087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35896" y="1275606"/>
            <a:ext cx="540036" cy="330322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630D38-24DC-4CD4-AA21-AF2F94E035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3688" y="2566318"/>
            <a:ext cx="504056" cy="293464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D50261-1DDD-4849-A0CF-410EE5A75E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47664" y="2819226"/>
            <a:ext cx="504056" cy="261132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3B8B4D-6360-4DF7-83FD-21EC5B3E247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123728" y="3507854"/>
            <a:ext cx="504056" cy="293464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282267-71CE-4FEC-8219-B593000FDE9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84168" y="3734252"/>
            <a:ext cx="504056" cy="293464"/>
          </a:xfrm>
          <a:prstGeom prst="rect">
            <a:avLst/>
          </a:prstGeom>
        </p:spPr>
      </p:pic>
      <p:pic>
        <p:nvPicPr>
          <p:cNvPr id="1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D70887-ED17-4B7A-B616-02D1DC8B2D5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17758" y="4203731"/>
            <a:ext cx="504056" cy="293464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FB6399-01DF-4222-A35F-45EE35CCEB4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75932" y="3976632"/>
            <a:ext cx="504056" cy="293464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D01E85-2F11-4FD1-951C-9AD8D265890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92280" y="4353444"/>
            <a:ext cx="432048" cy="293464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E92F76-311C-4A53-7C48-BD5D819EE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6941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3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6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6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59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95E84E1-5541-4874-AB19-2AA090F5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>
                <a:solidFill>
                  <a:srgbClr val="0070C0"/>
                </a:solidFill>
              </a:rPr>
              <a:t>Normotvorná </a:t>
            </a:r>
            <a:r>
              <a:rPr lang="sk-SK" sz="2800" dirty="0" err="1">
                <a:solidFill>
                  <a:srgbClr val="0070C0"/>
                </a:solidFill>
              </a:rPr>
              <a:t>pravomoc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veřejné</a:t>
            </a:r>
            <a:r>
              <a:rPr lang="sk-SK" sz="2800" dirty="0">
                <a:solidFill>
                  <a:srgbClr val="0070C0"/>
                </a:solidFill>
              </a:rPr>
              <a:t> správy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CFAB78A-B334-4869-B3B9-DBDFDFBCC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příprava návrhů zákonů</a:t>
            </a:r>
            <a:r>
              <a:rPr lang="cs-CZ" sz="1600" dirty="0"/>
              <a:t> podle</a:t>
            </a:r>
            <a:r>
              <a:rPr lang="cs-CZ" dirty="0"/>
              <a:t> § 24 kompetenčního zákona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ministerstva pečují o náležitou právní úpravu věcí patřících do působnosti České republiky; připravují návrhy zákonů a jiných právních předpisů týkajících se věcí, které patří do jejich působnosti, jakož i návrhy, jejichž přípravu jim uložila vláda; dbají o zachovávání zákonnosti v okruhu své působnosti a činí podle zákonů potřebná opatření k nápravě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§ 28a kompetenčního zákona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vláda může zřídit jako svůj poradní orgán Legislativní radu; v jejím čele stojí člen vlády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9AB0D7-ECC1-4E7F-BD61-F59D05BEA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1419622"/>
            <a:ext cx="432048" cy="288032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FDDC9B-5D0B-48D6-B386-39FCB81B73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3147815"/>
            <a:ext cx="432048" cy="288032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77BA18-2206-3813-B0BC-C16BFDDEE3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441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9CFACC5-CE9C-4A03-A3C5-B2DF84CFA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>
                <a:solidFill>
                  <a:srgbClr val="0070C0"/>
                </a:solidFill>
              </a:rPr>
              <a:t>Normotvorná </a:t>
            </a:r>
            <a:r>
              <a:rPr lang="sk-SK" sz="2800" dirty="0" err="1">
                <a:solidFill>
                  <a:srgbClr val="0070C0"/>
                </a:solidFill>
              </a:rPr>
              <a:t>pravomoc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veřejné</a:t>
            </a:r>
            <a:r>
              <a:rPr lang="sk-SK" sz="2800" dirty="0">
                <a:solidFill>
                  <a:srgbClr val="0070C0"/>
                </a:solidFill>
              </a:rPr>
              <a:t> správy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CEFEB1F-FEA3-439E-B08C-E809F0E49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1800" b="1" dirty="0"/>
              <a:t>Legislativní pravidla vlády a legislativní proces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400" dirty="0"/>
              <a:t>Legislativní pravidla vlády upravují  postup ministerstev a jiných ústředních orgánů státní správy </a:t>
            </a:r>
            <a:br>
              <a:rPr lang="cs-CZ" sz="1400" dirty="0"/>
            </a:br>
            <a:r>
              <a:rPr lang="cs-CZ" sz="1400" dirty="0"/>
              <a:t>při tvorbě a projednání připravovaných právních předpisů,  požadavky týkající se obsahu a formy připravovaných právních předpisů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400" dirty="0"/>
              <a:t>materiály pro práci LRV projednává s předkladateli návrhů zákonů Odbor vládní legislativy; ten navíc zpracovává Plán a Výhled legislativních prací vlády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400" dirty="0"/>
              <a:t>Odbor kompatibility zajišťuje především práce spojené s legislativními závazky plynoucími z členství ČR v EU a provozuje Informační systém pro aproximaci práva (ISAP)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400" dirty="0"/>
              <a:t>metodické řízení a podporu procesu hodnocení dopadů regulace (RIA) na úrovni ústředních správních úřadů zajišťuje Oddělení pro koordinaci procesu hodnocení dopadů regulace (RIA)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E0D97B-1E96-4FD1-B42D-E09F0D091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4128" y="1407677"/>
            <a:ext cx="360040" cy="245666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B98ABF-9F14-3BC3-5647-4EF73D60E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3628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36B4F80-509A-4096-8C5E-F2DEE85A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>
                <a:solidFill>
                  <a:srgbClr val="0070C0"/>
                </a:solidFill>
              </a:rPr>
              <a:t>Normotvorná </a:t>
            </a:r>
            <a:r>
              <a:rPr lang="sk-SK" sz="2800" dirty="0" err="1">
                <a:solidFill>
                  <a:srgbClr val="0070C0"/>
                </a:solidFill>
              </a:rPr>
              <a:t>pravomoc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veřejné</a:t>
            </a:r>
            <a:r>
              <a:rPr lang="sk-SK" sz="2800" dirty="0">
                <a:solidFill>
                  <a:srgbClr val="0070C0"/>
                </a:solidFill>
              </a:rPr>
              <a:t> správy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B28EFD4-B706-442F-BFD8-30B939292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53636"/>
            <a:ext cx="8064900" cy="3242410"/>
          </a:xfrm>
        </p:spPr>
        <p:txBody>
          <a:bodyPr/>
          <a:lstStyle/>
          <a:p>
            <a:pPr marL="54000" indent="0">
              <a:buNone/>
            </a:pPr>
            <a:r>
              <a:rPr lang="cs-CZ" sz="1800" b="1" dirty="0"/>
              <a:t>Legislativní pravidla vlády – </a:t>
            </a:r>
            <a:r>
              <a:rPr lang="cs-CZ" sz="1700" b="1" dirty="0"/>
              <a:t>obsah</a:t>
            </a:r>
            <a:r>
              <a:rPr lang="cs-CZ" sz="1600" b="1" dirty="0"/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500" dirty="0"/>
              <a:t>příprava návrhu zákona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/>
              <a:t>věcný záměr zákona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/>
              <a:t>návrh zákona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500" dirty="0"/>
              <a:t>vypracování prováděcích předpisů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/>
              <a:t>nařízení vlády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/>
              <a:t>vyhlášek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500" dirty="0"/>
              <a:t>příprava právních předpisů ve zvláštních případech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500" dirty="0"/>
              <a:t>příprava stanoviska vlády k návrhům zákonů, jejichž předkladatelem není vláda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500" dirty="0"/>
              <a:t>legislativně technické požadavky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/>
              <a:t>členění právního předpisu, nadpisy v právním předpisu, úvodní věty v právním předpisu, některé požadavky na obsah právního předpisu </a:t>
            </a:r>
            <a:r>
              <a:rPr lang="cs-CZ" sz="1200" dirty="0"/>
              <a:t>a</a:t>
            </a:r>
            <a:r>
              <a:rPr lang="cs-CZ" sz="1400" dirty="0"/>
              <a:t> některé požadavky na obsah novely právního předpisu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21B6F2-E47E-419A-9068-EF46A9A53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5976" y="1275606"/>
            <a:ext cx="432048" cy="288032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C748B0-1504-EC8F-EE20-D57A1B0C7C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101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54CD4D1-70A5-42AD-946F-BC00722A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>
                <a:solidFill>
                  <a:srgbClr val="0070C0"/>
                </a:solidFill>
              </a:rPr>
              <a:t>Normotvorná </a:t>
            </a:r>
            <a:r>
              <a:rPr lang="sk-SK" sz="2800" dirty="0" err="1">
                <a:solidFill>
                  <a:srgbClr val="0070C0"/>
                </a:solidFill>
              </a:rPr>
              <a:t>pravomoc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veřejné</a:t>
            </a:r>
            <a:r>
              <a:rPr lang="sk-SK" sz="2800" dirty="0">
                <a:solidFill>
                  <a:srgbClr val="0070C0"/>
                </a:solidFill>
              </a:rPr>
              <a:t> správy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C80D464-A856-4F74-9A7C-F8CF5A241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1800" b="1" dirty="0"/>
              <a:t>nařízení vlády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400" dirty="0"/>
              <a:t>není zapotřebí výslovné zákonné zmocnění k provedení zákona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400" dirty="0"/>
              <a:t>vůle vlády není neomezená; je limitována Ústavou, mez. smlouvami </a:t>
            </a:r>
            <a:r>
              <a:rPr lang="cs-CZ" sz="1200" dirty="0"/>
              <a:t>a</a:t>
            </a:r>
            <a:r>
              <a:rPr lang="cs-CZ" sz="1400" dirty="0"/>
              <a:t> obecnými právními principy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400" dirty="0"/>
              <a:t>návrh předkládá člen vlády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400" dirty="0"/>
              <a:t>pro přípravu, projednávání a předkládání platí Legislativní pravidla vlády, přičemž jednací řád vlády se použije podpůrně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400" dirty="0"/>
              <a:t>podepisuje předseda a příslušný člen vlády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400" dirty="0"/>
              <a:t>vyhlašuje se ve Sbírce zákonů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400" dirty="0"/>
              <a:t>možnost zrušení Ústavním soudem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93466A-AD96-4BFB-AD77-1CFBC66AD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6136" y="1707654"/>
            <a:ext cx="360040" cy="288032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D69CD4-51B0-21CF-7599-2286C056B5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2652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D1CE43D-0AF2-4ED8-A30E-C7F426DB9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>
                <a:solidFill>
                  <a:srgbClr val="0070C0"/>
                </a:solidFill>
              </a:rPr>
              <a:t>Normotvorná </a:t>
            </a:r>
            <a:r>
              <a:rPr lang="sk-SK" sz="2800" dirty="0" err="1">
                <a:solidFill>
                  <a:srgbClr val="0070C0"/>
                </a:solidFill>
              </a:rPr>
              <a:t>pravomoc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veřejné</a:t>
            </a:r>
            <a:r>
              <a:rPr lang="sk-SK" sz="2800" dirty="0">
                <a:solidFill>
                  <a:srgbClr val="0070C0"/>
                </a:solidFill>
              </a:rPr>
              <a:t> správy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D8D8F22-7E93-48FE-8709-E1D5069C2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1800" b="1" dirty="0"/>
              <a:t>právní předpisy orgánů státní správy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zmocnění v zákoně – jednoznačnost a zřetelnost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nejen ministerstva a další ústřední orgány státní správy, ale např. i ČNB, Státní veterinární správa, AOPK ČR, krajské hygienické stanice…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postup upravují Legislativní pravidla vlády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publikace zprav. ve Sbírce zákonů </a:t>
            </a:r>
            <a:r>
              <a:rPr lang="cs-CZ" sz="1500" dirty="0"/>
              <a:t>(celostátní působnost)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možnost zrušení Ústavním soudem</a:t>
            </a:r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548C91-DC7C-44D4-A36E-32579B4BE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0072" y="1779662"/>
            <a:ext cx="432048" cy="288032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B92CB7-3F46-F17B-88BB-56DE29B56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36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4D75059-3E84-4868-AA78-D0426A04A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>
                <a:solidFill>
                  <a:srgbClr val="0070C0"/>
                </a:solidFill>
              </a:rPr>
              <a:t>Normotvorná </a:t>
            </a:r>
            <a:r>
              <a:rPr lang="sk-SK" sz="2800" dirty="0" err="1">
                <a:solidFill>
                  <a:srgbClr val="0070C0"/>
                </a:solidFill>
              </a:rPr>
              <a:t>pravomoc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veřejné</a:t>
            </a:r>
            <a:r>
              <a:rPr lang="sk-SK" sz="2800" dirty="0">
                <a:solidFill>
                  <a:srgbClr val="0070C0"/>
                </a:solidFill>
              </a:rPr>
              <a:t> správy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3A8F717-EEE3-4831-88B2-D6481C5DF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1800" b="1" dirty="0"/>
              <a:t>právní předpisy územních samosprávných celků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/>
              <a:t>pravomoc obcí a krajů vydávat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obecně závazné vyhlášky (zastupitelstva) v samostatné působnosti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nařízení (rady) v přenesené působnosti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/>
              <a:t>podmínkou platnosti </a:t>
            </a:r>
            <a:r>
              <a:rPr lang="cs-CZ" sz="1600" dirty="0"/>
              <a:t>je</a:t>
            </a:r>
            <a:r>
              <a:rPr lang="cs-CZ" sz="1800" dirty="0"/>
              <a:t> </a:t>
            </a:r>
            <a:r>
              <a:rPr lang="cs-CZ" sz="1700" dirty="0"/>
              <a:t>vyhlášení</a:t>
            </a:r>
            <a:r>
              <a:rPr lang="cs-CZ" sz="1800" dirty="0"/>
              <a:t> </a:t>
            </a:r>
            <a:r>
              <a:rPr lang="cs-CZ" sz="1500" dirty="0"/>
              <a:t>– zprav. na úřední desce po dobu 15 dnů / ve Věstníku právních předpisů kraje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/>
              <a:t>účinnost </a:t>
            </a:r>
            <a:r>
              <a:rPr lang="cs-CZ" sz="1500" dirty="0"/>
              <a:t>zprav.</a:t>
            </a:r>
            <a:r>
              <a:rPr lang="cs-CZ" sz="1700" dirty="0"/>
              <a:t> 15. den po vyhlášení</a:t>
            </a:r>
            <a:r>
              <a:rPr lang="cs-CZ" sz="1800" dirty="0"/>
              <a:t> (</a:t>
            </a:r>
            <a:r>
              <a:rPr lang="cs-CZ" sz="1500" dirty="0"/>
              <a:t>výjimka: naléhavý právní zájem</a:t>
            </a:r>
            <a:r>
              <a:rPr lang="cs-CZ" sz="1800" dirty="0"/>
              <a:t>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/>
              <a:t>možnost zrušení Ústavním soudem </a:t>
            </a:r>
          </a:p>
        </p:txBody>
      </p:sp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56BC2C-F75B-4CE3-A7B4-2468AEA33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2316576"/>
            <a:ext cx="360040" cy="231939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384D5-4E9A-2E7B-D82E-377DDA34E4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2548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B45922-241F-4362-A4CF-C13209C5B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5487"/>
            <a:ext cx="7772400" cy="648071"/>
          </a:xfrm>
        </p:spPr>
        <p:txBody>
          <a:bodyPr>
            <a:normAutofit/>
          </a:bodyPr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  <a:effectLst/>
              </a:rPr>
              <a:t>Osnova přednášky a její cíl</a:t>
            </a:r>
            <a:endParaRPr lang="cs-CZ" sz="2800" dirty="0">
              <a:effectLst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B19BEAC-AEF2-406B-9F45-93C899540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549327"/>
            <a:ext cx="7772400" cy="2044845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sk-SK" sz="1800" b="1" dirty="0" err="1">
                <a:solidFill>
                  <a:srgbClr val="7030A0"/>
                </a:solidFill>
              </a:rPr>
              <a:t>Evropský</a:t>
            </a:r>
            <a:r>
              <a:rPr lang="sk-SK" sz="1800" b="1" dirty="0">
                <a:solidFill>
                  <a:srgbClr val="7030A0"/>
                </a:solidFill>
              </a:rPr>
              <a:t> </a:t>
            </a:r>
            <a:r>
              <a:rPr lang="sk-SK" sz="1800" b="1" dirty="0" err="1">
                <a:solidFill>
                  <a:srgbClr val="7030A0"/>
                </a:solidFill>
              </a:rPr>
              <a:t>správní</a:t>
            </a:r>
            <a:r>
              <a:rPr lang="sk-SK" sz="1800" b="1" dirty="0">
                <a:solidFill>
                  <a:srgbClr val="7030A0"/>
                </a:solidFill>
              </a:rPr>
              <a:t> </a:t>
            </a:r>
            <a:r>
              <a:rPr lang="sk-SK" sz="1800" b="1" dirty="0" err="1">
                <a:solidFill>
                  <a:srgbClr val="7030A0"/>
                </a:solidFill>
              </a:rPr>
              <a:t>prostor</a:t>
            </a:r>
            <a:r>
              <a:rPr lang="sk-SK" sz="1800" b="1" dirty="0">
                <a:solidFill>
                  <a:srgbClr val="7030A0"/>
                </a:solidFill>
              </a:rPr>
              <a:t>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sk-SK" sz="1800" b="1" dirty="0" err="1">
                <a:solidFill>
                  <a:srgbClr val="7030A0"/>
                </a:solidFill>
              </a:rPr>
              <a:t>Principy</a:t>
            </a:r>
            <a:r>
              <a:rPr lang="sk-SK" sz="1800" b="1" dirty="0">
                <a:solidFill>
                  <a:srgbClr val="7030A0"/>
                </a:solidFill>
              </a:rPr>
              <a:t> dobré správy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sk-SK" sz="1800" b="1" dirty="0">
                <a:solidFill>
                  <a:srgbClr val="7030A0"/>
                </a:solidFill>
              </a:rPr>
              <a:t>Normotvorná </a:t>
            </a:r>
            <a:r>
              <a:rPr lang="sk-SK" sz="1800" b="1" dirty="0" err="1">
                <a:solidFill>
                  <a:srgbClr val="7030A0"/>
                </a:solidFill>
              </a:rPr>
              <a:t>pravomoc</a:t>
            </a:r>
            <a:r>
              <a:rPr lang="sk-SK" sz="1800" b="1" dirty="0">
                <a:solidFill>
                  <a:srgbClr val="7030A0"/>
                </a:solidFill>
              </a:rPr>
              <a:t> </a:t>
            </a:r>
            <a:r>
              <a:rPr lang="sk-SK" sz="1800" b="1" dirty="0" err="1">
                <a:solidFill>
                  <a:srgbClr val="7030A0"/>
                </a:solidFill>
              </a:rPr>
              <a:t>veřejné</a:t>
            </a:r>
            <a:r>
              <a:rPr lang="sk-SK" sz="1800" b="1" dirty="0">
                <a:solidFill>
                  <a:srgbClr val="7030A0"/>
                </a:solidFill>
              </a:rPr>
              <a:t> správy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sk-SK" sz="1800" b="1" dirty="0" err="1">
                <a:solidFill>
                  <a:srgbClr val="7030A0"/>
                </a:solidFill>
              </a:rPr>
              <a:t>Interpretace</a:t>
            </a:r>
            <a:r>
              <a:rPr lang="sk-SK" sz="1800" b="1" dirty="0">
                <a:solidFill>
                  <a:srgbClr val="7030A0"/>
                </a:solidFill>
              </a:rPr>
              <a:t> </a:t>
            </a:r>
            <a:r>
              <a:rPr lang="sk-SK" sz="1800" b="1" dirty="0" err="1">
                <a:solidFill>
                  <a:srgbClr val="7030A0"/>
                </a:solidFill>
              </a:rPr>
              <a:t>norem</a:t>
            </a:r>
            <a:r>
              <a:rPr lang="sk-SK" sz="1800" b="1" dirty="0">
                <a:solidFill>
                  <a:srgbClr val="7030A0"/>
                </a:solidFill>
              </a:rPr>
              <a:t> </a:t>
            </a:r>
            <a:r>
              <a:rPr lang="sk-SK" sz="1800" b="1" dirty="0" err="1">
                <a:solidFill>
                  <a:srgbClr val="7030A0"/>
                </a:solidFill>
              </a:rPr>
              <a:t>správního</a:t>
            </a:r>
            <a:r>
              <a:rPr lang="sk-SK" sz="1800" b="1" dirty="0">
                <a:solidFill>
                  <a:srgbClr val="7030A0"/>
                </a:solidFill>
              </a:rPr>
              <a:t> práva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k-SK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cs-CZ" sz="1800" b="1" dirty="0">
                <a:solidFill>
                  <a:schemeClr val="tx1"/>
                </a:solidFill>
              </a:rPr>
              <a:t>Cíl: </a:t>
            </a:r>
            <a:r>
              <a:rPr lang="cs-CZ" sz="1600" dirty="0">
                <a:solidFill>
                  <a:schemeClr val="tx1"/>
                </a:solidFill>
              </a:rPr>
              <a:t>cílem této přednášky je, aby studenti byli s to vymezit a v tom základním přiblížit pojmy: e</a:t>
            </a:r>
            <a:r>
              <a:rPr lang="sk-SK" sz="1600" dirty="0" err="1">
                <a:solidFill>
                  <a:schemeClr val="tx1"/>
                </a:solidFill>
              </a:rPr>
              <a:t>vropský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sk-SK" sz="1600" dirty="0" err="1">
                <a:solidFill>
                  <a:schemeClr val="tx1"/>
                </a:solidFill>
              </a:rPr>
              <a:t>správní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sk-SK" sz="1600" dirty="0" err="1">
                <a:solidFill>
                  <a:schemeClr val="tx1"/>
                </a:solidFill>
              </a:rPr>
              <a:t>prostor</a:t>
            </a:r>
            <a:r>
              <a:rPr lang="sk-SK" sz="1600" dirty="0">
                <a:solidFill>
                  <a:schemeClr val="tx1"/>
                </a:solidFill>
              </a:rPr>
              <a:t>, </a:t>
            </a:r>
            <a:r>
              <a:rPr lang="sk-SK" sz="1600" dirty="0" err="1">
                <a:solidFill>
                  <a:schemeClr val="tx1"/>
                </a:solidFill>
              </a:rPr>
              <a:t>principy</a:t>
            </a:r>
            <a:r>
              <a:rPr lang="sk-SK" sz="1600" dirty="0">
                <a:solidFill>
                  <a:schemeClr val="tx1"/>
                </a:solidFill>
              </a:rPr>
              <a:t> dobré správy, normotvorná </a:t>
            </a:r>
            <a:r>
              <a:rPr lang="sk-SK" sz="1600" dirty="0" err="1">
                <a:solidFill>
                  <a:schemeClr val="tx1"/>
                </a:solidFill>
              </a:rPr>
              <a:t>pravomoc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sk-SK" sz="1600" dirty="0" err="1">
                <a:solidFill>
                  <a:schemeClr val="tx1"/>
                </a:solidFill>
              </a:rPr>
              <a:t>veřejné</a:t>
            </a:r>
            <a:r>
              <a:rPr lang="sk-SK" sz="1600" dirty="0">
                <a:solidFill>
                  <a:schemeClr val="tx1"/>
                </a:solidFill>
              </a:rPr>
              <a:t> správy a </a:t>
            </a:r>
            <a:r>
              <a:rPr lang="sk-SK" sz="1600" dirty="0" err="1">
                <a:solidFill>
                  <a:schemeClr val="tx1"/>
                </a:solidFill>
              </a:rPr>
              <a:t>interpretace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sk-SK" sz="1600" dirty="0" err="1">
                <a:solidFill>
                  <a:schemeClr val="tx1"/>
                </a:solidFill>
              </a:rPr>
              <a:t>norem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sk-SK" sz="1600" dirty="0" err="1">
                <a:solidFill>
                  <a:schemeClr val="tx1"/>
                </a:solidFill>
              </a:rPr>
              <a:t>správního</a:t>
            </a:r>
            <a:r>
              <a:rPr lang="sk-SK" sz="1600" dirty="0">
                <a:solidFill>
                  <a:schemeClr val="tx1"/>
                </a:solidFill>
              </a:rPr>
              <a:t> práva</a:t>
            </a:r>
          </a:p>
          <a:p>
            <a:pPr algn="l"/>
            <a:endParaRPr lang="cs-CZ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800" b="1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39ABCD-04C8-EC80-C66B-4DC7F88D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F6B4-626A-4882-8D46-05691AA53B56}" type="slidenum">
              <a:rPr lang="sk-SK" smtClean="0"/>
              <a:pPr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125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0F88A59-2F97-448A-B1BB-47FBBFD6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>
                <a:solidFill>
                  <a:srgbClr val="0070C0"/>
                </a:solidFill>
              </a:rPr>
              <a:t>Normotvorná </a:t>
            </a:r>
            <a:r>
              <a:rPr lang="sk-SK" sz="2800" dirty="0" err="1">
                <a:solidFill>
                  <a:srgbClr val="0070C0"/>
                </a:solidFill>
              </a:rPr>
              <a:t>pravomoc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veřejné</a:t>
            </a:r>
            <a:r>
              <a:rPr lang="sk-SK" sz="2800" dirty="0">
                <a:solidFill>
                  <a:srgbClr val="0070C0"/>
                </a:solidFill>
              </a:rPr>
              <a:t> správy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19D627B-1B66-4D25-95E8-B47F72046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878682"/>
            <a:ext cx="8064900" cy="3135278"/>
          </a:xfrm>
        </p:spPr>
        <p:txBody>
          <a:bodyPr/>
          <a:lstStyle/>
          <a:p>
            <a:pPr marL="54000" indent="0">
              <a:buNone/>
            </a:pPr>
            <a:r>
              <a:rPr lang="cs-CZ" sz="1700" b="1" dirty="0"/>
              <a:t>obecně závazné vyhlášky ob</a:t>
            </a:r>
            <a:r>
              <a:rPr lang="cs-CZ" sz="1600" b="1" dirty="0"/>
              <a:t>cí</a:t>
            </a:r>
            <a:r>
              <a:rPr lang="cs-CZ" dirty="0"/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§ 10 zákona o obcích, § 44 zákona o hl. m. Praze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/>
              <a:t>k zabezpečení místních záležitostí veřejného pořádku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/>
              <a:t>pro pořádání, průběh a ukončení veřejnosti přístupných, sportovních a kulturních podniků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/>
              <a:t>k zajištění udržování čistoty ulic a jiných veřejných prostranství </a:t>
            </a:r>
            <a:r>
              <a:rPr lang="cs-CZ" sz="1200" dirty="0"/>
              <a:t>nebo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/>
              <a:t>stanoví-li tak zvláštní zákon (</a:t>
            </a:r>
            <a:r>
              <a:rPr lang="cs-CZ" sz="1200" dirty="0"/>
              <a:t>např. zákon o místních poplatcích, zákon o odpadech</a:t>
            </a:r>
            <a:r>
              <a:rPr lang="cs-CZ" sz="1400" dirty="0"/>
              <a:t>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vyhrazená pravomoc zastupitelstva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zasílají se Ministerstvu vnitra</a:t>
            </a:r>
            <a:r>
              <a:rPr lang="cs-CZ" dirty="0"/>
              <a:t> </a:t>
            </a:r>
            <a:r>
              <a:rPr lang="cs-CZ" sz="1600" dirty="0"/>
              <a:t>(</a:t>
            </a:r>
            <a:r>
              <a:rPr lang="cs-CZ" sz="1400" dirty="0"/>
              <a:t>MV</a:t>
            </a:r>
            <a:r>
              <a:rPr lang="cs-CZ" sz="1600" dirty="0"/>
              <a:t>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rozpor se zákonem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/>
              <a:t>výzva k nápravě ze strany MV, dochází k pozastavení účinnosti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/>
              <a:t>návrh Ústavnímu soudu (</a:t>
            </a:r>
            <a:r>
              <a:rPr lang="cs-CZ" sz="1200" dirty="0"/>
              <a:t>viz např. nálezy ve věci tzv. sedacích vyhlášek – Varnsdorf, Litvínov, Most</a:t>
            </a:r>
            <a:r>
              <a:rPr lang="cs-CZ" sz="1400" dirty="0"/>
              <a:t>) 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A17439-AE47-4933-A007-EAF07FC9F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3928" y="1059583"/>
            <a:ext cx="360040" cy="288032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DB896E-7429-2136-0D98-FFC6086125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8134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1C5931E-3D7C-455E-B3D8-A9DD3D9F2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>
                <a:solidFill>
                  <a:srgbClr val="0070C0"/>
                </a:solidFill>
              </a:rPr>
              <a:t>Normotvorná </a:t>
            </a:r>
            <a:r>
              <a:rPr lang="sk-SK" sz="2800" dirty="0" err="1">
                <a:solidFill>
                  <a:srgbClr val="0070C0"/>
                </a:solidFill>
              </a:rPr>
              <a:t>pravomoc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veřejné</a:t>
            </a:r>
            <a:r>
              <a:rPr lang="sk-SK" sz="2800" dirty="0">
                <a:solidFill>
                  <a:srgbClr val="0070C0"/>
                </a:solidFill>
              </a:rPr>
              <a:t> správy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3825E7D-4090-4CA9-B847-B0D392FDA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1700" b="1" dirty="0"/>
              <a:t>obecně závazné vyhlášky k</a:t>
            </a:r>
            <a:r>
              <a:rPr lang="cs-CZ" sz="1600" b="1" dirty="0"/>
              <a:t>rajů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§ 6 zákona o krajích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v mezích samostatné působnosti jen, stanoví-li tak zákon (</a:t>
            </a:r>
            <a:r>
              <a:rPr lang="cs-CZ" sz="1200" dirty="0"/>
              <a:t>např. § 43 odst. 11 zákona o odpadech: „Závaznou část plánu odpadového hospodářství kraje a její změnu vyhlásí kraj obecně závaznou vyhláškou.“</a:t>
            </a:r>
            <a:r>
              <a:rPr lang="cs-CZ" dirty="0"/>
              <a:t>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vyhrazená pravomoc zastupitelstva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zasílají se Ministerstvu vnitra (</a:t>
            </a:r>
            <a:r>
              <a:rPr lang="cs-CZ" sz="1500" dirty="0"/>
              <a:t>MV</a:t>
            </a:r>
            <a:r>
              <a:rPr lang="cs-CZ" sz="1600" dirty="0"/>
              <a:t>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rozpor se zákonem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výzva k nápravě ze strany MV, </a:t>
            </a:r>
            <a:r>
              <a:rPr lang="cs-CZ" sz="1600" dirty="0"/>
              <a:t>dochází k </a:t>
            </a:r>
            <a:r>
              <a:rPr lang="cs-CZ" dirty="0"/>
              <a:t>pozastavení účinnosti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návrh Ústavnímu soudu 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444523-FA56-43E1-8EBE-900FE2064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920" y="1377256"/>
            <a:ext cx="432048" cy="288032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56AB2F-4D4E-A95B-2C11-E602E282B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2004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73F9F00-53F9-4534-B423-6213EDEB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>
                <a:solidFill>
                  <a:srgbClr val="0070C0"/>
                </a:solidFill>
              </a:rPr>
              <a:t>Normotvorná </a:t>
            </a:r>
            <a:r>
              <a:rPr lang="sk-SK" sz="2800" dirty="0" err="1">
                <a:solidFill>
                  <a:srgbClr val="0070C0"/>
                </a:solidFill>
              </a:rPr>
              <a:t>pravomoc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veřejné</a:t>
            </a:r>
            <a:r>
              <a:rPr lang="sk-SK" sz="2800" dirty="0">
                <a:solidFill>
                  <a:srgbClr val="0070C0"/>
                </a:solidFill>
              </a:rPr>
              <a:t> správy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029E71-1E3A-44DA-AE5B-4334797BA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26898"/>
            <a:ext cx="8064900" cy="3104999"/>
          </a:xfrm>
        </p:spPr>
        <p:txBody>
          <a:bodyPr/>
          <a:lstStyle/>
          <a:p>
            <a:pPr marL="54000" indent="0">
              <a:buNone/>
            </a:pPr>
            <a:r>
              <a:rPr lang="cs-CZ" sz="1700" b="1" dirty="0"/>
              <a:t>nařízení obcí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§ 11 zákona o obcích, § 44 zákona o hl. m. Praze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na základě zákona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v mezích zákona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výslovné zákonné zmocnění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vyhrazená pravomoc rady  (</a:t>
            </a:r>
            <a:r>
              <a:rPr lang="cs-CZ" sz="1200" dirty="0"/>
              <a:t>např. tržní řád</a:t>
            </a:r>
            <a:r>
              <a:rPr lang="cs-CZ" sz="1600" dirty="0"/>
              <a:t>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zasílají se krajskému úřadu (</a:t>
            </a:r>
            <a:r>
              <a:rPr lang="cs-CZ" sz="1500" dirty="0"/>
              <a:t>KÚ</a:t>
            </a:r>
            <a:r>
              <a:rPr lang="cs-CZ" sz="1600" dirty="0"/>
              <a:t>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rozpor se zákonem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výzva k nápravě ze strany KÚ, </a:t>
            </a:r>
            <a:r>
              <a:rPr lang="cs-CZ" sz="1400" dirty="0"/>
              <a:t>dochází k </a:t>
            </a:r>
            <a:r>
              <a:rPr lang="cs-CZ" dirty="0"/>
              <a:t>pozastavení účinnosti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návrh Ústavnímu soudu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74BC30-73A7-4B12-AB4F-CF01235E0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347614"/>
            <a:ext cx="360040" cy="242788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FB53DA-F383-302B-9A3E-2F7918CFD5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1183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073F8E-A1D8-4B06-9944-9E2255822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>
                <a:solidFill>
                  <a:srgbClr val="0070C0"/>
                </a:solidFill>
              </a:rPr>
              <a:t>Normotvorná </a:t>
            </a:r>
            <a:r>
              <a:rPr lang="sk-SK" sz="2800" dirty="0" err="1">
                <a:solidFill>
                  <a:srgbClr val="0070C0"/>
                </a:solidFill>
              </a:rPr>
              <a:t>pravomoc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veřejné</a:t>
            </a:r>
            <a:r>
              <a:rPr lang="sk-SK" sz="2800" dirty="0">
                <a:solidFill>
                  <a:srgbClr val="0070C0"/>
                </a:solidFill>
              </a:rPr>
              <a:t> správy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21A17F-2BF4-4D0A-979D-B44FD55CE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1700" b="1" dirty="0"/>
              <a:t>nařízení krajů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§ 7 zákona o krajích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na základě zákona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v mezích zákona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výslovné zákonné zmocnění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vyhrazená pravomoc rady (</a:t>
            </a:r>
            <a:r>
              <a:rPr lang="cs-CZ" sz="1200" dirty="0"/>
              <a:t>viz např. zákon o ochraně přírody a krajiny: nařízení o zřízení přírodního parku</a:t>
            </a:r>
            <a:r>
              <a:rPr lang="cs-CZ" sz="1600" dirty="0"/>
              <a:t>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zasílají se příslušnému ministerstvu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rozpor se zákonem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výzva k nápravě ze strany příslušného ministerstva, </a:t>
            </a:r>
            <a:r>
              <a:rPr lang="cs-CZ" sz="1400" dirty="0"/>
              <a:t>dochází k </a:t>
            </a:r>
            <a:r>
              <a:rPr lang="cs-CZ" dirty="0"/>
              <a:t>pozastavení účinnosti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návrh Ústavnímu soudu </a:t>
            </a:r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046A74-83B8-4F26-AF01-7E0B9B724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1362675"/>
            <a:ext cx="360040" cy="302613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4A7C89-3277-781F-5008-05B6235D65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0534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369B43A-B94A-4EB5-A6A6-670E634A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43" y="539914"/>
            <a:ext cx="8064900" cy="282285"/>
          </a:xfrm>
        </p:spPr>
        <p:txBody>
          <a:bodyPr/>
          <a:lstStyle/>
          <a:p>
            <a:pPr algn="ctr"/>
            <a:r>
              <a:rPr lang="sk-SK" sz="2800" dirty="0" err="1">
                <a:solidFill>
                  <a:srgbClr val="0070C0"/>
                </a:solidFill>
              </a:rPr>
              <a:t>Interpretace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norem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správního</a:t>
            </a:r>
            <a:r>
              <a:rPr lang="sk-SK" sz="2800" dirty="0">
                <a:solidFill>
                  <a:srgbClr val="0070C0"/>
                </a:solidFill>
              </a:rPr>
              <a:t> práva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112893C-CDCA-41AD-8575-6DB838319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3000" lvl="1" indent="0" eaLnBrk="1" hangingPunct="1">
              <a:buNone/>
              <a:defRPr/>
            </a:pPr>
            <a:r>
              <a:rPr lang="cs-CZ" sz="1800" b="1" dirty="0"/>
              <a:t>realizace norem správního práva </a:t>
            </a:r>
            <a:r>
              <a:rPr lang="cs-CZ" sz="1600" dirty="0"/>
              <a:t>=</a:t>
            </a:r>
            <a:r>
              <a:rPr lang="cs-CZ" sz="1600" b="1" dirty="0"/>
              <a:t> 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uskutečňování těchto norem ve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správněprávních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vztazích</a:t>
            </a:r>
            <a:endParaRPr lang="cs-CZ" sz="1600" b="1" dirty="0"/>
          </a:p>
          <a:p>
            <a:pPr marL="243000" lvl="1" indent="0" eaLnBrk="1" hangingPunct="1">
              <a:buNone/>
              <a:defRPr/>
            </a:pPr>
            <a:endParaRPr lang="cs-CZ" b="1" dirty="0">
              <a:latin typeface="Arial" charset="0"/>
            </a:endParaRPr>
          </a:p>
          <a:p>
            <a:pPr marL="971550" lvl="2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sz="1600" b="1" dirty="0"/>
              <a:t>přímá realizace</a:t>
            </a:r>
          </a:p>
          <a:p>
            <a:pPr marL="1065150" indent="-285750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chování subjektu podle normy správního práva [netřeba zprostředkování použití normy aktivitou</a:t>
            </a:r>
            <a:b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subjektu veřejné správy, resp. správního orgánu) </a:t>
            </a:r>
          </a:p>
          <a:p>
            <a:pPr marL="779400" indent="0">
              <a:buNone/>
            </a:pPr>
            <a:endParaRPr lang="cs-CZ" sz="1400" b="1" i="1" dirty="0"/>
          </a:p>
          <a:p>
            <a:pPr marL="971550" lvl="2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sz="1600" b="1" i="1" dirty="0"/>
              <a:t>aplikace</a:t>
            </a:r>
            <a:r>
              <a:rPr lang="cs-CZ" sz="1400" b="1" i="1" dirty="0"/>
              <a:t> (</a:t>
            </a:r>
            <a:r>
              <a:rPr lang="cs-CZ" sz="1300" b="1" i="1" dirty="0"/>
              <a:t>interpretace, </a:t>
            </a:r>
            <a:r>
              <a:rPr lang="cs-CZ" sz="1200" b="1" i="1" dirty="0"/>
              <a:t>správní uvážení, neurčité pojmy, analogie</a:t>
            </a:r>
            <a:r>
              <a:rPr lang="cs-CZ" sz="1400" b="1" i="1" dirty="0"/>
              <a:t>)   </a:t>
            </a:r>
          </a:p>
          <a:p>
            <a:pPr marL="1065150" indent="-285750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použití normy správního práva správním orgánem na určitý skutkový případ (A autoritativní) </a:t>
            </a:r>
          </a:p>
          <a:p>
            <a:pPr marL="779400" indent="0">
              <a:buNone/>
            </a:pP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cs-CZ" dirty="0"/>
          </a:p>
        </p:txBody>
      </p:sp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1749A8-52D1-4150-8439-CFE2B6DDD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2600877"/>
            <a:ext cx="360040" cy="24975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193998-DE8B-46AC-9066-24D00AC29B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3362629"/>
            <a:ext cx="377256" cy="282285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D4893D-382D-51FC-EE07-8E8D3103EE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388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3A464A0-36F1-4A07-AB2B-87C76F9E2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 err="1">
                <a:solidFill>
                  <a:srgbClr val="0070C0"/>
                </a:solidFill>
              </a:rPr>
              <a:t>Interpretace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norem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správního</a:t>
            </a:r>
            <a:r>
              <a:rPr lang="sk-SK" sz="2800" dirty="0">
                <a:solidFill>
                  <a:srgbClr val="0070C0"/>
                </a:solidFill>
              </a:rPr>
              <a:t> práva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6CC0CAD-6DA7-4D68-A156-06377BF6C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08" y="1107523"/>
            <a:ext cx="8303847" cy="3563477"/>
          </a:xfrm>
        </p:spPr>
        <p:txBody>
          <a:bodyPr/>
          <a:lstStyle/>
          <a:p>
            <a:pPr marL="457200" indent="0">
              <a:buNone/>
            </a:pPr>
            <a:r>
              <a:rPr lang="cs-CZ" sz="1800" b="1" dirty="0">
                <a:effectLst/>
                <a:ea typeface="Times New Roman" panose="02020603050405020304" pitchFamily="18" charset="0"/>
              </a:rPr>
              <a:t>interpretace (výklad)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norem správního práva je součástí aplikace;  jde o vyložení (poznání) právního obsahu dané normy </a:t>
            </a:r>
          </a:p>
          <a:p>
            <a:pPr marL="457200" indent="0">
              <a:buNone/>
            </a:pPr>
            <a:r>
              <a:rPr lang="cs-CZ" sz="1800" b="1" dirty="0">
                <a:ea typeface="Times New Roman" panose="02020603050405020304" pitchFamily="18" charset="0"/>
              </a:rPr>
              <a:t>třídění výkladů </a:t>
            </a:r>
            <a:endParaRPr lang="cs-CZ" sz="1800" b="1" dirty="0">
              <a:effectLst/>
              <a:ea typeface="Times New Roman" panose="02020603050405020304" pitchFamily="18" charset="0"/>
            </a:endParaRPr>
          </a:p>
          <a:p>
            <a:pPr marL="742950" indent="-285750">
              <a:buFont typeface="Wingdings" panose="05000000000000000000" pitchFamily="2" charset="2"/>
              <a:buChar char="§"/>
            </a:pPr>
            <a:r>
              <a:rPr lang="cs-CZ" sz="1700" dirty="0">
                <a:effectLst/>
                <a:ea typeface="Times New Roman" panose="02020603050405020304" pitchFamily="18" charset="0"/>
              </a:rPr>
              <a:t>podle </a:t>
            </a:r>
            <a:r>
              <a:rPr lang="cs-CZ" sz="1700" b="1" dirty="0">
                <a:effectLst/>
                <a:ea typeface="Times New Roman" panose="02020603050405020304" pitchFamily="18" charset="0"/>
              </a:rPr>
              <a:t>subjektů</a:t>
            </a:r>
            <a:r>
              <a:rPr lang="cs-CZ" sz="1700" dirty="0">
                <a:effectLst/>
                <a:ea typeface="Times New Roman" panose="02020603050405020304" pitchFamily="18" charset="0"/>
              </a:rPr>
              <a:t>: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ea typeface="Times New Roman" panose="02020603050405020304" pitchFamily="18" charset="0"/>
              </a:rPr>
              <a:t>V prováděný </a:t>
            </a:r>
            <a:r>
              <a:rPr lang="cs-CZ" sz="1400" i="1" dirty="0">
                <a:effectLst/>
                <a:ea typeface="Times New Roman" panose="02020603050405020304" pitchFamily="18" charset="0"/>
              </a:rPr>
              <a:t>orgánem aplikujícím normu 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400" dirty="0">
                <a:ea typeface="Times New Roman" panose="02020603050405020304" pitchFamily="18" charset="0"/>
              </a:rPr>
              <a:t>V </a:t>
            </a:r>
            <a:r>
              <a:rPr lang="cs-CZ" sz="1400" i="1" dirty="0">
                <a:ea typeface="Times New Roman" panose="02020603050405020304" pitchFamily="18" charset="0"/>
              </a:rPr>
              <a:t>oficiální</a:t>
            </a:r>
            <a:r>
              <a:rPr lang="cs-CZ" sz="1400" dirty="0">
                <a:ea typeface="Times New Roman" panose="02020603050405020304" pitchFamily="18" charset="0"/>
              </a:rPr>
              <a:t> (prováděný </a:t>
            </a:r>
            <a:r>
              <a:rPr lang="cs-CZ" sz="1400" dirty="0"/>
              <a:t>nadřízeným orgánem pro orgány, které mu jsou podřízené) </a:t>
            </a:r>
            <a:endParaRPr lang="cs-CZ" sz="1400" dirty="0">
              <a:effectLst/>
              <a:ea typeface="Times New Roman" panose="02020603050405020304" pitchFamily="18" charset="0"/>
            </a:endParaRP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ea typeface="Times New Roman" panose="02020603050405020304" pitchFamily="18" charset="0"/>
              </a:rPr>
              <a:t>V </a:t>
            </a:r>
            <a:r>
              <a:rPr lang="cs-CZ" sz="1400" i="1" dirty="0">
                <a:effectLst/>
                <a:ea typeface="Times New Roman" panose="02020603050405020304" pitchFamily="18" charset="0"/>
              </a:rPr>
              <a:t>legální</a:t>
            </a:r>
            <a:r>
              <a:rPr lang="cs-CZ" sz="1400" dirty="0">
                <a:effectLst/>
                <a:ea typeface="Times New Roman" panose="02020603050405020304" pitchFamily="18" charset="0"/>
              </a:rPr>
              <a:t> (prováděný orgánem zmocněným k tomu ústavou </a:t>
            </a:r>
            <a:r>
              <a:rPr lang="cs-CZ" sz="1300" dirty="0">
                <a:effectLst/>
                <a:ea typeface="Times New Roman" panose="02020603050405020304" pitchFamily="18" charset="0"/>
              </a:rPr>
              <a:t>event. </a:t>
            </a:r>
            <a:r>
              <a:rPr lang="cs-CZ" sz="1400" dirty="0">
                <a:effectLst/>
                <a:ea typeface="Times New Roman" panose="02020603050405020304" pitchFamily="18" charset="0"/>
              </a:rPr>
              <a:t>zákonem) 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ea typeface="Times New Roman" panose="02020603050405020304" pitchFamily="18" charset="0"/>
              </a:rPr>
              <a:t>V </a:t>
            </a:r>
            <a:r>
              <a:rPr lang="cs-CZ" sz="1400" i="1" dirty="0">
                <a:effectLst/>
                <a:ea typeface="Times New Roman" panose="02020603050405020304" pitchFamily="18" charset="0"/>
              </a:rPr>
              <a:t>autentický </a:t>
            </a:r>
            <a:r>
              <a:rPr lang="cs-CZ" sz="1400" dirty="0">
                <a:effectLst/>
                <a:ea typeface="Times New Roman" panose="02020603050405020304" pitchFamily="18" charset="0"/>
              </a:rPr>
              <a:t>(prováděný orgánem, který danou normu vydal)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ea typeface="Times New Roman" panose="02020603050405020304" pitchFamily="18" charset="0"/>
              </a:rPr>
              <a:t>V </a:t>
            </a:r>
            <a:r>
              <a:rPr lang="cs-CZ" sz="1400" i="1" dirty="0">
                <a:effectLst/>
                <a:ea typeface="Times New Roman" panose="02020603050405020304" pitchFamily="18" charset="0"/>
              </a:rPr>
              <a:t>doktrinální</a:t>
            </a:r>
            <a:r>
              <a:rPr lang="cs-CZ" sz="1400" dirty="0">
                <a:effectLst/>
                <a:ea typeface="Times New Roman" panose="02020603050405020304" pitchFamily="18" charset="0"/>
              </a:rPr>
              <a:t> (prováděný vědeckými institucemi)</a:t>
            </a: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1CDA1C-6F99-45B0-8FBA-388852CB5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24128" y="1665288"/>
            <a:ext cx="360039" cy="216024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904250-83B0-4F7D-BDA5-28BA9D35C8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19768" y="3444237"/>
            <a:ext cx="432048" cy="284455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09450A-F98A-4B16-8FD1-5C83828302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51816" y="3471352"/>
            <a:ext cx="371235" cy="230227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6756C6-1F3E-429A-8413-BF3AA3248F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56376" y="3100283"/>
            <a:ext cx="430028" cy="284455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9F1803-B8E6-46A7-8819-0F0318F60F4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64088" y="4058383"/>
            <a:ext cx="465583" cy="310390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67885E-9A4B-44F7-8741-E62A6CE6197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88024" y="2787774"/>
            <a:ext cx="432619" cy="310390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E647CB-D43C-44C5-A516-5D6B4E3E96E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38129" y="4405496"/>
            <a:ext cx="432048" cy="346391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E21B24-29E5-3FF0-C523-D0206B649E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815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3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19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AAFB4D9-C010-4C18-8AE0-39A1D51EE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 err="1">
                <a:solidFill>
                  <a:srgbClr val="0070C0"/>
                </a:solidFill>
              </a:rPr>
              <a:t>Interpretace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norem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správního</a:t>
            </a:r>
            <a:r>
              <a:rPr lang="sk-SK" sz="2800" dirty="0">
                <a:solidFill>
                  <a:srgbClr val="0070C0"/>
                </a:solidFill>
              </a:rPr>
              <a:t> práva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79C90F-BB5F-4792-A8C6-0B256804C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9001"/>
            <a:ext cx="8064900" cy="3102949"/>
          </a:xfrm>
        </p:spPr>
        <p:txBody>
          <a:bodyPr/>
          <a:lstStyle/>
          <a:p>
            <a:pPr marL="742950" indent="-285750">
              <a:buFont typeface="Wingdings" panose="05000000000000000000" pitchFamily="2" charset="2"/>
              <a:buChar char="§"/>
            </a:pPr>
            <a:r>
              <a:rPr lang="cs-CZ" sz="1700" dirty="0">
                <a:effectLst/>
                <a:ea typeface="Times New Roman" panose="02020603050405020304" pitchFamily="18" charset="0"/>
              </a:rPr>
              <a:t>podle </a:t>
            </a:r>
            <a:r>
              <a:rPr lang="cs-CZ" sz="1700" b="1" dirty="0">
                <a:effectLst/>
                <a:ea typeface="Times New Roman" panose="02020603050405020304" pitchFamily="18" charset="0"/>
              </a:rPr>
              <a:t>metody </a:t>
            </a:r>
            <a:r>
              <a:rPr lang="cs-CZ" sz="1700" dirty="0">
                <a:effectLst/>
                <a:ea typeface="Times New Roman" panose="02020603050405020304" pitchFamily="18" charset="0"/>
              </a:rPr>
              <a:t>V: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ea typeface="Times New Roman" panose="02020603050405020304" pitchFamily="18" charset="0"/>
              </a:rPr>
              <a:t>V </a:t>
            </a:r>
            <a:r>
              <a:rPr lang="cs-CZ" sz="1400" i="1" dirty="0">
                <a:effectLst/>
                <a:ea typeface="Times New Roman" panose="02020603050405020304" pitchFamily="18" charset="0"/>
              </a:rPr>
              <a:t>jazykový</a:t>
            </a:r>
            <a:r>
              <a:rPr lang="cs-CZ" sz="1400" dirty="0">
                <a:effectLst/>
                <a:ea typeface="Times New Roman" panose="02020603050405020304" pitchFamily="18" charset="0"/>
              </a:rPr>
              <a:t> (</a:t>
            </a:r>
            <a:r>
              <a:rPr lang="cs-CZ" sz="1200" dirty="0"/>
              <a:t>vykládá  právní normu na základě jejího textu</a:t>
            </a:r>
            <a:r>
              <a:rPr lang="cs-CZ" sz="1400" dirty="0"/>
              <a:t>)</a:t>
            </a:r>
            <a:r>
              <a:rPr lang="cs-CZ" sz="1100" dirty="0"/>
              <a:t> </a:t>
            </a:r>
            <a:endParaRPr lang="cs-CZ" sz="1400" dirty="0">
              <a:effectLst/>
              <a:ea typeface="Times New Roman" panose="02020603050405020304" pitchFamily="18" charset="0"/>
            </a:endParaRP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ea typeface="Times New Roman" panose="02020603050405020304" pitchFamily="18" charset="0"/>
              </a:rPr>
              <a:t>V </a:t>
            </a:r>
            <a:r>
              <a:rPr lang="cs-CZ" sz="1400" i="1" dirty="0">
                <a:effectLst/>
                <a:ea typeface="Times New Roman" panose="02020603050405020304" pitchFamily="18" charset="0"/>
              </a:rPr>
              <a:t>logický </a:t>
            </a:r>
            <a:r>
              <a:rPr lang="cs-CZ" sz="1400" dirty="0">
                <a:effectLst/>
                <a:ea typeface="Times New Roman" panose="02020603050405020304" pitchFamily="18" charset="0"/>
              </a:rPr>
              <a:t> (</a:t>
            </a:r>
            <a:r>
              <a:rPr lang="cs-CZ" sz="1200" dirty="0">
                <a:effectLst/>
                <a:ea typeface="Times New Roman" panose="02020603050405020304" pitchFamily="18" charset="0"/>
              </a:rPr>
              <a:t>vykládá právní normu na základě </a:t>
            </a:r>
            <a:r>
              <a:rPr lang="cs-CZ" sz="1200" dirty="0"/>
              <a:t>tzv. specifických argumentů právní logiky</a:t>
            </a:r>
            <a:r>
              <a:rPr lang="cs-CZ" sz="1400" dirty="0"/>
              <a:t>)</a:t>
            </a:r>
            <a:r>
              <a:rPr lang="cs-CZ" sz="120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ea typeface="Times New Roman" panose="02020603050405020304" pitchFamily="18" charset="0"/>
              </a:rPr>
              <a:t>V </a:t>
            </a:r>
            <a:r>
              <a:rPr lang="cs-CZ" sz="1400" i="1" dirty="0">
                <a:effectLst/>
                <a:ea typeface="Times New Roman" panose="02020603050405020304" pitchFamily="18" charset="0"/>
              </a:rPr>
              <a:t>systematický</a:t>
            </a:r>
            <a:r>
              <a:rPr lang="cs-CZ" sz="1400" dirty="0">
                <a:effectLst/>
                <a:ea typeface="Times New Roman" panose="02020603050405020304" pitchFamily="18" charset="0"/>
              </a:rPr>
              <a:t> (</a:t>
            </a:r>
            <a:r>
              <a:rPr lang="cs-CZ" sz="1200" dirty="0">
                <a:effectLst/>
                <a:ea typeface="Times New Roman" panose="02020603050405020304" pitchFamily="18" charset="0"/>
              </a:rPr>
              <a:t>vykládá právní normu z hlediska jejího </a:t>
            </a:r>
            <a:r>
              <a:rPr lang="cs-CZ" sz="1200" dirty="0"/>
              <a:t>postavení v systému právního předpisu, 	     popř. celého právního řádu</a:t>
            </a:r>
            <a:r>
              <a:rPr lang="cs-CZ" sz="1400" dirty="0"/>
              <a:t>) 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ea typeface="Times New Roman" panose="02020603050405020304" pitchFamily="18" charset="0"/>
              </a:rPr>
              <a:t>V  </a:t>
            </a:r>
            <a:r>
              <a:rPr lang="cs-CZ" sz="1400" i="1" dirty="0">
                <a:effectLst/>
                <a:ea typeface="Times New Roman" panose="02020603050405020304" pitchFamily="18" charset="0"/>
              </a:rPr>
              <a:t>teleologický</a:t>
            </a:r>
            <a:r>
              <a:rPr lang="cs-CZ" sz="1400" dirty="0">
                <a:effectLst/>
                <a:ea typeface="Times New Roman" panose="02020603050405020304" pitchFamily="18" charset="0"/>
              </a:rPr>
              <a:t> (</a:t>
            </a:r>
            <a:r>
              <a:rPr lang="cs-CZ" sz="1200" dirty="0">
                <a:effectLst/>
                <a:ea typeface="Times New Roman" panose="02020603050405020304" pitchFamily="18" charset="0"/>
              </a:rPr>
              <a:t>vykládá právní normu z hlediska jejího účelu – účel, </a:t>
            </a:r>
            <a:r>
              <a:rPr lang="cs-CZ" sz="1200" i="0" dirty="0">
                <a:effectLst/>
              </a:rPr>
              <a:t>konečný cíl:</a:t>
            </a:r>
            <a:r>
              <a:rPr lang="cs-CZ" sz="1200" dirty="0">
                <a:effectLst/>
                <a:ea typeface="Times New Roman" panose="02020603050405020304" pitchFamily="18" charset="0"/>
              </a:rPr>
              <a:t> řecky </a:t>
            </a:r>
            <a:r>
              <a:rPr lang="cs-CZ" sz="1200" dirty="0" err="1">
                <a:effectLst/>
                <a:ea typeface="Times New Roman" panose="02020603050405020304" pitchFamily="18" charset="0"/>
              </a:rPr>
              <a:t>telos</a:t>
            </a:r>
            <a:r>
              <a:rPr lang="cs-CZ" sz="1400" dirty="0">
                <a:effectLst/>
                <a:ea typeface="Times New Roman" panose="02020603050405020304" pitchFamily="18" charset="0"/>
              </a:rPr>
              <a:t>)</a:t>
            </a:r>
            <a:endParaRPr lang="cs-CZ" sz="1400" dirty="0">
              <a:ea typeface="Times New Roman" panose="02020603050405020304" pitchFamily="18" charset="0"/>
            </a:endParaRP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ea typeface="Times New Roman" panose="02020603050405020304" pitchFamily="18" charset="0"/>
              </a:rPr>
              <a:t>V </a:t>
            </a:r>
            <a:r>
              <a:rPr lang="cs-CZ" sz="1400" i="1" dirty="0">
                <a:effectLst/>
                <a:ea typeface="Times New Roman" panose="02020603050405020304" pitchFamily="18" charset="0"/>
              </a:rPr>
              <a:t>historický</a:t>
            </a:r>
            <a:r>
              <a:rPr lang="cs-CZ" sz="1400" dirty="0">
                <a:effectLst/>
                <a:ea typeface="Times New Roman" panose="02020603050405020304" pitchFamily="18" charset="0"/>
              </a:rPr>
              <a:t> (</a:t>
            </a:r>
            <a:r>
              <a:rPr lang="cs-CZ" sz="1200" dirty="0">
                <a:effectLst/>
                <a:ea typeface="Times New Roman" panose="02020603050405020304" pitchFamily="18" charset="0"/>
              </a:rPr>
              <a:t>vykládá </a:t>
            </a:r>
            <a:r>
              <a:rPr lang="cs-CZ" sz="1200" dirty="0"/>
              <a:t>právní normu rovněž z hlediska jejího účelu, ale nikoli účelu takříkajíc</a:t>
            </a:r>
            <a:br>
              <a:rPr lang="cs-CZ" sz="1200" dirty="0"/>
            </a:br>
            <a:r>
              <a:rPr lang="cs-CZ" sz="1200" dirty="0"/>
              <a:t>	     aktuálního, ale účelu, který tu byl v době, kdy byla daná norma přijímána</a:t>
            </a:r>
            <a:r>
              <a:rPr lang="cs-CZ" sz="1100" dirty="0"/>
              <a:t>)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400" dirty="0"/>
              <a:t>V </a:t>
            </a:r>
            <a:r>
              <a:rPr lang="cs-CZ" sz="1400" i="1" dirty="0"/>
              <a:t>komparativní </a:t>
            </a:r>
            <a:r>
              <a:rPr lang="cs-CZ" sz="1400" dirty="0"/>
              <a:t>(</a:t>
            </a:r>
            <a:r>
              <a:rPr lang="cs-CZ" sz="1200" dirty="0">
                <a:effectLst/>
                <a:ea typeface="Times New Roman" panose="02020603050405020304" pitchFamily="18" charset="0"/>
              </a:rPr>
              <a:t>vykládá </a:t>
            </a:r>
            <a:r>
              <a:rPr lang="cs-CZ" sz="1200" dirty="0"/>
              <a:t> právní normu na základě jejího srovnání s podobnými právními úpravami 	      v jiných právních předpisech nebo právních řá</a:t>
            </a:r>
            <a:r>
              <a:rPr lang="cs-CZ" sz="1100" dirty="0"/>
              <a:t>d</a:t>
            </a:r>
            <a:r>
              <a:rPr lang="cs-CZ" sz="1200" dirty="0"/>
              <a:t>ech</a:t>
            </a:r>
            <a:r>
              <a:rPr lang="cs-CZ" sz="1400" dirty="0"/>
              <a:t>) </a:t>
            </a:r>
          </a:p>
          <a:p>
            <a:pPr marL="54000" indent="0">
              <a:buNone/>
            </a:pPr>
            <a:r>
              <a:rPr lang="cs-CZ" sz="1200" dirty="0">
                <a:effectLst/>
                <a:ea typeface="Times New Roman" panose="02020603050405020304" pitchFamily="18" charset="0"/>
              </a:rPr>
              <a:t>	</a:t>
            </a:r>
            <a:endParaRPr lang="cs-CZ" sz="1400" i="1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B678EB-3B89-4536-9DB7-408ACDFB0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68144" y="1737296"/>
            <a:ext cx="432048" cy="25839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F6E20E-FECB-4384-A65C-25C6F0F05B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40352" y="2067694"/>
            <a:ext cx="432048" cy="262125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D9E2B66-60DA-4049-BB11-DF48006F71D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2400" y="2981978"/>
            <a:ext cx="420184" cy="293067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E4F267-8DF2-4D6C-A997-C47FE6B431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77326" y="4250422"/>
            <a:ext cx="360040" cy="247155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108BF2-1847-4101-8202-AD29B5B3487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19972" y="4490980"/>
            <a:ext cx="504056" cy="36004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5607BD-E3C9-B34E-FF96-EC630AABAF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6414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8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8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4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6364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E887498-92CE-4FF6-8FCD-EC575E56D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 err="1">
                <a:solidFill>
                  <a:srgbClr val="0070C0"/>
                </a:solidFill>
              </a:rPr>
              <a:t>Interpretace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norem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správního</a:t>
            </a:r>
            <a:r>
              <a:rPr lang="sk-SK" sz="2800" dirty="0">
                <a:solidFill>
                  <a:srgbClr val="0070C0"/>
                </a:solidFill>
              </a:rPr>
              <a:t> práva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8A1514-B27B-4D4E-8E90-726D41D4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69" y="1222341"/>
            <a:ext cx="8064900" cy="31049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700" dirty="0">
                <a:effectLst/>
                <a:ea typeface="Times New Roman" panose="02020603050405020304" pitchFamily="18" charset="0"/>
              </a:rPr>
              <a:t>podle </a:t>
            </a:r>
            <a:r>
              <a:rPr lang="cs-CZ" sz="1700" b="1" dirty="0">
                <a:effectLst/>
                <a:ea typeface="Times New Roman" panose="02020603050405020304" pitchFamily="18" charset="0"/>
              </a:rPr>
              <a:t>rozsahu </a:t>
            </a:r>
            <a:r>
              <a:rPr lang="cs-CZ" sz="1700" dirty="0">
                <a:effectLst/>
                <a:ea typeface="Times New Roman" panose="02020603050405020304" pitchFamily="18" charset="0"/>
              </a:rPr>
              <a:t>V: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ea typeface="Times New Roman" panose="02020603050405020304" pitchFamily="18" charset="0"/>
              </a:rPr>
              <a:t>V </a:t>
            </a:r>
            <a:r>
              <a:rPr lang="cs-CZ" sz="1600" i="1" dirty="0">
                <a:effectLst/>
                <a:ea typeface="Times New Roman" panose="02020603050405020304" pitchFamily="18" charset="0"/>
              </a:rPr>
              <a:t>obecný 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(vztahuje se na sumu případů určitého typu)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ea typeface="Times New Roman" panose="02020603050405020304" pitchFamily="18" charset="0"/>
              </a:rPr>
              <a:t>V </a:t>
            </a:r>
            <a:r>
              <a:rPr lang="cs-CZ" sz="1600" i="1" dirty="0">
                <a:effectLst/>
                <a:ea typeface="Times New Roman" panose="02020603050405020304" pitchFamily="18" charset="0"/>
              </a:rPr>
              <a:t>individuální 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(vztahuje se na jeden případ)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podle </a:t>
            </a:r>
            <a:r>
              <a:rPr lang="cs-CZ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vztahu textu </a:t>
            </a: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cs-CZ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rozsahu normy</a:t>
            </a: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stanovené V: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doslovný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(text normy se rovná vyloženému rozsahu normy) 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zužující 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restriktivní (text normy je širší než vyložený rozsah normy) </a:t>
            </a:r>
            <a:endParaRPr lang="cs-CZ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rozšiřující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extenzivní (text normy je užší než vyložený rozsah normy)</a:t>
            </a:r>
          </a:p>
          <a:p>
            <a:pPr marL="54000" indent="0">
              <a:buNone/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	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4000" indent="0">
              <a:buNone/>
            </a:pPr>
            <a:r>
              <a:rPr lang="cs-CZ" sz="12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endParaRPr lang="cs-CZ" sz="1200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F081F5-0689-4F11-BF4D-2C6E606CD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60232" y="1707655"/>
            <a:ext cx="432048" cy="288032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F6543B-62B1-4CC7-A9D7-A8136BD4E8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24128" y="2067694"/>
            <a:ext cx="432048" cy="293930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8A39E4-DA11-4461-84AD-5C9F989F6B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61518" y="2836126"/>
            <a:ext cx="360040" cy="225455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82A645-571F-4D14-B40F-38A03E6F0C2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40352" y="3147814"/>
            <a:ext cx="216024" cy="60960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9B8924-9DCA-EA33-2767-D0B743962B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555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32DEF3A-A701-46E3-A67C-C20CC6B4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 err="1">
                <a:solidFill>
                  <a:srgbClr val="0070C0"/>
                </a:solidFill>
              </a:rPr>
              <a:t>Interpretace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norem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správního</a:t>
            </a:r>
            <a:r>
              <a:rPr lang="sk-SK" sz="2800" dirty="0">
                <a:solidFill>
                  <a:srgbClr val="0070C0"/>
                </a:solidFill>
              </a:rPr>
              <a:t> práva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A750EC3-03AA-4219-8FE2-E790EF100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132093"/>
            <a:ext cx="8064900" cy="3104999"/>
          </a:xfrm>
        </p:spPr>
        <p:txBody>
          <a:bodyPr/>
          <a:lstStyle/>
          <a:p>
            <a:pPr marL="457200" indent="0">
              <a:buNone/>
            </a:pPr>
            <a:r>
              <a:rPr lang="cs-CZ" sz="1700" b="1" dirty="0">
                <a:effectLst/>
                <a:ea typeface="Times New Roman" panose="02020603050405020304" pitchFamily="18" charset="0"/>
              </a:rPr>
              <a:t>související pojmy</a:t>
            </a:r>
          </a:p>
          <a:p>
            <a:pPr marL="742950" indent="-285750">
              <a:buFont typeface="Wingdings" panose="05000000000000000000" pitchFamily="2" charset="2"/>
              <a:buChar char="§"/>
            </a:pPr>
            <a:r>
              <a:rPr lang="cs-CZ" sz="1500" b="1" dirty="0">
                <a:effectLst/>
                <a:ea typeface="Times New Roman" panose="02020603050405020304" pitchFamily="18" charset="0"/>
              </a:rPr>
              <a:t>správní uvážení </a:t>
            </a:r>
            <a:r>
              <a:rPr lang="cs-CZ" sz="1500" dirty="0">
                <a:effectLst/>
                <a:ea typeface="Times New Roman" panose="02020603050405020304" pitchFamily="18" charset="0"/>
              </a:rPr>
              <a:t>(diskrece) </a:t>
            </a:r>
            <a:r>
              <a:rPr lang="cs-CZ" sz="1200" dirty="0">
                <a:effectLst/>
                <a:ea typeface="Times New Roman" panose="02020603050405020304" pitchFamily="18" charset="0"/>
              </a:rPr>
              <a:t>je možné tam, kde s existencí určitého skutkového stavu není spojen jediný nutný právní následek, jde tedy o volbu jednoho z více danou normou předvídaných (možných) právních řešení; </a:t>
            </a:r>
            <a:r>
              <a:rPr lang="cs-CZ" sz="1200" dirty="0">
                <a:ea typeface="Times New Roman" panose="02020603050405020304" pitchFamily="18" charset="0"/>
              </a:rPr>
              <a:t>uplatní se </a:t>
            </a:r>
            <a:r>
              <a:rPr lang="cs-CZ" sz="1200" dirty="0">
                <a:effectLst/>
                <a:ea typeface="Times New Roman" panose="02020603050405020304" pitchFamily="18" charset="0"/>
              </a:rPr>
              <a:t>tam, kde to vyžaduje veřejný zájem na diferencovaném přístupu; současně je třeba objektivizovat jeho uplatňování („stejné případy je třeba posuzovat stejně a různé různě“)</a:t>
            </a:r>
          </a:p>
          <a:p>
            <a:pPr marL="742950" indent="-285750">
              <a:buFont typeface="Wingdings" panose="05000000000000000000" pitchFamily="2" charset="2"/>
              <a:buChar char="§"/>
            </a:pPr>
            <a:r>
              <a:rPr lang="cs-CZ" sz="1500" b="1" dirty="0">
                <a:ea typeface="Times New Roman" panose="02020603050405020304" pitchFamily="18" charset="0"/>
              </a:rPr>
              <a:t>n</a:t>
            </a:r>
            <a:r>
              <a:rPr lang="cs-CZ" sz="1500" b="1" dirty="0">
                <a:effectLst/>
                <a:ea typeface="Times New Roman" panose="02020603050405020304" pitchFamily="18" charset="0"/>
              </a:rPr>
              <a:t>eurčité </a:t>
            </a:r>
            <a:r>
              <a:rPr lang="cs-CZ" sz="1500" dirty="0">
                <a:effectLst/>
                <a:ea typeface="Times New Roman" panose="02020603050405020304" pitchFamily="18" charset="0"/>
              </a:rPr>
              <a:t>(pružné) </a:t>
            </a:r>
            <a:r>
              <a:rPr lang="cs-CZ" sz="1500" b="1" dirty="0">
                <a:effectLst/>
                <a:ea typeface="Times New Roman" panose="02020603050405020304" pitchFamily="18" charset="0"/>
              </a:rPr>
              <a:t>pojmy</a:t>
            </a:r>
            <a:r>
              <a:rPr lang="cs-CZ" sz="1500" b="1" dirty="0">
                <a:ea typeface="Times New Roman" panose="02020603050405020304" pitchFamily="18" charset="0"/>
              </a:rPr>
              <a:t> </a:t>
            </a:r>
            <a:r>
              <a:rPr lang="cs-CZ" sz="1250" dirty="0">
                <a:effectLst/>
                <a:ea typeface="Times New Roman" panose="02020603050405020304" pitchFamily="18" charset="0"/>
              </a:rPr>
              <a:t>jsou výrazy, který nejsou blíže obsahově vymezeny ani danou normou správního práva, ani jinými právními normami resp. nejsou důsledně právně „vymezitelné“ </a:t>
            </a:r>
            <a:r>
              <a:rPr lang="cs-CZ" sz="1300" dirty="0">
                <a:effectLst/>
                <a:ea typeface="Times New Roman" panose="02020603050405020304" pitchFamily="18" charset="0"/>
              </a:rPr>
              <a:t>(</a:t>
            </a:r>
            <a:r>
              <a:rPr lang="cs-CZ" sz="1200" dirty="0">
                <a:effectLst/>
                <a:ea typeface="Times New Roman" panose="02020603050405020304" pitchFamily="18" charset="0"/>
              </a:rPr>
              <a:t>např. veřejný zájem, veřejná bezpečnost, veřejný pořádek, důvody zvláštního zřetele, …</a:t>
            </a:r>
            <a:r>
              <a:rPr lang="cs-CZ" sz="1300" dirty="0">
                <a:effectLst/>
                <a:ea typeface="Times New Roman" panose="02020603050405020304" pitchFamily="18" charset="0"/>
              </a:rPr>
              <a:t>); </a:t>
            </a:r>
            <a:r>
              <a:rPr lang="cs-CZ" sz="1250" dirty="0">
                <a:effectLst/>
                <a:ea typeface="Times New Roman" panose="02020603050405020304" pitchFamily="18" charset="0"/>
              </a:rPr>
              <a:t>jejich obsah musí, zásadně případ od případu, posuzovat sám správní orgán, tj. rozhodnout, zda v konkrétním případě došlo k jich „naplnění“ či nikoli  </a:t>
            </a:r>
          </a:p>
          <a:p>
            <a:pPr marL="54000" indent="0">
              <a:buNone/>
            </a:pPr>
            <a:r>
              <a:rPr lang="cs-CZ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cs-CZ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>
              <a:buNone/>
            </a:pPr>
            <a:endParaRPr lang="cs-CZ" dirty="0"/>
          </a:p>
        </p:txBody>
      </p:sp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79FC9C-A156-4BFF-A422-A859879F9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2510" y="1707654"/>
            <a:ext cx="360040" cy="288033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B59817-7CA3-42A7-97B7-256EBD904B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43808" y="3948545"/>
            <a:ext cx="426660" cy="2815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2C9973-E339-4003-B45B-60A73CF5CFC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7864" y="3926620"/>
            <a:ext cx="424949" cy="325349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8E612D-3B9E-068F-8CBA-0E38E87D05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3433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9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A73A112-B30D-4467-A7EA-FB72B664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dirty="0" err="1">
                <a:solidFill>
                  <a:srgbClr val="0070C0"/>
                </a:solidFill>
              </a:rPr>
              <a:t>Interpretace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norem</a:t>
            </a:r>
            <a:r>
              <a:rPr lang="sk-SK" sz="2800" dirty="0">
                <a:solidFill>
                  <a:srgbClr val="0070C0"/>
                </a:solidFill>
              </a:rPr>
              <a:t> </a:t>
            </a:r>
            <a:r>
              <a:rPr lang="sk-SK" sz="2800" dirty="0" err="1">
                <a:solidFill>
                  <a:srgbClr val="0070C0"/>
                </a:solidFill>
              </a:rPr>
              <a:t>správního</a:t>
            </a:r>
            <a:r>
              <a:rPr lang="sk-SK" sz="2800" dirty="0">
                <a:solidFill>
                  <a:srgbClr val="0070C0"/>
                </a:solidFill>
              </a:rPr>
              <a:t> práva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A23AB6-54AB-4AA0-B7AC-6843621E7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endParaRPr lang="cs-CZ" sz="1400" b="1" dirty="0">
              <a:effectLst/>
              <a:ea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effectLst/>
                <a:ea typeface="Times New Roman" panose="02020603050405020304" pitchFamily="18" charset="0"/>
              </a:rPr>
              <a:t>analogie</a:t>
            </a:r>
            <a:r>
              <a:rPr lang="cs-CZ" sz="14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300" dirty="0">
                <a:ea typeface="Times New Roman" panose="02020603050405020304" pitchFamily="18" charset="0"/>
              </a:rPr>
              <a:t>ať už </a:t>
            </a:r>
            <a:r>
              <a:rPr lang="cs-CZ" sz="1350" i="1" dirty="0" err="1">
                <a:effectLst/>
                <a:ea typeface="Times New Roman" panose="02020603050405020304" pitchFamily="18" charset="0"/>
              </a:rPr>
              <a:t>analogia</a:t>
            </a:r>
            <a:r>
              <a:rPr lang="cs-CZ" sz="135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350" i="1" dirty="0" err="1">
                <a:effectLst/>
                <a:ea typeface="Times New Roman" panose="02020603050405020304" pitchFamily="18" charset="0"/>
              </a:rPr>
              <a:t>legis</a:t>
            </a:r>
            <a:r>
              <a:rPr lang="cs-CZ" sz="135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300" dirty="0">
                <a:effectLst/>
                <a:ea typeface="Times New Roman" panose="02020603050405020304" pitchFamily="18" charset="0"/>
              </a:rPr>
              <a:t>(A zákona), tj. kdy pro daný skutkový stav chybí právní norma, proto se použije právní norma obdobná, nebo </a:t>
            </a:r>
            <a:r>
              <a:rPr lang="cs-CZ" sz="1350" i="1" dirty="0" err="1">
                <a:effectLst/>
                <a:ea typeface="Times New Roman" panose="02020603050405020304" pitchFamily="18" charset="0"/>
              </a:rPr>
              <a:t>analogia</a:t>
            </a:r>
            <a:r>
              <a:rPr lang="cs-CZ" sz="135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350" i="1" dirty="0" err="1">
                <a:effectLst/>
                <a:ea typeface="Times New Roman" panose="02020603050405020304" pitchFamily="18" charset="0"/>
              </a:rPr>
              <a:t>iuris</a:t>
            </a:r>
            <a:r>
              <a:rPr lang="cs-CZ" sz="135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300" dirty="0">
                <a:effectLst/>
                <a:ea typeface="Times New Roman" panose="02020603050405020304" pitchFamily="18" charset="0"/>
              </a:rPr>
              <a:t>(A práva), kdy chybí i obdobná PN, a proto se postupuje podle obecných principů toho kterého pr</a:t>
            </a:r>
            <a:r>
              <a:rPr lang="cs-CZ" sz="1300" dirty="0">
                <a:ea typeface="Times New Roman" panose="02020603050405020304" pitchFamily="18" charset="0"/>
              </a:rPr>
              <a:t>ávního</a:t>
            </a:r>
            <a:r>
              <a:rPr lang="cs-CZ" sz="1300" dirty="0">
                <a:effectLst/>
                <a:ea typeface="Times New Roman" panose="02020603050405020304" pitchFamily="18" charset="0"/>
              </a:rPr>
              <a:t> odvětví či dokonce celého právního řádu, nemá ve správním právu </a:t>
            </a:r>
            <a:r>
              <a:rPr lang="cs-CZ" sz="1250" dirty="0">
                <a:effectLst/>
                <a:ea typeface="Times New Roman" panose="02020603050405020304" pitchFamily="18" charset="0"/>
              </a:rPr>
              <a:t>(už jen s ohledem na povahu tohoto právního odvětví) </a:t>
            </a:r>
            <a:r>
              <a:rPr lang="cs-CZ" sz="1300" dirty="0">
                <a:effectLst/>
                <a:ea typeface="Times New Roman" panose="02020603050405020304" pitchFamily="18" charset="0"/>
              </a:rPr>
              <a:t>příliš mnoho prostoru pro uplatnění; v každém případě je </a:t>
            </a:r>
            <a:r>
              <a:rPr lang="cs-CZ" sz="1300" dirty="0">
                <a:ea typeface="Times New Roman" panose="02020603050405020304" pitchFamily="18" charset="0"/>
              </a:rPr>
              <a:t>ji </a:t>
            </a:r>
            <a:r>
              <a:rPr lang="cs-CZ" sz="1300" dirty="0">
                <a:effectLst/>
                <a:ea typeface="Times New Roman" panose="02020603050405020304" pitchFamily="18" charset="0"/>
              </a:rPr>
              <a:t>zde třeba důsledně chápat až jako </a:t>
            </a:r>
            <a:r>
              <a:rPr lang="cs-CZ" sz="1300" i="1" dirty="0">
                <a:effectLst/>
                <a:ea typeface="Times New Roman" panose="02020603050405020304" pitchFamily="18" charset="0"/>
              </a:rPr>
              <a:t>ultima ratio </a:t>
            </a:r>
            <a:r>
              <a:rPr lang="cs-CZ" sz="1300" dirty="0">
                <a:effectLst/>
                <a:ea typeface="Times New Roman" panose="02020603050405020304" pitchFamily="18" charset="0"/>
              </a:rPr>
              <a:t>(nejzazší možné řešení), a to proto, že vyvolává značnou právní nejistotu; určité uplatnění tak nachází analogie zejm. ve správním právu procesním  </a:t>
            </a:r>
            <a:r>
              <a:rPr lang="cs-CZ" sz="1300" i="1" dirty="0">
                <a:ea typeface="Times New Roman" panose="02020603050405020304" pitchFamily="18" charset="0"/>
              </a:rPr>
              <a:t>   </a:t>
            </a:r>
            <a:endParaRPr lang="cs-CZ" sz="1300" i="1" dirty="0">
              <a:effectLst/>
              <a:ea typeface="Times New Roman" panose="02020603050405020304" pitchFamily="18" charset="0"/>
            </a:endParaRPr>
          </a:p>
          <a:p>
            <a:pPr marL="54000" indent="0">
              <a:buNone/>
            </a:pPr>
            <a:r>
              <a:rPr lang="cs-CZ" sz="1300" i="1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54000" indent="0">
              <a:buNone/>
            </a:pPr>
            <a:endParaRPr lang="cs-CZ" sz="1300" i="1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D79844-AD47-4BA1-A539-F1C4087B4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8122" y="2688603"/>
            <a:ext cx="430696" cy="28213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FF9EF8-18CC-4A47-AC0B-07048A8AEE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9298" y="2688603"/>
            <a:ext cx="360040" cy="282138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B86873-6D6F-95F8-83F6-CDFC417CCA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6275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2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1854D3D-7E3C-4C12-A742-642F5AC95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Evropský správní prostor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FC9896F-474F-4BC8-9A15-D0FDDF2B7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8" y="1275606"/>
            <a:ext cx="8064900" cy="310499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sz="2900" b="1" dirty="0"/>
              <a:t>pojem</a:t>
            </a:r>
          </a:p>
          <a:p>
            <a:pPr>
              <a:buNone/>
            </a:pPr>
            <a:r>
              <a:rPr lang="cs-CZ" sz="2500" b="1" i="1" dirty="0"/>
              <a:t>trojí pojetí:</a:t>
            </a:r>
          </a:p>
          <a:p>
            <a:pPr>
              <a:buNone/>
            </a:pPr>
            <a:endParaRPr lang="cs-CZ" sz="2500" b="1" i="1" dirty="0"/>
          </a:p>
          <a:p>
            <a:pPr>
              <a:buNone/>
            </a:pPr>
            <a:r>
              <a:rPr lang="cs-CZ" dirty="0"/>
              <a:t>1) </a:t>
            </a:r>
            <a:r>
              <a:rPr lang="cs-CZ" b="1" dirty="0"/>
              <a:t>správní</a:t>
            </a:r>
            <a:r>
              <a:rPr lang="cs-CZ" dirty="0"/>
              <a:t> </a:t>
            </a:r>
            <a:r>
              <a:rPr lang="cs-CZ" b="1" dirty="0"/>
              <a:t>prostor Evropské unie </a:t>
            </a:r>
            <a:r>
              <a:rPr lang="cs-CZ" dirty="0"/>
              <a:t>(členských států EU); vymezený komunitárním, resp. unijním právem 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2) </a:t>
            </a:r>
            <a:r>
              <a:rPr lang="cs-CZ" b="1" dirty="0"/>
              <a:t>správní prostor vzájemné administrativní spolupráce a odstraňování bariér při výkonu veřejné správy v Evropě; </a:t>
            </a:r>
            <a:r>
              <a:rPr lang="cs-CZ" dirty="0"/>
              <a:t>působí zde jak Evropská unie, tak i Rada Evropy 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3) </a:t>
            </a:r>
            <a:r>
              <a:rPr lang="cs-CZ" b="1" dirty="0"/>
              <a:t>správní prostor členských států Rady Evropy, coby prostor sdílení společných hodnot a principů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07AF40-1A93-4CEF-856F-98270527C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2283718"/>
            <a:ext cx="449264" cy="288032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88DFD8-8AD4-4FA6-918D-AC16A7AD37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24128" y="3075806"/>
            <a:ext cx="432048" cy="288032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1D8ABE-9C5D-4CF1-A627-74B7513CE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9461" y="3550891"/>
            <a:ext cx="455027" cy="288033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5E0BBB1-5C6C-F32F-589F-C377C29B3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9127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991421A-6140-42FF-8A25-44E6F76CF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70C0"/>
                </a:solidFill>
              </a:rPr>
              <a:t>Prameny ke studiu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E305466-CC40-4C62-80B0-8AF66319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1200" dirty="0"/>
              <a:t>Skulová, S. a kol. </a:t>
            </a:r>
            <a:r>
              <a:rPr lang="cs-CZ" sz="1200" i="1" dirty="0"/>
              <a:t>Základy správní vědy</a:t>
            </a:r>
            <a:r>
              <a:rPr lang="cs-CZ" sz="1200" dirty="0"/>
              <a:t>. 3. vydání. Brno: Masarykova univerzita, 2023, s. 97 až 105</a:t>
            </a:r>
            <a:endParaRPr lang="cs-CZ" sz="12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200" dirty="0"/>
              <a:t>Hendrych, D. a kol. </a:t>
            </a:r>
            <a:r>
              <a:rPr lang="cs-CZ" sz="1200" i="1" dirty="0"/>
              <a:t>Správní právo: obecná část</a:t>
            </a:r>
            <a:r>
              <a:rPr lang="cs-CZ" sz="1200" dirty="0"/>
              <a:t>. 9. vydání. Praha: C.H. Beck, 2016, s. 43 až 48 a 529 až 559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dirty="0"/>
              <a:t>Sládeček, V. </a:t>
            </a:r>
            <a:r>
              <a:rPr lang="cs-CZ" sz="1200" i="1" dirty="0"/>
              <a:t>Obecné správní právo</a:t>
            </a:r>
            <a:r>
              <a:rPr lang="cs-CZ" sz="1200" dirty="0"/>
              <a:t>. 4. vydání. Praha: </a:t>
            </a:r>
            <a:r>
              <a:rPr lang="cs-CZ" sz="1200" dirty="0" err="1"/>
              <a:t>Wolters</a:t>
            </a:r>
            <a:r>
              <a:rPr lang="cs-CZ" sz="1200" dirty="0"/>
              <a:t> </a:t>
            </a:r>
            <a:r>
              <a:rPr lang="cs-CZ" sz="1200" dirty="0" err="1"/>
              <a:t>Kluwer</a:t>
            </a:r>
            <a:r>
              <a:rPr lang="cs-CZ" sz="1200" dirty="0"/>
              <a:t> ČR, 2019, s. 81 až 104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dirty="0"/>
              <a:t>Dokumenty Legislativní rady vlády ČR: https://www.vlada.cz/cz/ppov/lrv/legislativni-rada-vlady-25264/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dirty="0"/>
              <a:t>Pocta Legislativní radě vlády ČR k 50. výročí: https://www.vlada.cz/cz/ppov/lrv/dokumenty/pocta-legislativni-rade-vlady-k50--vyroci-1969-2019-178520/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dirty="0"/>
              <a:t>Kadečka, S.: </a:t>
            </a:r>
            <a:r>
              <a:rPr lang="cs-CZ" sz="1200" i="1" dirty="0"/>
              <a:t>Právo obcí a krajů v České republice</a:t>
            </a:r>
            <a:r>
              <a:rPr lang="cs-CZ" sz="1200" dirty="0"/>
              <a:t>. Praha : C. H. Beck, 2003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dirty="0"/>
              <a:t>Koudelka, Z.: </a:t>
            </a:r>
            <a:r>
              <a:rPr lang="cs-CZ" sz="1200" i="1" dirty="0"/>
              <a:t>Právní předpisy samosprávy</a:t>
            </a:r>
            <a:r>
              <a:rPr lang="cs-CZ" sz="1200" dirty="0"/>
              <a:t>. 2. vydání. Praha : Linde, 2008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dirty="0"/>
              <a:t>Průcha, P. </a:t>
            </a:r>
            <a:r>
              <a:rPr lang="cs-CZ" sz="1200" i="1" dirty="0"/>
              <a:t>Správní právo: obecná část</a:t>
            </a:r>
            <a:r>
              <a:rPr lang="cs-CZ" sz="1200" dirty="0"/>
              <a:t>. 8. doplněné a aktualizované vydání. Brno: Doplněk, 2012, s. 110 až 117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ED8541-AAE7-18E6-388A-BF1C183F19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76633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Evropský správní prostor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540000" y="1269002"/>
            <a:ext cx="8064900" cy="3354977"/>
          </a:xfrm>
        </p:spPr>
        <p:txBody>
          <a:bodyPr>
            <a:normAutofit fontScale="92500"/>
          </a:bodyPr>
          <a:lstStyle/>
          <a:p>
            <a:pPr marL="54000" indent="0">
              <a:buNone/>
            </a:pPr>
            <a:r>
              <a:rPr lang="cs-CZ" b="1" dirty="0"/>
              <a:t>vymezení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evropský správní prostor je chápán jako určitá metafora, která popisuje proces konvergence (přibližování se) správně-právních národních systémů a správních procesů 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vyznačuje se prosazováním nikoliv jednotných pravidel pro každodenní fungování veřejné správy v jednotlivých členských státech EU, ale formuluje a prosazuje sdílené či společné standardy </a:t>
            </a:r>
            <a:endParaRPr lang="sk-SK" dirty="0"/>
          </a:p>
          <a:p>
            <a:endParaRPr lang="sk-SK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11FA34-6C23-4D26-9694-D8DEAB1D0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3928" y="2715766"/>
            <a:ext cx="432048" cy="262722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45168C-98D6-FC4F-6E46-773B4F6B38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123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Evropský správní prostor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dirty="0"/>
              <a:t>cílí (směřuje) ke sbližování činností veřejných správ jednotlivých členských států EU 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nemusí být nutně vytvářeny stejné orgány a instituce, ale je potřeba zajistit, aby tyto instituce fungovaly na stejných principech</a:t>
            </a:r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E2DA99-1BCC-4499-9025-0164168A7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9832" y="1851670"/>
            <a:ext cx="432048" cy="288032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C1DD3B-EDB3-A98D-E3FF-E12C8EAA9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Evropský správní prostor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000" indent="0">
              <a:buNone/>
            </a:pPr>
            <a:r>
              <a:rPr lang="cs-CZ" b="1" dirty="0"/>
              <a:t>čtyři základní pilíře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spolehlivost a předvídatelnost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otevřenost a průhlednost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odpovědnost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efektivita</a:t>
            </a: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EA5939-3D3B-450B-B675-D14D39622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9832" y="1419622"/>
            <a:ext cx="504056" cy="288032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8E2A8A2-EEFB-12CA-C58E-187D84FE2C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414" y="600159"/>
            <a:ext cx="8064900" cy="338682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Evropský správní prostor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000" indent="0">
              <a:buNone/>
            </a:pP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governance</a:t>
            </a:r>
            <a:r>
              <a:rPr lang="cs-CZ" dirty="0"/>
              <a:t> (dobré vládnutí)  </a:t>
            </a:r>
          </a:p>
          <a:p>
            <a:pPr>
              <a:buFont typeface="Wingdings" pitchFamily="2" charset="2"/>
              <a:buChar char="§"/>
            </a:pPr>
            <a:r>
              <a:rPr lang="cs-CZ" sz="1900" dirty="0"/>
              <a:t>zdůrazňují se zejm. takové prvky v systému veřejné správy jako je efektivita veřejných služeb a odpovědné rozdělování finančních prostředků, kontrola nezávislými soudy a právní rámec pro vynucování smluvních povinností, legalita a úcta k lidským právům, rovné příležitosti, neformální smiřování rozdílných zájmů apod.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7F5410-E1CE-4009-9FE1-B55928265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6016" y="1419622"/>
            <a:ext cx="504056" cy="308358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FE5E84-B33A-DCDA-966B-1A7A7C3ACB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9649C99-744F-4F67-8A49-0B267DBBF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Evropský správní prostor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71E6F75-BC0C-45C7-BFF1-8159C1C47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75606"/>
            <a:ext cx="8064900" cy="3104999"/>
          </a:xfrm>
        </p:spPr>
        <p:txBody>
          <a:bodyPr/>
          <a:lstStyle/>
          <a:p>
            <a:pPr marL="54000" indent="0">
              <a:buNone/>
            </a:pPr>
            <a:r>
              <a:rPr lang="cs-CZ" sz="2000" dirty="0" err="1"/>
              <a:t>Good</a:t>
            </a:r>
            <a:r>
              <a:rPr lang="cs-CZ" sz="2000" dirty="0"/>
              <a:t> </a:t>
            </a:r>
            <a:r>
              <a:rPr lang="cs-CZ" sz="2000" dirty="0" err="1"/>
              <a:t>administration</a:t>
            </a:r>
            <a:r>
              <a:rPr lang="cs-CZ" sz="2000" dirty="0"/>
              <a:t> (dobrá správa)</a:t>
            </a:r>
          </a:p>
          <a:p>
            <a:pPr>
              <a:buFont typeface="Wingdings" pitchFamily="2" charset="2"/>
              <a:buChar char="§"/>
            </a:pPr>
            <a:r>
              <a:rPr lang="cs-CZ" sz="1800" dirty="0"/>
              <a:t>dobrá správa představuje v prvé řadě právní koncept       a občané státu z ní zprav. mohou dovozovat práva vůči státu, jichž se mohou dovolávat před národními soudy; jejím nutným předpokladem a neodmyslitelnou součástí jsou procesy výsostně demokratické, zejm. participace dotčených osob, potažmo veřejnosti na procesu přijímání důležitých administrativních rozhodnutí a politických koncepcí  </a:t>
            </a: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232045-5371-4FEB-9A4B-F3CB0CDA0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6176" y="1851670"/>
            <a:ext cx="323824" cy="288032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AF81CB-6516-458E-8224-45A0114A61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3867894"/>
            <a:ext cx="360040" cy="288032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2F16CD-4295-9FCD-3CBC-9ED0CA4A6C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039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B3CA1-3C3D-4FE0-B05F-4713043D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Principy dobré správy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22673F-0FC3-48C8-8B4B-FD3BCF80F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1999" indent="0">
              <a:buNone/>
            </a:pPr>
            <a:r>
              <a:rPr lang="cs-CZ" sz="1600" dirty="0"/>
              <a:t>a) povahy </a:t>
            </a:r>
            <a:r>
              <a:rPr lang="cs-CZ" sz="1800" i="1" dirty="0"/>
              <a:t>hodnotové</a:t>
            </a:r>
            <a:r>
              <a:rPr lang="cs-CZ" sz="1800" dirty="0"/>
              <a:t> </a:t>
            </a:r>
            <a:r>
              <a:rPr lang="cs-CZ" sz="1600" dirty="0"/>
              <a:t>(materiální, “obsahové“) - míří ke spravedlnosti, ochraně práv, apod; mnohdy usměrňují obsah rozhodnutí (proporcionalita, předvídatelnost, ochrana veřejného zájmu, nestrannost, objektivita)</a:t>
            </a:r>
          </a:p>
          <a:p>
            <a:pPr marL="71999" indent="0">
              <a:buNone/>
            </a:pPr>
            <a:r>
              <a:rPr lang="cs-CZ" sz="1600" dirty="0"/>
              <a:t>b) povahy spíše </a:t>
            </a:r>
            <a:r>
              <a:rPr lang="cs-CZ" sz="1800" i="1" dirty="0"/>
              <a:t>procedurální</a:t>
            </a:r>
            <a:r>
              <a:rPr lang="cs-CZ" sz="1800" dirty="0"/>
              <a:t> </a:t>
            </a:r>
            <a:r>
              <a:rPr lang="cs-CZ" sz="1600" dirty="0"/>
              <a:t>(“technické“, potažmo etické) - jak postupovat, jak řešit procesní otázky, jak se chovat k adresátům – klientům (včasnost, rychlost, otevřenost-transparentnost, procesní rovnost, procesní ekonomie, jakož i slušnost a zdvořilost); blízké procesním zásadám 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6E703B-35AC-4A67-ABDF-F0A4754A3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9832" y="3651870"/>
            <a:ext cx="432048" cy="294638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3578E85-A3FC-2D47-E0ED-4ADF30A5DE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761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46859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prezentace</Template>
  <TotalTime>251</TotalTime>
  <Words>2384</Words>
  <Application>Microsoft Office PowerPoint</Application>
  <PresentationFormat>Předvádění na obrazovce (16:9)</PresentationFormat>
  <Paragraphs>248</Paragraphs>
  <Slides>30</Slides>
  <Notes>2</Notes>
  <HiddenSlides>0</HiddenSlides>
  <MMClips>56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Calibri</vt:lpstr>
      <vt:lpstr>Tahoma</vt:lpstr>
      <vt:lpstr>Times New Roman</vt:lpstr>
      <vt:lpstr>Wingdings</vt:lpstr>
      <vt:lpstr>Prezentace_MU_CZ</vt:lpstr>
      <vt:lpstr>46859</vt:lpstr>
      <vt:lpstr>   Evropský správní prostor  Principy dobré správy Normotvorná pravomoc veřejné správy  Interpretace norem správního práva  BM605Zk Vybrané otázky správního práva a veřejné správy III 1. přednáška 22. 2. 2024 Petr Havlan  </vt:lpstr>
      <vt:lpstr>Osnova přednášky a její cíl</vt:lpstr>
      <vt:lpstr>Evropský správní prostor</vt:lpstr>
      <vt:lpstr>Evropský správní prostor</vt:lpstr>
      <vt:lpstr>Evropský správní prostor</vt:lpstr>
      <vt:lpstr>Evropský správní prostor</vt:lpstr>
      <vt:lpstr>Evropský správní prostor</vt:lpstr>
      <vt:lpstr>Evropský správní prostor</vt:lpstr>
      <vt:lpstr>Principy dobré správy</vt:lpstr>
      <vt:lpstr>Principy dobré správy</vt:lpstr>
      <vt:lpstr>Principy dobré správy</vt:lpstr>
      <vt:lpstr>Principy dobré správy</vt:lpstr>
      <vt:lpstr>Normotvorná pravomoc veřejné správy</vt:lpstr>
      <vt:lpstr>Normotvorná pravomoc veřejné správy</vt:lpstr>
      <vt:lpstr>Normotvorná pravomoc veřejné správy</vt:lpstr>
      <vt:lpstr>Normotvorná pravomoc veřejné správy</vt:lpstr>
      <vt:lpstr>Normotvorná pravomoc veřejné správy</vt:lpstr>
      <vt:lpstr>Normotvorná pravomoc veřejné správy</vt:lpstr>
      <vt:lpstr>Normotvorná pravomoc veřejné správy</vt:lpstr>
      <vt:lpstr>Normotvorná pravomoc veřejné správy</vt:lpstr>
      <vt:lpstr>Normotvorná pravomoc veřejné správy</vt:lpstr>
      <vt:lpstr>Normotvorná pravomoc veřejné správy</vt:lpstr>
      <vt:lpstr>Normotvorná pravomoc veřejné správy</vt:lpstr>
      <vt:lpstr>Interpretace norem správního práva</vt:lpstr>
      <vt:lpstr>Interpretace norem správního práva</vt:lpstr>
      <vt:lpstr>Interpretace norem správního práva</vt:lpstr>
      <vt:lpstr>Interpretace norem správního práva</vt:lpstr>
      <vt:lpstr>Interpretace norem správního práva</vt:lpstr>
      <vt:lpstr>Interpretace norem správního práva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Evropský správní prostor</dc:title>
  <dc:creator>PrF</dc:creator>
  <cp:lastModifiedBy>Rtep</cp:lastModifiedBy>
  <cp:revision>189</cp:revision>
  <dcterms:created xsi:type="dcterms:W3CDTF">2014-03-04T15:54:20Z</dcterms:created>
  <dcterms:modified xsi:type="dcterms:W3CDTF">2024-02-20T10:07:21Z</dcterms:modified>
</cp:coreProperties>
</file>