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9" r:id="rId3"/>
    <p:sldId id="302" r:id="rId4"/>
    <p:sldId id="303" r:id="rId5"/>
    <p:sldId id="300" r:id="rId6"/>
    <p:sldId id="262" r:id="rId7"/>
    <p:sldId id="264" r:id="rId8"/>
    <p:sldId id="267" r:id="rId9"/>
    <p:sldId id="278" r:id="rId10"/>
    <p:sldId id="280" r:id="rId11"/>
    <p:sldId id="268" r:id="rId12"/>
    <p:sldId id="304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305" r:id="rId22"/>
    <p:sldId id="306" r:id="rId23"/>
    <p:sldId id="301" r:id="rId24"/>
    <p:sldId id="307" r:id="rId25"/>
    <p:sldId id="308" r:id="rId26"/>
    <p:sldId id="309" r:id="rId27"/>
    <p:sldId id="265" r:id="rId28"/>
    <p:sldId id="314" r:id="rId29"/>
    <p:sldId id="315" r:id="rId30"/>
    <p:sldId id="294" r:id="rId31"/>
    <p:sldId id="295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" y="131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2AB146-FCEA-404D-BED7-90FB71161236}" type="slidenum">
              <a:rPr lang="cs-CZ" altLang="cs-CZ" sz="1200"/>
              <a:pPr eaLnBrk="1" hangingPunct="1"/>
              <a:t>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131748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FE8B5E-F41A-47F2-884A-69C2FA642CED}" type="slidenum">
              <a:rPr lang="cs-CZ" altLang="cs-CZ" sz="1200"/>
              <a:pPr eaLnBrk="1" hangingPunct="1"/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34757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30CD6C-F05E-44B0-939D-1E3EEFCB92EF}" type="slidenum">
              <a:rPr lang="cs-CZ" altLang="cs-CZ" sz="1200"/>
              <a:pPr eaLnBrk="1" hangingPunct="1"/>
              <a:t>19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40894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7C49AF-EC5A-4014-A1AE-EFDC9BD180F3}" type="slidenum">
              <a:rPr lang="cs-CZ" altLang="cs-CZ" sz="1200"/>
              <a:pPr eaLnBrk="1" hangingPunct="1"/>
              <a:t>20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255630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C466BC8-3E9F-40E9-B2A6-861A310CA6D1}" type="slidenum">
              <a:rPr lang="cs-CZ" altLang="cs-CZ" sz="1200"/>
              <a:pPr eaLnBrk="1" hangingPunct="1"/>
              <a:t>27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15038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E5FE08-5AD5-45AD-8BF5-B255922517B9}" type="slidenum">
              <a:rPr lang="cs-CZ" altLang="cs-CZ" sz="1200"/>
              <a:pPr eaLnBrk="1" hangingPunct="1"/>
              <a:t>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055644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E2D9DE-B936-409F-921B-42C7B0020308}" type="slidenum">
              <a:rPr lang="cs-CZ" altLang="cs-CZ" sz="1200"/>
              <a:pPr eaLnBrk="1" hangingPunct="1"/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5134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28A4D7-4042-4BF5-86C6-D22FE31AC160}" type="slidenum">
              <a:rPr lang="cs-CZ" altLang="cs-CZ" sz="1200"/>
              <a:pPr eaLnBrk="1" hangingPunct="1"/>
              <a:t>11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73651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C7D83B-E5F8-4161-8D39-821BC9E283B8}" type="slidenum">
              <a:rPr lang="cs-CZ" altLang="cs-CZ" sz="1200"/>
              <a:pPr eaLnBrk="1" hangingPunct="1"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478241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6B3FE1-F973-441A-96D8-D9F94992BAC6}" type="slidenum">
              <a:rPr lang="cs-CZ" altLang="cs-CZ" sz="1200"/>
              <a:pPr eaLnBrk="1" hangingPunct="1"/>
              <a:t>14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587606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6E2572-4A25-4E88-AB07-F01DC3B3AC7D}" type="slidenum">
              <a:rPr lang="cs-CZ" altLang="cs-CZ" sz="1200"/>
              <a:pPr eaLnBrk="1" hangingPunct="1"/>
              <a:t>15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364096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1875E2-FBEB-45DF-BC94-91DF6977DFBC}" type="slidenum">
              <a:rPr lang="cs-CZ" altLang="cs-CZ" sz="1200"/>
              <a:pPr eaLnBrk="1" hangingPunct="1"/>
              <a:t>16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76537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A8C951-4416-4D62-847D-9CC3B812D908}" type="slidenum">
              <a:rPr lang="cs-CZ" altLang="cs-CZ" sz="1200"/>
              <a:pPr eaLnBrk="1" hangingPunct="1"/>
              <a:t>17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4457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amc/en/mediation/what-mediatio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pani.be/about-u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-justice.europa.eu/content_mediation-62-cs.do?pk_source=google_ads&amp;pk_medium=advert&amp;pk_campaign=e-justice&amp;pk_content=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i.cz/products/lawText/1/77679/1/2/ASPI%253A/202/2012%20Sb.%252322.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d.cz/seznamy-rozhodcu" TargetMode="External"/><Relationship Id="rId2" Type="http://schemas.openxmlformats.org/officeDocument/2006/relationships/hyperlink" Target="https://mediatori.justice.cz/MediatorPublic/Public/FR003_ZverejneniVybranychUdaju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ca-cpa.org/en/about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Metody řešení sporů v mezinárodním obchodě, ADR, mediace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Téma 1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Alternative</a:t>
            </a:r>
            <a:r>
              <a:rPr lang="cs-CZ" i="1" dirty="0"/>
              <a:t> </a:t>
            </a:r>
            <a:r>
              <a:rPr lang="cs-CZ" i="1" dirty="0" err="1"/>
              <a:t>Dispute</a:t>
            </a:r>
            <a:r>
              <a:rPr lang="cs-CZ" i="1" dirty="0"/>
              <a:t> </a:t>
            </a:r>
            <a:r>
              <a:rPr lang="cs-CZ" i="1" dirty="0" err="1"/>
              <a:t>Resolutions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ODR – </a:t>
            </a:r>
            <a:r>
              <a:rPr lang="cs-CZ" i="1" dirty="0"/>
              <a:t>online </a:t>
            </a:r>
            <a:r>
              <a:rPr lang="cs-CZ" i="1" dirty="0" err="1"/>
              <a:t>dispute</a:t>
            </a:r>
            <a:r>
              <a:rPr lang="cs-CZ" i="1" dirty="0"/>
              <a:t> </a:t>
            </a:r>
            <a:r>
              <a:rPr lang="cs-CZ" i="1" dirty="0" err="1"/>
              <a:t>resolutions</a:t>
            </a:r>
            <a:endParaRPr lang="cs-CZ" i="1" dirty="0"/>
          </a:p>
          <a:p>
            <a:pPr lvl="1"/>
            <a:r>
              <a:rPr lang="cs-CZ" dirty="0"/>
              <a:t>Nařízení Evropského parlamentu a Rady (EU) č. 524/2013 ze dne 21. května 2013 o řešení spotřebitelských sporů on-line a o změně nařízení (ES) č. 2006/2004 a směrnice 2009/22/ES (nařízení o řešení spotřebitelských sporů on-line)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456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„Soft“ ADR - znaky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Dobrovolnost stran v podřízení se tomuto řízení</a:t>
            </a:r>
          </a:p>
          <a:p>
            <a:r>
              <a:rPr lang="cs-CZ" altLang="cs-CZ" sz="2600" dirty="0"/>
              <a:t>Existence smluvního vztahu mezi stranami – dohoda stran na začátku i na konci</a:t>
            </a:r>
          </a:p>
          <a:p>
            <a:pPr eaLnBrk="1" hangingPunct="1"/>
            <a:r>
              <a:rPr lang="cs-CZ" altLang="cs-CZ" sz="2600" dirty="0"/>
              <a:t>Jmenování třetí osob(y), které zprostředkují jednání (x negociace)</a:t>
            </a:r>
          </a:p>
          <a:p>
            <a:pPr eaLnBrk="1" hangingPunct="1"/>
            <a:r>
              <a:rPr lang="cs-CZ" altLang="cs-CZ" sz="2600" dirty="0"/>
              <a:t>Pohyb řízení a jeho účinků mimo přímý dosah právní regulace státu (ale nikoliv protiprávní…) – dnes dílčí aspekt zohledněn v § 647 OZ</a:t>
            </a:r>
          </a:p>
          <a:p>
            <a:pPr lvl="1"/>
            <a:r>
              <a:rPr lang="cs-CZ" i="1" dirty="0"/>
              <a:t>V případě uzavření dohody o mimosoudním jednání věřitele a dlužníka o právu nebo o okolnosti, která právo zakládá, počne </a:t>
            </a:r>
            <a:r>
              <a:rPr lang="cs-CZ" b="1" i="1" dirty="0"/>
              <a:t>promlčecí lhůta </a:t>
            </a:r>
            <a:r>
              <a:rPr lang="cs-CZ" i="1" dirty="0"/>
              <a:t>běžet poté, co věřitel nebo dlužník výslovně odmítne v takovém jednání pokračovat; počala-li promlčecí lhůta běžet již dříve, po dobu jednání neběží.</a:t>
            </a:r>
            <a:endParaRPr lang="cs-CZ" altLang="cs-CZ" i="1" dirty="0"/>
          </a:p>
          <a:p>
            <a:pPr lvl="1"/>
            <a:endParaRPr lang="cs-CZ" altLang="cs-CZ" sz="2600" dirty="0"/>
          </a:p>
          <a:p>
            <a:pPr eaLnBrk="1" hangingPunct="1"/>
            <a:endParaRPr lang="cs-CZ" altLang="cs-CZ" sz="2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 dirty="0"/>
          </a:p>
          <a:p>
            <a:pPr eaLnBrk="1" hangingPunct="1"/>
            <a:endParaRPr lang="cs-CZ" alt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39D2D-942C-47EC-997F-BA58E9B051B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5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51E6DB-71FF-45CD-AEF6-3EC897942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CDB49-62B1-4312-B5D6-75636C72A2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44E3E9-AEF4-4293-824B-A3A028B74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„Soft“ ADR - znaky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5764FE-D225-4A2D-A042-515BA7037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Mimo „zájem“ práva – přestává práva, snahy států o regulace</a:t>
            </a:r>
          </a:p>
          <a:p>
            <a:r>
              <a:rPr lang="cs-CZ" altLang="cs-CZ" dirty="0"/>
              <a:t>Psychologie – hledání kompromisu</a:t>
            </a:r>
          </a:p>
          <a:p>
            <a:r>
              <a:rPr lang="cs-CZ" altLang="cs-CZ" dirty="0"/>
              <a:t>Úspěšným výsledkem je dohoda, ne exekuční titul</a:t>
            </a:r>
          </a:p>
          <a:p>
            <a:r>
              <a:rPr lang="cs-CZ" altLang="cs-CZ" dirty="0"/>
              <a:t>V rámci autonomie vůle stran je možné vytvořit jakoukoliv taktiku pro dosažení dohody a také ji jakkoliv nazvat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34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výhody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Právně inertní, není překážka zahájení řízení, věci rozsouzené, nestaví se lhůty</a:t>
            </a:r>
          </a:p>
          <a:p>
            <a:pPr eaLnBrk="1" hangingPunct="1"/>
            <a:r>
              <a:rPr lang="cs-CZ" altLang="cs-CZ" dirty="0"/>
              <a:t>Nižší náklady</a:t>
            </a:r>
          </a:p>
          <a:p>
            <a:pPr eaLnBrk="1" hangingPunct="1"/>
            <a:r>
              <a:rPr lang="cs-CZ" altLang="cs-CZ" dirty="0"/>
              <a:t>Úspora času</a:t>
            </a:r>
          </a:p>
          <a:p>
            <a:pPr eaLnBrk="1" hangingPunct="1"/>
            <a:r>
              <a:rPr lang="cs-CZ" altLang="cs-CZ" dirty="0"/>
              <a:t>Vyšší stupeň možnosti zachování důvěry, nenaruší se ekonomické vztahy</a:t>
            </a:r>
          </a:p>
          <a:p>
            <a:pPr eaLnBrk="1" hangingPunct="1"/>
            <a:r>
              <a:rPr lang="cs-CZ" altLang="cs-CZ" dirty="0"/>
              <a:t>Možnost zachování tajemství o projednávaných otázkách</a:t>
            </a:r>
          </a:p>
          <a:p>
            <a:pPr eaLnBrk="1" hangingPunct="1"/>
            <a:r>
              <a:rPr lang="cs-CZ" altLang="cs-CZ" dirty="0"/>
              <a:t>Odpovídá naturelu některých národů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661802-528F-4C26-B9AA-F3A0030C6F6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48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nevýhody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Protahuje se existence sporu</a:t>
            </a:r>
          </a:p>
          <a:p>
            <a:pPr eaLnBrk="1" hangingPunct="1"/>
            <a:r>
              <a:rPr lang="cs-CZ" altLang="cs-CZ" dirty="0"/>
              <a:t>Mohou se promeškat právně významné lhůty – promlčení, prekluze</a:t>
            </a:r>
          </a:p>
          <a:p>
            <a:pPr eaLnBrk="1" hangingPunct="1"/>
            <a:r>
              <a:rPr lang="cs-CZ" altLang="cs-CZ" dirty="0"/>
              <a:t>Možnost odhalení strategie pro budoucí soudní řízení, argumentů, důkazů</a:t>
            </a:r>
          </a:p>
          <a:p>
            <a:pPr eaLnBrk="1" hangingPunct="1"/>
            <a:r>
              <a:rPr lang="cs-CZ" altLang="cs-CZ" dirty="0"/>
              <a:t>„pouze“ nová dohoda = protahování sporu </a:t>
            </a:r>
          </a:p>
          <a:p>
            <a:pPr eaLnBrk="1" hangingPunct="1"/>
            <a:r>
              <a:rPr lang="cs-CZ" altLang="cs-CZ" dirty="0"/>
              <a:t>Ale smysl u některých typů smluv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6FD33C-CEE2-4702-A4C8-C2287E50355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9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ADR - druhy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Různé druhy – USA x Evropa</a:t>
            </a:r>
          </a:p>
          <a:p>
            <a:pPr eaLnBrk="1" hangingPunct="1"/>
            <a:r>
              <a:rPr lang="cs-CZ" altLang="cs-CZ" dirty="0"/>
              <a:t>Nabízeny řadou institucí jako alternativy – RS HKAK ČR, MOK, WIPO, AAA</a:t>
            </a:r>
          </a:p>
          <a:p>
            <a:pPr eaLnBrk="1" hangingPunct="1"/>
            <a:r>
              <a:rPr lang="cs-CZ" altLang="cs-CZ" dirty="0"/>
              <a:t>Vhodné zejména u dlouhodobých smluv, dodávek investičních celků, společenských smluv, velkých finančních operací -</a:t>
            </a:r>
            <a:r>
              <a:rPr lang="en-US" altLang="cs-CZ" dirty="0"/>
              <a:t>&gt;</a:t>
            </a:r>
            <a:r>
              <a:rPr lang="cs-CZ" altLang="cs-CZ" dirty="0"/>
              <a:t> dlouhodobé obchodní vztahy se zájmem na budoucím splnění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6F589B-04D5-4837-932C-D2687AE66CB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005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rgbClr val="0000DC"/>
                </a:solidFill>
              </a:rPr>
              <a:t>Konciliace</a:t>
            </a:r>
            <a:r>
              <a:rPr lang="cs-CZ" altLang="cs-CZ" dirty="0">
                <a:solidFill>
                  <a:srgbClr val="0000DC"/>
                </a:solidFill>
              </a:rPr>
              <a:t> a mediace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i="1" dirty="0"/>
              <a:t>„Smírná cesta k řešení za problému za aktivní účasti třetí strany, mediátora nebo </a:t>
            </a:r>
            <a:r>
              <a:rPr lang="cs-CZ" altLang="cs-CZ" i="1" dirty="0" err="1"/>
              <a:t>konciliátora</a:t>
            </a:r>
            <a:r>
              <a:rPr lang="cs-CZ" altLang="cs-CZ" i="1" dirty="0"/>
              <a:t>.“</a:t>
            </a:r>
          </a:p>
          <a:p>
            <a:pPr eaLnBrk="1" hangingPunct="1"/>
            <a:r>
              <a:rPr lang="cs-CZ" altLang="cs-CZ" dirty="0"/>
              <a:t>Uzavření dohody – výběr mediátora/</a:t>
            </a:r>
            <a:r>
              <a:rPr lang="cs-CZ" altLang="cs-CZ" dirty="0" err="1"/>
              <a:t>konciliátora</a:t>
            </a:r>
            <a:r>
              <a:rPr lang="cs-CZ" altLang="cs-CZ" dirty="0"/>
              <a:t>, příprava jednání – vlastní průběh jednání – právně nezávazné řešení</a:t>
            </a:r>
          </a:p>
          <a:p>
            <a:pPr eaLnBrk="1" hangingPunct="1"/>
            <a:r>
              <a:rPr lang="cs-CZ" altLang="cs-CZ" dirty="0"/>
              <a:t>Nehledá se nutně řešení v souladu s právem, ale rozumný kompromis</a:t>
            </a:r>
          </a:p>
          <a:p>
            <a:pPr eaLnBrk="1" hangingPunct="1"/>
            <a:r>
              <a:rPr lang="cs-CZ" altLang="cs-CZ" dirty="0"/>
              <a:t>Vzorový zákon UNCITRAL o </a:t>
            </a:r>
            <a:r>
              <a:rPr lang="cs-CZ" altLang="cs-CZ" dirty="0" err="1"/>
              <a:t>konciliaci</a:t>
            </a:r>
            <a:endParaRPr lang="cs-CZ" altLang="cs-CZ" dirty="0"/>
          </a:p>
          <a:p>
            <a:pPr eaLnBrk="1" hangingPunct="1"/>
            <a:r>
              <a:rPr lang="cs-CZ" altLang="cs-CZ" dirty="0"/>
              <a:t>Arbitrážní a mediační centrum WIPO (</a:t>
            </a:r>
            <a:r>
              <a:rPr lang="cs-CZ" altLang="cs-CZ" dirty="0">
                <a:hlinkClick r:id="rId3"/>
              </a:rPr>
              <a:t>https://www.wipo.int/</a:t>
            </a:r>
            <a:r>
              <a:rPr lang="cs-CZ" altLang="cs-CZ" dirty="0" err="1">
                <a:hlinkClick r:id="rId3"/>
              </a:rPr>
              <a:t>amc</a:t>
            </a:r>
            <a:r>
              <a:rPr lang="cs-CZ" altLang="cs-CZ" dirty="0">
                <a:hlinkClick r:id="rId3"/>
              </a:rPr>
              <a:t>/en/</a:t>
            </a:r>
            <a:r>
              <a:rPr lang="cs-CZ" altLang="cs-CZ" dirty="0" err="1">
                <a:hlinkClick r:id="rId3"/>
              </a:rPr>
              <a:t>mediation</a:t>
            </a:r>
            <a:r>
              <a:rPr lang="cs-CZ" altLang="cs-CZ" dirty="0">
                <a:hlinkClick r:id="rId3"/>
              </a:rPr>
              <a:t>/what-mediation.html</a:t>
            </a:r>
            <a:r>
              <a:rPr lang="cs-CZ" altLang="cs-CZ" dirty="0"/>
              <a:t>) , Mezinárodní obchodní komora v Paříži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75F6C3-9A7F-4A0B-9FCF-F9E0DD9CE8A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5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Mini-trial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Smírné řešení sporu za účasti třetí osoby – napomáhá stranám uvědomit si silné a slabé stránky, možný budoucí vývoj a pravděpodobný výsledek soudního řízení</a:t>
            </a:r>
          </a:p>
          <a:p>
            <a:pPr eaLnBrk="1" hangingPunct="1"/>
            <a:r>
              <a:rPr lang="cs-CZ" altLang="cs-CZ" dirty="0"/>
              <a:t>Hybridní forma nezávazné arbitráže a mediace</a:t>
            </a:r>
          </a:p>
          <a:p>
            <a:pPr eaLnBrk="1" hangingPunct="1"/>
            <a:r>
              <a:rPr lang="cs-CZ" altLang="cs-CZ" dirty="0"/>
              <a:t>Účast představitelů vyššího managementu</a:t>
            </a:r>
          </a:p>
          <a:p>
            <a:pPr eaLnBrk="1" hangingPunct="1"/>
            <a:r>
              <a:rPr lang="cs-CZ" altLang="cs-CZ" dirty="0"/>
              <a:t>Instituce – např. CEPANI (</a:t>
            </a:r>
            <a:r>
              <a:rPr lang="cs-CZ" altLang="cs-CZ" dirty="0">
                <a:hlinkClick r:id="rId3"/>
              </a:rPr>
              <a:t>https://www.cepani.be/</a:t>
            </a:r>
            <a:r>
              <a:rPr lang="cs-CZ" altLang="cs-CZ" dirty="0" err="1">
                <a:hlinkClick r:id="rId3"/>
              </a:rPr>
              <a:t>about-us</a:t>
            </a:r>
            <a:r>
              <a:rPr lang="cs-CZ" altLang="cs-CZ" dirty="0">
                <a:hlinkClick r:id="rId3"/>
              </a:rPr>
              <a:t>/</a:t>
            </a:r>
            <a:r>
              <a:rPr lang="cs-CZ" altLang="cs-CZ" dirty="0"/>
              <a:t>) – dodává zprostředkovatele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4EB1D6-E9C4-4A8A-AA81-7DCE6D54DA7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7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Technické expertizy, </a:t>
            </a:r>
            <a:r>
              <a:rPr lang="cs-CZ" altLang="cs-CZ" dirty="0" err="1">
                <a:solidFill>
                  <a:srgbClr val="0000DC"/>
                </a:solidFill>
              </a:rPr>
              <a:t>Dispute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Review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err="1">
                <a:solidFill>
                  <a:srgbClr val="0000DC"/>
                </a:solidFill>
              </a:rPr>
              <a:t>Board</a:t>
            </a:r>
            <a:r>
              <a:rPr lang="cs-CZ" altLang="cs-CZ" dirty="0">
                <a:solidFill>
                  <a:srgbClr val="0000DC"/>
                </a:solidFill>
              </a:rPr>
              <a:t>, experti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20000" y="1926463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dirty="0"/>
              <a:t>Ve finančně nákladných projektech</a:t>
            </a:r>
          </a:p>
          <a:p>
            <a:pPr eaLnBrk="1" hangingPunct="1"/>
            <a:r>
              <a:rPr lang="cs-CZ" altLang="cs-CZ" dirty="0"/>
              <a:t>Řešit spory tak, aby nedošlo k zastavení nákladných investičních projektů</a:t>
            </a:r>
          </a:p>
          <a:p>
            <a:pPr eaLnBrk="1" hangingPunct="1"/>
            <a:r>
              <a:rPr lang="cs-CZ" altLang="cs-CZ" dirty="0" err="1"/>
              <a:t>Contract</a:t>
            </a:r>
            <a:r>
              <a:rPr lang="cs-CZ" altLang="cs-CZ" dirty="0"/>
              <a:t> </a:t>
            </a:r>
            <a:r>
              <a:rPr lang="cs-CZ" altLang="cs-CZ" dirty="0" err="1"/>
              <a:t>Review</a:t>
            </a:r>
            <a:r>
              <a:rPr lang="cs-CZ" altLang="cs-CZ" dirty="0"/>
              <a:t> </a:t>
            </a:r>
            <a:r>
              <a:rPr lang="cs-CZ" altLang="cs-CZ" dirty="0" err="1"/>
              <a:t>Board</a:t>
            </a:r>
            <a:r>
              <a:rPr lang="cs-CZ" altLang="cs-CZ" dirty="0"/>
              <a:t>, </a:t>
            </a:r>
            <a:r>
              <a:rPr lang="cs-CZ" altLang="cs-CZ" dirty="0" err="1"/>
              <a:t>Dispute</a:t>
            </a:r>
            <a:r>
              <a:rPr lang="cs-CZ" altLang="cs-CZ" dirty="0"/>
              <a:t> </a:t>
            </a:r>
            <a:r>
              <a:rPr lang="cs-CZ" altLang="cs-CZ" dirty="0" err="1"/>
              <a:t>Review</a:t>
            </a:r>
            <a:r>
              <a:rPr lang="cs-CZ" altLang="cs-CZ" dirty="0"/>
              <a:t> </a:t>
            </a:r>
            <a:r>
              <a:rPr lang="cs-CZ" altLang="cs-CZ" dirty="0" err="1"/>
              <a:t>Board</a:t>
            </a:r>
            <a:r>
              <a:rPr lang="cs-CZ" altLang="cs-CZ" dirty="0"/>
              <a:t>, ustanovení nezávislého experta</a:t>
            </a:r>
          </a:p>
          <a:p>
            <a:pPr eaLnBrk="1" hangingPunct="1"/>
            <a:r>
              <a:rPr lang="cs-CZ" altLang="cs-CZ" dirty="0"/>
              <a:t>Sledování projektu po celou dobu, řešení technických a ekonomických problémů, průběžné řešení problémů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8C928F-9D20-440F-997B-1FCEC4AC4D8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11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Smíšené formy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err="1"/>
              <a:t>Mediation</a:t>
            </a:r>
            <a:r>
              <a:rPr lang="cs-CZ" altLang="cs-CZ" b="1" dirty="0"/>
              <a:t> – </a:t>
            </a:r>
            <a:r>
              <a:rPr lang="cs-CZ" altLang="cs-CZ" b="1" dirty="0" err="1"/>
              <a:t>Arbitration</a:t>
            </a:r>
            <a:r>
              <a:rPr lang="cs-CZ" altLang="cs-CZ" b="1" dirty="0"/>
              <a:t> (med-</a:t>
            </a:r>
            <a:r>
              <a:rPr lang="cs-CZ" altLang="cs-CZ" b="1" dirty="0" err="1"/>
              <a:t>arb</a:t>
            </a:r>
            <a:r>
              <a:rPr lang="cs-CZ" altLang="cs-CZ" b="1" dirty="0"/>
              <a:t>)</a:t>
            </a:r>
          </a:p>
          <a:p>
            <a:pPr eaLnBrk="1" hangingPunct="1"/>
            <a:r>
              <a:rPr lang="cs-CZ" altLang="cs-CZ" dirty="0"/>
              <a:t>Kombinace mediace a arbitráže</a:t>
            </a:r>
          </a:p>
          <a:p>
            <a:pPr lvl="1" eaLnBrk="1" hangingPunct="1"/>
            <a:r>
              <a:rPr lang="cs-CZ" altLang="cs-CZ" dirty="0"/>
              <a:t>Součást jednoho procesu, prolínání</a:t>
            </a:r>
          </a:p>
          <a:p>
            <a:pPr lvl="1" eaLnBrk="1" hangingPunct="1"/>
            <a:r>
              <a:rPr lang="cs-CZ" altLang="cs-CZ" dirty="0"/>
              <a:t>Oddělení, první stupeň mediace, druhý stupeň arbitráž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err="1"/>
              <a:t>Medaloa</a:t>
            </a:r>
            <a:endParaRPr lang="cs-CZ" altLang="cs-CZ" b="1" dirty="0"/>
          </a:p>
          <a:p>
            <a:pPr eaLnBrk="1" hangingPunct="1"/>
            <a:r>
              <a:rPr lang="cs-CZ" altLang="cs-CZ" dirty="0"/>
              <a:t>Last </a:t>
            </a:r>
            <a:r>
              <a:rPr lang="cs-CZ" altLang="cs-CZ" dirty="0" err="1"/>
              <a:t>offer</a:t>
            </a:r>
            <a:r>
              <a:rPr lang="cs-CZ" altLang="cs-CZ" dirty="0"/>
              <a:t> </a:t>
            </a:r>
            <a:r>
              <a:rPr lang="cs-CZ" altLang="cs-CZ" dirty="0" err="1"/>
              <a:t>arbitration</a:t>
            </a:r>
            <a:r>
              <a:rPr lang="cs-CZ" altLang="cs-CZ" dirty="0"/>
              <a:t>, </a:t>
            </a:r>
            <a:r>
              <a:rPr lang="cs-CZ" altLang="cs-CZ" dirty="0" err="1"/>
              <a:t>final</a:t>
            </a:r>
            <a:r>
              <a:rPr lang="cs-CZ" altLang="cs-CZ" dirty="0"/>
              <a:t> </a:t>
            </a:r>
            <a:r>
              <a:rPr lang="cs-CZ" altLang="cs-CZ" dirty="0" err="1"/>
              <a:t>offer</a:t>
            </a:r>
            <a:r>
              <a:rPr lang="cs-CZ" altLang="cs-CZ" dirty="0"/>
              <a:t> </a:t>
            </a:r>
            <a:r>
              <a:rPr lang="cs-CZ" altLang="cs-CZ" dirty="0" err="1"/>
              <a:t>arbitration</a:t>
            </a:r>
            <a:endParaRPr lang="cs-CZ" altLang="cs-CZ" dirty="0"/>
          </a:p>
          <a:p>
            <a:pPr eaLnBrk="1" hangingPunct="1"/>
            <a:r>
              <a:rPr lang="cs-CZ" altLang="cs-CZ" dirty="0"/>
              <a:t>1. stupeň mediační -</a:t>
            </a:r>
            <a:r>
              <a:rPr lang="en-US" altLang="cs-CZ" dirty="0"/>
              <a:t>&gt; </a:t>
            </a:r>
            <a:r>
              <a:rPr lang="cs-CZ" altLang="cs-CZ" dirty="0"/>
              <a:t>neúspěch -</a:t>
            </a:r>
            <a:r>
              <a:rPr lang="en-US" altLang="cs-CZ" dirty="0"/>
              <a:t>&gt;</a:t>
            </a:r>
            <a:r>
              <a:rPr lang="cs-CZ" altLang="cs-CZ" dirty="0"/>
              <a:t> podávání nabídek -</a:t>
            </a:r>
            <a:r>
              <a:rPr lang="en-US" altLang="cs-CZ" dirty="0"/>
              <a:t>&gt;</a:t>
            </a:r>
            <a:r>
              <a:rPr lang="cs-CZ" altLang="cs-CZ" dirty="0"/>
              <a:t> arbitráž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Problémy – nerealizovatelné z pohledu některých právních úprav (např. i ČR)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E74CA2-5E87-4E78-9F8B-48C288D211A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74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5E16B2-0628-45E2-B385-3B832F88FF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824C2-54E1-4D5D-AF0C-A8CF4D4D5C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00771-7BDA-46CF-AA4E-59F5605A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69" y="417949"/>
            <a:ext cx="10753200" cy="451576"/>
          </a:xfrm>
        </p:spPr>
        <p:txBody>
          <a:bodyPr/>
          <a:lstStyle/>
          <a:p>
            <a:r>
              <a:rPr lang="cs-CZ" dirty="0"/>
              <a:t>Úvod k úvodu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27052D-732C-45CE-8316-DEC3AB76B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31306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				      </a:t>
            </a:r>
            <a:r>
              <a:rPr lang="cs-CZ" b="1" dirty="0"/>
              <a:t>1. rovina					</a:t>
            </a:r>
            <a:r>
              <a:rPr lang="cs-CZ" dirty="0">
                <a:highlight>
                  <a:srgbClr val="F01928"/>
                </a:highlight>
              </a:rPr>
              <a:t> EU</a:t>
            </a:r>
            <a:endParaRPr lang="cs-CZ" b="1" dirty="0"/>
          </a:p>
          <a:p>
            <a:pPr marL="72000" indent="0">
              <a:buNone/>
            </a:pPr>
            <a:r>
              <a:rPr lang="cs-CZ" dirty="0"/>
              <a:t>		Stát A (ČR)				Stát B (SRN)</a:t>
            </a:r>
          </a:p>
          <a:p>
            <a:pPr marL="72000" indent="0">
              <a:buNone/>
            </a:pPr>
            <a:r>
              <a:rPr lang="cs-CZ" dirty="0"/>
              <a:t>                        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/>
              <a:t>2. rovina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</a:t>
            </a:r>
          </a:p>
          <a:p>
            <a:pPr marL="72000" indent="0">
              <a:buNone/>
            </a:pPr>
            <a:r>
              <a:rPr lang="cs-CZ" dirty="0"/>
              <a:t>		Občané státu A (Češi)		Občané státu B (Němci) </a:t>
            </a:r>
          </a:p>
          <a:p>
            <a:pPr marL="72000" indent="0">
              <a:buNone/>
            </a:pPr>
            <a:r>
              <a:rPr lang="cs-CZ" dirty="0"/>
              <a:t>				         </a:t>
            </a:r>
            <a:r>
              <a:rPr lang="cs-CZ" b="1" dirty="0"/>
              <a:t>3. rovina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FE587CD-5A9A-4E76-8C26-42A373E40B7E}"/>
              </a:ext>
            </a:extLst>
          </p:cNvPr>
          <p:cNvSpPr/>
          <p:nvPr/>
        </p:nvSpPr>
        <p:spPr bwMode="auto">
          <a:xfrm>
            <a:off x="4546833" y="2449585"/>
            <a:ext cx="232375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D6EB2D5B-16DC-490B-8DC2-8FA406B36927}"/>
              </a:ext>
            </a:extLst>
          </p:cNvPr>
          <p:cNvSpPr/>
          <p:nvPr/>
        </p:nvSpPr>
        <p:spPr bwMode="auto">
          <a:xfrm>
            <a:off x="3271706" y="3003258"/>
            <a:ext cx="484632" cy="2162739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A6D9196E-4699-4A82-8699-EE0F6A50A666}"/>
              </a:ext>
            </a:extLst>
          </p:cNvPr>
          <p:cNvSpPr/>
          <p:nvPr/>
        </p:nvSpPr>
        <p:spPr bwMode="auto">
          <a:xfrm>
            <a:off x="4546833" y="5165997"/>
            <a:ext cx="2323750" cy="484632"/>
          </a:xfrm>
          <a:prstGeom prst="rightArrow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F65ADE35-B7AA-460F-A6D2-A61BA42A6096}"/>
              </a:ext>
            </a:extLst>
          </p:cNvPr>
          <p:cNvSpPr/>
          <p:nvPr/>
        </p:nvSpPr>
        <p:spPr bwMode="auto">
          <a:xfrm>
            <a:off x="7667538" y="3003258"/>
            <a:ext cx="484632" cy="2162739"/>
          </a:xfrm>
          <a:prstGeom prst="downArrow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301EC27-FD5E-4866-97E6-47CCB5842D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044" y="1525555"/>
            <a:ext cx="1296956" cy="1236306"/>
          </a:xfrm>
          <a:prstGeom prst="rect">
            <a:avLst/>
          </a:prstGeom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4F062482-3A16-FFA3-F13E-BCCEFACFDF3D}"/>
              </a:ext>
            </a:extLst>
          </p:cNvPr>
          <p:cNvCxnSpPr/>
          <p:nvPr/>
        </p:nvCxnSpPr>
        <p:spPr bwMode="auto">
          <a:xfrm flipH="1">
            <a:off x="4092248" y="2882615"/>
            <a:ext cx="3296760" cy="20010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219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Příklady doložek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i="1" dirty="0"/>
              <a:t>„Veškeré spory vyplývající z této smlouvy budou řešeny smírně. Nedojde-li ke smírnému vyřešení sporu, je příslušný k řešení sporu rozhodčí soud XY… „</a:t>
            </a:r>
          </a:p>
          <a:p>
            <a:pPr eaLnBrk="1" hangingPunct="1"/>
            <a:r>
              <a:rPr lang="cs-CZ" altLang="cs-CZ" i="1" dirty="0"/>
              <a:t>„Strany se zavazují veškeré spory vyplývající ze smlouvy řešit smírnou cestou. Nedojde-li ke smírnému řešení do </a:t>
            </a:r>
            <a:r>
              <a:rPr lang="cs-CZ" altLang="cs-CZ" i="1" dirty="0" err="1"/>
              <a:t>xx</a:t>
            </a:r>
            <a:r>
              <a:rPr lang="cs-CZ" altLang="cs-CZ" i="1" dirty="0"/>
              <a:t> dnů po vzniku sporu, je příslušný k řešení sporu rozhodčí soud XY…“</a:t>
            </a:r>
          </a:p>
          <a:p>
            <a:pPr eaLnBrk="1" hangingPunct="1"/>
            <a:r>
              <a:rPr lang="cs-CZ" altLang="cs-CZ" i="1" dirty="0"/>
              <a:t>„Strany dávají určenému expertovi konečným způsobem řešit spory technického rázu vzniklé při provádění díla“.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0B5C57-63AE-4D14-BC2B-306E1F5C8D0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3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93FE97-F636-42BF-89A0-78F321FB9A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5AA8A2-3686-4181-B77F-D28B00F46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06EF91-6254-472F-AC12-2B96427E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Dílčí závěr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4185A4-6619-473C-9EA5-675ABF155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Nutná dohoda – např. </a:t>
            </a:r>
            <a:r>
              <a:rPr lang="cs-CZ" i="1" dirty="0"/>
              <a:t>Strany se zavazují předložit svůj spor mediátorovi ustanovenému v souladu s pravidly centra pro řešení sporů WIPO.</a:t>
            </a:r>
          </a:p>
          <a:p>
            <a:r>
              <a:rPr lang="cs-CZ" dirty="0"/>
              <a:t>Nutná dobrovolnost v podřízení se procesu</a:t>
            </a:r>
          </a:p>
          <a:p>
            <a:r>
              <a:rPr lang="cs-CZ" dirty="0"/>
              <a:t>Nutnost podřízení se dosažené dohodě – exekuční titul je spíše výjimkou – notářský zápis…</a:t>
            </a:r>
          </a:p>
        </p:txBody>
      </p:sp>
    </p:spTree>
    <p:extLst>
      <p:ext uri="{BB962C8B-B14F-4D97-AF65-F5344CB8AC3E}">
        <p14:creationId xmlns:p14="http://schemas.microsoft.com/office/powerpoint/2010/main" val="1661830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8E7A6A-A8CC-4B9D-BD85-30C4A03CBB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0C61A2-4283-4A88-AAE5-07C57AF41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CF93C5-A5B1-4E67-A46A-7E35E973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iniciativy EU - mediace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42E638-745F-45E7-81A6-99F4B6F7C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Mediace v EU, </a:t>
            </a:r>
            <a:r>
              <a:rPr lang="cs-CZ" dirty="0">
                <a:hlinkClick r:id="rId2"/>
              </a:rPr>
              <a:t>https://e-justice.europa.eu/content_mediation-62-cs.do?pk_source=google_ads&amp;pk_medium=advert&amp;pk_campaign=e-justice&amp;pk_content=cs</a:t>
            </a:r>
            <a:r>
              <a:rPr lang="cs-CZ" dirty="0"/>
              <a:t> </a:t>
            </a:r>
          </a:p>
          <a:p>
            <a:r>
              <a:rPr lang="cs-CZ" dirty="0"/>
              <a:t>Směrnice Evropského parlamentu a Rady 2008/52/ES ze dne 21. května 2008 o některých aspektech mediace v občanských a obchodních věcech</a:t>
            </a:r>
          </a:p>
          <a:p>
            <a:pPr lvl="1"/>
            <a:r>
              <a:rPr lang="cs-CZ" dirty="0"/>
              <a:t>Usnadnit přístup k alternativnímu řešení sporů a podporovat smírné řešení sporů</a:t>
            </a:r>
          </a:p>
          <a:p>
            <a:pPr lvl="1"/>
            <a:r>
              <a:rPr lang="cs-CZ" dirty="0"/>
              <a:t>Dopadá na přeshraniční spory v občanských a obchodních věcech (s výjimkou sporů, které nejsou v dispozici stran, např. rodinné nebo pracovní)</a:t>
            </a:r>
          </a:p>
          <a:p>
            <a:pPr lvl="1"/>
            <a:r>
              <a:rPr lang="cs-CZ" dirty="0"/>
              <a:t>Možnost uplatnit i na vnitrostátní spory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461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C956D2-AB42-4085-808F-4740A5CF28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A4D2C2-2A06-4D47-9F32-B5B4A15E1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6FC8DC-EF5F-44F7-AE7A-15749F85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v ČR – smíšené ADR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4D22F0-FC4A-40E5-B26C-8B7BD7128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 č. 202/2012 Sb., o mediaci a o změně některých zákonů (zákon o mediaci)</a:t>
            </a:r>
          </a:p>
          <a:p>
            <a:r>
              <a:rPr lang="cs-CZ" dirty="0"/>
              <a:t>Úprava různých segmentů bez rozlišení, tedy netrestní mediace</a:t>
            </a:r>
          </a:p>
          <a:p>
            <a:r>
              <a:rPr lang="cs-CZ" dirty="0"/>
              <a:t>Paradox v názvu – lze regulovat právně mediaci? Nikoliv…</a:t>
            </a:r>
          </a:p>
        </p:txBody>
      </p:sp>
    </p:spTree>
    <p:extLst>
      <p:ext uri="{BB962C8B-B14F-4D97-AF65-F5344CB8AC3E}">
        <p14:creationId xmlns:p14="http://schemas.microsoft.com/office/powerpoint/2010/main" val="883603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707547-9938-4116-A704-76D758280C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2C3C0A-C5BA-4BC1-AAD7-C2C51F869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955971-69B4-4EBC-ADA1-0C58FB65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mediaci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637ECC-7884-4089-9061-8EFEF801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právní úpravy</a:t>
            </a:r>
          </a:p>
          <a:p>
            <a:pPr lvl="1"/>
            <a:r>
              <a:rPr lang="cs-CZ" altLang="cs-CZ" dirty="0"/>
              <a:t>……..možnost rychle, efektivně, bez časové a ekonomické náročnosti a na základě dohody, tedy bez nepřátelských postojů, řešit konflikty a přitom:</a:t>
            </a:r>
          </a:p>
          <a:p>
            <a:pPr lvl="1"/>
            <a:r>
              <a:rPr lang="cs-CZ" altLang="cs-CZ" dirty="0"/>
              <a:t>mít pocit kontroly nad procesem řešení konfliktu a jeho výsledkem, </a:t>
            </a:r>
          </a:p>
          <a:p>
            <a:pPr lvl="1"/>
            <a:r>
              <a:rPr lang="cs-CZ" altLang="cs-CZ" dirty="0"/>
              <a:t>mít pocit emoční podpory, </a:t>
            </a:r>
          </a:p>
          <a:p>
            <a:pPr lvl="1"/>
            <a:r>
              <a:rPr lang="cs-CZ" altLang="cs-CZ" dirty="0"/>
              <a:t>mít pocit soukromí při řešení konfliktu a pocit uchovávání důvěrných informací, </a:t>
            </a:r>
          </a:p>
          <a:p>
            <a:pPr lvl="1"/>
            <a:r>
              <a:rPr lang="cs-CZ" altLang="cs-CZ" dirty="0"/>
              <a:t>mít možnost pochopit druhou stranu a možnost být sám pochopen, </a:t>
            </a:r>
          </a:p>
          <a:p>
            <a:pPr lvl="1"/>
            <a:r>
              <a:rPr lang="cs-CZ" altLang="cs-CZ" dirty="0"/>
              <a:t>mít možnost snížení napětí a zlepšení vzájemných vztahů, </a:t>
            </a:r>
          </a:p>
          <a:p>
            <a:pPr lvl="1"/>
            <a:r>
              <a:rPr lang="cs-CZ" altLang="cs-CZ" dirty="0"/>
              <a:t>mít možnost uchování prostoru pro další budoucí spolupráci.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256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E7B78F-F689-4611-83D6-B2176D8BA5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F192E6-D204-47DA-AB80-79582D150A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FA5F8A-43DF-4300-9306-55FBF06D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mediaci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C8CDB6-D08B-4721-AB19-1025C971B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Průběh mediace</a:t>
            </a:r>
          </a:p>
          <a:p>
            <a:r>
              <a:rPr lang="cs-CZ" dirty="0"/>
              <a:t>§ 4 odst. 2 – podpis smlouvy mezi mediátorem a stranami</a:t>
            </a:r>
          </a:p>
          <a:p>
            <a:r>
              <a:rPr lang="cs-CZ" dirty="0"/>
              <a:t>Vliv na </a:t>
            </a:r>
            <a:r>
              <a:rPr lang="cs-CZ"/>
              <a:t>běh lhůt </a:t>
            </a:r>
            <a:r>
              <a:rPr lang="cs-CZ" dirty="0"/>
              <a:t>- § 32 a 33 – po dobu mediace neběží, zde opět výslovná úprava</a:t>
            </a:r>
          </a:p>
          <a:p>
            <a:r>
              <a:rPr lang="cs-CZ" dirty="0"/>
              <a:t>§ 6 – mediační dohoda jako jeden ze způsobů mediace</a:t>
            </a:r>
          </a:p>
        </p:txBody>
      </p:sp>
    </p:spTree>
    <p:extLst>
      <p:ext uri="{BB962C8B-B14F-4D97-AF65-F5344CB8AC3E}">
        <p14:creationId xmlns:p14="http://schemas.microsoft.com/office/powerpoint/2010/main" val="3063074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CF7751-035F-4CE7-8D63-A726D10B42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C5F230-0711-403D-8176-BA7532F33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CD51BF-79EB-4BAE-AE22-F3B31629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mediaci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C28C1A-1193-464D-A4CC-6156AEE2B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Další upravené otázky</a:t>
            </a:r>
          </a:p>
          <a:p>
            <a:r>
              <a:rPr lang="cs-CZ" altLang="cs-CZ" dirty="0"/>
              <a:t>výkon  mediace realizované „zapsanými“ mediátory,</a:t>
            </a:r>
          </a:p>
          <a:p>
            <a:r>
              <a:rPr lang="cs-CZ" altLang="cs-CZ" dirty="0"/>
              <a:t>požadavky na </a:t>
            </a:r>
            <a:r>
              <a:rPr lang="cs-CZ" altLang="cs-CZ" b="1" dirty="0"/>
              <a:t>osobu „zapsaného mediátora</a:t>
            </a:r>
            <a:r>
              <a:rPr lang="cs-CZ" altLang="cs-CZ" dirty="0"/>
              <a:t>“ a výkon dohledu státních orgánů nad její činností, resp. tam, kde se jedná o zapsaného mediátora advokáta upravuje vazby v rámci výkonu advokátní činnosti a činnost advokátní komory,</a:t>
            </a:r>
          </a:p>
          <a:p>
            <a:r>
              <a:rPr lang="cs-CZ" altLang="cs-CZ" dirty="0"/>
              <a:t>účinky právních úkonů realizovaných v průběhu mediace či v souvislosti s jejím průběhem a ukončením.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724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Srovnání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899864"/>
              </p:ext>
            </p:extLst>
          </p:nvPr>
        </p:nvGraphicFramePr>
        <p:xfrm>
          <a:off x="870858" y="1419065"/>
          <a:ext cx="10450284" cy="3902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3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1. ADR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2. Rozhodčí</a:t>
                      </a:r>
                      <a:r>
                        <a:rPr lang="cs-CZ" sz="1800" b="1" baseline="0" dirty="0"/>
                        <a:t> řízení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3. Řízení u</a:t>
                      </a:r>
                      <a:r>
                        <a:rPr lang="cs-CZ" sz="1800" b="1" baseline="0" dirty="0"/>
                        <a:t> soudů</a:t>
                      </a:r>
                      <a:endParaRPr lang="cs-C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59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Dobrovolnost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Dobrovolnost</a:t>
                      </a:r>
                      <a:r>
                        <a:rPr lang="cs-CZ" sz="1800" baseline="0" dirty="0"/>
                        <a:t> + přivolení a zaštítění mocí veřejnou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Návrh na zahájení</a:t>
                      </a:r>
                      <a:r>
                        <a:rPr lang="cs-CZ" sz="1800" baseline="0" dirty="0"/>
                        <a:t> řízení (žaloba)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Základ - dohoda stran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Základ – dohoda stran (rozhodčí doložka nebo smlouva)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Návrh na zahájení</a:t>
                      </a:r>
                      <a:r>
                        <a:rPr lang="cs-CZ" sz="1800" baseline="0" dirty="0"/>
                        <a:t> řízení (žaloba)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Výsledek – dohoda stran, kompromis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Výsledek</a:t>
                      </a:r>
                      <a:r>
                        <a:rPr lang="cs-CZ" sz="1800" baseline="0" dirty="0"/>
                        <a:t> – rozhodčí nález, exekuční titul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Výsledek – rozhodnutí (rozsudek) – exekuční titul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9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Pohyb mimo přímou právní regulaci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Spolupůsobení</a:t>
                      </a:r>
                      <a:r>
                        <a:rPr lang="cs-CZ" sz="1800" baseline="0" dirty="0"/>
                        <a:t> moci veřejné, dosah pozitivního práva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/>
                        <a:t>„K soudu se chodí pro rozsudek, nikoliv pro spravedlnost“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4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Cíl – hledání kompromisu, ne právního řešení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Hledání kompromisu v souladu s právem, ale nemožnost odvolání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Působení moci</a:t>
                      </a:r>
                      <a:r>
                        <a:rPr lang="cs-CZ" sz="1800" baseline="0" dirty="0"/>
                        <a:t> veřejné, procesní předpisy, </a:t>
                      </a:r>
                      <a:endParaRPr lang="cs-CZ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8E3886-C28D-4BB6-A222-EA5107B3145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79754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98E107-4434-994F-3FDA-0C4C9CA5C1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FAA3D9-8D85-FC86-D046-685BC14147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617EEC-D08F-8E59-7E8E-4386B44C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615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Srovnání</a:t>
            </a: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34416B3-72A3-98CD-2979-F2070C5A8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686492"/>
              </p:ext>
            </p:extLst>
          </p:nvPr>
        </p:nvGraphicFramePr>
        <p:xfrm>
          <a:off x="351064" y="941160"/>
          <a:ext cx="11634107" cy="533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2991">
                  <a:extLst>
                    <a:ext uri="{9D8B030D-6E8A-4147-A177-3AD203B41FA5}">
                      <a16:colId xmlns:a16="http://schemas.microsoft.com/office/drawing/2014/main" val="2398004162"/>
                    </a:ext>
                  </a:extLst>
                </a:gridCol>
                <a:gridCol w="5841116">
                  <a:extLst>
                    <a:ext uri="{9D8B030D-6E8A-4147-A177-3AD203B41FA5}">
                      <a16:colId xmlns:a16="http://schemas.microsoft.com/office/drawing/2014/main" val="12156259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Zákon o mediaci §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Zákon o rozhodčím řízení (ZMPS)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25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(1) Ministerstvo zapíše na žádost do seznamu fyzickou osobu, která</a:t>
                      </a:r>
                    </a:p>
                    <a:p>
                      <a:r>
                        <a:rPr lang="cs-CZ" sz="1600" dirty="0"/>
                        <a:t>a) je způsobilá k právním úkonům,</a:t>
                      </a:r>
                    </a:p>
                    <a:p>
                      <a:r>
                        <a:rPr lang="cs-CZ" sz="1600" dirty="0"/>
                        <a:t>b) je bezúhonná,</a:t>
                      </a:r>
                    </a:p>
                    <a:p>
                      <a:r>
                        <a:rPr lang="cs-CZ" sz="1600" dirty="0"/>
                        <a:t>c) získala vysokoškolské vzdělání v magisterském nebo v navazujícím magisterském studijním programu v České republice, nebo získala obdobné vysokoškolské vzdělání v zahraničí, pokud mezinárodní smlouva, kterou je Česká republika vázána, uznání takového vzdělání stanoví, anebo které bylo toto vzdělání uznáno podle jiného právního předpisu,</a:t>
                      </a:r>
                    </a:p>
                    <a:p>
                      <a:r>
                        <a:rPr lang="cs-CZ" sz="1600" dirty="0"/>
                        <a:t>d) složila zkoušku mediátora nebo jí byla uznána kvalifikace podle jiného právního předpisu</a:t>
                      </a:r>
                      <a:r>
                        <a:rPr lang="cs-CZ" sz="1600" baseline="30000" dirty="0"/>
                        <a:t>2)</a:t>
                      </a:r>
                      <a:r>
                        <a:rPr lang="cs-CZ" sz="1600" dirty="0"/>
                        <a:t> a</a:t>
                      </a:r>
                    </a:p>
                    <a:p>
                      <a:r>
                        <a:rPr lang="cs-CZ" sz="1600" dirty="0"/>
                        <a:t>e) nebyla v posledních 5 letech před podáním žádosti vyškrtnuta ze seznamu postupem podle </a:t>
                      </a:r>
                      <a:r>
                        <a:rPr lang="cs-CZ" sz="1600" dirty="0">
                          <a:hlinkClick r:id="rId2"/>
                        </a:rPr>
                        <a:t>§ 22 odst. 4</a:t>
                      </a:r>
                      <a:r>
                        <a:rPr lang="cs-CZ" sz="1600" dirty="0"/>
                        <a:t>.</a:t>
                      </a:r>
                    </a:p>
                    <a:p>
                      <a:r>
                        <a:rPr lang="cs-CZ" sz="1600" dirty="0"/>
                        <a:t>(2) Za bezúhonného se pro účely tohoto zákona nepovažuje ten, kdo byl pravomocně odsouzen pro</a:t>
                      </a:r>
                    </a:p>
                    <a:p>
                      <a:r>
                        <a:rPr lang="cs-CZ" sz="1600" dirty="0"/>
                        <a:t>a) úmyslný trestný čin, nebo</a:t>
                      </a:r>
                    </a:p>
                    <a:p>
                      <a:r>
                        <a:rPr lang="cs-CZ" sz="1600" dirty="0"/>
                        <a:t>b) trestný čin spáchaný z nedbalosti v souvislosti s výkonem činnosti mediátora.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§ 4 ZRŘ</a:t>
                      </a:r>
                    </a:p>
                    <a:p>
                      <a:r>
                        <a:rPr lang="cs-CZ" dirty="0"/>
                        <a:t>(1) Rozhodcem může být občan České republiky, který je zletilý, bezúhonný a plně svéprávný, pokud zvláštní předpis</a:t>
                      </a:r>
                      <a:r>
                        <a:rPr lang="cs-CZ" baseline="30000" dirty="0"/>
                        <a:t>2)</a:t>
                      </a:r>
                      <a:r>
                        <a:rPr lang="cs-CZ" dirty="0"/>
                        <a:t> nestanoví jinak.</a:t>
                      </a:r>
                    </a:p>
                    <a:p>
                      <a:r>
                        <a:rPr lang="cs-CZ" dirty="0"/>
                        <a:t>(2) Podmínku bezúhonnosti podle odstavce 1 nesplňuje ten, kdo byl pravomocně odsouzen za trestný čin, jestliže se na něj nehledí, jako by nebyl odsouzen.</a:t>
                      </a:r>
                    </a:p>
                    <a:p>
                      <a:endParaRPr lang="cs-CZ" dirty="0"/>
                    </a:p>
                    <a:p>
                      <a:r>
                        <a:rPr lang="cs-CZ" b="1" dirty="0"/>
                        <a:t>§ 118 ZMPS</a:t>
                      </a:r>
                    </a:p>
                    <a:p>
                      <a:r>
                        <a:rPr lang="cs-CZ" dirty="0"/>
                        <a:t>Rozhodcem může být i cizinec, je-li podle právního řádu státu, jehož je občanem, způsobilý k právním jednáním; postačí však, je-li plně způsobilý k právním jednáním podle českého právního řádu. Další požadavky pro výkon funkce rozhodce určeného pro řešení sporů ze spotřebitelských smluv stanoví jiný právní předpis.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833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877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16F1B9-2C34-738F-0C5D-D4E6A0AE94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CF1911-AFB3-B00A-AAE1-4ED0BA9A39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EA45F5-D4FD-C4FC-98F7-A7660D828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5B963C-ACDF-0762-86A4-1C5486148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Seznam zapsaných mediátorů - </a:t>
            </a:r>
            <a:r>
              <a:rPr lang="cs-CZ" dirty="0">
                <a:hlinkClick r:id="rId2"/>
              </a:rPr>
              <a:t>https://mediatori.justice.cz/MediatorPublic/Public/FR003_ZverejneniVybranychUdaju.aspx</a:t>
            </a:r>
            <a:endParaRPr lang="cs-CZ" dirty="0"/>
          </a:p>
          <a:p>
            <a:r>
              <a:rPr lang="cs-CZ" dirty="0"/>
              <a:t>Seznam rozhodců RS HK ČR a AK ČR - </a:t>
            </a:r>
            <a:r>
              <a:rPr lang="cs-CZ" dirty="0">
                <a:hlinkClick r:id="rId3"/>
              </a:rPr>
              <a:t>https://www.soud.cz/seznamy-rozhodcu</a:t>
            </a: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2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55B926-8915-4859-81BD-9FA2258149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04F301-D2C9-469B-9E7E-DA64E9A39A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204264-5DE7-48A3-8F65-91FCDD6F6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úvodu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65CF5A-D0D2-42FD-BC2A-0D52C9356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rovina</a:t>
            </a:r>
          </a:p>
          <a:p>
            <a:pPr lvl="1"/>
            <a:r>
              <a:rPr lang="cs-CZ" dirty="0"/>
              <a:t>Mezinárodní právo veřejné – spory mezi státy (mezinárodními organizacemi), výjimečně jednotlivec</a:t>
            </a:r>
          </a:p>
          <a:p>
            <a:pPr lvl="1"/>
            <a:r>
              <a:rPr lang="cs-CZ" dirty="0"/>
              <a:t>Mezinárodní soudní dvůr (Haag), Mezinárodní trestní tribunál (Haag)</a:t>
            </a:r>
          </a:p>
          <a:p>
            <a:pPr lvl="1"/>
            <a:r>
              <a:rPr lang="cs-CZ" dirty="0"/>
              <a:t>Evropský soud pro lidská práva (</a:t>
            </a:r>
            <a:r>
              <a:rPr lang="cs-CZ" dirty="0" err="1"/>
              <a:t>Štrasburg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Mezinárodní investiční arbitráž – International Centre </a:t>
            </a:r>
            <a:r>
              <a:rPr lang="cs-CZ" dirty="0" err="1"/>
              <a:t>for</a:t>
            </a:r>
            <a:r>
              <a:rPr lang="cs-CZ" dirty="0"/>
              <a:t> Settlement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 </a:t>
            </a:r>
            <a:r>
              <a:rPr lang="cs-CZ" dirty="0" err="1"/>
              <a:t>Disputes</a:t>
            </a:r>
            <a:r>
              <a:rPr lang="cs-CZ" dirty="0"/>
              <a:t> (ICSID jako součást Skupiny Světové banky)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Permanent </a:t>
            </a:r>
            <a:r>
              <a:rPr lang="cs-CZ" b="1" dirty="0" err="1"/>
              <a:t>Court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Arbitration</a:t>
            </a:r>
            <a:r>
              <a:rPr lang="cs-CZ" b="1" dirty="0"/>
              <a:t> </a:t>
            </a:r>
            <a:r>
              <a:rPr lang="cs-CZ" dirty="0"/>
              <a:t>(Haag), </a:t>
            </a:r>
            <a:r>
              <a:rPr lang="cs-CZ" dirty="0">
                <a:hlinkClick r:id="rId2"/>
              </a:rPr>
              <a:t>https://pca-cpa.org/en/about/</a:t>
            </a:r>
            <a:r>
              <a:rPr lang="cs-CZ" dirty="0"/>
              <a:t> </a:t>
            </a:r>
          </a:p>
          <a:p>
            <a:pPr lvl="1"/>
            <a:r>
              <a:rPr lang="en-US" i="1" dirty="0"/>
              <a:t>Established in 1899 to facilitate arbitration and other forms of dispute resolution between states, the PCA has developed into a modern, multi-faceted arbitral institution perfectly situated to meet the evolving dispute resolution needs of the international community.</a:t>
            </a:r>
            <a:endParaRPr lang="cs-CZ" i="1" dirty="0"/>
          </a:p>
          <a:p>
            <a:pPr lvl="1"/>
            <a:r>
              <a:rPr lang="cs-CZ" dirty="0"/>
              <a:t>22 smluvních států vč. ČR (1993)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713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446651-2834-47FA-9E72-04CA5896F6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226EC2-5795-4B0A-8E4C-382BDD642B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CF74A4-D893-46E6-A1FB-89B92D9A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sporů mezi obchodníky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75B4023E-1650-4B5D-9508-B8D334C623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47" y="1612232"/>
            <a:ext cx="4860758" cy="4018547"/>
          </a:xfrm>
        </p:spPr>
      </p:pic>
    </p:spTree>
    <p:extLst>
      <p:ext uri="{BB962C8B-B14F-4D97-AF65-F5344CB8AC3E}">
        <p14:creationId xmlns:p14="http://schemas.microsoft.com/office/powerpoint/2010/main" val="3779744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36C510-03C9-4083-8C4F-E65EF6582C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06E8A6-7155-4934-9674-C43BE8D68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4C2122-FA55-4366-845F-59A71E85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Vaši pozornost</a:t>
            </a:r>
          </a:p>
        </p:txBody>
      </p:sp>
      <p:pic>
        <p:nvPicPr>
          <p:cNvPr id="6" name="Picture 2" descr="C:\Users\107801\Desktop\unnamed.jpg">
            <a:extLst>
              <a:ext uri="{FF2B5EF4-FFF2-40B4-BE49-F238E27FC236}">
                <a16:creationId xmlns:a16="http://schemas.microsoft.com/office/drawing/2014/main" id="{6B559890-E2C2-41B0-B15F-D58A9DE2E7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15" y="1692275"/>
            <a:ext cx="3270758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68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F27E56-B97E-47A9-9868-142F5C0901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JUDr. Tereza Kyselovská, Ph.D.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B2FDFA-2C0A-4C12-BC8E-3589F59EA1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50977E-E3B4-4D09-8BD8-BCEB31FD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úvodu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9BC09A-202A-4C57-AA97-3EABAEB5E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2"/>
            </a:pPr>
            <a:r>
              <a:rPr lang="cs-CZ" dirty="0"/>
              <a:t>rovina</a:t>
            </a:r>
          </a:p>
          <a:p>
            <a:pPr lvl="1"/>
            <a:r>
              <a:rPr lang="cs-CZ" dirty="0"/>
              <a:t>Vnitrostátní řešení sporů</a:t>
            </a:r>
          </a:p>
          <a:p>
            <a:pPr marL="586350" indent="-514350">
              <a:buFont typeface="+mj-lt"/>
              <a:buAutoNum type="arabicPeriod" startAt="2"/>
            </a:pPr>
            <a:r>
              <a:rPr lang="cs-CZ" b="1" dirty="0"/>
              <a:t>rovina </a:t>
            </a:r>
          </a:p>
          <a:p>
            <a:pPr lvl="1"/>
            <a:r>
              <a:rPr lang="cs-CZ" b="1" dirty="0"/>
              <a:t>Mezinárodní právo soukromé – řešení soukromoprávních sporů s mezinárodním prvkem</a:t>
            </a:r>
          </a:p>
          <a:p>
            <a:pPr lvl="1"/>
            <a:endParaRPr lang="cs-CZ" b="1" dirty="0"/>
          </a:p>
          <a:p>
            <a:r>
              <a:rPr lang="cs-CZ" sz="2400" dirty="0">
                <a:solidFill>
                  <a:srgbClr val="FF0000"/>
                </a:solidFill>
              </a:rPr>
              <a:t>Diagonála</a:t>
            </a:r>
            <a:r>
              <a:rPr lang="cs-CZ" sz="2400" dirty="0"/>
              <a:t> – spory mezi státem a zahraničním investorem = mezinárodní investiční arbitráž, mezinárodní ekonomické právo, Washingtonská smlouva</a:t>
            </a:r>
          </a:p>
          <a:p>
            <a:pPr lvl="1"/>
            <a:endParaRPr lang="cs-CZ" b="1" dirty="0"/>
          </a:p>
          <a:p>
            <a:r>
              <a:rPr lang="cs-CZ" dirty="0"/>
              <a:t>EU – Soudní dvůr Evropské unie (Lucemburk)</a:t>
            </a:r>
          </a:p>
        </p:txBody>
      </p:sp>
    </p:spTree>
    <p:extLst>
      <p:ext uri="{BB962C8B-B14F-4D97-AF65-F5344CB8AC3E}">
        <p14:creationId xmlns:p14="http://schemas.microsoft.com/office/powerpoint/2010/main" val="419025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2A61996-2E2F-4FFC-A4C6-4E619C02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sporů mezi (mezinárodními) obchodníky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E9C20F58-3D97-4681-B026-09900CB45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47848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05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řešení sporů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Spory vyplývající ze soukromoprávních vztahů s mezinárodním prvkem (MPS)</a:t>
            </a:r>
          </a:p>
          <a:p>
            <a:pPr lvl="1"/>
            <a:r>
              <a:rPr lang="cs-CZ" altLang="cs-CZ" dirty="0"/>
              <a:t>Obchodní, občanské, pracovní, rodinné</a:t>
            </a:r>
          </a:p>
          <a:p>
            <a:pPr lvl="1"/>
            <a:r>
              <a:rPr lang="cs-CZ" altLang="cs-CZ" dirty="0"/>
              <a:t>Záleží na povaze sporu a nároku</a:t>
            </a:r>
          </a:p>
          <a:p>
            <a:pPr lvl="1"/>
            <a:endParaRPr lang="cs-CZ" alt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dirty="0"/>
              <a:t>Nás budou zajímat obchodně a občanskoprávní spory s mezinárodním prvkem (spory vyplývající z mezinárodních obchodních transakcí)</a:t>
            </a:r>
          </a:p>
          <a:p>
            <a:pPr lvl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9BC008-0FF4-40A5-B514-4B5C8E6B48F1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7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Metody řešení sporů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rebuchet MS" panose="020B0603020202020204" pitchFamily="34" charset="0"/>
              <a:buAutoNum type="arabicPeriod"/>
            </a:pPr>
            <a:r>
              <a:rPr lang="cs-CZ" altLang="cs-CZ" dirty="0"/>
              <a:t>Alternativní způsoby řešení sporů (ADR)</a:t>
            </a:r>
          </a:p>
          <a:p>
            <a:pPr lvl="1" eaLnBrk="1" hangingPunct="1"/>
            <a:r>
              <a:rPr lang="cs-CZ" altLang="cs-CZ" sz="2400" i="1" dirty="0" err="1"/>
              <a:t>Alternative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Dispute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Resolutions</a:t>
            </a:r>
            <a:endParaRPr lang="cs-CZ" altLang="cs-CZ" sz="2400" i="1" dirty="0"/>
          </a:p>
          <a:p>
            <a:pPr lvl="1" eaLnBrk="1" hangingPunct="1"/>
            <a:r>
              <a:rPr lang="cs-CZ" altLang="cs-CZ" sz="2400" dirty="0"/>
              <a:t>ADR v obchodních věcech</a:t>
            </a:r>
          </a:p>
          <a:p>
            <a:pPr lvl="1" eaLnBrk="1" hangingPunct="1"/>
            <a:r>
              <a:rPr lang="cs-CZ" altLang="cs-CZ" sz="2400" dirty="0"/>
              <a:t>Mediace </a:t>
            </a:r>
          </a:p>
          <a:p>
            <a:pPr lvl="1" eaLnBrk="1" hangingPunct="1"/>
            <a:r>
              <a:rPr lang="cs-CZ" altLang="cs-CZ" sz="2400" i="1" dirty="0"/>
              <a:t>Online </a:t>
            </a:r>
            <a:r>
              <a:rPr lang="cs-CZ" altLang="cs-CZ" sz="2400" i="1" dirty="0" err="1"/>
              <a:t>Dispute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Resolutions</a:t>
            </a:r>
            <a:endParaRPr lang="cs-CZ" altLang="cs-CZ" sz="2400" i="1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457200" indent="-457200">
              <a:buFont typeface="Trebuchet MS" panose="020B0603020202020204" pitchFamily="34" charset="0"/>
              <a:buAutoNum type="arabicPeriod" startAt="2"/>
            </a:pPr>
            <a:r>
              <a:rPr lang="cs-CZ" altLang="cs-CZ" dirty="0"/>
              <a:t>Mezinárodní rozhodčí řízení (mezinárodní obchodní arbitráž)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457200" indent="-457200">
              <a:buFont typeface="Trebuchet MS" panose="020B0603020202020204" pitchFamily="34" charset="0"/>
              <a:buAutoNum type="arabicPeriod" startAt="3"/>
            </a:pPr>
            <a:r>
              <a:rPr lang="cs-CZ" altLang="cs-CZ" dirty="0"/>
              <a:t>Řízení před obecnými (státními) soudy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79964F-4666-4D7E-A6E5-BDBC63CEA78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8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Výběr mezi metodami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Psychologické faktory</a:t>
            </a:r>
          </a:p>
          <a:p>
            <a:pPr eaLnBrk="1" hangingPunct="1"/>
            <a:r>
              <a:rPr lang="cs-CZ" altLang="cs-CZ" sz="2400" dirty="0"/>
              <a:t>Právní meze – např. </a:t>
            </a:r>
            <a:r>
              <a:rPr lang="cs-CZ" altLang="cs-CZ" sz="2400" i="1" dirty="0" err="1"/>
              <a:t>arbitrabilita</a:t>
            </a:r>
            <a:r>
              <a:rPr lang="cs-CZ" altLang="cs-CZ" sz="2400" dirty="0"/>
              <a:t> sporu, výkon rozhodnutí, přípustnost </a:t>
            </a:r>
            <a:r>
              <a:rPr lang="cs-CZ" altLang="cs-CZ" sz="2400" i="1" dirty="0"/>
              <a:t>prorogace</a:t>
            </a:r>
            <a:r>
              <a:rPr lang="cs-CZ" altLang="cs-CZ" sz="2400" dirty="0"/>
              <a:t> atd.</a:t>
            </a:r>
          </a:p>
          <a:p>
            <a:pPr eaLnBrk="1" hangingPunct="1"/>
            <a:r>
              <a:rPr lang="cs-CZ" altLang="cs-CZ" sz="2400" dirty="0"/>
              <a:t>Kulturní faktory – Asie vs. Evropa</a:t>
            </a:r>
          </a:p>
          <a:p>
            <a:pPr eaLnBrk="1" hangingPunct="1"/>
            <a:r>
              <a:rPr lang="cs-CZ" altLang="cs-CZ" sz="2400" dirty="0"/>
              <a:t>Míra znalostí o možnostech řešení sporů, o jejich výhodách a nevýhodách</a:t>
            </a:r>
          </a:p>
          <a:p>
            <a:pPr eaLnBrk="1" hangingPunct="1"/>
            <a:r>
              <a:rPr lang="cs-CZ" altLang="cs-CZ" sz="2400" dirty="0"/>
              <a:t>Skutečnosti právně významné pro průběh řízení, nucený výkon rozhodnutí</a:t>
            </a:r>
          </a:p>
          <a:p>
            <a:pPr eaLnBrk="1" hangingPunct="1"/>
            <a:r>
              <a:rPr lang="cs-CZ" altLang="cs-CZ" sz="2400" dirty="0"/>
              <a:t>Finanční faktory</a:t>
            </a:r>
          </a:p>
          <a:p>
            <a:pPr eaLnBrk="1" hangingPunct="1"/>
            <a:r>
              <a:rPr lang="cs-CZ" altLang="cs-CZ" sz="2400" dirty="0"/>
              <a:t>Právní úprava – prameny…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4F14A4-4B3A-457F-8721-5BCBA91ABD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právně upraveno řízení před obecnými soudy a rozhodčí řízení (mezinárodní rozhodčí řízení), minimálně ADR 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ADR - zákon o mediaci, jinak zahraniční „vzorové“ úpravy 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Rozhodčí řízení – ZMPS, ZRŘ, OSŘ, mezinárodní úmluvy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Řízení před obecnými soudy – ZMPS, OSŘ, Nařízení Brusel Ibis, Nařízení Brusel </a:t>
            </a:r>
            <a:r>
              <a:rPr lang="cs-CZ" dirty="0" err="1"/>
              <a:t>IIbis</a:t>
            </a:r>
            <a:r>
              <a:rPr lang="cs-CZ" dirty="0"/>
              <a:t>, Nařízení o výživném, Nařízení o dědictví, dvoustranné mezinárodní smlouvy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6101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292</TotalTime>
  <Words>2303</Words>
  <Application>Microsoft Office PowerPoint</Application>
  <PresentationFormat>Širokoúhlá obrazovka</PresentationFormat>
  <Paragraphs>275</Paragraphs>
  <Slides>31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Tahoma</vt:lpstr>
      <vt:lpstr>Trebuchet MS</vt:lpstr>
      <vt:lpstr>Wingdings</vt:lpstr>
      <vt:lpstr>Prezentace_MU_CZ</vt:lpstr>
      <vt:lpstr>Metody řešení sporů v mezinárodním obchodě, ADR, mediace</vt:lpstr>
      <vt:lpstr>Úvod k úvodu</vt:lpstr>
      <vt:lpstr>Úvod k úvodu</vt:lpstr>
      <vt:lpstr>Úvod k úvodu</vt:lpstr>
      <vt:lpstr>Způsoby řešení sporů mezi (mezinárodními) obchodníky</vt:lpstr>
      <vt:lpstr>Metody řešení sporů</vt:lpstr>
      <vt:lpstr>Metody řešení sporů</vt:lpstr>
      <vt:lpstr>Výběr mezi metodami</vt:lpstr>
      <vt:lpstr>Prameny</vt:lpstr>
      <vt:lpstr>ADR</vt:lpstr>
      <vt:lpstr>„Soft“ ADR - znaky</vt:lpstr>
      <vt:lpstr>„Soft“ ADR - znaky</vt:lpstr>
      <vt:lpstr>ADR - výhody</vt:lpstr>
      <vt:lpstr>ADR - nevýhody</vt:lpstr>
      <vt:lpstr>ADR - druhy</vt:lpstr>
      <vt:lpstr>Konciliace a mediace</vt:lpstr>
      <vt:lpstr>Mini-trial</vt:lpstr>
      <vt:lpstr>Technické expertizy, Dispute Review Board, experti</vt:lpstr>
      <vt:lpstr>Smíšené formy </vt:lpstr>
      <vt:lpstr>Příklady doložek</vt:lpstr>
      <vt:lpstr>Dílčí závěr</vt:lpstr>
      <vt:lpstr>Další iniciativy EU - mediace</vt:lpstr>
      <vt:lpstr>Právní úprava v ČR – smíšené ADR</vt:lpstr>
      <vt:lpstr>Zákon o mediaci</vt:lpstr>
      <vt:lpstr>Zákon o mediaci</vt:lpstr>
      <vt:lpstr>Zákon o mediaci</vt:lpstr>
      <vt:lpstr>Srovnání</vt:lpstr>
      <vt:lpstr>Srovnání</vt:lpstr>
      <vt:lpstr>Seznamy</vt:lpstr>
      <vt:lpstr>Řešení sporů mezi obchodníky</vt:lpstr>
      <vt:lpstr>Děkuji za Vaši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§ K</dc:creator>
  <cp:lastModifiedBy>§ K</cp:lastModifiedBy>
  <cp:revision>21</cp:revision>
  <cp:lastPrinted>1601-01-01T00:00:00Z</cp:lastPrinted>
  <dcterms:created xsi:type="dcterms:W3CDTF">2022-02-12T17:08:05Z</dcterms:created>
  <dcterms:modified xsi:type="dcterms:W3CDTF">2023-07-08T09:27:12Z</dcterms:modified>
</cp:coreProperties>
</file>