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65" r:id="rId13"/>
    <p:sldId id="290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" y="131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4-216#f157593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předpisy a postupy v rozhodčím řízení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Téma 5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7879117-9ADB-3CF9-FB1B-E7B289BFA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4B97CF-E8BE-579C-0629-6D44E53B1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9425"/>
            <a:ext cx="10753200" cy="451576"/>
          </a:xfrm>
        </p:spPr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463E7B-4B5F-7EDD-F64C-02017284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60482"/>
            <a:ext cx="10753200" cy="4139998"/>
          </a:xfrm>
        </p:spPr>
        <p:txBody>
          <a:bodyPr/>
          <a:lstStyle/>
          <a:p>
            <a:r>
              <a:rPr lang="cs-CZ" sz="2100" dirty="0"/>
              <a:t>§ 19 ZRŘ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Strany se mohou dohodnout na postupu, kterým mají rozhodci vést řízení. Otázky řízení mohou být rozhodnuty předsedajícím rozhodcem, jestliže k tomu byl zmocněn stranami nebo všemi rozhodci.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Není-li uzavřena dohoda podle odstavce 1 nebo není určen postup podle odstavce 4, postupují rozhodci v řízení způsobem, který považují za vhodný. Vedou rozhodčí řízení tak, aby bez zbytečných formalit a při poskytnutí stejné příležitosti k uplatnění práv všem stranám byl zjištěn skutkový stav věci potřebný pro rozhodnutí sporu.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Nedohodnou-li se strany jinak, je řízení před rozhodci ústní. Toto řízení je vždy neveřejné.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Strany mohou určit postup také v pravidlech pro rozhodčí řízení, pokud jsou k rozhodčí smlouvě tato pravidla přiložena. Použití řádu stálého rozhodčího soudu tím není dotčeno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23081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C601C89-A373-1CAD-5240-20A49EE19A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74FFC03-B793-88CB-1D6C-1A3BAB43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766801-239F-1083-AA61-47BCBEE6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30 ZRŘ</a:t>
            </a:r>
          </a:p>
          <a:p>
            <a:r>
              <a:rPr lang="cs-CZ" i="1" dirty="0"/>
              <a:t>Nestanoví-li zákon jinak, užijí se na řízení před rozhodci přiměřeně ustanovení občanského soudního řádu.</a:t>
            </a:r>
          </a:p>
        </p:txBody>
      </p:sp>
    </p:spTree>
    <p:extLst>
      <p:ext uri="{BB962C8B-B14F-4D97-AF65-F5344CB8AC3E}">
        <p14:creationId xmlns:p14="http://schemas.microsoft.com/office/powerpoint/2010/main" val="503318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1E732E9-1937-6258-5409-F4A7188F4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A70736-F96A-8D36-657F-69B71145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B78D8F-2D57-73EA-81FE-3701C63F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Smluvní přístup </a:t>
            </a:r>
          </a:p>
          <a:p>
            <a:pPr lvl="1"/>
            <a:r>
              <a:rPr lang="cs-CZ" dirty="0"/>
              <a:t>Není rovnítko mezi místem a jeho právním řádem</a:t>
            </a:r>
          </a:p>
          <a:p>
            <a:pPr lvl="1"/>
            <a:r>
              <a:rPr lang="cs-CZ" dirty="0"/>
              <a:t>O procesních normách rozhodují přímo strany nebo rozhodci</a:t>
            </a:r>
          </a:p>
          <a:p>
            <a:pPr lvl="1"/>
            <a:endParaRPr lang="cs-CZ" dirty="0"/>
          </a:p>
          <a:p>
            <a:r>
              <a:rPr lang="cs-CZ" dirty="0"/>
              <a:t>V praxi prolínání obou přístupů, silnější teritoriální přístup</a:t>
            </a:r>
          </a:p>
        </p:txBody>
      </p:sp>
    </p:spTree>
    <p:extLst>
      <p:ext uri="{BB962C8B-B14F-4D97-AF65-F5344CB8AC3E}">
        <p14:creationId xmlns:p14="http://schemas.microsoft.com/office/powerpoint/2010/main" val="6507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700C6-39D6-31AE-9CE3-C13F03CA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FE9708-59C9-D828-26CD-9B434D1A84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08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0C3B40-24A2-DE3D-66BA-FCD473BF4F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387E30-C899-6F63-7409-5BAFE3BD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Fórum a jeho vliv na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9B0633-B260-EBBD-1495-B0A01450B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Fórum – sudiště – základní otázky týkající se </a:t>
            </a:r>
            <a:r>
              <a:rPr lang="cs-CZ" dirty="0" err="1"/>
              <a:t>domicilizace</a:t>
            </a:r>
            <a:r>
              <a:rPr lang="cs-CZ" dirty="0"/>
              <a:t> řízení</a:t>
            </a:r>
          </a:p>
          <a:p>
            <a:r>
              <a:rPr lang="cs-CZ" dirty="0"/>
              <a:t>Rozhoduje o:</a:t>
            </a:r>
          </a:p>
          <a:p>
            <a:pPr lvl="1"/>
            <a:r>
              <a:rPr lang="cs-CZ" dirty="0"/>
              <a:t>„původu“ řízení</a:t>
            </a:r>
          </a:p>
          <a:p>
            <a:pPr lvl="1"/>
            <a:r>
              <a:rPr lang="cs-CZ" dirty="0"/>
              <a:t>Povaze řízení (domácí, cizí)</a:t>
            </a:r>
          </a:p>
          <a:p>
            <a:pPr lvl="1"/>
            <a:r>
              <a:rPr lang="cs-CZ" dirty="0"/>
              <a:t>Právu rozhodném pro procesní otázky</a:t>
            </a:r>
          </a:p>
          <a:p>
            <a:pPr lvl="1"/>
            <a:r>
              <a:rPr lang="cs-CZ" dirty="0"/>
              <a:t>Právu rozhodném pro meritum sporu</a:t>
            </a:r>
          </a:p>
          <a:p>
            <a:pPr lvl="1"/>
            <a:r>
              <a:rPr lang="cs-CZ" dirty="0"/>
              <a:t>Vztahu k soudům obecným (pomocné a kontrolní funkce, příští přednáška)</a:t>
            </a:r>
          </a:p>
          <a:p>
            <a:pPr lvl="1"/>
            <a:r>
              <a:rPr lang="cs-CZ" dirty="0"/>
              <a:t>Vazba na nakládání s rozhodčím nálezem (možnost zrušení vs. odepření uznání a výkonu)</a:t>
            </a:r>
          </a:p>
        </p:txBody>
      </p:sp>
    </p:spTree>
    <p:extLst>
      <p:ext uri="{BB962C8B-B14F-4D97-AF65-F5344CB8AC3E}">
        <p14:creationId xmlns:p14="http://schemas.microsoft.com/office/powerpoint/2010/main" val="217750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7AA66-D7F7-24CB-AA66-71264137A5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003CBB-28C7-CA1E-CA38-2CB85207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sudiště v mezinárodním sporu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67C3A7-C4C5-4CF9-CA91-3D42DE2DF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Faktory právní</a:t>
            </a:r>
          </a:p>
          <a:p>
            <a:r>
              <a:rPr lang="cs-CZ" dirty="0"/>
              <a:t>Faktory mimoprávní</a:t>
            </a:r>
          </a:p>
          <a:p>
            <a:pPr lvl="1"/>
            <a:r>
              <a:rPr lang="cs-CZ" dirty="0"/>
              <a:t>Ekonomická stránka řešení sporu</a:t>
            </a:r>
          </a:p>
          <a:p>
            <a:pPr lvl="1"/>
            <a:r>
              <a:rPr lang="cs-CZ" dirty="0"/>
              <a:t>Atraktivita místa pro rozhodce</a:t>
            </a:r>
          </a:p>
          <a:p>
            <a:pPr lvl="1"/>
            <a:r>
              <a:rPr lang="cs-CZ" dirty="0"/>
              <a:t>Dostupnost místa</a:t>
            </a:r>
          </a:p>
          <a:p>
            <a:pPr lvl="1"/>
            <a:r>
              <a:rPr lang="cs-CZ" dirty="0"/>
              <a:t>Možnost ubytování apod.</a:t>
            </a:r>
          </a:p>
        </p:txBody>
      </p:sp>
    </p:spTree>
    <p:extLst>
      <p:ext uri="{BB962C8B-B14F-4D97-AF65-F5344CB8AC3E}">
        <p14:creationId xmlns:p14="http://schemas.microsoft.com/office/powerpoint/2010/main" val="208005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7BB59-83BA-F1C5-6383-1A00A18148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3A701B-69E9-B669-B729-568154111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Neutrální fórum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0F335C-E2D2-73B1-107F-7A6A05396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Fórum, kde žádná strana není domicilovaná</a:t>
            </a:r>
          </a:p>
          <a:p>
            <a:endParaRPr lang="cs-CZ" dirty="0"/>
          </a:p>
          <a:p>
            <a:r>
              <a:rPr lang="cs-CZ" i="1" dirty="0"/>
              <a:t>Německá a švýcarská strana si pro spor ze smlouvy, která se dle volby práva řídí německým právem, zvolí Rozhodčí soud při MOK a místem projednání sporu je Nizozemí.</a:t>
            </a:r>
          </a:p>
        </p:txBody>
      </p:sp>
    </p:spTree>
    <p:extLst>
      <p:ext uri="{BB962C8B-B14F-4D97-AF65-F5344CB8AC3E}">
        <p14:creationId xmlns:p14="http://schemas.microsoft.com/office/powerpoint/2010/main" val="934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E687D39-EA5D-4BDB-1A38-6355A4F3A0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B0EF951-1E13-7FF4-CCFF-810E3F9A0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Fórum - sudiště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418C45-B7F0-9C04-BC25-DD144207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místo je sudištěm?</a:t>
            </a:r>
          </a:p>
          <a:p>
            <a:pPr lvl="1"/>
            <a:r>
              <a:rPr lang="cs-CZ" dirty="0"/>
              <a:t>Rozměr právní a geografický</a:t>
            </a:r>
          </a:p>
          <a:p>
            <a:pPr lvl="1"/>
            <a:r>
              <a:rPr lang="cs-CZ" dirty="0"/>
              <a:t>Pozice rozhodců nebo stran vs. vazba na moc veřejnou</a:t>
            </a:r>
          </a:p>
          <a:p>
            <a:r>
              <a:rPr lang="cs-CZ" dirty="0"/>
              <a:t>Varianty</a:t>
            </a:r>
          </a:p>
          <a:p>
            <a:pPr lvl="1"/>
            <a:r>
              <a:rPr lang="cs-CZ" dirty="0"/>
              <a:t>Někdy jednoduché určení (sídlo rozhodčího soudu), někdy obtížné (v případě </a:t>
            </a:r>
            <a:r>
              <a:rPr lang="cs-CZ" dirty="0" err="1"/>
              <a:t>delokalizace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Místo, kde se senát sešel poprvé</a:t>
            </a:r>
          </a:p>
          <a:p>
            <a:pPr lvl="1"/>
            <a:r>
              <a:rPr lang="cs-CZ" dirty="0"/>
              <a:t>Určení v rozhodčí smlouvě</a:t>
            </a:r>
          </a:p>
          <a:p>
            <a:pPr lvl="1"/>
            <a:r>
              <a:rPr lang="cs-CZ" dirty="0"/>
              <a:t>V řízení u stálého rozhodčího soudu – místo sídla</a:t>
            </a:r>
          </a:p>
          <a:p>
            <a:pPr lvl="1"/>
            <a:r>
              <a:rPr lang="cs-CZ" dirty="0"/>
              <a:t>Problematické v řízení ad hoc</a:t>
            </a:r>
          </a:p>
        </p:txBody>
      </p:sp>
    </p:spTree>
    <p:extLst>
      <p:ext uri="{BB962C8B-B14F-4D97-AF65-F5344CB8AC3E}">
        <p14:creationId xmlns:p14="http://schemas.microsoft.com/office/powerpoint/2010/main" val="1453467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51945-467D-AE91-79C5-14DD539A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normy v rozhodčím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D3EB51-BF61-38B2-97E5-241E67D85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34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CB7D750-0FA3-A137-12A5-B3CB1ACAF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0E7275-BFA9-22A9-9A8E-71BEC31E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Dosah </a:t>
            </a:r>
            <a:r>
              <a:rPr lang="cs-CZ" i="1" dirty="0"/>
              <a:t>lex </a:t>
            </a:r>
            <a:r>
              <a:rPr lang="cs-CZ" i="1" dirty="0" err="1"/>
              <a:t>arbitri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420B12-10C3-5FB7-7AD0-2D0DF3489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Zda je možné rozhodčí řízení, problematika rozhodčí smlouvy</a:t>
            </a:r>
          </a:p>
          <a:p>
            <a:r>
              <a:rPr lang="cs-CZ" dirty="0"/>
              <a:t>Rozhodci, konstituování rozhodčího senátu</a:t>
            </a:r>
          </a:p>
          <a:p>
            <a:r>
              <a:rPr lang="cs-CZ" dirty="0"/>
              <a:t>Pravomoc – pravomoc</a:t>
            </a:r>
          </a:p>
          <a:p>
            <a:r>
              <a:rPr lang="cs-CZ" dirty="0"/>
              <a:t>Míra svobody rozhodnout o procesních normách</a:t>
            </a:r>
          </a:p>
          <a:p>
            <a:r>
              <a:rPr lang="cs-CZ" dirty="0"/>
              <a:t>Pomocné funkce obecných soudů, jiné dopady veřejné noci na rozhodčí řízení</a:t>
            </a:r>
          </a:p>
          <a:p>
            <a:r>
              <a:rPr lang="cs-CZ" dirty="0"/>
              <a:t>Obsah a forma rozhodčího nálezu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2325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CCF65DB-0FC7-86AF-D40E-FD4C71BF5B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82895AA-A081-430A-1FA3-B434021E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A8F878-4491-4BE5-89F5-37C3520BF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Teritoriální přístup – výběr sudiště znamená i výběr jeho procesních norem</a:t>
            </a:r>
          </a:p>
          <a:p>
            <a:pPr lvl="1"/>
            <a:r>
              <a:rPr lang="cs-CZ" dirty="0"/>
              <a:t>Autonomie vůle stran i rozhodců je podmíněna mírou autonomie v rozhodčích předpisech fóra</a:t>
            </a:r>
          </a:p>
          <a:p>
            <a:pPr lvl="1"/>
            <a:r>
              <a:rPr lang="cs-CZ" dirty="0"/>
              <a:t>Obdobná vazba jako u soudů státních, ale rozhodčí právo zpravidla dává větší míru autonomie</a:t>
            </a:r>
          </a:p>
          <a:p>
            <a:pPr lvl="1"/>
            <a:r>
              <a:rPr lang="cs-CZ" dirty="0"/>
              <a:t>Míru volnosti z pohledu českého práva určuje § 13, § 19 nebo § 30 ZRŘ</a:t>
            </a:r>
          </a:p>
        </p:txBody>
      </p:sp>
    </p:spTree>
    <p:extLst>
      <p:ext uri="{BB962C8B-B14F-4D97-AF65-F5344CB8AC3E}">
        <p14:creationId xmlns:p14="http://schemas.microsoft.com/office/powerpoint/2010/main" val="3819038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65421B-AA73-7155-56D8-BB773542DC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A28542C-734B-0979-B465-211BF4C6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C3EEF4-F64F-5DD1-5300-8C93E1B5D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13 ZRŘ</a:t>
            </a:r>
          </a:p>
          <a:p>
            <a:pPr marL="586350" indent="-514350">
              <a:buFont typeface="+mj-lt"/>
              <a:buAutoNum type="arabicPeriod" startAt="2"/>
            </a:pPr>
            <a:r>
              <a:rPr lang="cs-CZ" sz="2000" i="1" dirty="0"/>
              <a:t>Stálé rozhodčí soudy mohou vydávat své statuty a řády, které musí být uveřejněny v Obchodním věstníku;</a:t>
            </a:r>
            <a:r>
              <a:rPr lang="cs-CZ" sz="2000" i="1" baseline="30000" dirty="0">
                <a:hlinkClick r:id="rId2"/>
              </a:rPr>
              <a:t>3</a:t>
            </a:r>
            <a:r>
              <a:rPr lang="cs-CZ" sz="2000" i="1" dirty="0">
                <a:hlinkClick r:id="rId2"/>
              </a:rPr>
              <a:t>)</a:t>
            </a:r>
            <a:r>
              <a:rPr lang="cs-CZ" sz="2000" i="1" dirty="0"/>
              <a:t> tyto statuty a řády mohou určit způsob jmenování rozhodců, jejich počet, a mohou výběr rozhodců vázat na seznam vedený u stálého rozhodčího soudu. Statuty a řády mohou též určit způsob řízení a rozhodování i jiné otázky související s činností stálého rozhodčího soudu a rozhodců včetně pravidel o nákladech řízení a odměňování rozhodců.</a:t>
            </a:r>
          </a:p>
          <a:p>
            <a:pPr marL="586350" indent="-514350">
              <a:buFont typeface="+mj-lt"/>
              <a:buAutoNum type="arabicPeriod" startAt="2"/>
            </a:pPr>
            <a:r>
              <a:rPr lang="cs-CZ" sz="2000" i="1" dirty="0"/>
              <a:t>Jestliže se strany dohodly na příslušnosti konkrétního stálého rozhodčího soudu a neujednaly v rozhodčí smlouvě jinak, platí, že se podrobily předpisům uvedeným v odstavci 2, platným v době zahájení řízení před stálým rozhodčím soudem.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5594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muni-law-prezentace-16-9-cz-v11(3)</Template>
  <TotalTime>69</TotalTime>
  <Words>639</Words>
  <Application>Microsoft Office PowerPoint</Application>
  <PresentationFormat>Širokoúhlá obrazovka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Procesní předpisy a postupy v rozhodčím řízení</vt:lpstr>
      <vt:lpstr>Fórum a jeho vliv na rozhodné právo</vt:lpstr>
      <vt:lpstr>Výběr sudiště v mezinárodním sporu</vt:lpstr>
      <vt:lpstr>Neutrální fórum</vt:lpstr>
      <vt:lpstr>Fórum - sudiště</vt:lpstr>
      <vt:lpstr>Procesní normy v rozhodčím řízení</vt:lpstr>
      <vt:lpstr>Dosah lex arbitri</vt:lpstr>
      <vt:lpstr>Určení procesního práva </vt:lpstr>
      <vt:lpstr>Určení procesního práva </vt:lpstr>
      <vt:lpstr>Určení procesního práva </vt:lpstr>
      <vt:lpstr>Určení procesního práva </vt:lpstr>
      <vt:lpstr>Určení procesního práva 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Rozhodné právo v řízení před (mezinárodními) rozhodci</dc:title>
  <dc:creator>§ K</dc:creator>
  <cp:lastModifiedBy>§ K</cp:lastModifiedBy>
  <cp:revision>8</cp:revision>
  <cp:lastPrinted>1601-01-01T00:00:00Z</cp:lastPrinted>
  <dcterms:created xsi:type="dcterms:W3CDTF">2023-04-20T08:46:19Z</dcterms:created>
  <dcterms:modified xsi:type="dcterms:W3CDTF">2023-07-09T11:19:23Z</dcterms:modified>
</cp:coreProperties>
</file>