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8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81" r:id="rId15"/>
    <p:sldId id="282" r:id="rId16"/>
    <p:sldId id="283" r:id="rId17"/>
    <p:sldId id="284" r:id="rId18"/>
    <p:sldId id="285" r:id="rId19"/>
    <p:sldId id="286" r:id="rId20"/>
    <p:sldId id="287" r:id="rId21"/>
    <p:sldId id="288" r:id="rId22"/>
    <p:sldId id="289" r:id="rId23"/>
    <p:sldId id="290" r:id="rId2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67" d="100"/>
          <a:sy n="67" d="100"/>
        </p:scale>
        <p:origin x="69" y="131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F4BEF68F-D2E3-A445-BE69-DE5712F4B9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3670C515-4DAA-7F4B-92D5-CBE7140375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2567773-B605-2B43-9036-93D6446553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9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AW slid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5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59BBB889-9A7B-9D4F-983C-EF6BCB924D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B634E8E-DBA3-B14F-81EC-219FEC2F82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F5224E24-147F-EE43-B65A-19061D0BD9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FA8E4E0-B396-804E-A80F-F901C2CBAF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A63F5DF2-7BE9-9D42-95D5-0960F0062F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2B91F2EA-D76F-7D4C-960D-6E3E77E718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E7FAA686-EF64-0D47-AFF9-2958D27898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Právo rozhodné pro meritum sporu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Téma 6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DCFCAFDE-0538-7217-827D-72067E54994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4251CC3E-386B-DD5E-14ED-39A31DF8C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Jiné metody pro meritum sporu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03DC550-0B82-BE78-4D70-B57ADF90DE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Lex </a:t>
            </a:r>
            <a:r>
              <a:rPr lang="cs-CZ" dirty="0" err="1"/>
              <a:t>mercatoria</a:t>
            </a:r>
            <a:endParaRPr lang="cs-CZ" dirty="0"/>
          </a:p>
          <a:p>
            <a:r>
              <a:rPr lang="cs-CZ" dirty="0"/>
              <a:t>Otázka, zda je možné pravidla lex </a:t>
            </a:r>
            <a:r>
              <a:rPr lang="cs-CZ" dirty="0" err="1"/>
              <a:t>mercatoria</a:t>
            </a:r>
            <a:r>
              <a:rPr lang="cs-CZ" dirty="0"/>
              <a:t> použít přímo a místo práva státu, nebo jen v mezích rozhodného práva státu</a:t>
            </a:r>
          </a:p>
          <a:p>
            <a:r>
              <a:rPr lang="cs-CZ" dirty="0"/>
              <a:t>Základní umístění lex </a:t>
            </a:r>
            <a:r>
              <a:rPr lang="cs-CZ" dirty="0" err="1"/>
              <a:t>mercatoria</a:t>
            </a:r>
            <a:r>
              <a:rPr lang="cs-CZ" dirty="0"/>
              <a:t> je v mezinárodním rozhodčím řízení</a:t>
            </a:r>
          </a:p>
        </p:txBody>
      </p:sp>
    </p:spTree>
    <p:extLst>
      <p:ext uri="{BB962C8B-B14F-4D97-AF65-F5344CB8AC3E}">
        <p14:creationId xmlns:p14="http://schemas.microsoft.com/office/powerpoint/2010/main" val="15260216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F4F1EDB3-6CED-BF20-1CB1-5A82A704C8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3A1BE84D-9DC1-99D5-9C0B-E108F33D6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Lex </a:t>
            </a:r>
            <a:r>
              <a:rPr lang="cs-CZ" dirty="0" err="1"/>
              <a:t>mercatoria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2C5526C-2DB2-53ED-2460-FD02C25236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Soubor pravidel nestátního původu</a:t>
            </a:r>
          </a:p>
          <a:p>
            <a:pPr lvl="1"/>
            <a:r>
              <a:rPr lang="cs-CZ" dirty="0"/>
              <a:t>Mezinárodní obchodní zvyklosti</a:t>
            </a:r>
          </a:p>
          <a:p>
            <a:pPr lvl="1"/>
            <a:r>
              <a:rPr lang="cs-CZ" dirty="0"/>
              <a:t>Obecné zásady právní</a:t>
            </a:r>
          </a:p>
          <a:p>
            <a:pPr lvl="1"/>
            <a:r>
              <a:rPr lang="cs-CZ" dirty="0"/>
              <a:t>Sjednocené termíny typu INCOTERMS</a:t>
            </a:r>
          </a:p>
          <a:p>
            <a:pPr lvl="1"/>
            <a:r>
              <a:rPr lang="cs-CZ" dirty="0"/>
              <a:t>Formulářové smlouvy vzniklé na mezinárodní úrovni</a:t>
            </a:r>
          </a:p>
          <a:p>
            <a:pPr lvl="1"/>
            <a:r>
              <a:rPr lang="cs-CZ" dirty="0"/>
              <a:t>Různá pravidla mezinárodní legislativy států, která se používají v praxi, ale nestala se platná nebo účinná</a:t>
            </a:r>
          </a:p>
        </p:txBody>
      </p:sp>
    </p:spTree>
    <p:extLst>
      <p:ext uri="{BB962C8B-B14F-4D97-AF65-F5344CB8AC3E}">
        <p14:creationId xmlns:p14="http://schemas.microsoft.com/office/powerpoint/2010/main" val="33579075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445020FC-AEF0-20EF-924B-F8891574B7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4A9EF43-C149-4727-249F-AA4F61D1F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Lex </a:t>
            </a:r>
            <a:r>
              <a:rPr lang="cs-CZ" dirty="0" err="1"/>
              <a:t>mercatoria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B0E1760-13F0-4195-32DB-CC64796B5F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Způsoby aplikace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Subsidiární aplikace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Rovnocenná aplikace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Přednostní aplikace</a:t>
            </a:r>
          </a:p>
        </p:txBody>
      </p:sp>
    </p:spTree>
    <p:extLst>
      <p:ext uri="{BB962C8B-B14F-4D97-AF65-F5344CB8AC3E}">
        <p14:creationId xmlns:p14="http://schemas.microsoft.com/office/powerpoint/2010/main" val="12721979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B2C9D8F-BB01-8F3A-3C40-6C8DDED683F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AD136EB2-BAD3-3D03-0564-47E917ACA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Rozhodování dle zásad spravedlnosti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6880ABB-116E-4CCB-DFBC-964956A729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§ 25/3 ZRŘ, § 119 ZMPS</a:t>
            </a:r>
          </a:p>
          <a:p>
            <a:r>
              <a:rPr lang="cs-CZ" dirty="0"/>
              <a:t>Rozhodování odtrženo od státního práva (včetně kogentních norem)</a:t>
            </a:r>
          </a:p>
          <a:p>
            <a:r>
              <a:rPr lang="cs-CZ" dirty="0"/>
              <a:t>Závisí čistě na uvážení rozhodců, co je spravedlivé</a:t>
            </a:r>
          </a:p>
          <a:p>
            <a:r>
              <a:rPr lang="cs-CZ" dirty="0"/>
              <a:t>Morální</a:t>
            </a:r>
          </a:p>
          <a:p>
            <a:r>
              <a:rPr lang="cs-CZ" dirty="0"/>
              <a:t>Kdy – nejpozději před zahájením projednávání</a:t>
            </a:r>
          </a:p>
          <a:p>
            <a:r>
              <a:rPr lang="cs-CZ" dirty="0"/>
              <a:t>Možnost spojení volby práva s následným rozhodováním podle zásad spravedlnosti</a:t>
            </a:r>
          </a:p>
          <a:p>
            <a:r>
              <a:rPr lang="cs-CZ" b="1" dirty="0"/>
              <a:t>Nedopadá na procesní stránku sporu</a:t>
            </a:r>
          </a:p>
        </p:txBody>
      </p:sp>
    </p:spTree>
    <p:extLst>
      <p:ext uri="{BB962C8B-B14F-4D97-AF65-F5344CB8AC3E}">
        <p14:creationId xmlns:p14="http://schemas.microsoft.com/office/powerpoint/2010/main" val="42926531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0F87F7A5-6E5D-2549-D277-E84CE6AC4A4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A15D51E4-8213-CE87-9F19-AC377D826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Tronc</a:t>
            </a:r>
            <a:r>
              <a:rPr lang="cs-CZ" dirty="0"/>
              <a:t> </a:t>
            </a:r>
            <a:r>
              <a:rPr lang="cs-CZ" dirty="0" err="1"/>
              <a:t>comun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5F371E5-DA5A-58E3-85B0-3DA2756EAA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Vychází z komparace práv stran</a:t>
            </a:r>
          </a:p>
          <a:p>
            <a:r>
              <a:rPr lang="cs-CZ" dirty="0"/>
              <a:t>Základní myšlenka – kdyby strany volily právo, tak každá by „určitě“ chtěla volit svoje právo</a:t>
            </a:r>
          </a:p>
          <a:p>
            <a:r>
              <a:rPr lang="cs-CZ" dirty="0"/>
              <a:t>Vede k použití principů totožných v obou právních řádech</a:t>
            </a:r>
          </a:p>
          <a:p>
            <a:r>
              <a:rPr lang="cs-CZ" dirty="0"/>
              <a:t>Např. </a:t>
            </a:r>
            <a:r>
              <a:rPr lang="cs-CZ" dirty="0" err="1"/>
              <a:t>Channel</a:t>
            </a:r>
            <a:r>
              <a:rPr lang="cs-CZ" dirty="0"/>
              <a:t> </a:t>
            </a:r>
            <a:r>
              <a:rPr lang="cs-CZ" dirty="0" err="1"/>
              <a:t>Tunnel</a:t>
            </a:r>
            <a:r>
              <a:rPr lang="cs-CZ" dirty="0"/>
              <a:t> </a:t>
            </a:r>
            <a:r>
              <a:rPr lang="cs-CZ" dirty="0" err="1"/>
              <a:t>Contract</a:t>
            </a:r>
            <a:endParaRPr lang="cs-CZ" dirty="0"/>
          </a:p>
          <a:p>
            <a:pPr lvl="1"/>
            <a:r>
              <a:rPr lang="en-US" altLang="cs-CZ" i="1" dirty="0"/>
              <a:t>The construction, validity and performance of the contract</a:t>
            </a:r>
            <a:r>
              <a:rPr lang="cs-CZ" altLang="cs-CZ" i="1" dirty="0"/>
              <a:t> </a:t>
            </a:r>
            <a:r>
              <a:rPr lang="en-US" altLang="cs-CZ" i="1" dirty="0"/>
              <a:t>shall in all respect be governed by and interpreted </a:t>
            </a:r>
            <a:r>
              <a:rPr lang="en-US" altLang="cs-CZ" b="1" i="1" dirty="0"/>
              <a:t>in</a:t>
            </a:r>
            <a:r>
              <a:rPr lang="cs-CZ" altLang="cs-CZ" b="1" i="1" dirty="0"/>
              <a:t> </a:t>
            </a:r>
            <a:r>
              <a:rPr lang="en-US" altLang="cs-CZ" b="1" i="1" dirty="0"/>
              <a:t>accordance with the principles common to both English and</a:t>
            </a:r>
            <a:r>
              <a:rPr lang="cs-CZ" altLang="cs-CZ" b="1" i="1" dirty="0"/>
              <a:t> </a:t>
            </a:r>
            <a:r>
              <a:rPr lang="en-US" altLang="cs-CZ" b="1" i="1" dirty="0"/>
              <a:t>French law</a:t>
            </a:r>
            <a:r>
              <a:rPr lang="en-US" altLang="cs-CZ" i="1" dirty="0"/>
              <a:t>, and in the absence of such common principles</a:t>
            </a:r>
            <a:r>
              <a:rPr lang="cs-CZ" altLang="cs-CZ" i="1" dirty="0"/>
              <a:t> </a:t>
            </a:r>
            <a:r>
              <a:rPr lang="en-US" altLang="cs-CZ" i="1" dirty="0"/>
              <a:t>by such general principles of international trade law as</a:t>
            </a:r>
            <a:r>
              <a:rPr lang="cs-CZ" altLang="cs-CZ" i="1" dirty="0"/>
              <a:t> </a:t>
            </a:r>
            <a:r>
              <a:rPr lang="en-US" altLang="cs-CZ" i="1" dirty="0"/>
              <a:t>have been applied by national and international tribunals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67045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069766F6-346E-C3F2-DA9B-3EE8ABE110F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4F2C3E4B-BFC2-CE1C-0968-DEBF5C028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Amiable</a:t>
            </a:r>
            <a:r>
              <a:rPr lang="cs-CZ" dirty="0"/>
              <a:t> </a:t>
            </a:r>
            <a:r>
              <a:rPr lang="cs-CZ" dirty="0" err="1"/>
              <a:t>compositeur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BBDED99-24F6-9148-B98C-1A103D1D03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Zásady přátelského uspořádání</a:t>
            </a:r>
          </a:p>
          <a:p>
            <a:r>
              <a:rPr lang="cs-CZ" dirty="0"/>
              <a:t>Někdy neodlišováno od ex </a:t>
            </a:r>
            <a:r>
              <a:rPr lang="cs-CZ" dirty="0" err="1"/>
              <a:t>aeque</a:t>
            </a:r>
            <a:r>
              <a:rPr lang="cs-CZ" dirty="0"/>
              <a:t> et bono</a:t>
            </a:r>
          </a:p>
          <a:p>
            <a:r>
              <a:rPr lang="cs-CZ" dirty="0"/>
              <a:t>Jinde jde o rozhodování dle obecných zásad</a:t>
            </a:r>
          </a:p>
        </p:txBody>
      </p:sp>
    </p:spTree>
    <p:extLst>
      <p:ext uri="{BB962C8B-B14F-4D97-AF65-F5344CB8AC3E}">
        <p14:creationId xmlns:p14="http://schemas.microsoft.com/office/powerpoint/2010/main" val="960118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E02C25-6C82-4A38-BC00-6D8634998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Aplikace MPS EU v rozhodčím řízení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B7B4D9B-F201-F129-4C15-7478FA90D17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53852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F2BF7B86-30FD-813C-697A-E0E05015584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9ED85B00-73AD-9875-BF4D-4054F86C2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Dopad práva EU - kolizní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D8BDE39-E270-E306-1743-D84D3E2CC3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Kolizní normy v Nařízení Řím I a Řím II</a:t>
            </a:r>
          </a:p>
          <a:p>
            <a:r>
              <a:rPr lang="cs-CZ" dirty="0"/>
              <a:t>Zvýraznění autonomie rozhodců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63438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CEAF8831-F39C-B3E3-6AA2-E1909788119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42A9B5C1-DF1E-0A3E-3CB7-2273297E6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i="1" dirty="0"/>
              <a:t>102/81 </a:t>
            </a:r>
            <a:r>
              <a:rPr lang="cs-CZ" altLang="cs-CZ" i="1" dirty="0" err="1"/>
              <a:t>Nordsee</a:t>
            </a:r>
            <a:endParaRPr lang="cs-CZ" i="1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7CFFCCC-11EF-9D09-F4A1-FE769F9771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Spor mezi 3 německými loďařskými společnostmi</a:t>
            </a:r>
          </a:p>
          <a:p>
            <a:r>
              <a:rPr lang="cs-CZ" dirty="0"/>
              <a:t>Předběžná otázka: </a:t>
            </a:r>
            <a:r>
              <a:rPr lang="cs-CZ" altLang="cs-CZ" sz="2800" i="1" dirty="0"/>
              <a:t>Je německý RS, který má rozhodnout podle práva a nikoliv podle zásad spravedlnosti, a jehož rozhodnutí má pro strany stejné účinky jako rozhodnutí obecného soudu, oprávněný předložit ESD předběžnou otázku?</a:t>
            </a:r>
          </a:p>
          <a:p>
            <a:r>
              <a:rPr lang="cs-CZ" altLang="cs-CZ" sz="2800" dirty="0"/>
              <a:t>SD EU: </a:t>
            </a:r>
            <a:r>
              <a:rPr lang="cs-CZ" altLang="cs-CZ" sz="2800" i="1" dirty="0"/>
              <a:t>Soudní dvůr nemá pravomoc vydat rozhodnutí o předběžné otázce, kterou mu položil rozhodce. </a:t>
            </a:r>
            <a:r>
              <a:rPr lang="pl-PL" altLang="cs-CZ" sz="2800" i="1" dirty="0"/>
              <a:t>pravomoc ESD závisí na charakteru RŘ </a:t>
            </a:r>
            <a:r>
              <a:rPr lang="cs-CZ" altLang="cs-CZ" sz="2800" i="1" dirty="0"/>
              <a:t> jen to, že rozhodce rozhoduje podle práva, rozsudek vytváří res </a:t>
            </a:r>
            <a:r>
              <a:rPr lang="cs-CZ" altLang="cs-CZ" sz="2800" i="1" dirty="0" err="1"/>
              <a:t>iudicata</a:t>
            </a:r>
            <a:r>
              <a:rPr lang="cs-CZ" altLang="cs-CZ" sz="2800" i="1" dirty="0"/>
              <a:t>, je vynutitelná, nepostačuje, aby rozhodce získal postavení soudu ve smyslu čl. 177.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21363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71A7E955-8E73-3CB1-1D93-420443E2670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C48C9957-93B7-3E22-1F41-AACE360D2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i="1" dirty="0"/>
              <a:t>ESD C-126/97 </a:t>
            </a:r>
            <a:r>
              <a:rPr lang="cs-CZ" altLang="cs-CZ" i="1" dirty="0" err="1"/>
              <a:t>Eco</a:t>
            </a:r>
            <a:r>
              <a:rPr lang="cs-CZ" altLang="cs-CZ" i="1" dirty="0"/>
              <a:t> </a:t>
            </a:r>
            <a:r>
              <a:rPr lang="cs-CZ" altLang="cs-CZ" i="1" dirty="0" err="1"/>
              <a:t>Swiss</a:t>
            </a:r>
            <a:endParaRPr lang="cs-CZ" i="1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C63C92D-20B9-D35C-0072-E24EB07321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400" dirty="0"/>
              <a:t>společnost </a:t>
            </a:r>
            <a:r>
              <a:rPr lang="cs-CZ" altLang="cs-CZ" sz="2400" dirty="0" err="1"/>
              <a:t>Benetton</a:t>
            </a:r>
            <a:r>
              <a:rPr lang="cs-CZ" altLang="cs-CZ" sz="2400" dirty="0"/>
              <a:t> (</a:t>
            </a:r>
            <a:r>
              <a:rPr lang="cs-CZ" altLang="cs-CZ" sz="2400" dirty="0" err="1"/>
              <a:t>Niz</a:t>
            </a:r>
            <a:r>
              <a:rPr lang="cs-CZ" altLang="cs-CZ" sz="2400" dirty="0"/>
              <a:t>) uzavřela na dobu 8 let licenční </a:t>
            </a:r>
            <a:r>
              <a:rPr lang="nl-NL" altLang="cs-CZ" sz="2400" dirty="0"/>
              <a:t>smlouvu s Eco Swiss (Hong-Kong) – výroba hodinek s nápisem</a:t>
            </a:r>
            <a:r>
              <a:rPr lang="cs-CZ" altLang="cs-CZ" sz="2400" dirty="0"/>
              <a:t> </a:t>
            </a:r>
            <a:r>
              <a:rPr lang="cs-CZ" altLang="cs-CZ" sz="2400" dirty="0" err="1"/>
              <a:t>Benetton</a:t>
            </a:r>
            <a:r>
              <a:rPr lang="cs-CZ" altLang="cs-CZ" sz="2400" dirty="0"/>
              <a:t> </a:t>
            </a:r>
            <a:r>
              <a:rPr lang="cs-CZ" altLang="cs-CZ" sz="2400" dirty="0" err="1"/>
              <a:t>Bulowa</a:t>
            </a:r>
            <a:endParaRPr lang="cs-CZ" altLang="cs-CZ" sz="2400" dirty="0"/>
          </a:p>
          <a:p>
            <a:r>
              <a:rPr lang="cs-CZ" altLang="cs-CZ" sz="2400" dirty="0"/>
              <a:t> po 5 letech </a:t>
            </a:r>
            <a:r>
              <a:rPr lang="cs-CZ" altLang="cs-CZ" sz="2400" dirty="0" err="1"/>
              <a:t>Benetton</a:t>
            </a:r>
            <a:r>
              <a:rPr lang="cs-CZ" altLang="cs-CZ" sz="2400" dirty="0"/>
              <a:t> vypověděl smlouvu</a:t>
            </a:r>
          </a:p>
          <a:p>
            <a:r>
              <a:rPr lang="cs-CZ" altLang="cs-CZ" sz="2400" dirty="0"/>
              <a:t> </a:t>
            </a:r>
            <a:r>
              <a:rPr lang="cs-CZ" altLang="cs-CZ" sz="2400" dirty="0" err="1"/>
              <a:t>Eco</a:t>
            </a:r>
            <a:r>
              <a:rPr lang="cs-CZ" altLang="cs-CZ" sz="2400" dirty="0"/>
              <a:t> </a:t>
            </a:r>
            <a:r>
              <a:rPr lang="cs-CZ" altLang="cs-CZ" sz="2400" dirty="0" err="1"/>
              <a:t>Swiss</a:t>
            </a:r>
            <a:r>
              <a:rPr lang="cs-CZ" altLang="cs-CZ" sz="2400" dirty="0"/>
              <a:t> zahájil RR, vyhrál, $ 24mil</a:t>
            </a:r>
          </a:p>
          <a:p>
            <a:r>
              <a:rPr lang="cs-CZ" altLang="cs-CZ" sz="2400" dirty="0"/>
              <a:t> </a:t>
            </a:r>
            <a:r>
              <a:rPr lang="cs-CZ" altLang="cs-CZ" sz="2400" dirty="0" err="1"/>
              <a:t>Benetton</a:t>
            </a:r>
            <a:r>
              <a:rPr lang="cs-CZ" altLang="cs-CZ" sz="2400" dirty="0"/>
              <a:t> napadl RN pro rozpor s veřejným pořádkem (nedodržení evropského soutěžního práva)</a:t>
            </a:r>
          </a:p>
          <a:p>
            <a:r>
              <a:rPr lang="cs-CZ" altLang="cs-CZ" sz="2400" dirty="0"/>
              <a:t> SD EU: </a:t>
            </a:r>
            <a:r>
              <a:rPr lang="cs-CZ" altLang="cs-CZ" sz="2400" i="1" dirty="0"/>
              <a:t>tam, kde národní právo jako důvod pro zrušení rozhodčího nálezu zohledňuje rozpor s veřejným pořádkem, je nutné čl. 101 a 102 (dnes podle SFEU) chápat jako součást veřejného pořádku a jejich případné porušení sankcionovat zrušením (neuznáním u cizího RN) pro rozpor s veřejným pořádkem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46751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70C3B40-24A2-DE3D-66BA-FCD473BF4F0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C387E30-C899-6F63-7409-5BAFE3BD06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Fórum a jeho vliv na rozhodné právo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19B0633-B260-EBBD-1495-B0A01450BA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Fórum – sudiště – základní otázky týkající se </a:t>
            </a:r>
            <a:r>
              <a:rPr lang="cs-CZ" dirty="0" err="1"/>
              <a:t>domicilizace</a:t>
            </a:r>
            <a:r>
              <a:rPr lang="cs-CZ" dirty="0"/>
              <a:t> řízení</a:t>
            </a:r>
          </a:p>
          <a:p>
            <a:r>
              <a:rPr lang="cs-CZ" dirty="0"/>
              <a:t>Rozhoduje o:</a:t>
            </a:r>
          </a:p>
          <a:p>
            <a:pPr lvl="1"/>
            <a:r>
              <a:rPr lang="cs-CZ" dirty="0"/>
              <a:t>„původu“ řízení</a:t>
            </a:r>
          </a:p>
          <a:p>
            <a:pPr lvl="1"/>
            <a:r>
              <a:rPr lang="cs-CZ" dirty="0"/>
              <a:t>Povaze řízení (domácí, cizí)</a:t>
            </a:r>
          </a:p>
          <a:p>
            <a:pPr lvl="1"/>
            <a:r>
              <a:rPr lang="cs-CZ" dirty="0"/>
              <a:t>Právu rozhodném pro procesní otázky</a:t>
            </a:r>
          </a:p>
          <a:p>
            <a:pPr lvl="1"/>
            <a:r>
              <a:rPr lang="cs-CZ" dirty="0"/>
              <a:t>Právu rozhodném pro meritum sporu</a:t>
            </a:r>
          </a:p>
          <a:p>
            <a:pPr lvl="1"/>
            <a:r>
              <a:rPr lang="cs-CZ" dirty="0"/>
              <a:t>Vztahu k soudům obecným (pomocné a kontrolní funkce, příští přednáška)</a:t>
            </a:r>
          </a:p>
          <a:p>
            <a:pPr lvl="1"/>
            <a:r>
              <a:rPr lang="cs-CZ" dirty="0"/>
              <a:t>Vazba na nakládání s rozhodčím nálezem (možnost zrušení vs. odepření uznání a výkonu)</a:t>
            </a:r>
          </a:p>
        </p:txBody>
      </p:sp>
    </p:spTree>
    <p:extLst>
      <p:ext uri="{BB962C8B-B14F-4D97-AF65-F5344CB8AC3E}">
        <p14:creationId xmlns:p14="http://schemas.microsoft.com/office/powerpoint/2010/main" val="21775002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B81CD9DE-04AC-94DF-39B0-D8F1E8DA591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C6D1AD2E-977E-133A-EAD9-D3064A4B1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i="1" dirty="0"/>
              <a:t>ESD C-126/97 </a:t>
            </a:r>
            <a:r>
              <a:rPr lang="cs-CZ" altLang="cs-CZ" i="1" dirty="0" err="1"/>
              <a:t>Eco</a:t>
            </a:r>
            <a:r>
              <a:rPr lang="cs-CZ" altLang="cs-CZ" i="1" dirty="0"/>
              <a:t> </a:t>
            </a:r>
            <a:r>
              <a:rPr lang="cs-CZ" altLang="cs-CZ" i="1" dirty="0" err="1"/>
              <a:t>Swiss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E7EE26F-A7B8-A5F8-A843-ED2BD4CED0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soudy postupují při zrušování podle svého práva (např. lhůty)</a:t>
            </a:r>
          </a:p>
          <a:p>
            <a:r>
              <a:rPr lang="cs-CZ" altLang="cs-CZ" dirty="0"/>
              <a:t> nezohlednění čl. 101 a 102 rozhodci je nutné zohlednit také jako</a:t>
            </a:r>
          </a:p>
          <a:p>
            <a:r>
              <a:rPr lang="cs-CZ" altLang="cs-CZ" dirty="0"/>
              <a:t>rozpor RN s veřejným pořádkem ve smyslu čl. V odst. 2 New Yorské úmluvy o uznání a výkonu cizích rozhodčích nálezů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56629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1426090F-5963-638B-F581-B4B3523281D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BA3ECF00-B715-3FEB-AD4A-FECD13D02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i="1" dirty="0"/>
              <a:t>C-393/92 Almeo</a:t>
            </a:r>
            <a:endParaRPr lang="cs-CZ" i="1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143D560-F512-7C74-E5AE-00BEC099FD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spor mezi nizozemskými místními distributory elektrické energie a elektrárenskou společností</a:t>
            </a:r>
          </a:p>
          <a:p>
            <a:r>
              <a:rPr lang="cs-CZ" altLang="cs-CZ" dirty="0"/>
              <a:t> distributoři zažalovali v rozhodčím řízení na vyrovnávací příplatek, který museli platit (rozdíl mezi vyšší cenou za distribuci do venkovských oblastí a nižší cenou pro městské oblasti)</a:t>
            </a:r>
          </a:p>
          <a:p>
            <a:r>
              <a:rPr lang="cs-CZ" altLang="cs-CZ" dirty="0"/>
              <a:t> prohráli, napadli před obecným soudem</a:t>
            </a:r>
          </a:p>
          <a:p>
            <a:r>
              <a:rPr lang="cs-CZ" altLang="cs-CZ" dirty="0"/>
              <a:t> přezkoumávající soud měl postupovat podle zásad spravedlnosti (na základě dohody stran)</a:t>
            </a:r>
          </a:p>
          <a:p>
            <a:r>
              <a:rPr lang="pl-PL" altLang="cs-CZ" dirty="0"/>
              <a:t> </a:t>
            </a: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9874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BF8C1D4B-DC1E-3AD8-ED37-C32F9C2A88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6F54A479-24B9-963F-546B-0193A44B9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i="1" dirty="0"/>
              <a:t>C-393/92 Almeo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1FD5FC3-BD4D-5304-2F7E-88FDEF241E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altLang="cs-CZ" dirty="0"/>
              <a:t>SD EU: </a:t>
            </a:r>
            <a:r>
              <a:rPr lang="pl-PL" altLang="cs-CZ" i="1" dirty="0"/>
              <a:t>to, že soud rozhoduje na základě spravedlnosti nemění nic na </a:t>
            </a:r>
            <a:r>
              <a:rPr lang="cs-CZ" altLang="cs-CZ" i="1" dirty="0"/>
              <a:t>jeho povaze soudního orgánu a je proto soudem ve smyslu čl. 177</a:t>
            </a:r>
          </a:p>
          <a:p>
            <a:r>
              <a:rPr lang="cs-CZ" altLang="cs-CZ" dirty="0"/>
              <a:t> </a:t>
            </a:r>
            <a:r>
              <a:rPr lang="cs-CZ" altLang="cs-CZ" i="1" dirty="0"/>
              <a:t>navíc ze zásady přednosti unijního práva vyplývá, že soud přezkoumávající RN podle vnitrostátního práva a mající rozhodovat podle zásad spravedlnosti, musí dodržovat unijní právní předpisy a zejména předpisy soutěžního práva</a:t>
            </a:r>
          </a:p>
          <a:p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62283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B700C6-39D6-31AE-9CE3-C13F03CA4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CFE9708-59C9-D828-26CD-9B434D1A84C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1084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03DA8B33-1CC5-4190-87E7-893BD76240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F2714782-9E2E-86B0-9E71-0BF5FA5AB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Rozhodné právo pro meritum sporu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0C11421-DAEB-6E9C-3FB2-CB53DD39EC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Teritoriální přístup</a:t>
            </a:r>
          </a:p>
          <a:p>
            <a:pPr lvl="1"/>
            <a:r>
              <a:rPr lang="cs-CZ" dirty="0"/>
              <a:t>Obdoba řešení před soudy, také v vztahu k úmluvám</a:t>
            </a:r>
          </a:p>
          <a:p>
            <a:r>
              <a:rPr lang="cs-CZ" dirty="0"/>
              <a:t>Smluvní přístup</a:t>
            </a:r>
          </a:p>
          <a:p>
            <a:pPr lvl="1"/>
            <a:r>
              <a:rPr lang="cs-CZ" dirty="0"/>
              <a:t>Princip autonomie vůle stran je vedoucím přístupem, rozhodci nebo strany mají výraznější volnost v určení</a:t>
            </a:r>
          </a:p>
          <a:p>
            <a:pPr lvl="1"/>
            <a:r>
              <a:rPr lang="cs-CZ" dirty="0"/>
              <a:t>Různé stupně autonomie</a:t>
            </a:r>
          </a:p>
          <a:p>
            <a:pPr lvl="1"/>
            <a:r>
              <a:rPr lang="cs-CZ" dirty="0"/>
              <a:t>V dispozici jsou i úmluvy</a:t>
            </a:r>
          </a:p>
        </p:txBody>
      </p:sp>
    </p:spTree>
    <p:extLst>
      <p:ext uri="{BB962C8B-B14F-4D97-AF65-F5344CB8AC3E}">
        <p14:creationId xmlns:p14="http://schemas.microsoft.com/office/powerpoint/2010/main" val="4201999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A58D9D7E-BBBA-9285-15F8-1B0EB5F537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63499121-B91D-1DA8-B9DE-05382123A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Rozhodné právo pro meritum sporu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EEAD48F-8435-DBE9-32B8-7DD860A189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Míra volnosti smluvních stran</a:t>
            </a:r>
          </a:p>
          <a:p>
            <a:pPr lvl="1"/>
            <a:r>
              <a:rPr lang="cs-CZ" dirty="0"/>
              <a:t>Možnost volby vždy</a:t>
            </a:r>
          </a:p>
          <a:p>
            <a:pPr lvl="1"/>
            <a:r>
              <a:rPr lang="cs-CZ" dirty="0"/>
              <a:t>Výběr právního řádu</a:t>
            </a:r>
          </a:p>
          <a:p>
            <a:pPr lvl="1"/>
            <a:r>
              <a:rPr lang="cs-CZ" dirty="0"/>
              <a:t>Výběr konkrétní normy z právního řádu</a:t>
            </a:r>
          </a:p>
          <a:p>
            <a:pPr lvl="1"/>
            <a:r>
              <a:rPr lang="cs-CZ" dirty="0"/>
              <a:t>Výměr lex </a:t>
            </a:r>
            <a:r>
              <a:rPr lang="cs-CZ" dirty="0" err="1"/>
              <a:t>mercatoria</a:t>
            </a:r>
            <a:endParaRPr lang="cs-CZ" dirty="0"/>
          </a:p>
          <a:p>
            <a:pPr lvl="1"/>
            <a:r>
              <a:rPr lang="cs-CZ" dirty="0"/>
              <a:t>Přednostní aplikace smlouvy a obchodních zvyklostí nebo jiných nestátních prostředků (dnes trendy u FIDIC)</a:t>
            </a:r>
          </a:p>
          <a:p>
            <a:pPr lvl="1"/>
            <a:r>
              <a:rPr lang="cs-CZ" dirty="0"/>
              <a:t>Jiné rozhodování než </a:t>
            </a:r>
            <a:r>
              <a:rPr lang="cs-CZ"/>
              <a:t>dle práva</a:t>
            </a:r>
          </a:p>
        </p:txBody>
      </p:sp>
    </p:spTree>
    <p:extLst>
      <p:ext uri="{BB962C8B-B14F-4D97-AF65-F5344CB8AC3E}">
        <p14:creationId xmlns:p14="http://schemas.microsoft.com/office/powerpoint/2010/main" val="2892986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ECFB18F0-E1BE-44AA-1186-73F9C6419AC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193BA1A1-D561-7802-3497-CE701B582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Stupně volnosti rozhodců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BFB1067-11D2-DD68-6A23-B71B109F7C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„klasická“ kontinentální doktrína – dle zákona o kolizních norem</a:t>
            </a:r>
          </a:p>
          <a:p>
            <a:r>
              <a:rPr lang="cs-CZ" dirty="0"/>
              <a:t>Výběr dle kterýchkoliv kolizních norem či jejich kombinace</a:t>
            </a:r>
          </a:p>
          <a:p>
            <a:r>
              <a:rPr lang="cs-CZ" dirty="0"/>
              <a:t>Výběr principů</a:t>
            </a:r>
          </a:p>
          <a:p>
            <a:r>
              <a:rPr lang="cs-CZ" dirty="0" err="1"/>
              <a:t>Voia</a:t>
            </a:r>
            <a:r>
              <a:rPr lang="cs-CZ" dirty="0"/>
              <a:t> direct – cesta bez kolizních norem</a:t>
            </a:r>
          </a:p>
          <a:p>
            <a:endParaRPr lang="cs-CZ" dirty="0"/>
          </a:p>
          <a:p>
            <a:r>
              <a:rPr lang="cs-CZ" dirty="0"/>
              <a:t>Otázky</a:t>
            </a:r>
          </a:p>
          <a:p>
            <a:pPr lvl="1"/>
            <a:r>
              <a:rPr lang="cs-CZ" dirty="0"/>
              <a:t>Stabilizační doložky</a:t>
            </a:r>
          </a:p>
          <a:p>
            <a:pPr lvl="1"/>
            <a:r>
              <a:rPr lang="cs-CZ" dirty="0"/>
              <a:t>Volba práva, podle kterého je posuzovaná smlouva neplatná</a:t>
            </a:r>
          </a:p>
        </p:txBody>
      </p:sp>
    </p:spTree>
    <p:extLst>
      <p:ext uri="{BB962C8B-B14F-4D97-AF65-F5344CB8AC3E}">
        <p14:creationId xmlns:p14="http://schemas.microsoft.com/office/powerpoint/2010/main" val="2423811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DD3EE922-7DA1-4778-5AF7-1D6E7263DB7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35525643-895E-231C-B129-6AEF56621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Rozhodné právo – fáze nalézací - vnitrostátní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CF37A50-9A45-AE66-EAE2-EF7BAD1D9E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998002"/>
            <a:ext cx="10753200" cy="4139998"/>
          </a:xfrm>
        </p:spPr>
        <p:txBody>
          <a:bodyPr/>
          <a:lstStyle/>
          <a:p>
            <a:r>
              <a:rPr lang="cs-CZ" dirty="0"/>
              <a:t>§ 25 odst. 3 ZRŘ</a:t>
            </a:r>
          </a:p>
          <a:p>
            <a:r>
              <a:rPr lang="cs-CZ" i="1" dirty="0"/>
              <a:t>Při rozhodování se rozhodci řídí hmotným právem pro spor rozhodným; mohou však spor rozhodnout podle zásad spravedlnosti, avšak jen tehdy, jestliže je k tomu strany výslovně pověřily.</a:t>
            </a:r>
          </a:p>
        </p:txBody>
      </p:sp>
    </p:spTree>
    <p:extLst>
      <p:ext uri="{BB962C8B-B14F-4D97-AF65-F5344CB8AC3E}">
        <p14:creationId xmlns:p14="http://schemas.microsoft.com/office/powerpoint/2010/main" val="34705041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043EE340-52FE-7C3E-68F1-4D29BDCB257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E43168D-C3A7-F656-D813-4928DD7181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Rozhodné právo – fáze nalézací - mezinárodní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49B8ECB-0680-7DE4-7A13-A04FAE3C30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998002"/>
            <a:ext cx="10753200" cy="4139998"/>
          </a:xfrm>
        </p:spPr>
        <p:txBody>
          <a:bodyPr/>
          <a:lstStyle/>
          <a:p>
            <a:r>
              <a:rPr lang="cs-CZ" sz="2400" dirty="0"/>
              <a:t>§ 119 ZMPS</a:t>
            </a:r>
          </a:p>
          <a:p>
            <a:r>
              <a:rPr lang="cs-CZ" sz="2400" i="1" dirty="0"/>
              <a:t>Právem rozhodným pro spor je </a:t>
            </a:r>
            <a:r>
              <a:rPr lang="cs-CZ" sz="2400" b="1" i="1" dirty="0"/>
              <a:t>právo zvolené stranami</a:t>
            </a:r>
            <a:r>
              <a:rPr lang="cs-CZ" sz="2400" i="1" dirty="0"/>
              <a:t>. Pokud strany toto právo nezvolily, </a:t>
            </a:r>
            <a:r>
              <a:rPr lang="cs-CZ" sz="2400" b="1" i="1" dirty="0"/>
              <a:t>určí je rozhodci na základě ustanovení tohoto zákona</a:t>
            </a:r>
            <a:r>
              <a:rPr lang="cs-CZ" sz="2400" i="1" dirty="0"/>
              <a:t>. Ke kolizním ustanovením rozhodného práva lze přihlédnout jen tehdy, jestliže to vyplývá z volby práva učiněné stranami. Jestliže strany k tomu rozhodce výslovně pověřily, mohou rozhodci rozhodnout spor podle </a:t>
            </a:r>
            <a:r>
              <a:rPr lang="cs-CZ" sz="2400" b="1" i="1" dirty="0"/>
              <a:t>zásad spravedlnosti</a:t>
            </a:r>
            <a:r>
              <a:rPr lang="cs-CZ" sz="2400" i="1" dirty="0"/>
              <a:t>; </a:t>
            </a:r>
            <a:r>
              <a:rPr lang="cs-CZ" sz="2400" i="1" dirty="0">
                <a:highlight>
                  <a:srgbClr val="C0C0C0"/>
                </a:highlight>
              </a:rPr>
              <a:t>jde-li o spory ze spotřebitelských smluv, musí být také použita ustanovení jinak rozhodného práva na ochranu spotřebitelů</a:t>
            </a:r>
            <a:r>
              <a:rPr lang="cs-CZ" sz="2400" i="1" dirty="0"/>
              <a:t>. Také pro rozhodování v rozhodčím řízení platí ustanovení § 87 odst. 2.</a:t>
            </a:r>
          </a:p>
        </p:txBody>
      </p:sp>
    </p:spTree>
    <p:extLst>
      <p:ext uri="{BB962C8B-B14F-4D97-AF65-F5344CB8AC3E}">
        <p14:creationId xmlns:p14="http://schemas.microsoft.com/office/powerpoint/2010/main" val="30166539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7C5FC30C-A3DC-1713-4BE0-D9BC29CB41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3B70B896-2117-B4A9-9DCB-D84E6A1C0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Rozhodné právo – fáze nalézací - mezinárodní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F7B5589-F743-EB7C-87DA-84F170B1DB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916446"/>
            <a:ext cx="10753200" cy="4139998"/>
          </a:xfrm>
        </p:spPr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dirty="0"/>
              <a:t>Volba práva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Není-li právo zvoleno, pak kolizní normy platící v ČR (včetně kolizních norem EU? viz dále)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Také zásady spravedlnosti</a:t>
            </a:r>
          </a:p>
        </p:txBody>
      </p:sp>
    </p:spTree>
    <p:extLst>
      <p:ext uri="{BB962C8B-B14F-4D97-AF65-F5344CB8AC3E}">
        <p14:creationId xmlns:p14="http://schemas.microsoft.com/office/powerpoint/2010/main" val="31545274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FB120C1C-A1F6-5C99-7B7B-369B52F382D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6F7CB430-161E-9948-A66F-A65640A63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Rozhodné právo – fáze exekuční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8530724-75C2-7B80-E732-7203123952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Použití rozhodného práva v rozporu s pravidly místa fóra není důvodem pro odepření uznání nebo zrušení rozhodčího nálezu</a:t>
            </a:r>
          </a:p>
        </p:txBody>
      </p:sp>
    </p:spTree>
    <p:extLst>
      <p:ext uri="{BB962C8B-B14F-4D97-AF65-F5344CB8AC3E}">
        <p14:creationId xmlns:p14="http://schemas.microsoft.com/office/powerpoint/2010/main" val="24944845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law-prezentace-16-9-cz-v11.potx" id="{4E9291F6-B920-48C7-AC35-9342B417E3C9}" vid="{A04E845E-CC96-4AFA-B6AA-9EA935455C7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muni-law-prezentace-16-9-cz-v11(3)</Template>
  <TotalTime>65</TotalTime>
  <Words>1102</Words>
  <Application>Microsoft Office PowerPoint</Application>
  <PresentationFormat>Širokoúhlá obrazovka</PresentationFormat>
  <Paragraphs>129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7" baseType="lpstr">
      <vt:lpstr>Arial</vt:lpstr>
      <vt:lpstr>Tahoma</vt:lpstr>
      <vt:lpstr>Wingdings</vt:lpstr>
      <vt:lpstr>Prezentace_MU_CZ</vt:lpstr>
      <vt:lpstr>Právo rozhodné pro meritum sporu</vt:lpstr>
      <vt:lpstr>Fórum a jeho vliv na rozhodné právo</vt:lpstr>
      <vt:lpstr>Rozhodné právo pro meritum sporu</vt:lpstr>
      <vt:lpstr>Rozhodné právo pro meritum sporu</vt:lpstr>
      <vt:lpstr>Stupně volnosti rozhodců</vt:lpstr>
      <vt:lpstr>Rozhodné právo – fáze nalézací - vnitrostátní</vt:lpstr>
      <vt:lpstr>Rozhodné právo – fáze nalézací - mezinárodní</vt:lpstr>
      <vt:lpstr>Rozhodné právo – fáze nalézací - mezinárodní</vt:lpstr>
      <vt:lpstr>Rozhodné právo – fáze exekuční</vt:lpstr>
      <vt:lpstr>Jiné metody pro meritum sporu</vt:lpstr>
      <vt:lpstr>Lex mercatoria</vt:lpstr>
      <vt:lpstr>Lex mercatoria</vt:lpstr>
      <vt:lpstr>Rozhodování dle zásad spravedlnosti</vt:lpstr>
      <vt:lpstr>Tronc comun</vt:lpstr>
      <vt:lpstr>Amiable compositeur</vt:lpstr>
      <vt:lpstr>Aplikace MPS EU v rozhodčím řízení</vt:lpstr>
      <vt:lpstr>Dopad práva EU - kolizní</vt:lpstr>
      <vt:lpstr>102/81 Nordsee</vt:lpstr>
      <vt:lpstr>ESD C-126/97 Eco Swiss</vt:lpstr>
      <vt:lpstr>ESD C-126/97 Eco Swiss</vt:lpstr>
      <vt:lpstr>C-393/92 Almeo</vt:lpstr>
      <vt:lpstr>C-393/92 Almeo</vt:lpstr>
      <vt:lpstr>Děkuji za pozornost.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Rozhodné právo v řízení před (mezinárodními) rozhodci</dc:title>
  <dc:creator>§ K</dc:creator>
  <cp:lastModifiedBy>§ K</cp:lastModifiedBy>
  <cp:revision>8</cp:revision>
  <cp:lastPrinted>1601-01-01T00:00:00Z</cp:lastPrinted>
  <dcterms:created xsi:type="dcterms:W3CDTF">2023-04-20T08:46:19Z</dcterms:created>
  <dcterms:modified xsi:type="dcterms:W3CDTF">2023-07-09T14:40:43Z</dcterms:modified>
</cp:coreProperties>
</file>