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8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7" r:id="rId17"/>
    <p:sldId id="278" r:id="rId18"/>
    <p:sldId id="279" r:id="rId19"/>
    <p:sldId id="275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666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66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1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23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1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3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01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9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66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F6A3E76-332B-4F3B-A623-112921CA3697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52509C0-6576-4281-9C93-5D87CFC56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3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odc.org/e4j/zh/cybercrime/module-13/key-issues/criminal-groups-engaging-in-cyber-organized-crime.html" TargetMode="External"/><Relationship Id="rId13" Type="http://schemas.openxmlformats.org/officeDocument/2006/relationships/hyperlink" Target="https://dig.watch/processes/cybercrime-ad-hoc-committee" TargetMode="External"/><Relationship Id="rId3" Type="http://schemas.openxmlformats.org/officeDocument/2006/relationships/hyperlink" Target="https://www.crowdstrike.com/cybersecurity-101/ransomware/ransomware-as-a-service-raas/" TargetMode="External"/><Relationship Id="rId7" Type="http://schemas.openxmlformats.org/officeDocument/2006/relationships/hyperlink" Target="https://counter-ransomware.org/briefingroom/5de1273d-a905-4e47-8d00-d2e0cdec578d" TargetMode="External"/><Relationship Id="rId12" Type="http://schemas.openxmlformats.org/officeDocument/2006/relationships/hyperlink" Target="https://www.irozhlas.cz/zpravy-domov/unob-univerzita-obrany-kyberneticky-utok-hackeri_2309271200_kac" TargetMode="External"/><Relationship Id="rId2" Type="http://schemas.openxmlformats.org/officeDocument/2006/relationships/hyperlink" Target="https://www.cbc.ca/news/business/pipeline-colonial-cyberattack-ransonware-1.60203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a.gov.sg/News-Events/News-Articles/2023/international-counter-ransomware-initiative-members-come-together-to-strongly-discourage-ransomware-payments" TargetMode="External"/><Relationship Id="rId11" Type="http://schemas.openxmlformats.org/officeDocument/2006/relationships/hyperlink" Target="https://ccdcoe.org/library/publications/battling-cybercrime-through-the-new-additional-protocol-to-the-budapest-convention/" TargetMode="External"/><Relationship Id="rId5" Type="http://schemas.openxmlformats.org/officeDocument/2006/relationships/hyperlink" Target="https://www.coe.int/en/web/cybercrime/the-budapest-convention" TargetMode="External"/><Relationship Id="rId10" Type="http://schemas.openxmlformats.org/officeDocument/2006/relationships/hyperlink" Target="https://rm.coe.int/cyber-buda-benefits-6-december-2023-en/1680ada6a3" TargetMode="External"/><Relationship Id="rId4" Type="http://schemas.openxmlformats.org/officeDocument/2006/relationships/hyperlink" Target="https://www.keepersecurity.com/en_GB/how-much-is-my-information-worth-to-hacker-dark-web.html" TargetMode="External"/><Relationship Id="rId9" Type="http://schemas.openxmlformats.org/officeDocument/2006/relationships/hyperlink" Target="https://www.unodc.org/e4j/en/cybercrime/module-13/key-issues/cyber-organized-crime-activiti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erejnazaloba.cz/wp-content/uploads/2022/07/Zo%C4%8C_2021-textov%C3%A1_%C4%8D%C3%A1st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5C098-7F99-5D57-389B-CF9A905B5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Kybernetická kriminalita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9133DA-65AB-7222-44C9-994B80D63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Krkošková, Zachar</a:t>
            </a:r>
          </a:p>
        </p:txBody>
      </p:sp>
    </p:spTree>
    <p:extLst>
      <p:ext uri="{BB962C8B-B14F-4D97-AF65-F5344CB8AC3E}">
        <p14:creationId xmlns:p14="http://schemas.microsoft.com/office/powerpoint/2010/main" val="215624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5C26C6C-CBE3-D184-6A5D-C051CD59F989}"/>
              </a:ext>
            </a:extLst>
          </p:cNvPr>
          <p:cNvSpPr txBox="1"/>
          <p:nvPr/>
        </p:nvSpPr>
        <p:spPr>
          <a:xfrm>
            <a:off x="882316" y="978568"/>
            <a:ext cx="104754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/>
              <a:t> Častější případy sofistikovaných trestných činů </a:t>
            </a:r>
          </a:p>
          <a:p>
            <a:pPr algn="l"/>
            <a:endParaRPr lang="cs-CZ" sz="2600" b="1" dirty="0"/>
          </a:p>
          <a:p>
            <a:pPr algn="just"/>
            <a:r>
              <a:rPr lang="cs-CZ" sz="2800" dirty="0"/>
              <a:t>Stále častěji se objevují případy sofistikovaných trestných činů, k jejichž provedení je třeba expertních znalostí hackerů. Meziročně stoupl počet skutků tzv. </a:t>
            </a:r>
            <a:r>
              <a:rPr lang="cs-CZ" sz="2800" dirty="0" err="1"/>
              <a:t>hackingu</a:t>
            </a:r>
            <a:r>
              <a:rPr lang="cs-CZ" sz="2800" dirty="0"/>
              <a:t> (ve smyslu útoků na počítačové systémy s následným vydíráním) o 45 %.  Tento jev souvisí s prováděním kybernetických útoků nabízejících, či poptávaných jako služba na </a:t>
            </a:r>
            <a:r>
              <a:rPr lang="cs-CZ" sz="2800" dirty="0" err="1"/>
              <a:t>darknetu</a:t>
            </a:r>
            <a:r>
              <a:rPr lang="cs-CZ" sz="2800" dirty="0"/>
              <a:t>.</a:t>
            </a:r>
          </a:p>
          <a:p>
            <a:pPr algn="just"/>
            <a:r>
              <a:rPr lang="cs-CZ" sz="2800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99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red text and white text&#10;&#10;Description automatically generated">
            <a:extLst>
              <a:ext uri="{FF2B5EF4-FFF2-40B4-BE49-F238E27FC236}">
                <a16:creationId xmlns:a16="http://schemas.microsoft.com/office/drawing/2014/main" id="{8E568E17-51DB-0976-CCC3-55BFAD93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1300"/>
            <a:ext cx="4572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6DE3F7-A37B-CAF4-0563-1EBDF9AF1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05" y="4451901"/>
            <a:ext cx="6742043" cy="673100"/>
          </a:xfrm>
          <a:prstGeom prst="rect">
            <a:avLst/>
          </a:prstGeom>
        </p:spPr>
      </p:pic>
      <p:pic>
        <p:nvPicPr>
          <p:cNvPr id="3" name="Picture 2" descr="A black rectangle with white text&#10;&#10;Description automatically generated">
            <a:extLst>
              <a:ext uri="{FF2B5EF4-FFF2-40B4-BE49-F238E27FC236}">
                <a16:creationId xmlns:a16="http://schemas.microsoft.com/office/drawing/2014/main" id="{F7F857F1-9D3C-A47A-62E7-B05E0C302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86" y="1529799"/>
            <a:ext cx="3454400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C51832-B5DE-6EFE-74FC-0A48207AB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36" y="3219450"/>
            <a:ext cx="4762500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5D5B1-DFA1-3D16-220E-E94012D2E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23" r="-849" b="14058"/>
          <a:stretch/>
        </p:blipFill>
        <p:spPr>
          <a:xfrm>
            <a:off x="521252" y="606287"/>
            <a:ext cx="3896465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9EC3-E4EB-BCF5-8897-6CF29AD8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dimenze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209BC-7182-CA2F-1DB7-9FA69B4B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57922"/>
            <a:ext cx="7729728" cy="3732939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Kyberprostor nezná hranice</a:t>
            </a:r>
          </a:p>
          <a:p>
            <a:pPr algn="just"/>
            <a:r>
              <a:rPr lang="cs-CZ" sz="2000" dirty="0"/>
              <a:t>Zločinecké organizace</a:t>
            </a:r>
          </a:p>
          <a:p>
            <a:pPr lvl="1" algn="just"/>
            <a:r>
              <a:rPr lang="cs-CZ" sz="2000" dirty="0"/>
              <a:t>Podpora/tolerance států, na jejichž území sídlí </a:t>
            </a:r>
          </a:p>
          <a:p>
            <a:pPr lvl="2" algn="just"/>
            <a:r>
              <a:rPr lang="cs-CZ" sz="2000" dirty="0"/>
              <a:t>Rusko, Čína, Írán, KLDR</a:t>
            </a:r>
          </a:p>
          <a:p>
            <a:pPr lvl="2" algn="just"/>
            <a:r>
              <a:rPr lang="cs-CZ" sz="2000" dirty="0"/>
              <a:t>Výměnou je využití jejich služeb pro zájmy těchto států</a:t>
            </a:r>
          </a:p>
          <a:p>
            <a:pPr lvl="1" algn="just"/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108445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492B-B30B-8BFC-4B09-1A2CE1FB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402832"/>
            <a:ext cx="7729728" cy="1188720"/>
          </a:xfrm>
        </p:spPr>
        <p:txBody>
          <a:bodyPr>
            <a:normAutofit/>
          </a:bodyPr>
          <a:lstStyle/>
          <a:p>
            <a:r>
              <a:rPr lang="en-CZ" dirty="0"/>
              <a:t>Nejčastější typy aktivit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A81A-4870-23F1-12FB-F47C09EF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4" y="1811779"/>
            <a:ext cx="8179806" cy="4335633"/>
          </a:xfrm>
        </p:spPr>
        <p:txBody>
          <a:bodyPr>
            <a:normAutofit fontScale="92500" lnSpcReduction="10000"/>
          </a:bodyPr>
          <a:lstStyle/>
          <a:p>
            <a:r>
              <a:rPr lang="en-CZ" sz="2400" dirty="0"/>
              <a:t>Ransomwary</a:t>
            </a:r>
          </a:p>
          <a:p>
            <a:pPr lvl="1"/>
            <a:r>
              <a:rPr lang="en-CZ" sz="2000" dirty="0"/>
              <a:t>Ransomware jako služba</a:t>
            </a:r>
          </a:p>
          <a:p>
            <a:r>
              <a:rPr lang="en-CZ" sz="2400" dirty="0"/>
              <a:t>Narušení integrity dat a jejich únik</a:t>
            </a:r>
          </a:p>
          <a:p>
            <a:pPr lvl="1"/>
            <a:r>
              <a:rPr lang="en-GB" sz="2000" dirty="0"/>
              <a:t>P</a:t>
            </a:r>
            <a:r>
              <a:rPr lang="en-CZ" sz="2000" dirty="0"/>
              <a:t>rodej získaných dat přes Dark Web</a:t>
            </a:r>
          </a:p>
          <a:p>
            <a:r>
              <a:rPr lang="en-CZ" sz="2400" dirty="0"/>
              <a:t>Kyberkriminalita jako služba</a:t>
            </a:r>
          </a:p>
          <a:p>
            <a:pPr lvl="1"/>
            <a:r>
              <a:rPr lang="en-GB" sz="2000" dirty="0"/>
              <a:t>M</a:t>
            </a:r>
            <a:r>
              <a:rPr lang="en-CZ" sz="2000" dirty="0"/>
              <a:t>ožnost zaplatit si službu a konkrétní typ útoku prostřednictvím kryptoměny</a:t>
            </a:r>
          </a:p>
          <a:p>
            <a:pPr lvl="1"/>
            <a:r>
              <a:rPr lang="en-GB" sz="2000" dirty="0"/>
              <a:t>DDoS, </a:t>
            </a:r>
            <a:r>
              <a:rPr lang="en-GB" sz="2000" dirty="0" err="1"/>
              <a:t>botnety</a:t>
            </a:r>
            <a:r>
              <a:rPr lang="en-GB" sz="2000" dirty="0"/>
              <a:t>, </a:t>
            </a:r>
            <a:r>
              <a:rPr lang="en-GB" sz="2000" dirty="0" err="1"/>
              <a:t>ransomwary</a:t>
            </a:r>
            <a:r>
              <a:rPr lang="en-GB" sz="2000" dirty="0"/>
              <a:t>, </a:t>
            </a:r>
            <a:r>
              <a:rPr lang="en-GB" sz="2000" dirty="0" err="1"/>
              <a:t>politické</a:t>
            </a:r>
            <a:r>
              <a:rPr lang="en-GB" sz="2000" dirty="0"/>
              <a:t> </a:t>
            </a:r>
            <a:r>
              <a:rPr lang="en-GB" sz="2000" dirty="0" err="1"/>
              <a:t>cíle</a:t>
            </a:r>
            <a:r>
              <a:rPr lang="en-GB" sz="2000" dirty="0"/>
              <a:t>, </a:t>
            </a:r>
            <a:r>
              <a:rPr lang="en-GB" sz="2000" dirty="0" err="1"/>
              <a:t>špionáž</a:t>
            </a:r>
            <a:r>
              <a:rPr lang="en-GB" sz="2000" dirty="0"/>
              <a:t>, </a:t>
            </a:r>
            <a:r>
              <a:rPr lang="en-GB" sz="2000" dirty="0" err="1"/>
              <a:t>praní</a:t>
            </a:r>
            <a:r>
              <a:rPr lang="en-GB" sz="2000" dirty="0"/>
              <a:t> </a:t>
            </a:r>
            <a:r>
              <a:rPr lang="en-GB" sz="2000" dirty="0" err="1"/>
              <a:t>špinavých</a:t>
            </a:r>
            <a:r>
              <a:rPr lang="en-GB" sz="2000" dirty="0"/>
              <a:t> </a:t>
            </a:r>
            <a:r>
              <a:rPr lang="en-GB" sz="2000" dirty="0" err="1"/>
              <a:t>peněz</a:t>
            </a:r>
            <a:r>
              <a:rPr lang="en-GB" sz="2000" dirty="0"/>
              <a:t> …</a:t>
            </a:r>
          </a:p>
          <a:p>
            <a:r>
              <a:rPr lang="en-GB" sz="2000" dirty="0"/>
              <a:t>K</a:t>
            </a:r>
            <a:r>
              <a:rPr lang="en-CZ" sz="2000" dirty="0"/>
              <a:t>yberkriminalita využívána také pro zjednodušení/podporu ”klasické” organizované kriminality</a:t>
            </a:r>
          </a:p>
          <a:p>
            <a:pPr lvl="1"/>
            <a:r>
              <a:rPr lang="en-CZ" sz="2000" dirty="0"/>
              <a:t>Obchod a pašování lidí, zbraní, drog, zbraní…</a:t>
            </a:r>
          </a:p>
          <a:p>
            <a:pPr lvl="1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99207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F08B-D344-5626-20BC-900EDA70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86" y="364612"/>
            <a:ext cx="3066937" cy="1188720"/>
          </a:xfrm>
        </p:spPr>
        <p:txBody>
          <a:bodyPr>
            <a:normAutofit/>
          </a:bodyPr>
          <a:lstStyle/>
          <a:p>
            <a:r>
              <a:rPr lang="en-CZ" dirty="0"/>
              <a:t>Colonial pipeline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98C52-B780-7AA4-5EBF-D8132CD6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1682331"/>
            <a:ext cx="4317911" cy="1746669"/>
          </a:xfrm>
        </p:spPr>
        <p:txBody>
          <a:bodyPr>
            <a:normAutofit/>
          </a:bodyPr>
          <a:lstStyle/>
          <a:p>
            <a:r>
              <a:rPr lang="en-CZ" dirty="0"/>
              <a:t>Paralýza dodávek pohonných hmot</a:t>
            </a:r>
          </a:p>
          <a:p>
            <a:r>
              <a:rPr lang="en-GB" dirty="0"/>
              <a:t>Z</a:t>
            </a:r>
            <a:r>
              <a:rPr lang="en-CZ" dirty="0"/>
              <a:t>ajišťuje cca 45 % spotřeby V a JV pobřeží USA</a:t>
            </a:r>
          </a:p>
          <a:p>
            <a:r>
              <a:rPr lang="en-CZ" dirty="0"/>
              <a:t>Energetická síť jako součást kritické infrastruktury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yberattack on U.S. pipeline linked to criminal gang | CBC News">
            <a:extLst>
              <a:ext uri="{FF2B5EF4-FFF2-40B4-BE49-F238E27FC236}">
                <a16:creationId xmlns:a16="http://schemas.microsoft.com/office/drawing/2014/main" id="{B7999F1E-8B64-0853-D443-AA0F9902D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504" y="1293275"/>
            <a:ext cx="5250788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544A3-76C5-E063-861F-7D05F70DB897}"/>
              </a:ext>
            </a:extLst>
          </p:cNvPr>
          <p:cNvSpPr txBox="1"/>
          <p:nvPr/>
        </p:nvSpPr>
        <p:spPr>
          <a:xfrm>
            <a:off x="8821043" y="6060188"/>
            <a:ext cx="239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</a:t>
            </a:r>
            <a:r>
              <a:rPr lang="en-CZ" dirty="0"/>
              <a:t>droj: CBC News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719186-C5E1-6BF0-210E-5EA8B11496E8}"/>
              </a:ext>
            </a:extLst>
          </p:cNvPr>
          <p:cNvSpPr txBox="1">
            <a:spLocks/>
          </p:cNvSpPr>
          <p:nvPr/>
        </p:nvSpPr>
        <p:spPr bwMode="black">
          <a:xfrm>
            <a:off x="812386" y="3557999"/>
            <a:ext cx="306693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dirty="0"/>
              <a:t>UNOB 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F2D971-99AF-C97C-084A-A046E3CE9EEA}"/>
              </a:ext>
            </a:extLst>
          </p:cNvPr>
          <p:cNvSpPr txBox="1">
            <a:spLocks/>
          </p:cNvSpPr>
          <p:nvPr/>
        </p:nvSpPr>
        <p:spPr>
          <a:xfrm>
            <a:off x="176270" y="4875718"/>
            <a:ext cx="4317911" cy="174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/>
              <a:t>Terčem</a:t>
            </a:r>
            <a:r>
              <a:rPr lang="en-GB" sz="1600" dirty="0"/>
              <a:t> </a:t>
            </a:r>
            <a:r>
              <a:rPr lang="en-GB" sz="1600" dirty="0" err="1"/>
              <a:t>citlivá</a:t>
            </a:r>
            <a:r>
              <a:rPr lang="en-GB" sz="1600" dirty="0"/>
              <a:t> data – </a:t>
            </a:r>
            <a:r>
              <a:rPr lang="en-GB" sz="1600" dirty="0" err="1"/>
              <a:t>ukradena</a:t>
            </a:r>
            <a:r>
              <a:rPr lang="en-GB" sz="1600" dirty="0"/>
              <a:t> a </a:t>
            </a:r>
            <a:r>
              <a:rPr lang="en-GB" sz="1600" dirty="0" err="1"/>
              <a:t>následně</a:t>
            </a:r>
            <a:r>
              <a:rPr lang="en-GB" sz="1600" dirty="0"/>
              <a:t> </a:t>
            </a:r>
            <a:r>
              <a:rPr lang="en-GB" sz="1600" dirty="0" err="1"/>
              <a:t>zveřejněna</a:t>
            </a:r>
            <a:r>
              <a:rPr lang="en-GB" sz="1600" dirty="0"/>
              <a:t> </a:t>
            </a:r>
          </a:p>
          <a:p>
            <a:pPr lvl="1"/>
            <a:r>
              <a:rPr lang="en-GB" dirty="0"/>
              <a:t>Data </a:t>
            </a:r>
            <a:r>
              <a:rPr lang="en-GB" dirty="0" err="1"/>
              <a:t>pracovníků</a:t>
            </a:r>
            <a:r>
              <a:rPr lang="en-GB" dirty="0"/>
              <a:t>, </a:t>
            </a:r>
            <a:r>
              <a:rPr lang="en-GB" dirty="0" err="1"/>
              <a:t>studentů</a:t>
            </a:r>
            <a:r>
              <a:rPr lang="en-GB" dirty="0"/>
              <a:t>, </a:t>
            </a:r>
            <a:r>
              <a:rPr lang="en-GB" dirty="0" err="1"/>
              <a:t>provozní</a:t>
            </a:r>
            <a:r>
              <a:rPr lang="en-GB" dirty="0"/>
              <a:t> </a:t>
            </a:r>
            <a:r>
              <a:rPr lang="en-GB" dirty="0" err="1"/>
              <a:t>dokumenty</a:t>
            </a:r>
            <a:r>
              <a:rPr lang="en-GB" dirty="0"/>
              <a:t>, </a:t>
            </a:r>
            <a:r>
              <a:rPr lang="en-GB" dirty="0" err="1"/>
              <a:t>faktury</a:t>
            </a:r>
            <a:r>
              <a:rPr lang="en-GB" dirty="0"/>
              <a:t>, </a:t>
            </a:r>
            <a:r>
              <a:rPr lang="en-GB" dirty="0" err="1"/>
              <a:t>zápisy</a:t>
            </a:r>
            <a:r>
              <a:rPr lang="en-GB" dirty="0"/>
              <a:t> z </a:t>
            </a:r>
            <a:r>
              <a:rPr lang="en-GB" dirty="0" err="1"/>
              <a:t>porad</a:t>
            </a:r>
            <a:r>
              <a:rPr lang="en-GB" dirty="0"/>
              <a:t>, </a:t>
            </a:r>
            <a:r>
              <a:rPr lang="en-GB" dirty="0" err="1"/>
              <a:t>finanční</a:t>
            </a:r>
            <a:r>
              <a:rPr lang="en-GB" dirty="0"/>
              <a:t> </a:t>
            </a:r>
            <a:r>
              <a:rPr lang="en-GB" dirty="0" err="1"/>
              <a:t>výkazy</a:t>
            </a:r>
            <a:r>
              <a:rPr lang="en-GB" dirty="0"/>
              <a:t>, </a:t>
            </a:r>
            <a:r>
              <a:rPr lang="en-GB" dirty="0" err="1"/>
              <a:t>ekonomické</a:t>
            </a:r>
            <a:r>
              <a:rPr lang="en-GB" dirty="0"/>
              <a:t> </a:t>
            </a:r>
            <a:r>
              <a:rPr lang="en-GB" dirty="0" err="1"/>
              <a:t>dokumenty</a:t>
            </a:r>
            <a:r>
              <a:rPr lang="en-GB" dirty="0"/>
              <a:t>, </a:t>
            </a:r>
            <a:r>
              <a:rPr lang="en-GB" dirty="0" err="1"/>
              <a:t>mailová</a:t>
            </a:r>
            <a:r>
              <a:rPr lang="en-GB" dirty="0"/>
              <a:t> </a:t>
            </a:r>
            <a:r>
              <a:rPr lang="en-GB" dirty="0" err="1"/>
              <a:t>komunikace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81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B439-6780-B244-5627-70A9D4EB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Boj proti kyberkriminalitě – národní úroveň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B64B-A9C1-C63D-02F3-BB65E029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7729728" cy="3101983"/>
          </a:xfrm>
        </p:spPr>
        <p:txBody>
          <a:bodyPr/>
          <a:lstStyle/>
          <a:p>
            <a:r>
              <a:rPr lang="en-CZ" dirty="0"/>
              <a:t>Krajská ředitelství policie</a:t>
            </a:r>
          </a:p>
          <a:p>
            <a:r>
              <a:rPr lang="en-CZ" dirty="0"/>
              <a:t>Národní centrála proti organizovanému zločinu (NCOZ) </a:t>
            </a:r>
            <a:r>
              <a:rPr lang="en-CZ" dirty="0">
                <a:sym typeface="Wingdings" pitchFamily="2" charset="2"/>
              </a:rPr>
              <a:t> 2022 Národní centrála proti terorismu, extremismu a kybernetické kriminalitě (NCTEKK)</a:t>
            </a:r>
          </a:p>
          <a:p>
            <a:r>
              <a:rPr lang="en-CZ" dirty="0">
                <a:sym typeface="Wingdings" pitchFamily="2" charset="2"/>
              </a:rPr>
              <a:t>NÚKIB – poskytování pomoci zasaženým subjektům dle zákona o kybernetické bezpečnosti</a:t>
            </a:r>
          </a:p>
          <a:p>
            <a:pPr lvl="1"/>
            <a:r>
              <a:rPr lang="en-GB" dirty="0" err="1">
                <a:sym typeface="Wingdings" pitchFamily="2" charset="2"/>
              </a:rPr>
              <a:t>GovCERT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BIS, VZ, ÚZSI</a:t>
            </a:r>
          </a:p>
          <a:p>
            <a:r>
              <a:rPr lang="en-GB" dirty="0" err="1">
                <a:sym typeface="Wingdings" pitchFamily="2" charset="2"/>
              </a:rPr>
              <a:t>Důležitá</a:t>
            </a:r>
            <a:r>
              <a:rPr lang="en-GB" dirty="0">
                <a:sym typeface="Wingdings" pitchFamily="2" charset="2"/>
              </a:rPr>
              <a:t> je </a:t>
            </a:r>
            <a:r>
              <a:rPr lang="en-GB" dirty="0" err="1">
                <a:sym typeface="Wingdings" pitchFamily="2" charset="2"/>
              </a:rPr>
              <a:t>osvěta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široké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veřejnosti</a:t>
            </a:r>
            <a:endParaRPr lang="en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804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6B29-5E20-C130-2D04-136FD832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Boj proti kyberkriminalitě – mezinárodní úroveň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7B0B-20D2-1337-5BCB-C99B45FA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0211"/>
          </a:xfrm>
        </p:spPr>
        <p:txBody>
          <a:bodyPr>
            <a:normAutofit/>
          </a:bodyPr>
          <a:lstStyle/>
          <a:p>
            <a:r>
              <a:rPr lang="en-CZ" sz="2000" dirty="0"/>
              <a:t>Budapešťská úmluva o kyberkriminalitě </a:t>
            </a:r>
          </a:p>
          <a:p>
            <a:pPr lvl="1"/>
            <a:r>
              <a:rPr lang="en-CZ" sz="1800" dirty="0"/>
              <a:t>Rada Evropy 2004, 66 smluvních států + cca 80 % států světa na ni založilo své zákony upravující kyberkriminalitu </a:t>
            </a:r>
          </a:p>
          <a:p>
            <a:pPr lvl="1"/>
            <a:r>
              <a:rPr lang="en-GB" sz="1800" dirty="0"/>
              <a:t>K</a:t>
            </a:r>
            <a:r>
              <a:rPr lang="en-CZ" sz="1800" dirty="0"/>
              <a:t>riminalizace určitého jednání</a:t>
            </a:r>
          </a:p>
          <a:p>
            <a:pPr lvl="1"/>
            <a:r>
              <a:rPr lang="en-GB" sz="1800" dirty="0"/>
              <a:t>Z</a:t>
            </a:r>
            <a:r>
              <a:rPr lang="en-CZ" sz="1800" dirty="0"/>
              <a:t>ajištění procesních kroků a zajišťování elektronických důkazů</a:t>
            </a:r>
          </a:p>
          <a:p>
            <a:pPr lvl="1"/>
            <a:r>
              <a:rPr lang="en-GB" sz="1800" dirty="0"/>
              <a:t>P</a:t>
            </a:r>
            <a:r>
              <a:rPr lang="en-CZ" sz="1800" dirty="0"/>
              <a:t>řeshraniční a mezinárodní spolupráce – asi nejdůležitější vzhledem k charakteristikám kyberprostoru</a:t>
            </a:r>
          </a:p>
          <a:p>
            <a:pPr lvl="1"/>
            <a:r>
              <a:rPr lang="en-GB" sz="1800" dirty="0"/>
              <a:t>O</a:t>
            </a:r>
            <a:r>
              <a:rPr lang="en-CZ" sz="1800" dirty="0"/>
              <a:t>tevřena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státům</a:t>
            </a:r>
            <a:r>
              <a:rPr lang="en-GB" sz="1800" dirty="0"/>
              <a:t>, </a:t>
            </a:r>
            <a:r>
              <a:rPr lang="en-GB" sz="1800" dirty="0" err="1"/>
              <a:t>které</a:t>
            </a:r>
            <a:r>
              <a:rPr lang="en-GB" sz="1800" dirty="0"/>
              <a:t> </a:t>
            </a:r>
            <a:r>
              <a:rPr lang="en-GB" sz="1800" dirty="0" err="1"/>
              <a:t>nejsou</a:t>
            </a:r>
            <a:r>
              <a:rPr lang="en-GB" sz="1800" dirty="0"/>
              <a:t> </a:t>
            </a:r>
            <a:r>
              <a:rPr lang="en-GB" sz="1800" dirty="0" err="1"/>
              <a:t>součástí</a:t>
            </a:r>
            <a:r>
              <a:rPr lang="en-GB" sz="1800" dirty="0"/>
              <a:t> Rady </a:t>
            </a:r>
            <a:r>
              <a:rPr lang="en-GB" sz="1800" dirty="0" err="1"/>
              <a:t>Evropy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6709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01D-FFAE-1A90-3817-7CD7E061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6731"/>
            <a:ext cx="7729728" cy="1188720"/>
          </a:xfrm>
        </p:spPr>
        <p:txBody>
          <a:bodyPr/>
          <a:lstStyle/>
          <a:p>
            <a:r>
              <a:rPr lang="en-CZ" dirty="0"/>
              <a:t>Boj proti kyberkriminalitě – mezinárodní úroveň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0B1A2-E6CC-1627-A31D-29A1C148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78839"/>
            <a:ext cx="7729728" cy="4506395"/>
          </a:xfrm>
        </p:spPr>
        <p:txBody>
          <a:bodyPr>
            <a:normAutofit lnSpcReduction="10000"/>
          </a:bodyPr>
          <a:lstStyle/>
          <a:p>
            <a:r>
              <a:rPr lang="en-CZ" sz="2000" dirty="0"/>
              <a:t>Snahy Ruska a dalších států o novou úmluvu v boji proti kyberkriminalitě</a:t>
            </a:r>
          </a:p>
          <a:p>
            <a:pPr lvl="1"/>
            <a:r>
              <a:rPr lang="en-GB" sz="1800" dirty="0"/>
              <a:t>Z</a:t>
            </a:r>
            <a:r>
              <a:rPr lang="en-CZ" sz="1800" dirty="0"/>
              <a:t>aložena Ad Hoc Committe</a:t>
            </a:r>
            <a:r>
              <a:rPr lang="en-GB" sz="1800" dirty="0"/>
              <a:t>e</a:t>
            </a:r>
            <a:r>
              <a:rPr lang="en-CZ" sz="1800" dirty="0"/>
              <a:t> on Cybercrime 2019</a:t>
            </a:r>
          </a:p>
          <a:p>
            <a:pPr lvl="1"/>
            <a:r>
              <a:rPr lang="en-GB" sz="1800" dirty="0"/>
              <a:t>C</a:t>
            </a:r>
            <a:r>
              <a:rPr lang="en-CZ" sz="1800" dirty="0"/>
              <a:t>íl je vytvořit novou úmluvu nahrazující Budapešťskou – hlavní argument je a bylo nezapojení všech států světa, proto pod záštitou OSN</a:t>
            </a:r>
          </a:p>
          <a:p>
            <a:pPr lvl="1"/>
            <a:r>
              <a:rPr lang="en-GB" sz="1800" dirty="0"/>
              <a:t>K</a:t>
            </a:r>
            <a:r>
              <a:rPr lang="en-CZ" sz="1800" dirty="0"/>
              <a:t>riminalizace určitého jednání – více obsáhlejší ALE návrhy obsahují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politické</a:t>
            </a:r>
            <a:r>
              <a:rPr lang="en-GB" sz="1800" dirty="0"/>
              <a:t> </a:t>
            </a:r>
            <a:r>
              <a:rPr lang="en-GB" sz="1800" dirty="0" err="1"/>
              <a:t>skutky</a:t>
            </a:r>
            <a:endParaRPr lang="en-GB" sz="1800" dirty="0"/>
          </a:p>
          <a:p>
            <a:r>
              <a:rPr lang="en-GB" sz="2000" dirty="0"/>
              <a:t>Counter-ransomware initiative </a:t>
            </a:r>
          </a:p>
          <a:p>
            <a:pPr lvl="1"/>
            <a:r>
              <a:rPr lang="en-GB" sz="1800" dirty="0" err="1"/>
              <a:t>Mezinárodní</a:t>
            </a:r>
            <a:r>
              <a:rPr lang="en-GB" sz="1800" dirty="0"/>
              <a:t> </a:t>
            </a:r>
            <a:r>
              <a:rPr lang="en-GB" sz="1800" dirty="0" err="1"/>
              <a:t>iniciativa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boj</a:t>
            </a:r>
            <a:r>
              <a:rPr lang="en-GB" sz="1800" dirty="0"/>
              <a:t> s </a:t>
            </a:r>
            <a:r>
              <a:rPr lang="en-GB" sz="1800" dirty="0" err="1"/>
              <a:t>ransomwarem</a:t>
            </a:r>
            <a:endParaRPr lang="en-GB" sz="1800" dirty="0"/>
          </a:p>
          <a:p>
            <a:pPr lvl="1"/>
            <a:r>
              <a:rPr lang="en-GB" sz="1800" dirty="0" err="1"/>
              <a:t>Nedávné</a:t>
            </a:r>
            <a:r>
              <a:rPr lang="en-GB" sz="1800" dirty="0"/>
              <a:t> </a:t>
            </a:r>
            <a:r>
              <a:rPr lang="en-GB" sz="1800" dirty="0" err="1"/>
              <a:t>společné</a:t>
            </a:r>
            <a:r>
              <a:rPr lang="en-GB" sz="1800" dirty="0"/>
              <a:t> </a:t>
            </a:r>
            <a:r>
              <a:rPr lang="en-GB" sz="1800" dirty="0" err="1"/>
              <a:t>prohlášení</a:t>
            </a:r>
            <a:r>
              <a:rPr lang="en-GB" sz="1800" dirty="0"/>
              <a:t> – </a:t>
            </a:r>
            <a:r>
              <a:rPr lang="en-GB" sz="1800" dirty="0" err="1"/>
              <a:t>zasažené</a:t>
            </a:r>
            <a:r>
              <a:rPr lang="en-GB" sz="1800" dirty="0"/>
              <a:t> </a:t>
            </a:r>
            <a:r>
              <a:rPr lang="en-GB" sz="1800" dirty="0" err="1"/>
              <a:t>vládní</a:t>
            </a:r>
            <a:r>
              <a:rPr lang="en-GB" sz="1800" dirty="0"/>
              <a:t>/</a:t>
            </a:r>
            <a:r>
              <a:rPr lang="en-GB" sz="1800" dirty="0" err="1"/>
              <a:t>státní</a:t>
            </a:r>
            <a:r>
              <a:rPr lang="en-GB" sz="1800" dirty="0"/>
              <a:t> </a:t>
            </a:r>
            <a:r>
              <a:rPr lang="en-GB" sz="1800" dirty="0" err="1"/>
              <a:t>instituce</a:t>
            </a:r>
            <a:r>
              <a:rPr lang="en-GB" sz="1800" dirty="0"/>
              <a:t> </a:t>
            </a:r>
            <a:r>
              <a:rPr lang="en-GB" sz="1800" dirty="0" err="1"/>
              <a:t>nebudou</a:t>
            </a:r>
            <a:r>
              <a:rPr lang="en-GB" sz="1800" dirty="0"/>
              <a:t> </a:t>
            </a:r>
            <a:r>
              <a:rPr lang="en-GB" sz="1800" dirty="0" err="1"/>
              <a:t>platit</a:t>
            </a:r>
            <a:r>
              <a:rPr lang="en-GB" sz="1800" dirty="0"/>
              <a:t> </a:t>
            </a:r>
            <a:r>
              <a:rPr lang="en-GB" sz="1800" dirty="0" err="1"/>
              <a:t>výkupné</a:t>
            </a:r>
            <a:endParaRPr lang="en-GB" sz="1800" dirty="0"/>
          </a:p>
          <a:p>
            <a:pPr lvl="1"/>
            <a:r>
              <a:rPr lang="en-CZ" sz="1800" dirty="0"/>
              <a:t>ČR aktivním členem</a:t>
            </a:r>
          </a:p>
          <a:p>
            <a:r>
              <a:rPr lang="en-CZ" sz="2000" dirty="0"/>
              <a:t>Spolupráce v rámci EUROPOL a INTERPOL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4916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EB7D-86F3-92EC-E6F8-D5A91DF0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7747"/>
            <a:ext cx="7729728" cy="1188720"/>
          </a:xfrm>
        </p:spPr>
        <p:txBody>
          <a:bodyPr/>
          <a:lstStyle/>
          <a:p>
            <a:r>
              <a:rPr lang="en-CZ" dirty="0"/>
              <a:t>Použité 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8FEE-89D7-9D94-CB0D-D8BA261D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1784732"/>
            <a:ext cx="11688896" cy="4891490"/>
          </a:xfrm>
        </p:spPr>
        <p:txBody>
          <a:bodyPr>
            <a:normAutofit/>
          </a:bodyPr>
          <a:lstStyle/>
          <a:p>
            <a:r>
              <a:rPr lang="en-GB" sz="1400" dirty="0">
                <a:hlinkClick r:id="rId2"/>
              </a:rPr>
              <a:t>https://www.cbc.ca/news/business/pipeline-colonial-cyberattack-ransonware-1.6020315</a:t>
            </a:r>
            <a:endParaRPr lang="en-GB" sz="1400" dirty="0"/>
          </a:p>
          <a:p>
            <a:r>
              <a:rPr lang="en-GB" sz="1400" dirty="0">
                <a:hlinkClick r:id="rId3"/>
              </a:rPr>
              <a:t>https://www.crowdstrike.com/cybersecurity-101/ransomware/ransomware-as-a-service-raas/</a:t>
            </a:r>
            <a:endParaRPr lang="en-GB" sz="1400" dirty="0"/>
          </a:p>
          <a:p>
            <a:r>
              <a:rPr lang="en-GB" sz="1400" dirty="0">
                <a:hlinkClick r:id="rId4"/>
              </a:rPr>
              <a:t>https://www.keepersecurity.com/en_GB/how-much-is-my-information-worth-to-hacker-dark-web.html</a:t>
            </a:r>
            <a:endParaRPr lang="en-GB" sz="1400" dirty="0"/>
          </a:p>
          <a:p>
            <a:r>
              <a:rPr lang="en-GB" sz="1400" dirty="0">
                <a:hlinkClick r:id="rId5"/>
              </a:rPr>
              <a:t>https://www.coe.int/en/web/cybercrime/the-budapest-convention</a:t>
            </a:r>
            <a:r>
              <a:rPr lang="en-GB" sz="1400" dirty="0"/>
              <a:t> </a:t>
            </a:r>
          </a:p>
          <a:p>
            <a:r>
              <a:rPr lang="en-GB" sz="1400" dirty="0">
                <a:hlinkClick r:id="rId6"/>
              </a:rPr>
              <a:t>https://www.csa.gov.sg/News-Events/News-Articles/2023/international-counter-ransomware-initiative-members-come-together-to-strongly-discourage-ransomware-payments</a:t>
            </a:r>
            <a:endParaRPr lang="en-GB" sz="1400" dirty="0"/>
          </a:p>
          <a:p>
            <a:r>
              <a:rPr lang="en-GB" sz="1400" dirty="0">
                <a:hlinkClick r:id="rId7"/>
              </a:rPr>
              <a:t>https://counter-ransomware.org/briefingroom/5de1273d-a905-4e47-8d00-d2e0cdec578d</a:t>
            </a:r>
            <a:r>
              <a:rPr lang="en-GB" sz="1400" dirty="0"/>
              <a:t> </a:t>
            </a:r>
          </a:p>
          <a:p>
            <a:r>
              <a:rPr lang="en-GB" sz="1400" dirty="0">
                <a:hlinkClick r:id="rId8"/>
              </a:rPr>
              <a:t>https://www.unodc.org/e4j/zh/cybercrime/module-13/key-issues/criminal-groups-engaging-in-cyber-organized-crime.html</a:t>
            </a:r>
            <a:r>
              <a:rPr lang="en-GB" sz="1400" dirty="0"/>
              <a:t> </a:t>
            </a:r>
          </a:p>
          <a:p>
            <a:r>
              <a:rPr lang="en-GB" sz="1400" dirty="0">
                <a:hlinkClick r:id="rId9"/>
              </a:rPr>
              <a:t>https://www.unodc.org/e4j/en/cybercrime/module-13/key-issues/cyber-organized-crime-activities.html</a:t>
            </a:r>
            <a:r>
              <a:rPr lang="en-GB" sz="1400" dirty="0"/>
              <a:t> </a:t>
            </a:r>
          </a:p>
          <a:p>
            <a:r>
              <a:rPr lang="en-GB" sz="1400" dirty="0">
                <a:hlinkClick r:id="rId10"/>
              </a:rPr>
              <a:t>https://rm.coe.int/cyber-buda-benefits-6-december-2023-en/1680ada6a3</a:t>
            </a:r>
            <a:endParaRPr lang="en-GB" sz="1400" dirty="0"/>
          </a:p>
          <a:p>
            <a:r>
              <a:rPr lang="en-GB" sz="1400" dirty="0">
                <a:hlinkClick r:id="rId11"/>
              </a:rPr>
              <a:t>https://ccdcoe.org/library/publications/battling-cybercrime-through-the-new-additional-protocol-to-the-budapest-convention/</a:t>
            </a:r>
            <a:endParaRPr lang="en-GB" sz="1400" dirty="0"/>
          </a:p>
          <a:p>
            <a:r>
              <a:rPr lang="en-GB" sz="1400" dirty="0">
                <a:hlinkClick r:id="rId12"/>
              </a:rPr>
              <a:t>https://www.irozhlas.cz/zpravy-domov/unob-univerzita-obrany-kyberneticky-utok-hackeri_2309271200_kac</a:t>
            </a:r>
            <a:endParaRPr lang="en-GB" sz="1400" dirty="0"/>
          </a:p>
          <a:p>
            <a:r>
              <a:rPr lang="en-GB" sz="1400" dirty="0">
                <a:hlinkClick r:id="rId13"/>
              </a:rPr>
              <a:t>https://dig.watch/processes/cybercrime-ad-hoc-committee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  <a:p>
            <a:endParaRPr lang="en-GB" b="1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412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02A9D-6B0D-C813-CC78-4DB5BEF2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Kybernetická kriminalita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D487DE-4CD1-97E3-B1D5-8C046AFB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84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Definice: </a:t>
            </a:r>
          </a:p>
          <a:p>
            <a:pPr marL="0" indent="0">
              <a:buNone/>
            </a:pPr>
            <a:r>
              <a:rPr lang="cs-CZ" dirty="0"/>
              <a:t>Kriminalita namířena proti počítačům, jejich HW SW datům a sítím, nebo v ní vystupuje počítač pouze jako nástroj pro páchání trestného činu, případně počítačová síť a k ní připojená zařízen jsou prostřednictvím, v němž se taková činnost odehrává. (</a:t>
            </a:r>
            <a:r>
              <a:rPr lang="cs-CZ" dirty="0" err="1"/>
              <a:t>Jírovský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Trestný čin související s technologiemi, počítači a internetem, který má za následek poškození majetku nebo osob. (</a:t>
            </a:r>
            <a:r>
              <a:rPr lang="cs-CZ" dirty="0" err="1"/>
              <a:t>Schell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Kyberprostor je všudypřítomný, místně neomezený a velká část útoků má přeshraniční charakter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01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ACF8-7262-B6D3-0551-59169A7E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75428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4ECDB5-812A-E369-7994-119A35BF7BA6}"/>
              </a:ext>
            </a:extLst>
          </p:cNvPr>
          <p:cNvSpPr txBox="1"/>
          <p:nvPr/>
        </p:nvSpPr>
        <p:spPr>
          <a:xfrm>
            <a:off x="336884" y="0"/>
            <a:ext cx="11277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4000" dirty="0"/>
              <a:t>Vyšetřování </a:t>
            </a:r>
            <a:r>
              <a:rPr lang="cs-CZ" sz="4000" dirty="0" err="1"/>
              <a:t>Kyberkriminality</a:t>
            </a:r>
            <a:endParaRPr lang="cs-CZ" sz="40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Pachatel: </a:t>
            </a:r>
            <a:r>
              <a:rPr lang="cs-CZ" sz="2800" dirty="0"/>
              <a:t>může se jím stát kdokoli vzhledem k dostupnosti technologií. Pachatel je označován jako Hacker.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Rogers</a:t>
            </a:r>
            <a:r>
              <a:rPr lang="cs-CZ" sz="2800" dirty="0"/>
              <a:t> hackery rozděluje do 8 kategorií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Nováčci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Cyber</a:t>
            </a:r>
            <a:r>
              <a:rPr lang="cs-CZ" sz="2800" dirty="0"/>
              <a:t> </a:t>
            </a:r>
            <a:r>
              <a:rPr lang="cs-CZ" sz="2800" dirty="0" err="1"/>
              <a:t>punks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Vnitropodnikoví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Drobní zlodějíčkové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Autoři virů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Stará hackerská garda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 profesionální zločinci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Informační bojovníci</a:t>
            </a:r>
          </a:p>
        </p:txBody>
      </p:sp>
    </p:spTree>
    <p:extLst>
      <p:ext uri="{BB962C8B-B14F-4D97-AF65-F5344CB8AC3E}">
        <p14:creationId xmlns:p14="http://schemas.microsoft.com/office/powerpoint/2010/main" val="374520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75E88B-4C77-31BC-B205-56C9ABA1A5C5}"/>
              </a:ext>
            </a:extLst>
          </p:cNvPr>
          <p:cNvSpPr txBox="1"/>
          <p:nvPr/>
        </p:nvSpPr>
        <p:spPr>
          <a:xfrm>
            <a:off x="1311965" y="755373"/>
            <a:ext cx="8706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Motiv</a:t>
            </a:r>
            <a:r>
              <a:rPr lang="cs-CZ" sz="2400" dirty="0"/>
              <a:t>: Finanční zisk, pomsta, prosté hledání vzrušení, zvědavost, zábava, dobrodružství nebo šíření politického nebo ideologického přesvědčení. </a:t>
            </a:r>
          </a:p>
          <a:p>
            <a:endParaRPr lang="cs-CZ" sz="2400" dirty="0"/>
          </a:p>
          <a:p>
            <a:r>
              <a:rPr lang="cs-CZ" sz="2400" b="1" dirty="0"/>
              <a:t>Digitální důkazy: </a:t>
            </a:r>
            <a:r>
              <a:rPr lang="cs-CZ" sz="2400" dirty="0"/>
              <a:t>může být definován jako „jakákoli data uložená nebo přenesená za použití počítače, která podporují nebo vyvracejí teorii o tom, jak se čin stál, či která pomáhají vysvětlit záměry pachatele, nebo jeho alibi.“</a:t>
            </a:r>
          </a:p>
          <a:p>
            <a:endParaRPr lang="cs-CZ" sz="2400" dirty="0"/>
          </a:p>
          <a:p>
            <a:r>
              <a:rPr lang="cs-CZ" sz="2400" b="1" dirty="0"/>
              <a:t>Digitální počítačová stopa</a:t>
            </a:r>
            <a:r>
              <a:rPr lang="cs-CZ" sz="2400" dirty="0"/>
              <a:t>: je definována jako „jakákoliv informace s vypovídající hodnotou pro danou relevantní událost, uložená nebo přenášená v digitální podobě.“ </a:t>
            </a:r>
          </a:p>
        </p:txBody>
      </p:sp>
    </p:spTree>
    <p:extLst>
      <p:ext uri="{BB962C8B-B14F-4D97-AF65-F5344CB8AC3E}">
        <p14:creationId xmlns:p14="http://schemas.microsoft.com/office/powerpoint/2010/main" val="277454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8D86A-31BE-0F2F-D21C-8C72394C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Trestné činy dle TZ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BB2FA-3714-D7A1-5965-5F4B1412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TČ proti majetku</a:t>
            </a:r>
            <a:r>
              <a:rPr lang="cs-CZ" dirty="0"/>
              <a:t>: podvod (§209 TZ), Neoprávněný přístup k počítačovému systému a nosiči informaci (§230 TZ), Opatření a přechovávání přístupového zařízení a hesla k počítačovému systému a jiných takových dat §231TZ), Poškození záznamu v počítačovém systému a na nosiči informací a zásah do vybavení počítače z nedbalosti (§232 TZ)</a:t>
            </a:r>
          </a:p>
          <a:p>
            <a:r>
              <a:rPr lang="cs-CZ" b="1" dirty="0"/>
              <a:t>TČ proti svobodě a právům na ochranu osobnosti, soukromí a listovního tajemství</a:t>
            </a:r>
          </a:p>
          <a:p>
            <a:r>
              <a:rPr lang="cs-CZ" b="1" dirty="0"/>
              <a:t>TČ proti ČR, cizímu státu a mezinárodní organizaci</a:t>
            </a:r>
          </a:p>
          <a:p>
            <a:r>
              <a:rPr lang="cs-CZ" b="1" dirty="0"/>
              <a:t>TČ proti lidské důstojnosti v sexuální oblasti</a:t>
            </a:r>
          </a:p>
          <a:p>
            <a:r>
              <a:rPr lang="cs-CZ" b="1" dirty="0"/>
              <a:t>TČ hospodářské</a:t>
            </a:r>
          </a:p>
          <a:p>
            <a:r>
              <a:rPr lang="cs-CZ" b="1" dirty="0"/>
              <a:t>TČ proti pořádku ve věcech veřejných</a:t>
            </a:r>
          </a:p>
        </p:txBody>
      </p:sp>
    </p:spTree>
    <p:extLst>
      <p:ext uri="{BB962C8B-B14F-4D97-AF65-F5344CB8AC3E}">
        <p14:creationId xmlns:p14="http://schemas.microsoft.com/office/powerpoint/2010/main" val="61878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442D6-C529-7B37-1F90-F61B510B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pod tím konkrétněji představit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7DA3A-3932-5400-D401-C4C50C58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Podvody</a:t>
            </a:r>
            <a:r>
              <a:rPr lang="cs-CZ" dirty="0"/>
              <a:t> (e-shopy, inzerce, romance </a:t>
            </a:r>
            <a:r>
              <a:rPr lang="cs-CZ" dirty="0" err="1"/>
              <a:t>scam</a:t>
            </a:r>
            <a:r>
              <a:rPr lang="cs-CZ" dirty="0"/>
              <a:t>, </a:t>
            </a:r>
            <a:r>
              <a:rPr lang="cs-CZ" dirty="0" err="1"/>
              <a:t>phishing</a:t>
            </a:r>
            <a:r>
              <a:rPr lang="cs-CZ" dirty="0"/>
              <a:t> apod.)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 err="1"/>
              <a:t>Hacking</a:t>
            </a:r>
            <a:r>
              <a:rPr lang="cs-CZ" b="1" dirty="0"/>
              <a:t> </a:t>
            </a:r>
            <a:r>
              <a:rPr lang="cs-CZ" dirty="0"/>
              <a:t>(neoprávněný vstup do počítačového systému a jeho zneužití)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podvodná žádost </a:t>
            </a:r>
            <a:r>
              <a:rPr lang="cs-CZ" dirty="0"/>
              <a:t>o finance často prostřednictvím falešného profilu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Podvodné e-shopy </a:t>
            </a:r>
            <a:r>
              <a:rPr lang="cs-CZ" dirty="0"/>
              <a:t>(často bývají zneužity značky známých společností jako je Alza, Česká pošta, Tesco atd.)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Mravnostní trestné činy </a:t>
            </a:r>
            <a:r>
              <a:rPr lang="cs-CZ" dirty="0"/>
              <a:t>(týká se ohrožování výchovy dětí, dětské pornografie, navazování nedovolených kontaktů atd.)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Trestné činy proti autorskému právu </a:t>
            </a:r>
            <a:r>
              <a:rPr lang="cs-CZ" dirty="0"/>
              <a:t>(neoprávněné sdílení hudby, filmů, softwaru)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dirty="0"/>
              <a:t>Násilné projevy a </a:t>
            </a:r>
            <a:r>
              <a:rPr lang="cs-CZ" b="1" dirty="0" err="1"/>
              <a:t>hate</a:t>
            </a:r>
            <a:r>
              <a:rPr lang="cs-CZ" b="1" dirty="0"/>
              <a:t> </a:t>
            </a:r>
            <a:r>
              <a:rPr lang="cs-CZ" b="1" dirty="0" err="1"/>
              <a:t>crime</a:t>
            </a:r>
            <a:r>
              <a:rPr lang="cs-CZ" b="1" dirty="0"/>
              <a:t> </a:t>
            </a:r>
            <a:r>
              <a:rPr lang="cs-CZ" dirty="0"/>
              <a:t>(vydírání, vyhrožování, nebezpečné pronásledování, šíření poplašné zprávy, extrémismus)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09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D7DCE-83A6-65E9-37CD-C61177C7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336" y="258839"/>
            <a:ext cx="8613327" cy="2163519"/>
          </a:xfrm>
        </p:spPr>
        <p:txBody>
          <a:bodyPr>
            <a:noAutofit/>
          </a:bodyPr>
          <a:lstStyle/>
          <a:p>
            <a:r>
              <a:rPr lang="cs-CZ" sz="2000" b="0" i="0" dirty="0">
                <a:solidFill>
                  <a:srgbClr val="3C3C3B"/>
                </a:solidFill>
                <a:effectLst/>
                <a:latin typeface="Montserrat" panose="00000500000000000000" pitchFamily="2" charset="-18"/>
              </a:rPr>
              <a:t>Podle Zprávy o stavu vnitřní bezpečnosti a veřejného pořádku v České republice v roce 2021 (ve srovnání s rokem 2020) </a:t>
            </a:r>
            <a:r>
              <a:rPr lang="cs-CZ" sz="2000" b="1" i="0" dirty="0">
                <a:solidFill>
                  <a:srgbClr val="3C3C3B"/>
                </a:solidFill>
                <a:effectLst/>
                <a:latin typeface="Montserrat" panose="00000500000000000000" pitchFamily="2" charset="-18"/>
              </a:rPr>
              <a:t>trestná činnost spáchaná prostřednictvím internetu i jiných sítí zaznamenala v roce 2021 nárůst na 9 518 skutků (+1 445, +17,8 %).  </a:t>
            </a:r>
            <a:endParaRPr lang="cs-CZ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E025B8C-9DD3-B64F-055E-CD0738809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189" y="2530761"/>
            <a:ext cx="6585131" cy="4068400"/>
          </a:xfrm>
        </p:spPr>
      </p:pic>
    </p:spTree>
    <p:extLst>
      <p:ext uri="{BB962C8B-B14F-4D97-AF65-F5344CB8AC3E}">
        <p14:creationId xmlns:p14="http://schemas.microsoft.com/office/powerpoint/2010/main" val="299261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9EC3-E4EB-BCF5-8897-6CF29AD8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 v kybernetické kriminalitě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209BC-7182-CA2F-1DB7-9FA69B4B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sz="3600" b="1" dirty="0"/>
              <a:t>Běžná kriminalita se přesouvá do kyberprostoru </a:t>
            </a:r>
          </a:p>
          <a:p>
            <a:pPr marL="0" indent="0" algn="just">
              <a:buNone/>
            </a:pPr>
            <a:endParaRPr lang="cs-CZ" sz="3200" b="1" dirty="0"/>
          </a:p>
          <a:p>
            <a:pPr marL="0" indent="0" algn="just">
              <a:buNone/>
            </a:pPr>
            <a:r>
              <a:rPr lang="cs-CZ" sz="3200" dirty="0"/>
              <a:t>Tento trend značně urychlila pandemie covid-19, kvůli které se do kyberprostoru přesunula celá řada aktivit z reálného světa – jako je nakupování, vzdělávání, pracovní a osobní setkávání či volnočasové aktivity.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44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5D15F09-4989-37BD-36D6-D703BF6C9459}"/>
              </a:ext>
            </a:extLst>
          </p:cNvPr>
          <p:cNvSpPr txBox="1"/>
          <p:nvPr/>
        </p:nvSpPr>
        <p:spPr>
          <a:xfrm>
            <a:off x="1355558" y="802106"/>
            <a:ext cx="94808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b="1" dirty="0"/>
              <a:t>Legalizace výnosů z trestné činnosti a zametání stop prostřednictvím kryptoměn </a:t>
            </a:r>
          </a:p>
          <a:p>
            <a:pPr algn="just"/>
            <a:endParaRPr lang="cs-CZ" sz="2600" b="1" dirty="0"/>
          </a:p>
          <a:p>
            <a:pPr algn="just"/>
            <a:r>
              <a:rPr lang="cs-CZ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Zpráva o činnosti Státního zastupitelství za rok 2021</a:t>
            </a:r>
            <a:r>
              <a:rPr lang="cs-CZ" sz="2600" dirty="0"/>
              <a:t> uvádí, že: „Drtivá většina finančních prostředků pocházejících z kybernetické majetkové trestné činnosti je přeposílaná do zahraničních peněžních institucí nebo okamžitě převedena na některou z kryptoměn. Za uplynulé období lze pozorovat masivní využívání virtuálních měn (kryptoměn) jako prostředku k zametení stop a současně i k legalizaci výnosů z trestné činnosti.“ </a:t>
            </a:r>
          </a:p>
          <a:p>
            <a:pPr algn="just"/>
            <a:r>
              <a:rPr lang="cs-CZ" sz="2800" b="0" i="0" dirty="0">
                <a:solidFill>
                  <a:srgbClr val="3C3C3B"/>
                </a:solidFill>
                <a:effectLst/>
                <a:latin typeface="Montserrat" panose="00000500000000000000" pitchFamily="2" charset="-18"/>
              </a:rPr>
              <a:t> 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7183171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404</TotalTime>
  <Words>1207</Words>
  <Application>Microsoft Macintosh PowerPoint</Application>
  <PresentationFormat>Widescreen</PresentationFormat>
  <Paragraphs>118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Montserrat</vt:lpstr>
      <vt:lpstr>Balík</vt:lpstr>
      <vt:lpstr>Kybernetická kriminalita</vt:lpstr>
      <vt:lpstr>Kybernetická kriminalita</vt:lpstr>
      <vt:lpstr>PowerPoint Presentation</vt:lpstr>
      <vt:lpstr>PowerPoint Presentation</vt:lpstr>
      <vt:lpstr>Trestné činy dle TZ</vt:lpstr>
      <vt:lpstr>Co si pod tím konkrétněji představit</vt:lpstr>
      <vt:lpstr>Podle Zprávy o stavu vnitřní bezpečnosti a veřejného pořádku v České republice v roce 2021 (ve srovnání s rokem 2020) trestná činnost spáchaná prostřednictvím internetu i jiných sítí zaznamenala v roce 2021 nárůst na 9 518 skutků (+1 445, +17,8 %).  </vt:lpstr>
      <vt:lpstr>Trendy  v kybernetické kriminalitě</vt:lpstr>
      <vt:lpstr>PowerPoint Presentation</vt:lpstr>
      <vt:lpstr>PowerPoint Presentation</vt:lpstr>
      <vt:lpstr>PowerPoint Presentation</vt:lpstr>
      <vt:lpstr>PowerPoint Presentation</vt:lpstr>
      <vt:lpstr>Mezinárodní dimenze</vt:lpstr>
      <vt:lpstr>Nejčastější typy aktivit</vt:lpstr>
      <vt:lpstr>Colonial pipeline 2021</vt:lpstr>
      <vt:lpstr>Boj proti kyberkriminalitě – národní úroveň</vt:lpstr>
      <vt:lpstr>Boj proti kyberkriminalitě – mezinárodní úroveň</vt:lpstr>
      <vt:lpstr>Boj proti kyberkriminalitě – mezinárodní úroveň</vt:lpstr>
      <vt:lpstr>Použité zdroje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Kybernetická kriminalita</dc:title>
  <dc:creator>Aneta Krko</dc:creator>
  <cp:lastModifiedBy>Dominik Zachar</cp:lastModifiedBy>
  <cp:revision>6</cp:revision>
  <dcterms:created xsi:type="dcterms:W3CDTF">2023-12-12T18:31:31Z</dcterms:created>
  <dcterms:modified xsi:type="dcterms:W3CDTF">2023-12-13T21:04:08Z</dcterms:modified>
</cp:coreProperties>
</file>