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3" r:id="rId9"/>
    <p:sldId id="274" r:id="rId10"/>
    <p:sldId id="275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04569-6BAD-751E-FCAD-1B05604F46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Organizovaná kriminalita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F09BA4-762A-470B-ECB9-1B0177CB00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050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E03A6-CFC4-44F0-E607-CCBCFE985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organizovaného zločinu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E1BC10-DA8C-001F-3095-E100617ED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700" dirty="0"/>
              <a:t>Plně rozvinutá struktura má třístupňovou řídící strukturu:</a:t>
            </a:r>
          </a:p>
          <a:p>
            <a:r>
              <a:rPr lang="cs-CZ" sz="1700" dirty="0"/>
              <a:t>Vrcholem je nejvyšší vedení - </a:t>
            </a:r>
            <a:r>
              <a:rPr lang="cs-CZ" sz="1700" dirty="0">
                <a:effectLst/>
                <a:ea typeface="Calibri" panose="020F0502020204030204" pitchFamily="34" charset="0"/>
              </a:rPr>
              <a:t>izolováno od bezprostředního páchání trestné činnosti, hromadí finanční prostředky, má k dispozici dokonalý odborný servis – právní poradce, ekonomy, informatiky a ochranku, určuje strategii a udržuje kontakty</a:t>
            </a:r>
          </a:p>
          <a:p>
            <a:r>
              <a:rPr lang="cs-CZ" sz="1700" dirty="0">
                <a:ea typeface="Calibri" panose="020F0502020204030204" pitchFamily="34" charset="0"/>
              </a:rPr>
              <a:t>Řadoví členové provádějící servis - </a:t>
            </a:r>
            <a:r>
              <a:rPr lang="cs-CZ" sz="1700" dirty="0">
                <a:effectLst/>
                <a:ea typeface="Calibri" panose="020F0502020204030204" pitchFamily="34" charset="0"/>
              </a:rPr>
              <a:t>automechanici, zbrojaři, chemici, specialisté na překonávání zabezpečovacích a poplašných zařízení, výrobci falešných dokladů, kurýrní služby, překupnictví, transfer peně</a:t>
            </a:r>
            <a:r>
              <a:rPr lang="cs-CZ" sz="1700" dirty="0">
                <a:ea typeface="Calibri" panose="020F0502020204030204" pitchFamily="34" charset="0"/>
              </a:rPr>
              <a:t>z</a:t>
            </a:r>
          </a:p>
          <a:p>
            <a:r>
              <a:rPr lang="cs-CZ" sz="1700" dirty="0">
                <a:effectLst/>
                <a:ea typeface="Calibri" panose="020F0502020204030204" pitchFamily="34" charset="0"/>
              </a:rPr>
              <a:t>Řadoví členové provádějící akce - transport, kurýrní služby, překupnictví, transfer peněz, distribuci drog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660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D4EBC-7B44-BA79-9B51-6D0CDBF39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 proti organizované kriminalitě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1F85A0-C110-32E4-A723-27BDDE59A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Trestní zákoník</a:t>
            </a:r>
          </a:p>
          <a:p>
            <a:r>
              <a:rPr lang="cs-CZ" dirty="0"/>
              <a:t>Trestní řád</a:t>
            </a:r>
          </a:p>
          <a:p>
            <a:r>
              <a:rPr lang="cs-CZ" dirty="0"/>
              <a:t>Zákon o zvláštní ochraně svědka a dalších osob v souvislosti s trestním řízením</a:t>
            </a:r>
          </a:p>
          <a:p>
            <a:r>
              <a:rPr lang="cs-CZ" dirty="0"/>
              <a:t>Zákon o legalizaci výnosů z trestné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300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E1843D-A8DA-3ECC-678B-761A8AB2C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zákoník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FC7C67-8B3C-D108-7E5D-0FDC631AF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Organizovaná kriminalita není v trestním zákoníku definována jako samostatná skutková podstata trestného činu, nicméně jsou zde upraveny některé instituty, díky kterým je možné organizovanou kriminalitu postihovat.</a:t>
            </a:r>
          </a:p>
          <a:p>
            <a:r>
              <a:rPr lang="cs-CZ" dirty="0"/>
              <a:t>Trestní zákoník definuje jakožto nejzávažnější formu trestné činnosti organizovanou zločineckou skupinu – tj.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společenství více osob - nejméně tří trestně odpovědných fyzických či právnických osob, s vnitřní organizovanou strukturou s rozdělením moci, zaměřenou na soustavné páchání trestné činnosti.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154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2EF29-343E-3261-4B64-D0B1E3DAE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řád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5252E6-CA32-7711-F1A8-32213C3B5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Trestní řád obsahuje jeden z nejdiskutovanějších a současně z nejužitečnějších institutů pro boj s organizovanou kriminalitou – použití agenta.</a:t>
            </a:r>
          </a:p>
          <a:p>
            <a:r>
              <a:rPr lang="cs-CZ" dirty="0"/>
              <a:t>Zvláštním typem agenta je pak agent – provokatér. Pro rozpor s Ústavou toho náš právní řád nedefinuje.</a:t>
            </a:r>
          </a:p>
          <a:p>
            <a:r>
              <a:rPr lang="cs-CZ" dirty="0"/>
              <a:t>Dále je trestním řádem definován institut tzv. spolupracujícího obviněného.</a:t>
            </a:r>
          </a:p>
        </p:txBody>
      </p:sp>
    </p:spTree>
    <p:extLst>
      <p:ext uri="{BB962C8B-B14F-4D97-AF65-F5344CB8AC3E}">
        <p14:creationId xmlns:p14="http://schemas.microsoft.com/office/powerpoint/2010/main" val="824580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6B064-4F61-F540-C7DC-DA95E074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agenta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073F6-92F2-F95F-A6BE-B4572203E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operativně pátrací institut</a:t>
            </a:r>
          </a:p>
          <a:p>
            <a:r>
              <a:rPr lang="cs-CZ" dirty="0"/>
              <a:t>v případě užití tohoto institut dochází k vážným zásahům do lidských práv, a to i nezainteresovaných osob</a:t>
            </a:r>
          </a:p>
          <a:p>
            <a:r>
              <a:rPr lang="cs-CZ" dirty="0">
                <a:ea typeface="Calibri" panose="020F0502020204030204" pitchFamily="34" charset="0"/>
              </a:rPr>
              <a:t>z </a:t>
            </a:r>
            <a:r>
              <a:rPr lang="cs-CZ" dirty="0">
                <a:effectLst/>
                <a:ea typeface="Calibri" panose="020F0502020204030204" pitchFamily="34" charset="0"/>
              </a:rPr>
              <a:t>čl. 6 Evropské Úmluvy o ochraně lidských práv a základních svobod vyplývá, že i zde musí být dodržen princip presumpce neviny a musí být dohlíženo na dodržování lidských práv a základních svobod </a:t>
            </a:r>
          </a:p>
          <a:p>
            <a:r>
              <a:rPr lang="cs-CZ" dirty="0">
                <a:ea typeface="Calibri" panose="020F0502020204030204" pitchFamily="34" charset="0"/>
              </a:rPr>
              <a:t>l</a:t>
            </a:r>
            <a:r>
              <a:rPr lang="cs-CZ" dirty="0">
                <a:effectLst/>
                <a:ea typeface="Calibri" panose="020F0502020204030204" pitchFamily="34" charset="0"/>
              </a:rPr>
              <a:t>egální definicí agenta a stanovením nezbytné míry zásahu do lidských práv a základních svobod umožnilo posléze získané skutečnosti využít  před soudem jako důkazy</a:t>
            </a:r>
          </a:p>
          <a:p>
            <a:r>
              <a:rPr lang="cs-CZ" dirty="0">
                <a:ea typeface="Calibri" panose="020F0502020204030204" pitchFamily="34" charset="0"/>
              </a:rPr>
              <a:t>a</a:t>
            </a:r>
            <a:r>
              <a:rPr lang="cs-CZ" dirty="0">
                <a:effectLst/>
                <a:ea typeface="Calibri" panose="020F0502020204030204" pitchFamily="34" charset="0"/>
              </a:rPr>
              <a:t>gentem je příslušník Policie ČR nebo Generální inspekce bezpečnostních sborů, který zpravidla vystupuje s krycími doklady a kamufluje cíl své činnosti – cíl odhalit pachatele trestné činnosti spáchané ve prospěch organizované zločinecké skupiny. Účastní se činnosti organizované zločinecké skupiny nebo organizovanou zločineckou skupinu podporuje.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605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B312BA-75EB-9B5A-CA2B-C16AB893A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 provokatér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AC0F9F-27D0-BD7F-B442-0C133BAF4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900" dirty="0"/>
              <a:t>v našem právním řádu nepřípustný</a:t>
            </a:r>
          </a:p>
          <a:p>
            <a:r>
              <a:rPr lang="cs-CZ" sz="1900" dirty="0">
                <a:ea typeface="Calibri" panose="020F0502020204030204" pitchFamily="34" charset="0"/>
              </a:rPr>
              <a:t>a</a:t>
            </a:r>
            <a:r>
              <a:rPr lang="cs-CZ" sz="1900" dirty="0">
                <a:effectLst/>
                <a:ea typeface="Calibri" panose="020F0502020204030204" pitchFamily="34" charset="0"/>
              </a:rPr>
              <a:t>gent provokatér je utajený policista, který se pokouší dostat do kontaktu s organizovaným zločinem s cílem sbírat důkazy či nechat nachytat pachatele při činu</a:t>
            </a:r>
          </a:p>
          <a:p>
            <a:r>
              <a:rPr lang="cs-CZ" sz="1900" dirty="0">
                <a:effectLst/>
                <a:ea typeface="Calibri" panose="020F0502020204030204" pitchFamily="34" charset="0"/>
              </a:rPr>
              <a:t>Agent provokatér zakládá organizované zločinecké skupiny, zosnuje trestnou činnost či navádí k trestné činnosti</a:t>
            </a:r>
            <a:endParaRPr lang="cs-CZ" sz="1900" dirty="0">
              <a:ea typeface="Calibri" panose="020F0502020204030204" pitchFamily="34" charset="0"/>
            </a:endParaRPr>
          </a:p>
          <a:p>
            <a:r>
              <a:rPr lang="cs-CZ" sz="1900" dirty="0"/>
              <a:t>Hojně využívaný v USA.</a:t>
            </a:r>
          </a:p>
          <a:p>
            <a:r>
              <a:rPr lang="cs-CZ" sz="1900" dirty="0"/>
              <a:t>AVŠAK - </a:t>
            </a:r>
            <a:r>
              <a:rPr lang="cs-CZ" sz="1900" dirty="0">
                <a:effectLst/>
                <a:ea typeface="Calibri" panose="020F0502020204030204" pitchFamily="34" charset="0"/>
              </a:rPr>
              <a:t>Ústavní soud ČR se vyjádřil ve svém nálezu a konstatoval: „</a:t>
            </a:r>
            <a:r>
              <a:rPr lang="cs-CZ" sz="1900" i="1" dirty="0">
                <a:effectLst/>
                <a:ea typeface="Calibri" panose="020F0502020204030204" pitchFamily="34" charset="0"/>
              </a:rPr>
              <a:t>Je nepřípustným porušením čl. 39 Listiny a čl. 7 odst. 1 Úmluvy, pakliže jednání státu (v dané věci Policie) se stává součástí skutkového děje, celé posloupnosti úkonů, z nichž se trestní jednání skládá (např. provokace či iniciování trestného činu, jeho dokonání, apod.).</a:t>
            </a:r>
            <a:r>
              <a:rPr lang="cs-CZ" sz="1900" dirty="0">
                <a:effectLst/>
                <a:ea typeface="Calibri" panose="020F0502020204030204" pitchFamily="34" charset="0"/>
              </a:rPr>
              <a:t> </a:t>
            </a:r>
            <a:r>
              <a:rPr lang="cs-CZ" sz="1900" i="1" dirty="0">
                <a:effectLst/>
                <a:ea typeface="Calibri" panose="020F0502020204030204" pitchFamily="34" charset="0"/>
              </a:rPr>
              <a:t>Jinými slovy nepřípustný je takový zásah státu do skutkového děje, jenž ve své komplexnosti tvoří trestný čin.“</a:t>
            </a:r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45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D7358-5351-096E-50BF-A3A9226A2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je možné využít agenta?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DBAA9B-C666-7474-490D-1CAC09A5A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na návrh státního zástupce vrchního státního zastupitelství</a:t>
            </a:r>
          </a:p>
          <a:p>
            <a:r>
              <a:rPr lang="cs-CZ" sz="1800" dirty="0">
                <a:ea typeface="Calibri" panose="020F0502020204030204" pitchFamily="34" charset="0"/>
              </a:rPr>
              <a:t>o</a:t>
            </a:r>
            <a:r>
              <a:rPr lang="cs-CZ" sz="1800" dirty="0">
                <a:effectLst/>
                <a:ea typeface="Calibri" panose="020F0502020204030204" pitchFamily="34" charset="0"/>
              </a:rPr>
              <a:t> jeho použití pak rozhoduje soudce vrchního soudu za podmínek stanovaných v </a:t>
            </a:r>
            <a:r>
              <a:rPr lang="cs-CZ" sz="1800" dirty="0" err="1">
                <a:effectLst/>
                <a:ea typeface="Calibri" panose="020F0502020204030204" pitchFamily="34" charset="0"/>
              </a:rPr>
              <a:t>ust</a:t>
            </a:r>
            <a:r>
              <a:rPr lang="cs-CZ" sz="1800" dirty="0">
                <a:effectLst/>
                <a:ea typeface="Calibri" panose="020F0502020204030204" pitchFamily="34" charset="0"/>
              </a:rPr>
              <a:t>. §158b a §158e trestního řádu</a:t>
            </a:r>
          </a:p>
          <a:p>
            <a:r>
              <a:rPr lang="cs-CZ" sz="1800" dirty="0">
                <a:effectLst/>
                <a:ea typeface="Calibri" panose="020F0502020204030204" pitchFamily="34" charset="0"/>
              </a:rPr>
              <a:t>pouze v postavení agenta kontrolora, žádná provokace mu není tedy dovolena</a:t>
            </a:r>
            <a:endParaRPr lang="cs-CZ" sz="1800" dirty="0">
              <a:ea typeface="Calibri" panose="020F0502020204030204" pitchFamily="34" charset="0"/>
            </a:endParaRPr>
          </a:p>
          <a:p>
            <a:r>
              <a:rPr lang="cs-CZ" sz="1800" dirty="0">
                <a:ea typeface="Calibri" panose="020F0502020204030204" pitchFamily="34" charset="0"/>
              </a:rPr>
              <a:t>v</a:t>
            </a:r>
            <a:r>
              <a:rPr lang="cs-CZ" sz="1800" dirty="0">
                <a:effectLst/>
                <a:ea typeface="Calibri" panose="020F0502020204030204" pitchFamily="34" charset="0"/>
              </a:rPr>
              <a:t> případě, že by se provokačního jednání přesto dopustil, není možno pachatele trestně stíhat a přihlédnout k takto získaným důkazům</a:t>
            </a:r>
          </a:p>
          <a:p>
            <a:r>
              <a:rPr lang="cs-CZ" sz="1800" dirty="0"/>
              <a:t>agent je beztrestný u taxativně stanovených trestných činů.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902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7F202-C246-A463-3202-56DCC4F61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Spolupracující obviněný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B47BBE-CA61-9FA1-D12C-300BEAE97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66875"/>
            <a:ext cx="9480580" cy="4324350"/>
          </a:xfrm>
        </p:spPr>
        <p:txBody>
          <a:bodyPr>
            <a:noAutofit/>
          </a:bodyPr>
          <a:lstStyle/>
          <a:p>
            <a:r>
              <a:rPr lang="cs-CZ" sz="1400" dirty="0">
                <a:ea typeface="Calibri" panose="020F0502020204030204" pitchFamily="34" charset="0"/>
              </a:rPr>
              <a:t>d</a:t>
            </a:r>
            <a:r>
              <a:rPr lang="cs-CZ" sz="1400" dirty="0">
                <a:effectLst/>
                <a:ea typeface="Calibri" panose="020F0502020204030204" pitchFamily="34" charset="0"/>
              </a:rPr>
              <a:t>ůvodem pro zavedení bylo usnadnění důkazní situace v podobě doznání, které složí obvinění, a tím i zjednodušení dokazování v případech mimořádně závažné kriminality, jejíž atributem je organizovaný zločin</a:t>
            </a:r>
          </a:p>
          <a:p>
            <a:r>
              <a:rPr lang="cs-CZ" sz="1400" dirty="0">
                <a:effectLst/>
                <a:ea typeface="Calibri" panose="020F0502020204030204" pitchFamily="34" charset="0"/>
              </a:rPr>
              <a:t>státní zástupce v řízení o zločinu označí v obžalobě obviněného za spolupracujícího a považuje takové označení za potřebné vzhledem  k povaze trestného činu, a to i s přihlédnutím k trestnému činu uvedeného v doznání obviněného, k jeho osobě a k okolnostem případu (zejména zda a jakým způsobem se obviněný podílel na spáchání trestného činu a jaké následky svým jednáním způsobil), a to za splnění třech kumulativních podmínek:</a:t>
            </a:r>
          </a:p>
          <a:p>
            <a:pPr marL="0" indent="0">
              <a:buNone/>
            </a:pPr>
            <a:r>
              <a:rPr lang="cs-CZ" sz="1400" dirty="0"/>
              <a:t>-    spolupracující obviněný </a:t>
            </a:r>
            <a:r>
              <a:rPr lang="cs-CZ" sz="1400" dirty="0">
                <a:effectLst/>
                <a:ea typeface="Calibri" panose="020F0502020204030204" pitchFamily="34" charset="0"/>
              </a:rPr>
              <a:t>oznámí státnímu zástupci skutečnosti, které jsou způsobilé významně přispět k objasnění zločinu     spáchaného členy organizované skupiny,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  <a:buFontTx/>
              <a:buChar char="-"/>
            </a:pPr>
            <a:r>
              <a: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dozná se k činu, pro který je stíhán, přičemž nejsou důvodné pochybnosti o tom, že jeho doznání bylo učiněno svobodně, vážně a určitě, a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  <a:buFontTx/>
              <a:buChar char="-"/>
            </a:pPr>
            <a:r>
              <a:rPr lang="cs-CZ" sz="1400" dirty="0">
                <a:effectLst/>
                <a:ea typeface="Calibri" panose="020F0502020204030204" pitchFamily="34" charset="0"/>
              </a:rPr>
              <a:t>prohlásí, že souhlasí, aby byl označen jako spolupracující obviněný.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02512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DA69F-9FC6-2329-4402-426E8E291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Anonymní svědek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AC8727-FF4F-FC47-2CE3-03EAE9411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effectLst/>
                <a:ea typeface="Calibri" panose="020F0502020204030204" pitchFamily="34" charset="0"/>
              </a:rPr>
              <a:t>případy, kdy svědkovi nebo osobě jemu blízké zřejmě hrozí v souvislosti s podáním svědectví újma na zdraví nebo jiné vážné porušení jeho základních práv</a:t>
            </a:r>
          </a:p>
          <a:p>
            <a:r>
              <a:rPr lang="cs-CZ" sz="1800" dirty="0">
                <a:ea typeface="Calibri" panose="020F0502020204030204" pitchFamily="34" charset="0"/>
              </a:rPr>
              <a:t>o</a:t>
            </a:r>
            <a:r>
              <a:rPr lang="cs-CZ" sz="1800" dirty="0">
                <a:effectLst/>
                <a:ea typeface="Calibri" panose="020F0502020204030204" pitchFamily="34" charset="0"/>
              </a:rPr>
              <a:t>rgán činný v trestním řízení učiní opatření k utajení totožnosti i podoby svědka a jeho údaje se pak vedou odděleně od trestního spisu</a:t>
            </a:r>
          </a:p>
          <a:p>
            <a:r>
              <a:rPr lang="cs-CZ" sz="1800" dirty="0">
                <a:effectLst/>
                <a:ea typeface="Calibri" panose="020F0502020204030204" pitchFamily="34" charset="0"/>
              </a:rPr>
              <a:t>Ústavní soud judikoval ve svém nálezu </a:t>
            </a:r>
            <a:r>
              <a:rPr lang="cs-CZ" sz="1800" dirty="0" err="1">
                <a:effectLst/>
                <a:ea typeface="Calibri" panose="020F0502020204030204" pitchFamily="34" charset="0"/>
              </a:rPr>
              <a:t>sp</a:t>
            </a:r>
            <a:r>
              <a:rPr lang="cs-CZ" sz="1800" dirty="0">
                <a:effectLst/>
                <a:ea typeface="Calibri" panose="020F0502020204030204" pitchFamily="34" charset="0"/>
              </a:rPr>
              <a:t>. zn. IV ÚS 37/01, že institut anonymního svědka nelze libovolně zneužívat, protože dochází k porušení práva na obhajobu. Proto pro použití tohoto institutu musí být jasně dány konkrétní důvody svědčící o tom, že by svědkům či osobám jim blízkým hrozila újma na zdraví nebo nebezpečí porušení jejich základních práv.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10343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7880C-7214-9CC7-5663-BEA141001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zvláštní ochraně svědka a dalších osob v souvislosti s trestním řízením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C1B828-4ED5-4FC2-F551-75D931A9B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1800" dirty="0">
                <a:effectLst/>
                <a:ea typeface="Calibri" panose="020F0502020204030204" pitchFamily="34" charset="0"/>
              </a:rPr>
              <a:t>upravuje poskytování zvláštní ochrany a pomoci svědku a dalším osobám, kterým v souvislosti s trestním řízením zřejmě hrozí újma na zdraví nebo jiné vážné nebezpečí</a:t>
            </a:r>
          </a:p>
          <a:p>
            <a:r>
              <a:rPr lang="cs-CZ" sz="1800" dirty="0"/>
              <a:t>zákon rozlišuje osoby ohrožené a chráněné</a:t>
            </a:r>
          </a:p>
          <a:p>
            <a:r>
              <a:rPr lang="cs-CZ" sz="1800" dirty="0"/>
              <a:t>ohrožená osoba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podala nebo má podat vysvětlení, svědeckou výpověď nebo vypovídala či má vypovídat jako obviněný anebo jinak pomáhala nebo má pomoci k dosažení účelu trestního řízení, event. je znalcem nebo tlumočníkem anebo obhájcem, pokud obviněný, kterého jako obhájce zastupuje, vypovídal nebo má vypovídat, aby pomohl k dosažení účelu trestního řízení, příp. je osobou blízkou uvedeným osobám. </a:t>
            </a:r>
          </a:p>
          <a:p>
            <a:r>
              <a:rPr lang="cs-CZ" sz="1800" dirty="0">
                <a:ea typeface="Calibri" panose="020F0502020204030204" pitchFamily="34" charset="0"/>
              </a:rPr>
              <a:t>c</a:t>
            </a:r>
            <a:r>
              <a:rPr lang="cs-CZ" sz="1800" dirty="0">
                <a:effectLst/>
                <a:ea typeface="Calibri" panose="020F0502020204030204" pitchFamily="34" charset="0"/>
              </a:rPr>
              <a:t>hráněnou osobou je ohrožená osoba výše uvedená, které je poskytována zvláštní ochrana a pomoc. Tuto zvláštní ochranu a pomoc poskytuje Policie ČR a Vězeňská služba ČR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60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060E0-6F33-D4C6-9A50-FCE7C0B6C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pojmu „organizovaná kriminalita“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70337-1D6A-6D1D-CE20-BF4B9C307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pojmu „organizované kriminality“ je klíčové pro úspěšný boj proti ní.</a:t>
            </a:r>
          </a:p>
          <a:p>
            <a:r>
              <a:rPr lang="cs-CZ" dirty="0"/>
              <a:t>Odborné diskuze stále upřesňují její pojmové znaky.</a:t>
            </a:r>
          </a:p>
          <a:p>
            <a:r>
              <a:rPr lang="cs-CZ" dirty="0"/>
              <a:t>Jako aktuální definici můžeme uvést: </a:t>
            </a:r>
            <a:r>
              <a:rPr lang="cs-CZ" sz="2000" i="1" spc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Organizovaná kriminalita přestavuje specifický typ, nebo také způsob trestné činnosti vykazující řadu shodných formálních rysů s podnikatelskou činností, která je organizována za účelem dosahování maximálního zisku či jiných výhod bez ohledu na použité prostředky a oblasti podnikání, reagující na strukturu společenské poptávky</a:t>
            </a:r>
            <a:r>
              <a:rPr lang="cs-CZ" sz="2000" spc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54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A0E66-33DE-0C9C-2668-C3AC0506C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legalizaci výnosů z trestné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DE8F2F-90F6-885D-6FF9-C660AFDAB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/>
              <a:t>Proces praní špinavých peněz – 3 etapy:</a:t>
            </a:r>
          </a:p>
          <a:p>
            <a:pPr marL="0" indent="0">
              <a:buNone/>
            </a:pPr>
            <a:r>
              <a:rPr lang="cs-CZ" sz="1600" dirty="0"/>
              <a:t>	- </a:t>
            </a:r>
            <a:r>
              <a:rPr lang="cs-CZ" sz="1600" dirty="0" err="1">
                <a:effectLst/>
                <a:ea typeface="Calibri" panose="020F0502020204030204" pitchFamily="34" charset="0"/>
              </a:rPr>
              <a:t>placement</a:t>
            </a:r>
            <a:r>
              <a:rPr lang="cs-CZ" sz="1600" dirty="0">
                <a:effectLst/>
                <a:ea typeface="Calibri" panose="020F0502020204030204" pitchFamily="34" charset="0"/>
              </a:rPr>
              <a:t>, tzn. zavedení peněžních prostředků v hotovosti do finančního systému</a:t>
            </a:r>
          </a:p>
          <a:p>
            <a:pPr marL="0" indent="0">
              <a:buNone/>
            </a:pPr>
            <a:r>
              <a:rPr lang="cs-CZ" sz="1600" dirty="0"/>
              <a:t>	- </a:t>
            </a:r>
            <a:r>
              <a:rPr lang="cs-CZ" sz="1600" dirty="0" err="1">
                <a:effectLst/>
                <a:ea typeface="Calibri" panose="020F0502020204030204" pitchFamily="34" charset="0"/>
              </a:rPr>
              <a:t>layering</a:t>
            </a:r>
            <a:r>
              <a:rPr lang="cs-CZ" sz="1600" dirty="0">
                <a:ea typeface="Calibri" panose="020F0502020204030204" pitchFamily="34" charset="0"/>
              </a:rPr>
              <a:t>, tj.</a:t>
            </a:r>
            <a:r>
              <a:rPr lang="cs-CZ" sz="1600" dirty="0">
                <a:effectLst/>
                <a:ea typeface="Calibri" panose="020F0502020204030204" pitchFamily="34" charset="0"/>
              </a:rPr>
              <a:t> zastření zdroje a nelegálního původu peněz. Zločinecké organizace musí vytvořit zdání, že peněžní prostředky byly nabyty legální cestou a rovněž musí přerušit možnost sledování toku peněz, zejména nepřehledností operací, přesunem peněžních prostředků z bank do bank, a to nejlépe v rozdílných státech.</a:t>
            </a: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dirty="0"/>
              <a:t>	- </a:t>
            </a:r>
            <a:r>
              <a:rPr lang="cs-CZ" sz="1600" dirty="0" err="1">
                <a:effectLst/>
                <a:ea typeface="Calibri" panose="020F0502020204030204" pitchFamily="34" charset="0"/>
              </a:rPr>
              <a:t>integration</a:t>
            </a:r>
            <a:r>
              <a:rPr lang="cs-CZ" sz="1600" dirty="0">
                <a:effectLst/>
                <a:ea typeface="Calibri" panose="020F0502020204030204" pitchFamily="34" charset="0"/>
              </a:rPr>
              <a:t>, znamená návrat a legalizace ilegálně získaných obnosů</a:t>
            </a:r>
            <a:r>
              <a:rPr lang="cs-CZ" sz="1600" dirty="0"/>
              <a:t> </a:t>
            </a:r>
          </a:p>
          <a:p>
            <a:r>
              <a:rPr lang="cs-CZ" sz="1600" dirty="0"/>
              <a:t>Zabránění legalizaci výnosů z trestné činnosti je jedním z nejstěžejnějších bodů v boji proti organizované kriminalitě.</a:t>
            </a:r>
          </a:p>
        </p:txBody>
      </p:sp>
    </p:spTree>
    <p:extLst>
      <p:ext uri="{BB962C8B-B14F-4D97-AF65-F5344CB8AC3E}">
        <p14:creationId xmlns:p14="http://schemas.microsoft.com/office/powerpoint/2010/main" val="3787781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36AA9-F52D-4490-D98D-3647D8E68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3A0D3F-80DC-3306-82F9-5F3DCCE9C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 účinné prevenci je potřeba hlubokých systémových zásahů ekonomického, politického a legislativního charakteru.</a:t>
            </a:r>
          </a:p>
          <a:p>
            <a:r>
              <a:rPr lang="cs-CZ" dirty="0"/>
              <a:t>důležitá čistota veřejného života, demokratická kontrola státního aparátu a důsledný boj s korupcí</a:t>
            </a:r>
          </a:p>
          <a:p>
            <a:r>
              <a:rPr lang="cs-CZ" dirty="0"/>
              <a:t>existují různé názory na samotnou nebezpečnost organizované kriminality. Někteří tvrdí, že organizovaná kriminalita plní některé prospěšné funkce, udržuje údajně pořádek v podsvětí a </a:t>
            </a:r>
            <a:r>
              <a:rPr lang="cs-CZ" dirty="0" err="1"/>
              <a:t>disciplinalizuje</a:t>
            </a:r>
            <a:r>
              <a:rPr lang="cs-CZ" dirty="0"/>
              <a:t> neukázněné členy kriminální scény.  Současně prý násilné delikty gangsterského typu neohrožují příliš řádné občany, protože jde zpravidla o vyřizování účtů mezi gangy navzájem</a:t>
            </a:r>
          </a:p>
        </p:txBody>
      </p:sp>
    </p:spTree>
    <p:extLst>
      <p:ext uri="{BB962C8B-B14F-4D97-AF65-F5344CB8AC3E}">
        <p14:creationId xmlns:p14="http://schemas.microsoft.com/office/powerpoint/2010/main" val="164464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330F2-4B6D-8572-D6EE-9809800A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Pojmové znaky organizované kriminality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8CDE0F-1A8B-566E-FC6A-4D0B216D71B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Skupinovost</a:t>
            </a:r>
          </a:p>
          <a:p>
            <a:r>
              <a:rPr lang="cs-CZ" dirty="0"/>
              <a:t>Soustavnost</a:t>
            </a:r>
          </a:p>
          <a:p>
            <a:r>
              <a:rPr lang="cs-CZ" dirty="0"/>
              <a:t>Zaměření na zisk</a:t>
            </a:r>
          </a:p>
          <a:p>
            <a:r>
              <a:rPr lang="cs-CZ" dirty="0"/>
              <a:t>Dlouhodobost</a:t>
            </a:r>
          </a:p>
          <a:p>
            <a:r>
              <a:rPr lang="cs-CZ" dirty="0"/>
              <a:t>Členská základna</a:t>
            </a:r>
          </a:p>
          <a:p>
            <a:r>
              <a:rPr lang="cs-CZ" dirty="0"/>
              <a:t>Organizační struktura</a:t>
            </a:r>
          </a:p>
          <a:p>
            <a:r>
              <a:rPr lang="cs-CZ" dirty="0"/>
              <a:t>Profesionalita, vnitřní disciplína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656DC5-19C6-73E7-F9AE-AD372E1EEC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Subsidiární úloha násilí</a:t>
            </a:r>
          </a:p>
          <a:p>
            <a:r>
              <a:rPr lang="cs-CZ" dirty="0"/>
              <a:t>Praní špinavých peněz</a:t>
            </a:r>
          </a:p>
          <a:p>
            <a:r>
              <a:rPr lang="cs-CZ" dirty="0"/>
              <a:t>Pronikání do oficiálních společenských struktur</a:t>
            </a:r>
          </a:p>
          <a:p>
            <a:r>
              <a:rPr lang="cs-CZ" dirty="0"/>
              <a:t>Mezinárodní spojení a působení</a:t>
            </a:r>
          </a:p>
          <a:p>
            <a:r>
              <a:rPr lang="cs-CZ" dirty="0"/>
              <a:t>Plánovitost</a:t>
            </a:r>
          </a:p>
          <a:p>
            <a:r>
              <a:rPr lang="cs-CZ" dirty="0"/>
              <a:t>Přijímání ochranných opatření</a:t>
            </a:r>
          </a:p>
        </p:txBody>
      </p:sp>
    </p:spTree>
    <p:extLst>
      <p:ext uri="{BB962C8B-B14F-4D97-AF65-F5344CB8AC3E}">
        <p14:creationId xmlns:p14="http://schemas.microsoft.com/office/powerpoint/2010/main" val="3872356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52063-5FCE-5145-048A-0A914F083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Subsidiární použití násilí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1CC766-FE8C-548C-18F8-E17A368B4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Proti osobám stojícím v cestě</a:t>
            </a:r>
          </a:p>
          <a:p>
            <a:r>
              <a:rPr lang="cs-CZ" dirty="0"/>
              <a:t>Proti pronásledovatelům</a:t>
            </a:r>
          </a:p>
          <a:p>
            <a:r>
              <a:rPr lang="cs-CZ" dirty="0"/>
              <a:t>Proti náhodným svědkům</a:t>
            </a:r>
          </a:p>
          <a:p>
            <a:r>
              <a:rPr lang="cs-CZ" dirty="0"/>
              <a:t>Proti konkurenčním uskupením</a:t>
            </a:r>
          </a:p>
          <a:p>
            <a:r>
              <a:rPr lang="cs-CZ" dirty="0"/>
              <a:t>Za porušení disciplíny</a:t>
            </a:r>
          </a:p>
          <a:p>
            <a:r>
              <a:rPr lang="cs-CZ" dirty="0"/>
              <a:t>Proti udavačům</a:t>
            </a:r>
          </a:p>
          <a:p>
            <a:r>
              <a:rPr lang="cs-CZ" dirty="0"/>
              <a:t>Proti orgánům činným v trestním řízení</a:t>
            </a:r>
          </a:p>
          <a:p>
            <a:r>
              <a:rPr lang="cs-CZ" dirty="0"/>
              <a:t>Proti majetku konkurence</a:t>
            </a:r>
          </a:p>
        </p:txBody>
      </p:sp>
    </p:spTree>
    <p:extLst>
      <p:ext uri="{BB962C8B-B14F-4D97-AF65-F5344CB8AC3E}">
        <p14:creationId xmlns:p14="http://schemas.microsoft.com/office/powerpoint/2010/main" val="2703329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C2DB3-0E4D-3521-5EC3-A711368A0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organizované kriminality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8DE1DD-CD8F-B669-346C-AF40B2B7C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Cílem organizované kriminality je dosažení vysokého zisku nebo získání vlivu na veřejný život.</a:t>
            </a:r>
          </a:p>
          <a:p>
            <a:r>
              <a:rPr lang="cs-CZ" dirty="0"/>
              <a:t>Organizovanou kriminalitu páchá hierarchicky strukturovaná skupina osob, funguje dělba činností.</a:t>
            </a:r>
          </a:p>
          <a:p>
            <a:r>
              <a:rPr lang="cs-CZ" dirty="0"/>
              <a:t>Organizovaná kriminalita se začala rozmáhat po 2. světové válce vznikem různých zločineckých uskupení po celém světě.</a:t>
            </a:r>
          </a:p>
          <a:p>
            <a:r>
              <a:rPr lang="cs-CZ" dirty="0"/>
              <a:t>Aktuálně je novým ryse organizované kriminality využívá moderních technologií. </a:t>
            </a:r>
          </a:p>
        </p:txBody>
      </p:sp>
    </p:spTree>
    <p:extLst>
      <p:ext uri="{BB962C8B-B14F-4D97-AF65-F5344CB8AC3E}">
        <p14:creationId xmlns:p14="http://schemas.microsoft.com/office/powerpoint/2010/main" val="304839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0C053-150C-EED3-75E0-7542C1CD1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organizované kriminality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930B1-DDEF-0D92-7B71-4262616A9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Reinhard Rupprecht uvádí následující podmínky svědčící vzniku organizované kriminality:</a:t>
            </a:r>
          </a:p>
          <a:p>
            <a:pPr>
              <a:buFontTx/>
              <a:buChar char="-"/>
            </a:pPr>
            <a:r>
              <a:rPr lang="cs-CZ" dirty="0"/>
              <a:t>rostoucí anonymita podporovaná právem na ochranu informací,</a:t>
            </a:r>
          </a:p>
          <a:p>
            <a:pPr>
              <a:buFontTx/>
              <a:buChar char="-"/>
            </a:pPr>
            <a:r>
              <a:rPr lang="cs-CZ" dirty="0"/>
              <a:t>zrušení pohraničních kontrol v EU,</a:t>
            </a:r>
          </a:p>
          <a:p>
            <a:pPr>
              <a:buFontTx/>
              <a:buChar char="-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zvýšená mobilita stále většího množství lidí v důsledku zlepšování telekomunikací, dopravních cest,</a:t>
            </a:r>
          </a:p>
          <a:p>
            <a:pPr>
              <a:buFontTx/>
              <a:buChar char="-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bezhotovostní platební styk,</a:t>
            </a:r>
          </a:p>
          <a:p>
            <a:pPr>
              <a:buFontTx/>
              <a:buChar char="-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vytíženost OČTŘ.</a:t>
            </a:r>
          </a:p>
          <a:p>
            <a:pPr>
              <a:buFontTx/>
              <a:buChar char="-"/>
            </a:pP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endParaRPr lang="cs-CZ" sz="2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95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87285-46CD-1274-3B69-E1EE4543A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organizovaných zločineckých skupin – Mafiánské 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465C46-EA5C-C1FA-6B2D-3FAF5B9CB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Mafiánské organizace – založené na tradici rodinných klanů, převažuje značný autoritářský princip. O příslušnosti rozhoduje zejména rodinný původ, společenské postavení, konexe, inteligence, zkušenosti, povahové rysy, fyzická síla, zkouška odvahy a předchozí kriminální kariéra. V čele stojí šéf (capo, kmotr, boss). Charakteristický je způsob řízení a velmi přísná konspirace. Druh těchto organizací je velmi trvalý a soudržný. Je udržována velmi přísná disciplína a vládne princip absolutní mlčenlivosti.</a:t>
            </a:r>
          </a:p>
        </p:txBody>
      </p:sp>
    </p:spTree>
    <p:extLst>
      <p:ext uri="{BB962C8B-B14F-4D97-AF65-F5344CB8AC3E}">
        <p14:creationId xmlns:p14="http://schemas.microsoft.com/office/powerpoint/2010/main" val="3752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4BD2B-5F30-620D-BA82-178D144C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organizovaných zločineckých skupin – Kriminální seskupení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337079-6C62-E40D-CAC6-6F777740A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kriminálním seskupení nepanuje tak silný vůdcovský princip</a:t>
            </a:r>
          </a:p>
          <a:p>
            <a:r>
              <a:rPr lang="cs-CZ" dirty="0"/>
              <a:t>jednodušší struktura</a:t>
            </a:r>
          </a:p>
          <a:p>
            <a:r>
              <a:rPr lang="cs-CZ" dirty="0"/>
              <a:t>soudržnost a trvalost seskupení je oproti mafiánské organizaci výrazně nižší</a:t>
            </a:r>
          </a:p>
          <a:p>
            <a:r>
              <a:rPr lang="cs-CZ" dirty="0"/>
              <a:t>konspirace není příliš přísná</a:t>
            </a:r>
          </a:p>
          <a:p>
            <a:r>
              <a:rPr lang="cs-CZ" dirty="0"/>
              <a:t>v činnosti těchto skupin nejsou přítomny iracionální a rituální prvky</a:t>
            </a:r>
          </a:p>
          <a:p>
            <a:r>
              <a:rPr lang="cs-CZ" dirty="0"/>
              <a:t>jednotícím prvkem je možnost dosažení zisku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773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B0D99-9A3B-F5CE-AE83-6100149D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Trestná činnost páchaná organizovanou kriminalitou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A7C8BE-70CB-AEA0-1940-1EB9C8043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Kriminalita související s nočním životem</a:t>
            </a:r>
          </a:p>
          <a:p>
            <a:r>
              <a:rPr lang="cs-CZ" dirty="0"/>
              <a:t>Drogy</a:t>
            </a:r>
          </a:p>
          <a:p>
            <a:r>
              <a:rPr lang="cs-CZ" dirty="0" err="1"/>
              <a:t>Racketeering</a:t>
            </a:r>
            <a:endParaRPr lang="cs-CZ" dirty="0"/>
          </a:p>
          <a:p>
            <a:r>
              <a:rPr lang="cs-CZ" dirty="0"/>
              <a:t>Majetková kriminalita a loupeže</a:t>
            </a:r>
          </a:p>
          <a:p>
            <a:r>
              <a:rPr lang="cs-CZ" dirty="0"/>
              <a:t>Nelegální obchod se zbraněmi a vojenským materiálem</a:t>
            </a:r>
          </a:p>
          <a:p>
            <a:r>
              <a:rPr lang="cs-CZ" dirty="0"/>
              <a:t>Nelegální migrace a práce na černo</a:t>
            </a:r>
          </a:p>
          <a:p>
            <a:r>
              <a:rPr lang="cs-CZ" dirty="0"/>
              <a:t>Padělání peněz</a:t>
            </a:r>
          </a:p>
          <a:p>
            <a:r>
              <a:rPr lang="cs-CZ" dirty="0"/>
              <a:t>Hospodářská kriminalita</a:t>
            </a:r>
          </a:p>
        </p:txBody>
      </p:sp>
    </p:spTree>
    <p:extLst>
      <p:ext uri="{BB962C8B-B14F-4D97-AF65-F5344CB8AC3E}">
        <p14:creationId xmlns:p14="http://schemas.microsoft.com/office/powerpoint/2010/main" val="72603038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234</TotalTime>
  <Words>1633</Words>
  <Application>Microsoft Office PowerPoint</Application>
  <PresentationFormat>Širokoúhlá obrazovka</PresentationFormat>
  <Paragraphs>121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Times New Roman</vt:lpstr>
      <vt:lpstr>Galerie</vt:lpstr>
      <vt:lpstr>Organizovaná kriminalita</vt:lpstr>
      <vt:lpstr>Definice pojmu „organizovaná kriminalita“</vt:lpstr>
      <vt:lpstr>Pojmové znaky organizované kriminality</vt:lpstr>
      <vt:lpstr>Subsidiární použití násilí</vt:lpstr>
      <vt:lpstr>Cíl organizované kriminality</vt:lpstr>
      <vt:lpstr>Příčiny organizované kriminality</vt:lpstr>
      <vt:lpstr>Typy organizovaných zločineckých skupin – Mafiánské organizace</vt:lpstr>
      <vt:lpstr>Typy organizovaných zločineckých skupin – Kriminální seskupení</vt:lpstr>
      <vt:lpstr>Trestná činnost páchaná organizovanou kriminalitou</vt:lpstr>
      <vt:lpstr>Struktura organizovaného zločinu</vt:lpstr>
      <vt:lpstr>Prameny právní úpravy proti organizované kriminalitě</vt:lpstr>
      <vt:lpstr>Trestní zákoník</vt:lpstr>
      <vt:lpstr>Trestní řád</vt:lpstr>
      <vt:lpstr>Použití agenta</vt:lpstr>
      <vt:lpstr>Agent provokatér</vt:lpstr>
      <vt:lpstr>Kdy je možné využít agenta?</vt:lpstr>
      <vt:lpstr>Spolupracující obviněný</vt:lpstr>
      <vt:lpstr>Anonymní svědek</vt:lpstr>
      <vt:lpstr>Zákon o zvláštní ochraně svědka a dalších osob v souvislosti s trestním řízením</vt:lpstr>
      <vt:lpstr>Zákon o legalizaci výnosů z trestné činnosti</vt:lpstr>
      <vt:lpstr>Prevence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Organizovaná kriminalita</dc:title>
  <dc:creator>Kristýna Pavlovičová</dc:creator>
  <cp:lastModifiedBy>Kristýna Pavlovičová</cp:lastModifiedBy>
  <cp:revision>8</cp:revision>
  <dcterms:created xsi:type="dcterms:W3CDTF">2022-09-25T09:10:08Z</dcterms:created>
  <dcterms:modified xsi:type="dcterms:W3CDTF">2022-09-25T13:04:49Z</dcterms:modified>
</cp:coreProperties>
</file>