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BFF54-DE62-4430-A823-B05B43A4A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ABA360-2053-44B4-9871-A878CE3A89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87961B-273F-4AF3-8436-AA45946EE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7DED-D3D4-4479-9846-132708EF1756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924EDE-2481-4F78-A0C5-B6933EFF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C251D1-B06A-46DD-8C44-77C66A24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2C8D-A992-47DB-A3AC-2D984EED4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20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0579CE-0FB2-4092-8E3A-488396184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941999C-4B9E-4986-9BF6-C3DFDA91B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1EF289-4C3F-4640-9035-D0E1FE3B0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7DED-D3D4-4479-9846-132708EF1756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E253DE-49DF-4303-9710-7CE38DF6B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ED467D-923A-48DB-94E5-185C13FF3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2C8D-A992-47DB-A3AC-2D984EED4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62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3F23D2-4E9F-4C69-9B19-95E511D0B7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83F48C9-D798-4006-BB75-FC6F3FFCF7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B410A1-E1B8-4AE2-A9E1-8F2E71E0D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7DED-D3D4-4479-9846-132708EF1756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0C8C65-C6E3-4A41-8BC7-344CC3427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2F9C58-8586-40AC-B1FE-3F135DDE9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2C8D-A992-47DB-A3AC-2D984EED4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12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167259-6D5F-4438-B237-5549C4557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0358D5-1C28-4BE3-B60B-BAE0DE151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31ED3F-7F10-4034-81E9-7A4EA235A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7DED-D3D4-4479-9846-132708EF1756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F26607-6C3F-4AAC-902A-79416E52E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60F40A-67FE-4ABC-B1F0-49E518A3C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2C8D-A992-47DB-A3AC-2D984EED4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62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20D579-02C1-4477-B88C-7738ECC49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96B8A38-E12A-442D-B799-0442CC109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297CA3-5508-41E6-A6B6-B40C4681D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7DED-D3D4-4479-9846-132708EF1756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76D00E-E88D-4AA5-853A-FB13E3E81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F5693F-4CF4-4D1B-AB55-D8E6AA797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2C8D-A992-47DB-A3AC-2D984EED4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754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DC288E-BE60-4B11-8994-2F2E95B59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8E2B39-8257-4515-835C-BE6E58D6A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171E3E6-341C-47F0-9BB5-E324C83BB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F7CC90-0AD7-4C19-9401-23035529A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7DED-D3D4-4479-9846-132708EF1756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C6218C-0858-42AC-B020-29DFE6A38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18C9DA-ADC7-494C-9671-19E738398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2C8D-A992-47DB-A3AC-2D984EED4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418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67A4B8-9838-480C-8B32-198BE2FA8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AE4EEF4-6E1A-4BE3-8F25-5D71E0D8D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5094FD0-7B03-4D2F-B3F9-06DCB5FB9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D785FE7-CC04-4AAF-95BB-9647F6EFB5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322E526-D7C2-4E7D-B0C2-F38398685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CA33EBF-5ACA-4EDC-AACE-16E176D97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7DED-D3D4-4479-9846-132708EF1756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2C8E21A-663C-453D-889B-4A6F77E0C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8063274-AA4D-422D-B4A0-FF7941A29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2C8D-A992-47DB-A3AC-2D984EED4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078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D48E62-FD7B-4756-A4F7-2274EC777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A7777B3-7EF4-4031-88C6-7D795838F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7DED-D3D4-4479-9846-132708EF1756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03E5D0-0845-4443-B8C8-78D704AB8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07752D-E5BF-4E93-A964-18CCFDD6C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2C8D-A992-47DB-A3AC-2D984EED4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81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B0920D8-4B3A-4E91-A164-AC954299E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7DED-D3D4-4479-9846-132708EF1756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68AB76-8729-42F7-B0F0-A12A30026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B426832-6E84-4A98-A9B8-1208888D3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2C8D-A992-47DB-A3AC-2D984EED4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23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7BBDF-61E6-45A0-BA7E-F4AD00CB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A2C3A8-F846-4593-A999-7AB203A09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36918F0-8686-488E-A816-C11353E2C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12B93C-6C1F-4692-9BC8-2EF733F80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7DED-D3D4-4479-9846-132708EF1756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7FA5EA-BCD0-4A5C-B3A4-83D58DC4A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15FB2C-85A9-4B59-B379-9CBC35C8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2C8D-A992-47DB-A3AC-2D984EED4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90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28CFF-BD17-49B3-8987-83A82D283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7D3CA56-0485-4083-B671-51CF93BF07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D048C66-CE6D-421B-A235-EB66D9657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4BDBA78-F2D9-40EF-BFE1-0C79441D3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7DED-D3D4-4479-9846-132708EF1756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A83F93-D595-463F-9A40-7B98F9FD6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DF1E2A-4D5C-4E5D-AF40-DE81EF1D8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2C8D-A992-47DB-A3AC-2D984EED4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85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E9F31C2-34BA-479C-85EE-CC5069724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90EE540-CDF0-44B1-BAE7-B99502F8D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C4F262-5CED-4134-A898-68AB38C71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A7DED-D3D4-4479-9846-132708EF1756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867285-FB35-4223-930D-0BD232CB5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C719F8-3105-4661-AE22-87A368244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A2C8D-A992-47DB-A3AC-2D984EED4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157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45365-A525-490E-8D44-98345CD765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Právo kapitálového trhu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191F9F-0BA8-4583-B5F4-697C854546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FIPR 2021</a:t>
            </a:r>
          </a:p>
        </p:txBody>
      </p:sp>
    </p:spTree>
    <p:extLst>
      <p:ext uri="{BB962C8B-B14F-4D97-AF65-F5344CB8AC3E}">
        <p14:creationId xmlns:p14="http://schemas.microsoft.com/office/powerpoint/2010/main" val="1288702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3EFE96-D9ED-4D52-BC7D-12777BC8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prameny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2E3D01-640D-4CE0-938B-A7B151BBA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/>
              <a:t>Unijní</a:t>
            </a:r>
            <a:endParaRPr lang="cs-CZ" dirty="0"/>
          </a:p>
          <a:p>
            <a:r>
              <a:rPr lang="cs-CZ" dirty="0"/>
              <a:t>Vnitrostátní  (demonstrativní výčet, ve znění pozdějších předpisů)</a:t>
            </a:r>
          </a:p>
          <a:p>
            <a:pPr marL="0" indent="0">
              <a:buNone/>
            </a:pPr>
            <a:r>
              <a:rPr lang="cs-CZ" dirty="0"/>
              <a:t>Zákon č. 256/2004 Sb., o podnikání na kapitálovém trhu</a:t>
            </a:r>
          </a:p>
          <a:p>
            <a:pPr marL="0" indent="0">
              <a:buNone/>
            </a:pPr>
            <a:r>
              <a:rPr lang="cs-CZ" dirty="0"/>
              <a:t>Zákon č. 6/1993 Sb. o ČNB</a:t>
            </a:r>
          </a:p>
          <a:p>
            <a:pPr marL="0" indent="0">
              <a:buNone/>
            </a:pPr>
            <a:r>
              <a:rPr lang="cs-CZ" dirty="0"/>
              <a:t>Zákon č. 500/2004 Sb., SŘ</a:t>
            </a:r>
          </a:p>
          <a:p>
            <a:pPr marL="0" indent="0">
              <a:buNone/>
            </a:pPr>
            <a:r>
              <a:rPr lang="cs-CZ" dirty="0"/>
              <a:t>Zákon č. 15/1998 Sb., o dohledu v oblasti kapitálového trhu a o změně …</a:t>
            </a:r>
          </a:p>
          <a:p>
            <a:pPr marL="0" indent="0">
              <a:buNone/>
            </a:pPr>
            <a:r>
              <a:rPr lang="cs-CZ" dirty="0"/>
              <a:t>Zákon č. 253/2008 Sb., AML</a:t>
            </a:r>
          </a:p>
          <a:p>
            <a:pPr marL="0" indent="0">
              <a:buNone/>
            </a:pPr>
            <a:r>
              <a:rPr lang="cs-CZ" dirty="0"/>
              <a:t>Zákon č. 408/2010 Sb., o finančním zajištění</a:t>
            </a:r>
          </a:p>
          <a:p>
            <a:pPr marL="0" indent="0">
              <a:buNone/>
            </a:pPr>
            <a:r>
              <a:rPr lang="cs-CZ" dirty="0"/>
              <a:t>Zákon č. 240/2013 Sb., o investičních společnostech a investičních fondech</a:t>
            </a:r>
          </a:p>
          <a:p>
            <a:pPr marL="0" indent="0">
              <a:buNone/>
            </a:pPr>
            <a:r>
              <a:rPr lang="cs-CZ" dirty="0"/>
              <a:t>Zákon č. 90/2012 Sb., ZOK</a:t>
            </a:r>
          </a:p>
          <a:p>
            <a:pPr marL="0" indent="0">
              <a:buNone/>
            </a:pPr>
            <a:r>
              <a:rPr lang="cs-CZ" dirty="0"/>
              <a:t>Zákon č. 89/2012 Sb., NOZ</a:t>
            </a:r>
          </a:p>
          <a:p>
            <a:pPr marL="0" indent="0">
              <a:buNone/>
            </a:pPr>
            <a:r>
              <a:rPr lang="cs-CZ" dirty="0"/>
              <a:t>Zákon č. 190/2004 Sb., o dluhopisech</a:t>
            </a:r>
          </a:p>
          <a:p>
            <a:pPr marL="0" indent="0">
              <a:buNone/>
            </a:pPr>
            <a:r>
              <a:rPr lang="cs-CZ" dirty="0"/>
              <a:t>Zákon č. 191/1950 Sb., zákon směnečný a šekový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61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00C2FB-7773-4693-B0C2-EDF9D8628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F7586D-2F8A-4976-8410-94DF5328B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Hrubá Smržová, Petra a kol. </a:t>
            </a:r>
            <a:r>
              <a:rPr lang="cs-CZ" i="1" dirty="0"/>
              <a:t> Finanční a daňové právo </a:t>
            </a:r>
            <a:r>
              <a:rPr lang="cs-CZ" dirty="0"/>
              <a:t>(2020) str. 225 - 250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227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57C809-96BC-4738-8865-265EDDE6F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práva kapitálového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120685-5EFD-4796-959D-9D2CB577E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Soubor právních norem regulujících chování subjektů ve společenských vztazích realizovaných na kapitálovém trhu.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Kapitálový trh = </a:t>
            </a:r>
            <a:r>
              <a:rPr lang="cs-CZ" dirty="0"/>
              <a:t>segment finančního trhu </a:t>
            </a:r>
          </a:p>
          <a:p>
            <a:pPr marL="514350" indent="-514350">
              <a:buAutoNum type="alphaLcParenR"/>
            </a:pPr>
            <a:r>
              <a:rPr lang="cs-CZ" dirty="0"/>
              <a:t>Trh, na kterém se obchodují finanční aktiva s dobou splatnosti delší než 1 rok (střednědobé a dlouhodobé úvěry, investiční cenné papíry) – časové vymezení</a:t>
            </a:r>
          </a:p>
          <a:p>
            <a:pPr marL="514350" indent="-514350">
              <a:buAutoNum type="alphaLcParenR"/>
            </a:pPr>
            <a:r>
              <a:rPr lang="cs-CZ" dirty="0"/>
              <a:t>Trh investičních nástrojů a investičních cenných papírů – obsahové vymezení (z hlediska struktury právního vztahu se jedná o objekt!)</a:t>
            </a:r>
          </a:p>
          <a:p>
            <a:pPr marL="0" indent="0">
              <a:buNone/>
            </a:pPr>
            <a:r>
              <a:rPr lang="cs-CZ" dirty="0"/>
              <a:t>Jaké jsou tyto vztahy?</a:t>
            </a:r>
          </a:p>
        </p:txBody>
      </p:sp>
    </p:spTree>
    <p:extLst>
      <p:ext uri="{BB962C8B-B14F-4D97-AF65-F5344CB8AC3E}">
        <p14:creationId xmlns:p14="http://schemas.microsoft.com/office/powerpoint/2010/main" val="1631192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4C40B-3C52-4401-91C9-D337C72C5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B71C50-7485-4BD9-BB68-07A1C1B91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Horizontální = závazkové vztahy </a:t>
            </a:r>
          </a:p>
          <a:p>
            <a:r>
              <a:rPr lang="cs-CZ" dirty="0"/>
              <a:t>Vertikální = dohled </a:t>
            </a:r>
          </a:p>
          <a:p>
            <a:r>
              <a:rPr lang="cs-CZ" dirty="0"/>
              <a:t>Diagonální = realizace AML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922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4AF7BF-F92D-4F72-B447-0D569D51C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regulace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1281FA-AC19-46AE-9903-043F730D0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MIX</a:t>
            </a:r>
          </a:p>
          <a:p>
            <a:r>
              <a:rPr lang="cs-CZ" dirty="0"/>
              <a:t>Soukromoprávní metoda – závazkové vztahy, vysoká míra autonomie vůle účastníků</a:t>
            </a:r>
          </a:p>
          <a:p>
            <a:r>
              <a:rPr lang="cs-CZ" dirty="0"/>
              <a:t>Veřejnoprávní metoda – administrativněprávní metoda regulace</a:t>
            </a:r>
          </a:p>
          <a:p>
            <a:r>
              <a:rPr lang="cs-CZ" dirty="0"/>
              <a:t>Metoda diagonálních vztahů – </a:t>
            </a:r>
            <a:r>
              <a:rPr lang="cs-CZ" dirty="0" err="1"/>
              <a:t>potentior</a:t>
            </a:r>
            <a:r>
              <a:rPr lang="cs-CZ" dirty="0"/>
              <a:t> persona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235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3F3D8-F497-4507-80D4-4DA5447BC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kapitálového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16465E-86CB-4EF4-BCB5-D7FAC6639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Poskytovatelé služeb na kapitálovém trhu</a:t>
            </a:r>
          </a:p>
          <a:p>
            <a:r>
              <a:rPr lang="cs-CZ" dirty="0"/>
              <a:t>Investoři na kapitálovém trhu</a:t>
            </a:r>
          </a:p>
          <a:p>
            <a:r>
              <a:rPr lang="cs-CZ" dirty="0"/>
              <a:t>Emitent cenných papírů</a:t>
            </a:r>
          </a:p>
          <a:p>
            <a:r>
              <a:rPr lang="cs-CZ" dirty="0"/>
              <a:t>Osoby zavázané z cenných papírů</a:t>
            </a:r>
          </a:p>
          <a:p>
            <a:r>
              <a:rPr lang="cs-CZ" dirty="0"/>
              <a:t>Vlastník cenných papírů</a:t>
            </a:r>
          </a:p>
          <a:p>
            <a:r>
              <a:rPr lang="cs-CZ" dirty="0"/>
              <a:t>Emitent jiného investičního nástroje</a:t>
            </a:r>
          </a:p>
          <a:p>
            <a:r>
              <a:rPr lang="cs-CZ" dirty="0"/>
              <a:t>Vlastník jiného investičního nástroje</a:t>
            </a:r>
          </a:p>
        </p:txBody>
      </p:sp>
    </p:spTree>
    <p:extLst>
      <p:ext uri="{BB962C8B-B14F-4D97-AF65-F5344CB8AC3E}">
        <p14:creationId xmlns:p14="http://schemas.microsoft.com/office/powerpoint/2010/main" val="899806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080495-1FBF-42FD-B4CF-64752A375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cenných papírů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CD00A5-F1E3-41D0-85A3-0B78AAA56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Převážně soukromoprávní regulace emise a realizace cenných papírů</a:t>
            </a:r>
          </a:p>
          <a:p>
            <a:pPr marL="0" indent="0">
              <a:buNone/>
            </a:pPr>
            <a:r>
              <a:rPr lang="cs-CZ" b="1" dirty="0"/>
              <a:t>Cenný papír </a:t>
            </a:r>
            <a:r>
              <a:rPr lang="cs-CZ" dirty="0"/>
              <a:t>= </a:t>
            </a:r>
          </a:p>
          <a:p>
            <a:r>
              <a:rPr lang="cs-CZ" dirty="0"/>
              <a:t>věc v právním smyslu (NOZ)</a:t>
            </a:r>
          </a:p>
          <a:p>
            <a:r>
              <a:rPr lang="cs-CZ" dirty="0"/>
              <a:t>„Cenný papír je </a:t>
            </a:r>
            <a:r>
              <a:rPr lang="cs-CZ" b="1" dirty="0"/>
              <a:t>listina</a:t>
            </a:r>
            <a:r>
              <a:rPr lang="cs-CZ" dirty="0"/>
              <a:t>, se kterou je právo spojeno takovým způsobem, že je po vydání cenného papíru nelze bez této listiny uplatnit ani převést.“   § 514 NOZ</a:t>
            </a:r>
          </a:p>
          <a:p>
            <a:pPr marL="0" indent="0">
              <a:buNone/>
            </a:pPr>
            <a:r>
              <a:rPr lang="cs-CZ" b="1" dirty="0"/>
              <a:t>Finanční deriváty </a:t>
            </a:r>
            <a:r>
              <a:rPr lang="cs-CZ" dirty="0"/>
              <a:t>=</a:t>
            </a:r>
          </a:p>
          <a:p>
            <a:r>
              <a:rPr lang="cs-CZ" dirty="0"/>
              <a:t>Odvozené nástroje k podkladovým </a:t>
            </a:r>
            <a:r>
              <a:rPr lang="cs-CZ" dirty="0" err="1"/>
              <a:t>aktivám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3274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515E2-6D2F-4656-A685-74A9521E6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právo kapitálového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2DC652-3003-4D07-A622-3402A3A42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Legitimace organizátora regulovaného trhu</a:t>
            </a:r>
          </a:p>
          <a:p>
            <a:r>
              <a:rPr lang="cs-CZ" dirty="0"/>
              <a:t>Legitimace k působení na kapitálovém trhu</a:t>
            </a:r>
          </a:p>
          <a:p>
            <a:r>
              <a:rPr lang="cs-CZ" dirty="0"/>
              <a:t>Legitimace k poskytování investičních služeb</a:t>
            </a:r>
          </a:p>
          <a:p>
            <a:endParaRPr lang="cs-CZ" dirty="0"/>
          </a:p>
          <a:p>
            <a:r>
              <a:rPr lang="cs-CZ" dirty="0"/>
              <a:t>Obchodník s cennými papíry </a:t>
            </a:r>
          </a:p>
          <a:p>
            <a:r>
              <a:rPr lang="cs-CZ" dirty="0"/>
              <a:t>Investiční zprostředkovatel </a:t>
            </a:r>
          </a:p>
          <a:p>
            <a:r>
              <a:rPr lang="cs-CZ" dirty="0"/>
              <a:t>Vázaný zástupce </a:t>
            </a:r>
          </a:p>
        </p:txBody>
      </p:sp>
    </p:spTree>
    <p:extLst>
      <p:ext uri="{BB962C8B-B14F-4D97-AF65-F5344CB8AC3E}">
        <p14:creationId xmlns:p14="http://schemas.microsoft.com/office/powerpoint/2010/main" val="1390486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5F8A87-00A2-4852-B3E1-F1CD4F32E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 nad kapitálovým trhem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146A4F-2B31-4325-81FB-60E41CD0C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integrovaného dohledu nad finančním trhem</a:t>
            </a:r>
          </a:p>
          <a:p>
            <a:r>
              <a:rPr lang="cs-CZ" dirty="0"/>
              <a:t>ČNB</a:t>
            </a:r>
          </a:p>
          <a:p>
            <a:r>
              <a:rPr lang="cs-CZ" dirty="0"/>
              <a:t>Evropský systém dohledu nad finančním trhem</a:t>
            </a:r>
          </a:p>
          <a:p>
            <a:r>
              <a:rPr lang="cs-CZ" dirty="0"/>
              <a:t>Evropský orgán pro cenné papíry a trhy (ESMA)</a:t>
            </a:r>
          </a:p>
          <a:p>
            <a:r>
              <a:rPr lang="cs-CZ" dirty="0"/>
              <a:t>Společný výbor evropských orgánů dohledu </a:t>
            </a:r>
          </a:p>
          <a:p>
            <a:endParaRPr lang="cs-CZ" dirty="0"/>
          </a:p>
          <a:p>
            <a:r>
              <a:rPr lang="cs-CZ" dirty="0"/>
              <a:t>Evropská rada pro systémová rizika (ESBR)</a:t>
            </a:r>
          </a:p>
        </p:txBody>
      </p:sp>
    </p:spTree>
    <p:extLst>
      <p:ext uri="{BB962C8B-B14F-4D97-AF65-F5344CB8AC3E}">
        <p14:creationId xmlns:p14="http://schemas.microsoft.com/office/powerpoint/2010/main" val="35975674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415</Words>
  <Application>Microsoft Office PowerPoint</Application>
  <PresentationFormat>Širokoúhlá obrazovka</PresentationFormat>
  <Paragraphs>69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Právo kapitálového trhu</vt:lpstr>
      <vt:lpstr>Literatura</vt:lpstr>
      <vt:lpstr>Charakteristika práva kapitálového trhu</vt:lpstr>
      <vt:lpstr>Vztahy</vt:lpstr>
      <vt:lpstr>Metoda regulace</vt:lpstr>
      <vt:lpstr>Subjekty kapitálového trhu</vt:lpstr>
      <vt:lpstr>Právo cenných papírů</vt:lpstr>
      <vt:lpstr>Veřejné právo kapitálového trhu</vt:lpstr>
      <vt:lpstr>Dohled nad kapitálovým trhem</vt:lpstr>
      <vt:lpstr>Formální prameny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kapitálového trhu</dc:title>
  <dc:creator>Petr Mrkývka</dc:creator>
  <cp:lastModifiedBy>Petr Mrkývka</cp:lastModifiedBy>
  <cp:revision>8</cp:revision>
  <dcterms:created xsi:type="dcterms:W3CDTF">2021-05-04T10:46:26Z</dcterms:created>
  <dcterms:modified xsi:type="dcterms:W3CDTF">2021-05-04T11:50:14Z</dcterms:modified>
</cp:coreProperties>
</file>