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9"/>
  </p:notesMasterIdLst>
  <p:handoutMasterIdLst>
    <p:handoutMasterId r:id="rId20"/>
  </p:handoutMasterIdLst>
  <p:sldIdLst>
    <p:sldId id="256" r:id="rId5"/>
    <p:sldId id="303" r:id="rId6"/>
    <p:sldId id="275" r:id="rId7"/>
    <p:sldId id="277" r:id="rId8"/>
    <p:sldId id="276" r:id="rId9"/>
    <p:sldId id="278" r:id="rId10"/>
    <p:sldId id="279" r:id="rId11"/>
    <p:sldId id="304" r:id="rId12"/>
    <p:sldId id="280" r:id="rId13"/>
    <p:sldId id="281" r:id="rId14"/>
    <p:sldId id="282" r:id="rId15"/>
    <p:sldId id="283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2"/>
  </p:normalViewPr>
  <p:slideViewPr>
    <p:cSldViewPr snapToGrid="0">
      <p:cViewPr varScale="1">
        <p:scale>
          <a:sx n="134" d="100"/>
          <a:sy n="134" d="100"/>
        </p:scale>
        <p:origin x="264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Arial"/>
                <a:cs typeface="Arial"/>
              </a:rPr>
              <a:t>https://ec-europa-eu.translate.goog/trade/policy/accazzyyyyyyyyessing-markets/trade-defence/actions-against-imports-into-the-eu/anti-dumping/?_x_tr_sl=ru&amp;_x_tr_tl=cs&amp;_x_tr_hl=cs&amp;_x_tr_pto=wapp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77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  <p:sp>
        <p:nvSpPr>
          <p:cNvPr id="90116" name="Zástupný symbol pro číslo snímku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CD87708-1215-4395-96DB-9DE402CF18F6}" type="slidenum">
              <a:rPr lang="cs-CZ" altLang="cs-CZ" sz="1200"/>
              <a:pPr algn="r" eaLnBrk="1" hangingPunct="1"/>
              <a:t>10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205237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41525" y="195263"/>
            <a:ext cx="2714625" cy="1527175"/>
          </a:xfrm>
          <a:ln/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87325" y="1757363"/>
            <a:ext cx="6351588" cy="7974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91140" name="Zástupný symbol pro číslo snímku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C0531C2-D900-49B3-83B4-B6A8528C2148}" type="slidenum">
              <a:rPr lang="cs-CZ" altLang="cs-CZ" sz="1200"/>
              <a:pPr algn="r" eaLnBrk="1" hangingPunct="1"/>
              <a:t>11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624021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45487C2-9FF3-4E7B-9C7C-7F3F4ADA47B6}" type="slidenum">
              <a:rPr lang="cs-CZ" altLang="cs-CZ" sz="1200"/>
              <a:pPr algn="r" eaLnBrk="1" hangingPunct="1"/>
              <a:t>12</a:t>
            </a:fld>
            <a:endParaRPr lang="cs-CZ" altLang="cs-CZ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4013" y="350838"/>
            <a:ext cx="3744912" cy="21082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2697164"/>
            <a:ext cx="6280150" cy="672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577" indent="-228577" eaLnBrk="1" hangingPunct="1">
              <a:lnSpc>
                <a:spcPct val="90000"/>
              </a:lnSpc>
            </a:pPr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4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61ED7AD-85A1-4DCA-AFFB-F783FCCD58ED}" type="slidenum">
              <a:rPr lang="cs-CZ" altLang="cs-CZ" sz="1200"/>
              <a:pPr algn="r" eaLnBrk="1" hangingPunct="1"/>
              <a:t>13</a:t>
            </a:fld>
            <a:endParaRPr lang="cs-CZ" altLang="cs-CZ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0" y="350838"/>
            <a:ext cx="4170363" cy="234632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3008313"/>
            <a:ext cx="6208713" cy="6489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77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DD70E34-6366-4BD4-97BE-F8E89F1E8262}" type="slidenum">
              <a:rPr lang="cs-CZ" altLang="cs-CZ" sz="1200"/>
              <a:pPr algn="r" eaLnBrk="1" hangingPunct="1"/>
              <a:t>14</a:t>
            </a:fld>
            <a:endParaRPr lang="cs-CZ" altLang="cs-CZ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273050"/>
            <a:ext cx="4854575" cy="27320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3400426"/>
            <a:ext cx="6137275" cy="6018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8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819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89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4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142DDDA-57FF-44E9-B3AD-B017B1FD2305}" type="slidenum">
              <a:rPr lang="cs-CZ" altLang="cs-CZ" smtClean="0"/>
              <a:pPr eaLnBrk="1" hangingPunct="1"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551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F417ECF-0FCB-4FA5-A27C-0B1985D26AAF}" type="slidenum">
              <a:rPr lang="cs-CZ" altLang="cs-CZ" sz="1200"/>
              <a:pPr algn="r" eaLnBrk="1" hangingPunct="1"/>
              <a:t>3</a:t>
            </a:fld>
            <a:endParaRPr lang="cs-CZ" altLang="cs-CZ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3900" y="0"/>
            <a:ext cx="5691188" cy="32019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3400425"/>
            <a:ext cx="6280150" cy="6253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4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04360AEE-7214-4531-9DE4-7701456DF783}" type="slidenum">
              <a:rPr lang="cs-CZ" altLang="cs-CZ" sz="1200"/>
              <a:pPr algn="r" eaLnBrk="1" hangingPunct="1"/>
              <a:t>4</a:t>
            </a:fld>
            <a:endParaRPr lang="cs-CZ" altLang="cs-CZ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1438" y="428625"/>
            <a:ext cx="4025900" cy="22653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4" y="2852738"/>
            <a:ext cx="6351587" cy="672306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9D7EBD-AF20-420A-9412-71E147E68422}" type="slidenum">
              <a:rPr lang="cs-CZ" altLang="cs-CZ" sz="1200"/>
              <a:pPr algn="r" eaLnBrk="1" hangingPunct="1"/>
              <a:t>5</a:t>
            </a:fld>
            <a:endParaRPr lang="cs-CZ" altLang="cs-CZ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350838"/>
            <a:ext cx="4579938" cy="257651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3165476"/>
            <a:ext cx="6351588" cy="6761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6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6087379-CCBA-4A98-BCFF-3EE6B9CB75A0}" type="slidenum">
              <a:rPr lang="cs-CZ" altLang="cs-CZ" sz="1200"/>
              <a:pPr algn="r" eaLnBrk="1" hangingPunct="1"/>
              <a:t>6</a:t>
            </a:fld>
            <a:endParaRPr lang="cs-CZ" altLang="cs-CZ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6700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844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6DE9107-F6C7-49FC-ABDF-815D480C25AA}" type="slidenum">
              <a:rPr lang="cs-CZ" altLang="cs-CZ" sz="1200"/>
              <a:pPr algn="r" eaLnBrk="1" hangingPunct="1"/>
              <a:t>7</a:t>
            </a:fld>
            <a:endParaRPr lang="cs-CZ" altLang="cs-CZ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6700" cy="3722687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3288"/>
            <a:ext cx="5438775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6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880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89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2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47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28767D-F5B8-466E-9EA3-FB6D2B4C0E1D}" type="slidenum">
              <a:rPr lang="cs-CZ" altLang="cs-CZ" smtClean="0"/>
              <a:pPr eaLnBrk="1" hangingPunct="1"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6724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98C3384-BF49-4869-B75C-340DAFCB3317}" type="slidenum">
              <a:rPr lang="cs-CZ" altLang="cs-CZ" sz="1200"/>
              <a:pPr algn="r" eaLnBrk="1" hangingPunct="1"/>
              <a:t>9</a:t>
            </a:fld>
            <a:endParaRPr lang="cs-CZ" altLang="cs-CZ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350838"/>
            <a:ext cx="5138737" cy="2890837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3635376"/>
            <a:ext cx="5716587" cy="554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577" indent="-228577" eaLnBrk="1" hangingPunct="1"/>
            <a:endParaRPr lang="cs-CZ" altLang="cs-CZ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2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4" name="Obrázek 8">
            <a:extLst>
              <a:ext uri="{FF2B5EF4-FFF2-40B4-BE49-F238E27FC236}">
                <a16:creationId xmlns:a16="http://schemas.microsoft.com/office/drawing/2014/main" id="{F4BEF68F-D2E3-A445-BE69-DE5712F4B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670C515-4DAA-7F4B-92D5-CBE714037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2567773-B605-2B43-9036-93D644655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3" cy="1060264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9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5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59BBB889-9A7B-9D4F-983C-EF6BCB924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B634E8E-DBA3-B14F-81EC-219FEC2F8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2" name="Obrázek 8">
            <a:extLst>
              <a:ext uri="{FF2B5EF4-FFF2-40B4-BE49-F238E27FC236}">
                <a16:creationId xmlns:a16="http://schemas.microsoft.com/office/drawing/2014/main" id="{F5224E24-147F-EE43-B65A-19061D0BD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FA8E4E0-B396-804E-A80F-F901C2CBA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17" name="Obrázek 8">
            <a:extLst>
              <a:ext uri="{FF2B5EF4-FFF2-40B4-BE49-F238E27FC236}">
                <a16:creationId xmlns:a16="http://schemas.microsoft.com/office/drawing/2014/main" id="{A63F5DF2-7BE9-9D42-95D5-0960F0062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2B91F2EA-D76F-7D4C-960D-6E3E77E71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E7FAA686-EF64-0D47-AFF9-2958D2789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2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Vnější ekonomické vztahy EU</a:t>
            </a:r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Režimy dovozu a ochrany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Aplikace jednotných dovozních pravidel!</a:t>
            </a:r>
          </a:p>
          <a:p>
            <a:r>
              <a:rPr lang="cs-CZ" altLang="cs-CZ"/>
              <a:t>Režimy dovozu a ochrany:</a:t>
            </a:r>
          </a:p>
          <a:p>
            <a:pPr lvl="1"/>
            <a:r>
              <a:rPr lang="cs-CZ" altLang="cs-CZ"/>
              <a:t>Obecný </a:t>
            </a:r>
            <a:r>
              <a:rPr lang="cs-CZ"/>
              <a:t>Nařízení Evropského parlamentu a Rady (EU) 2015/478 ze dne 11. března 2015 o společných pravidlech dovozu </a:t>
            </a:r>
          </a:p>
          <a:p>
            <a:pPr lvl="1"/>
            <a:r>
              <a:rPr lang="cs-CZ" altLang="cs-CZ"/>
              <a:t>Specifický</a:t>
            </a:r>
          </a:p>
          <a:p>
            <a:pPr lvl="2"/>
            <a:r>
              <a:rPr lang="cs-CZ" altLang="cs-CZ"/>
              <a:t>obecný - Nařízení Evropského parlamentu a Rady (EU) 2015/755 ze dne 29. dubna 2015 o společných pravidlech dovozu z některých třetích zemí</a:t>
            </a:r>
          </a:p>
          <a:p>
            <a:pPr lvl="2"/>
            <a:r>
              <a:rPr lang="cs-CZ" altLang="cs-CZ"/>
              <a:t>sektorový - Nařízení Evropského parlamentu a Rady (EU) 2015/936 ze dne 9. června 2015 o společných pravidlech dovozu textilních výrobků pocházejících z některých třetích zemí, na které se nevztahují dvou-stranné dohody, protokoly nebo jiná ujednání ani jiná zvláštní pravi-dla dovozu Unie</a:t>
            </a:r>
          </a:p>
          <a:p>
            <a:pPr lvl="1"/>
            <a:r>
              <a:rPr lang="cs-CZ" altLang="cs-CZ"/>
              <a:t>Přechodný (Nařízení Rady (ES) č. 427/2003 o přechodném ochranném mechanismu pro určité dovážené produkty pocházející z Čínské lidové republiky a o změně nařízení (ES) č. 519/94 o společných pravidlech dovozu z některých třetích zemí) - </a:t>
            </a:r>
            <a:r>
              <a:rPr lang="cs-CZ"/>
              <a:t>Datum konce platnosti: 11/12/2013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F0F638B-1BD9-6B4F-833F-24A21FF66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režim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zásada volného dovozu bez kvót</a:t>
            </a:r>
          </a:p>
          <a:p>
            <a:r>
              <a:rPr lang="cs-CZ" altLang="cs-CZ"/>
              <a:t>informační a konzultační postup Unie</a:t>
            </a:r>
          </a:p>
          <a:p>
            <a:pPr lvl="1"/>
            <a:r>
              <a:rPr lang="cs-CZ" altLang="cs-CZ"/>
              <a:t>sdělení Komisi</a:t>
            </a:r>
          </a:p>
          <a:p>
            <a:pPr lvl="1"/>
            <a:r>
              <a:rPr lang="cs-CZ" altLang="cs-CZ"/>
              <a:t>konzultace (fakultativní)</a:t>
            </a:r>
          </a:p>
          <a:p>
            <a:r>
              <a:rPr lang="cs-CZ" altLang="cs-CZ"/>
              <a:t>šetření Unie</a:t>
            </a:r>
          </a:p>
          <a:p>
            <a:r>
              <a:rPr lang="cs-CZ" altLang="cs-CZ"/>
              <a:t>kontrolní opatření</a:t>
            </a:r>
          </a:p>
          <a:p>
            <a:pPr lvl="1"/>
            <a:r>
              <a:rPr lang="cs-CZ" altLang="cs-CZ"/>
              <a:t>zpětná vs. předchozí kontrola</a:t>
            </a:r>
          </a:p>
          <a:p>
            <a:r>
              <a:rPr lang="cs-CZ" altLang="cs-CZ"/>
              <a:t>ochranná opatření  (viz. násl. slide)</a:t>
            </a:r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583AFBB-40D0-D640-8D41-AC401238F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7"/>
    </mc:Choice>
    <mc:Fallback xmlns="">
      <p:transition spd="slow" advTm="5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Ochranné opatření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720725" y="1692275"/>
          <a:ext cx="10752137" cy="320993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2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6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2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12"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marL="119468" marR="119468" marT="45693" marB="4569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/>
                        <a:t>Člen</a:t>
                      </a:r>
                      <a:r>
                        <a:rPr lang="cs-CZ" sz="1800" baseline="0"/>
                        <a:t> WTO</a:t>
                      </a:r>
                      <a:endParaRPr lang="cs-CZ" sz="1800"/>
                    </a:p>
                  </a:txBody>
                  <a:tcPr marL="119468" marR="119468" marT="45693" marB="4569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/>
                        <a:t>nečlen</a:t>
                      </a:r>
                      <a:r>
                        <a:rPr lang="cs-CZ" sz="1800" baseline="0"/>
                        <a:t> WTO</a:t>
                      </a:r>
                      <a:endParaRPr lang="cs-CZ" sz="1800"/>
                    </a:p>
                  </a:txBody>
                  <a:tcPr marL="119468" marR="119468" marT="45693" marB="456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21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podmínky</a:t>
                      </a:r>
                    </a:p>
                  </a:txBody>
                  <a:tcPr marL="119468" marR="119468" marT="45693" marB="45693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dovoz ve zvýšeném</a:t>
                      </a:r>
                      <a:r>
                        <a:rPr lang="cs-CZ" sz="1800" baseline="0"/>
                        <a:t> množství </a:t>
                      </a:r>
                      <a:r>
                        <a:rPr lang="cs-CZ" sz="1800" b="1" u="sng" baseline="0"/>
                        <a:t>a</a:t>
                      </a:r>
                      <a:r>
                        <a:rPr lang="cs-CZ" sz="1800" baseline="0"/>
                        <a:t> hrozí vážná újma</a:t>
                      </a:r>
                      <a:endParaRPr lang="cs-CZ" sz="1800"/>
                    </a:p>
                  </a:txBody>
                  <a:tcPr marL="119468" marR="119468" marT="45693" marB="45693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dovoz ve zvýšeném množství </a:t>
                      </a:r>
                      <a:r>
                        <a:rPr lang="cs-CZ" sz="1800" b="1" u="sng"/>
                        <a:t>nebo</a:t>
                      </a:r>
                      <a:r>
                        <a:rPr lang="cs-CZ" sz="1800"/>
                        <a:t> hrozí</a:t>
                      </a:r>
                      <a:r>
                        <a:rPr lang="cs-CZ" sz="1800" baseline="0"/>
                        <a:t> vážná újma</a:t>
                      </a:r>
                      <a:endParaRPr lang="cs-CZ" sz="1800"/>
                    </a:p>
                  </a:txBody>
                  <a:tcPr marL="119468" marR="119468" marT="45693" marB="456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21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následek</a:t>
                      </a:r>
                    </a:p>
                  </a:txBody>
                  <a:tcPr marL="119468" marR="119468" marT="45693" marB="45693"/>
                </a:tc>
                <a:tc gridSpan="2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cs-CZ" sz="1800"/>
                        <a:t>omezení platnosti dovozních dokladů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/>
                        <a:t>zavedení regulovaného dovozu</a:t>
                      </a:r>
                    </a:p>
                  </a:txBody>
                  <a:tcPr marL="119468" marR="119468" marT="45693" marB="45693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5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délka</a:t>
                      </a:r>
                    </a:p>
                  </a:txBody>
                  <a:tcPr marL="119468" marR="119468" marT="45693" marB="45693"/>
                </a:tc>
                <a:tc gridSpan="2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cs-CZ" sz="1800"/>
                        <a:t>po dobu, která je nezbytná pro zabránění vážné újmě nebo její nápravě a pro usnadnění přizpůsobení výrobců Společenství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/>
                        <a:t>zpravidla nejdéle</a:t>
                      </a:r>
                      <a:r>
                        <a:rPr lang="cs-CZ" sz="1800" baseline="0"/>
                        <a:t> 4 roky, max. 8 let</a:t>
                      </a:r>
                      <a:endParaRPr lang="cs-CZ" sz="1800"/>
                    </a:p>
                  </a:txBody>
                  <a:tcPr marL="119468" marR="119468" marT="45693" marB="45693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území</a:t>
                      </a:r>
                    </a:p>
                  </a:txBody>
                  <a:tcPr marL="119468" marR="119468" marT="45693" marB="45693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celé EU</a:t>
                      </a:r>
                    </a:p>
                  </a:txBody>
                  <a:tcPr marL="119468" marR="119468" marT="45693" marB="45693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region/y EU</a:t>
                      </a:r>
                    </a:p>
                  </a:txBody>
                  <a:tcPr marL="119468" marR="119468" marT="45693" marB="4569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Zástupný symbol pro obsah 4"/>
          <p:cNvGraphicFramePr>
            <a:graphicFrameLocks/>
          </p:cNvGraphicFramePr>
          <p:nvPr/>
        </p:nvGraphicFramePr>
        <p:xfrm>
          <a:off x="1952625" y="4929189"/>
          <a:ext cx="8229600" cy="155892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71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8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01"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/>
                        <a:t>3.</a:t>
                      </a:r>
                      <a:r>
                        <a:rPr lang="cs-CZ" sz="1800" baseline="0"/>
                        <a:t> stát</a:t>
                      </a:r>
                      <a:endParaRPr lang="cs-CZ" sz="1800"/>
                    </a:p>
                  </a:txBody>
                  <a:tcPr marT="45691" marB="456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01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podmínky</a:t>
                      </a: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dovoz ve zvýšeném množství </a:t>
                      </a:r>
                      <a:r>
                        <a:rPr lang="cs-CZ" sz="1800" b="1" u="sng"/>
                        <a:t>nebo</a:t>
                      </a:r>
                      <a:r>
                        <a:rPr lang="cs-CZ" sz="1800"/>
                        <a:t> hrozí</a:t>
                      </a:r>
                      <a:r>
                        <a:rPr lang="cs-CZ" sz="1800" baseline="0"/>
                        <a:t> vážná újma</a:t>
                      </a:r>
                      <a:endParaRPr lang="cs-CZ" sz="1800"/>
                    </a:p>
                  </a:txBody>
                  <a:tcPr marT="45691" marB="456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01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následek</a:t>
                      </a: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cs-CZ" sz="1800"/>
                        <a:t>zavedení regulovaného dovozu</a:t>
                      </a:r>
                    </a:p>
                  </a:txBody>
                  <a:tcPr marT="45691" marB="456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821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délka</a:t>
                      </a:r>
                    </a:p>
                  </a:txBody>
                  <a:tcPr marT="45691" marB="45691"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cs-CZ" sz="1800"/>
                        <a:t>není</a:t>
                      </a:r>
                      <a:r>
                        <a:rPr lang="cs-CZ" sz="1800" baseline="0"/>
                        <a:t> stanovena</a:t>
                      </a:r>
                      <a:endParaRPr lang="cs-CZ" sz="1800"/>
                    </a:p>
                  </a:txBody>
                  <a:tcPr marT="45691" marB="456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B45E014-C370-B040-8D2A-9CA5F63B7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7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Dovoz z Číny – N 427/2003/ES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Přístup Číny k WTO – vyjednání přechodného období </a:t>
            </a:r>
            <a:r>
              <a:rPr lang="en-US">
                <a:sym typeface="Wingdings" pitchFamily="2" charset="2"/>
              </a:rPr>
              <a:t> </a:t>
            </a:r>
            <a:r>
              <a:rPr lang="cs-CZ"/>
              <a:t>Protokol o přistoupení Čínské lidové republiky ke Světové obchodní organizaci </a:t>
            </a:r>
          </a:p>
          <a:p>
            <a:r>
              <a:rPr lang="cs-CZ"/>
              <a:t>platnost skončila v roce 2013!</a:t>
            </a:r>
          </a:p>
          <a:p>
            <a:r>
              <a:rPr lang="cs-CZ"/>
              <a:t>kvóty na dovoz zrušeny v roce 2005</a:t>
            </a:r>
          </a:p>
          <a:p>
            <a:r>
              <a:rPr lang="cs-CZ"/>
              <a:t>Ochrana byla zajišťována:</a:t>
            </a:r>
          </a:p>
          <a:p>
            <a:pPr lvl="1"/>
            <a:r>
              <a:rPr lang="cs-CZ"/>
              <a:t>prozatímní opatření (cla/kvóty) - max. 200 dnů</a:t>
            </a:r>
          </a:p>
          <a:p>
            <a:pPr lvl="1"/>
            <a:r>
              <a:rPr lang="cs-CZ"/>
              <a:t>konečné opatření - max. 4 roky</a:t>
            </a:r>
          </a:p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D3F4223-59AE-6F47-82F3-A374502F2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Textil a oděvy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velice citlivá oblast, zejména u dovozu z Asie.</a:t>
            </a:r>
          </a:p>
          <a:p>
            <a:r>
              <a:rPr lang="cs-CZ" altLang="cs-CZ"/>
              <a:t>Dohoda o textilu a ošaceni – 1.1.2005 skončila platnost </a:t>
            </a:r>
            <a:r>
              <a:rPr lang="cs-CZ" altLang="cs-CZ">
                <a:sym typeface="Wingdings" pitchFamily="2" charset="2"/>
              </a:rPr>
              <a:t></a:t>
            </a:r>
            <a:r>
              <a:rPr lang="en-US" altLang="cs-CZ">
                <a:sym typeface="Wingdings" pitchFamily="2" charset="2"/>
              </a:rPr>
              <a:t> </a:t>
            </a:r>
            <a:r>
              <a:rPr lang="cs-CZ" altLang="cs-CZ">
                <a:sym typeface="Wingdings" pitchFamily="2" charset="2"/>
              </a:rPr>
              <a:t>obecný režim</a:t>
            </a:r>
            <a:r>
              <a:rPr lang="en-US" altLang="cs-CZ">
                <a:sym typeface="Wingdings" pitchFamily="2" charset="2"/>
              </a:rPr>
              <a:t> GATT 1994</a:t>
            </a:r>
            <a:endParaRPr lang="cs-CZ" altLang="cs-CZ">
              <a:sym typeface="Wingdings" pitchFamily="2" charset="2"/>
            </a:endParaRPr>
          </a:p>
          <a:p>
            <a:r>
              <a:rPr lang="cs-CZ" altLang="cs-CZ"/>
              <a:t>Nařízení Rady (ES) č. 517/94 ze dne 7. března 1994 o společných pravidlech dovozu textilních výrobků pocházejících z některých třetích zemí, na které se nevztahují dvoustranné dohody, protokoly nebo jiná ujednání ani jiná zvláštní pravidla dovozu Společenství</a:t>
            </a:r>
          </a:p>
          <a:p>
            <a:r>
              <a:rPr lang="cs-CZ" altLang="cs-CZ"/>
              <a:t>režimy dovozu</a:t>
            </a:r>
          </a:p>
          <a:p>
            <a:pPr lvl="1"/>
            <a:r>
              <a:rPr lang="cs-CZ" altLang="cs-CZ"/>
              <a:t>obecný volný</a:t>
            </a:r>
          </a:p>
          <a:p>
            <a:pPr lvl="1"/>
            <a:r>
              <a:rPr lang="cs-CZ" altLang="cs-CZ"/>
              <a:t>zvláštní režim pro Severní Koreu s možností kvót</a:t>
            </a:r>
          </a:p>
          <a:p>
            <a:pPr lvl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DB9D18-D7B4-E34E-95BF-EE3E41CAC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Autonomní nástroje I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/>
              <a:t>Tarifní</a:t>
            </a:r>
          </a:p>
          <a:p>
            <a:r>
              <a:rPr lang="cs-CZ" altLang="cs-CZ"/>
              <a:t>Oblast dovozu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9ECCE44-D471-7E4A-B4C8-BB663E902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3"/>
    </mc:Choice>
    <mc:Fallback xmlns="">
      <p:transition spd="slow" advTm="1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Autonomní nástroje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/>
              <a:t>Cílem Smluv = vytvoření celní unie, tj. prostoru, v jehož rámci se obchoduje bez překážek (čl. 28 SFEU) a zároveň existuje jednotná celní politika vůči třetím státům (společný celní sazebník – čl. 31 SFEU)</a:t>
            </a:r>
          </a:p>
          <a:p>
            <a:r>
              <a:rPr lang="cs-CZ" altLang="cs-CZ"/>
              <a:t>Provedeno předpisy :</a:t>
            </a:r>
          </a:p>
          <a:p>
            <a:pPr lvl="1"/>
            <a:r>
              <a:rPr lang="cs-CZ" altLang="cs-CZ"/>
              <a:t>nařízení Evropského parlamentu a Rady (EU) č. 952/2013 ze dne 9. října 2013 , kterým se stanoví celní kodex Unie	 </a:t>
            </a:r>
          </a:p>
          <a:p>
            <a:pPr lvl="2"/>
            <a:r>
              <a:rPr lang="cs-CZ" altLang="cs-CZ"/>
              <a:t>resp. (nařízení 2913/92, celní kodex) </a:t>
            </a:r>
          </a:p>
          <a:p>
            <a:pPr lvl="2"/>
            <a:r>
              <a:rPr lang="cs-CZ" altLang="cs-CZ"/>
              <a:t>sjednocení evropského a  národního práva, jednotně definuje pojmy</a:t>
            </a:r>
          </a:p>
          <a:p>
            <a:pPr lvl="1"/>
            <a:r>
              <a:rPr lang="cs-CZ" altLang="cs-CZ"/>
              <a:t>nařízení 2658/87, celní sazebník – jeden ze </a:t>
            </a:r>
            <a:r>
              <a:rPr lang="cs-CZ" altLang="cs-CZ" err="1"/>
              <a:t>zákl.prvků</a:t>
            </a:r>
            <a:r>
              <a:rPr lang="cs-CZ" altLang="cs-CZ"/>
              <a:t> systému, možné odchylky nahoru (ochrana) i dolů (preference)</a:t>
            </a:r>
          </a:p>
          <a:p>
            <a:pPr lvl="1"/>
            <a:r>
              <a:rPr lang="cs-CZ" altLang="cs-CZ"/>
              <a:t>nařízení </a:t>
            </a:r>
            <a:r>
              <a:rPr lang="pl-PL" altLang="cs-CZ"/>
              <a:t>1186/2009 o </a:t>
            </a:r>
            <a:r>
              <a:rPr lang="pl-PL" altLang="cs-CZ" err="1"/>
              <a:t>systému</a:t>
            </a:r>
            <a:r>
              <a:rPr lang="pl-PL" altLang="cs-CZ"/>
              <a:t> </a:t>
            </a:r>
            <a:r>
              <a:rPr lang="pl-PL" altLang="cs-CZ" err="1"/>
              <a:t>Společenství</a:t>
            </a:r>
            <a:r>
              <a:rPr lang="pl-PL" altLang="cs-CZ"/>
              <a:t> pro </a:t>
            </a:r>
            <a:r>
              <a:rPr lang="pl-PL" altLang="cs-CZ" err="1"/>
              <a:t>osvobození</a:t>
            </a:r>
            <a:r>
              <a:rPr lang="pl-PL" altLang="cs-CZ"/>
              <a:t> od </a:t>
            </a:r>
            <a:r>
              <a:rPr lang="pl-PL" altLang="cs-CZ" err="1"/>
              <a:t>cla</a:t>
            </a:r>
            <a:endParaRPr lang="pl-PL" altLang="cs-CZ"/>
          </a:p>
          <a:p>
            <a:pPr lvl="1"/>
            <a:r>
              <a:rPr lang="cs-CZ"/>
              <a:t>nařízení Evropského parlamentu a Rady (EU) č. 978/2012 ze dne 25. října 2012 o uplatňování systému všeobecných celních preferencí a o zrušení nařízení Rady (ES) č. 732/2008 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820F69-F780-B843-90FB-C799CE0C5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96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Celní projednání a celní sazebník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Na jeho základě probíhá celní projednání</a:t>
            </a:r>
          </a:p>
          <a:p>
            <a:pPr lvl="1"/>
            <a:r>
              <a:rPr lang="cs-CZ" altLang="cs-CZ"/>
              <a:t>začlenění zboží pod položku celního sazebníku</a:t>
            </a:r>
          </a:p>
          <a:p>
            <a:pPr lvl="1"/>
            <a:r>
              <a:rPr lang="cs-CZ" altLang="cs-CZ"/>
              <a:t>výpočet celní hodnoty</a:t>
            </a:r>
          </a:p>
          <a:p>
            <a:pPr lvl="1"/>
            <a:r>
              <a:rPr lang="cs-CZ" altLang="cs-CZ"/>
              <a:t>stanovení původu zboží</a:t>
            </a:r>
          </a:p>
          <a:p>
            <a:pPr lvl="1"/>
            <a:r>
              <a:rPr lang="cs-CZ" altLang="cs-CZ"/>
              <a:t>vyměření cla</a:t>
            </a:r>
          </a:p>
          <a:p>
            <a:pPr lvl="3"/>
            <a:r>
              <a:rPr lang="cs-CZ" altLang="cs-CZ"/>
              <a:t>valorická (hodnotová)</a:t>
            </a:r>
          </a:p>
          <a:p>
            <a:pPr lvl="3"/>
            <a:r>
              <a:rPr lang="cs-CZ" altLang="cs-CZ"/>
              <a:t>specifická</a:t>
            </a:r>
          </a:p>
          <a:p>
            <a:pPr lvl="3"/>
            <a:r>
              <a:rPr lang="cs-CZ" altLang="cs-CZ"/>
              <a:t>smíšená</a:t>
            </a:r>
          </a:p>
          <a:p>
            <a:pPr lvl="3"/>
            <a:r>
              <a:rPr lang="cs-CZ" altLang="cs-CZ"/>
              <a:t>pohyblivá – clo je závislé na ceně</a:t>
            </a:r>
          </a:p>
          <a:p>
            <a:r>
              <a:rPr lang="cs-CZ" altLang="cs-CZ"/>
              <a:t>cla: smluvní vs. autonomní</a:t>
            </a:r>
          </a:p>
          <a:p>
            <a:r>
              <a:rPr lang="cs-CZ" altLang="cs-CZ"/>
              <a:t>výše cla – celní sazebník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A71E0F1-7677-4E43-8D73-D41FA9082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8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Celní kodex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dopad: obchod mezi EU a 3. zeměmi</a:t>
            </a:r>
          </a:p>
          <a:p>
            <a:r>
              <a:rPr lang="cs-CZ" altLang="cs-CZ"/>
              <a:t>aplikace na celním území EU (≠ území členských států!)</a:t>
            </a:r>
          </a:p>
          <a:p>
            <a:r>
              <a:rPr lang="cs-CZ" altLang="cs-CZ"/>
              <a:t>důležité pojmy:</a:t>
            </a:r>
          </a:p>
          <a:p>
            <a:pPr lvl="1"/>
            <a:r>
              <a:rPr lang="cs-CZ" altLang="cs-CZ"/>
              <a:t>zboží Unie</a:t>
            </a:r>
          </a:p>
          <a:p>
            <a:pPr lvl="1"/>
            <a:r>
              <a:rPr lang="cs-CZ" altLang="cs-CZ"/>
              <a:t>dovozní clo  </a:t>
            </a:r>
          </a:p>
          <a:p>
            <a:pPr lvl="1"/>
            <a:r>
              <a:rPr lang="cs-CZ" altLang="cs-CZ"/>
              <a:t>celní dluh</a:t>
            </a:r>
          </a:p>
          <a:p>
            <a:pPr lvl="1"/>
            <a:r>
              <a:rPr lang="cs-CZ" altLang="cs-CZ"/>
              <a:t>celní režim</a:t>
            </a:r>
          </a:p>
          <a:p>
            <a:pPr lvl="2"/>
            <a:r>
              <a:rPr lang="cs-CZ" altLang="cs-CZ"/>
              <a:t>a) propuštění do volného oběhu;</a:t>
            </a:r>
          </a:p>
          <a:p>
            <a:pPr lvl="2"/>
            <a:r>
              <a:rPr lang="cs-CZ" altLang="cs-CZ"/>
              <a:t>b) zvláštní režimy;</a:t>
            </a:r>
          </a:p>
          <a:p>
            <a:pPr lvl="2"/>
            <a:r>
              <a:rPr lang="cs-CZ" altLang="cs-CZ"/>
              <a:t>c) vývoz;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EFF97E0-B50A-244C-869E-6D762D159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9"/>
    </mc:Choice>
    <mc:Fallback xmlns="">
      <p:transition spd="slow" advTm="13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Všeobecný systém preferencí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vůči rozvojovým státům (176!), v rámci WTO, na 10 let dopředu, implementace nařízeními Rady</a:t>
            </a:r>
          </a:p>
          <a:p>
            <a:r>
              <a:rPr lang="cs-CZ" altLang="cs-CZ"/>
              <a:t>vyloučeny některé zemědělské výrobky, textil, obuv, ocel (pro rozvojové země nejzajímavější komodity).</a:t>
            </a:r>
          </a:p>
          <a:p>
            <a:r>
              <a:rPr lang="cs-CZ" altLang="cs-CZ"/>
              <a:t>Produkty jsou rozděleny na:</a:t>
            </a:r>
          </a:p>
          <a:p>
            <a:pPr lvl="1"/>
            <a:r>
              <a:rPr lang="cs-CZ" altLang="cs-CZ"/>
              <a:t>citlivé (zem.produkty) a </a:t>
            </a:r>
          </a:p>
          <a:p>
            <a:pPr lvl="1"/>
            <a:r>
              <a:rPr lang="cs-CZ" altLang="cs-CZ"/>
              <a:t>necitlivé (prům. výrobky). Tyto jsou osvobozeny od cel, nebo je clo omezeno.</a:t>
            </a:r>
          </a:p>
          <a:p>
            <a:r>
              <a:rPr lang="cs-CZ" altLang="cs-CZ"/>
              <a:t>Režimy výhod:</a:t>
            </a:r>
          </a:p>
          <a:p>
            <a:pPr lvl="1"/>
            <a:r>
              <a:rPr lang="cs-CZ" altLang="cs-CZ"/>
              <a:t>Obecný režim</a:t>
            </a:r>
          </a:p>
          <a:p>
            <a:pPr lvl="1"/>
            <a:r>
              <a:rPr lang="cs-CZ" altLang="cs-CZ"/>
              <a:t>Zvláštní pobídkový režim pro udržitelný rozvoj a řádnou správu věcí veřejných (GSP</a:t>
            </a:r>
            <a:r>
              <a:rPr lang="en-US" altLang="cs-CZ"/>
              <a:t>+</a:t>
            </a:r>
            <a:r>
              <a:rPr lang="cs-CZ" altLang="cs-CZ"/>
              <a:t>)</a:t>
            </a:r>
          </a:p>
          <a:p>
            <a:pPr lvl="1"/>
            <a:r>
              <a:rPr lang="cs-CZ" altLang="cs-CZ"/>
              <a:t>Zvláštní režim pro nejméně rozvinuté země (EBA) http://trade.ec.europa.eu/doclib/docs/2017/july/tradoc_155840.pdf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9B5FEA-C11C-7F4E-961F-97EB161F0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8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Suspenze a kvóty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Nařízení Rady (EU) č. 1387/2013 ze dne 17. prosince 2013 o pozastavení všeobecných cel společného celního sazebníku pro určité zemědělské produkty a průmyslové výrobky a o zrušení nařízení (EU) č. 1344/2011</a:t>
            </a:r>
          </a:p>
          <a:p>
            <a:r>
              <a:rPr lang="cs-CZ"/>
              <a:t>suspenze/kvóta = výjimka z povinnosti platit cla</a:t>
            </a:r>
          </a:p>
          <a:p>
            <a:pPr lvl="2"/>
            <a:r>
              <a:rPr lang="cs-CZ"/>
              <a:t>částečná vs. úplná</a:t>
            </a:r>
          </a:p>
          <a:p>
            <a:pPr lvl="2"/>
            <a:r>
              <a:rPr lang="cs-CZ"/>
              <a:t>uplatňující se na určité množství zboží (kvóta) nebo na nelimitované množství (suspenze)</a:t>
            </a:r>
          </a:p>
          <a:p>
            <a:r>
              <a:rPr lang="cs-CZ"/>
              <a:t>snaha o podporu zájmů výrobců z EU. Cíl = podpora 	ekon.aktivity, podpora soutěže</a:t>
            </a:r>
          </a:p>
          <a:p>
            <a:r>
              <a:rPr lang="cs-CZ"/>
              <a:t>předmětem = suroviny, polotovary, součástky, které 	nejsou v ES dostupné</a:t>
            </a:r>
          </a:p>
          <a:p>
            <a:r>
              <a:rPr lang="cs-CZ"/>
              <a:t> žádají členské státy jménem výrobců.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773DE13-9491-CE4A-A799-71695437D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8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Autonomní nástroje II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/>
              <a:t>Netarifní (administrativní)</a:t>
            </a:r>
          </a:p>
          <a:p>
            <a:r>
              <a:rPr lang="cs-CZ" altLang="cs-CZ"/>
              <a:t>Oblast dovozu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058752-BF6D-8646-A5D4-FD051E2ED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6"/>
    </mc:Choice>
    <mc:Fallback xmlns="">
      <p:transition spd="slow" advTm="1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Dovozy zboží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obecné pravidlo - neomezený dovoz ze 3. států, </a:t>
            </a:r>
          </a:p>
          <a:p>
            <a:r>
              <a:rPr lang="cs-CZ" altLang="cs-CZ"/>
              <a:t>limity – závazky v rámci WTO (GATT a Dohoda o ochranných opatřeních, případně i jiné mez. smlouvy)</a:t>
            </a:r>
          </a:p>
          <a:p>
            <a:r>
              <a:rPr lang="cs-CZ" altLang="cs-CZ"/>
              <a:t>možná omezení: </a:t>
            </a:r>
          </a:p>
          <a:p>
            <a:pPr lvl="1"/>
            <a:r>
              <a:rPr lang="cs-CZ" altLang="cs-CZ"/>
              <a:t>EU:  ochranná opatření </a:t>
            </a:r>
          </a:p>
          <a:p>
            <a:pPr lvl="2"/>
            <a:r>
              <a:rPr lang="cs-CZ" altLang="cs-CZ"/>
              <a:t>ochrana zájmů domácích podniků a hospodářství</a:t>
            </a:r>
          </a:p>
          <a:p>
            <a:pPr lvl="1"/>
            <a:r>
              <a:rPr lang="cs-CZ" altLang="cs-CZ"/>
              <a:t>čl. st.: zákazy, množstevní omezení nebo kontrolní opatření,</a:t>
            </a:r>
          </a:p>
          <a:p>
            <a:pPr lvl="2"/>
            <a:r>
              <a:rPr lang="cs-CZ" altLang="cs-CZ"/>
              <a:t>ochrana veřejné mravnosti, </a:t>
            </a:r>
          </a:p>
          <a:p>
            <a:pPr lvl="2"/>
            <a:r>
              <a:rPr lang="cs-CZ" altLang="cs-CZ"/>
              <a:t>veřejného pořádku</a:t>
            </a:r>
          </a:p>
          <a:p>
            <a:pPr lvl="2"/>
            <a:r>
              <a:rPr lang="cs-CZ" altLang="cs-CZ"/>
              <a:t>veřejné bezpečnosti, </a:t>
            </a:r>
          </a:p>
          <a:p>
            <a:pPr lvl="2"/>
            <a:r>
              <a:rPr lang="cs-CZ" altLang="cs-CZ"/>
              <a:t>zdraví a života lidí a zvířat, ochrana rostlin, </a:t>
            </a:r>
          </a:p>
          <a:p>
            <a:pPr lvl="2"/>
            <a:r>
              <a:rPr lang="cs-CZ" altLang="cs-CZ"/>
              <a:t>národního kulturního pokladu, jenž má uměleckou, historickou nebo archeologickou hodnotu, nebo </a:t>
            </a:r>
          </a:p>
          <a:p>
            <a:pPr lvl="2"/>
            <a:r>
              <a:rPr lang="cs-CZ" altLang="cs-CZ"/>
              <a:t>průmyslového a obchodního vlastnictví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4FB8C03-4F7B-C64B-9D75-0A9FBE399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62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law-prezentace-16-9-cz-v11.potx" id="{4E9291F6-B920-48C7-AC35-9342B417E3C9}" vid="{A04E845E-CC96-4AFA-B6AA-9EA935455C7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33B550F8F34241A1C7C64536AF6931" ma:contentTypeVersion="13" ma:contentTypeDescription="Vytvoří nový dokument" ma:contentTypeScope="" ma:versionID="922a07211b0ddfaba737e3585ac4288a">
  <xsd:schema xmlns:xsd="http://www.w3.org/2001/XMLSchema" xmlns:xs="http://www.w3.org/2001/XMLSchema" xmlns:p="http://schemas.microsoft.com/office/2006/metadata/properties" xmlns:ns3="cf78f84f-7818-4b4d-b6ac-ba0cd8f40d53" xmlns:ns4="857e518f-e2fd-4de5-9649-7bf22525e9a0" targetNamespace="http://schemas.microsoft.com/office/2006/metadata/properties" ma:root="true" ma:fieldsID="cb40f84ef25631228d18b239b467442e" ns3:_="" ns4:_="">
    <xsd:import namespace="cf78f84f-7818-4b4d-b6ac-ba0cd8f40d53"/>
    <xsd:import namespace="857e518f-e2fd-4de5-9649-7bf22525e9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8f84f-7818-4b4d-b6ac-ba0cd8f40d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e518f-e2fd-4de5-9649-7bf22525e9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5E683E-B820-4229-80E1-C9508B5C18E6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f78f84f-7818-4b4d-b6ac-ba0cd8f40d53"/>
    <ds:schemaRef ds:uri="http://schemas.microsoft.com/office/2006/metadata/properties"/>
    <ds:schemaRef ds:uri="http://purl.org/dc/terms/"/>
    <ds:schemaRef ds:uri="http://schemas.microsoft.com/office/2006/documentManagement/types"/>
    <ds:schemaRef ds:uri="857e518f-e2fd-4de5-9649-7bf22525e9a0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981947C-C23D-477A-A420-63D6EB830190}">
  <ds:schemaRefs>
    <ds:schemaRef ds:uri="857e518f-e2fd-4de5-9649-7bf22525e9a0"/>
    <ds:schemaRef ds:uri="cf78f84f-7818-4b4d-b6ac-ba0cd8f40d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75E9B95-C422-455C-85FD-CBE0CC9D2A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muni-law-prezentace-16-9-cz-v11 (1)</Template>
  <TotalTime>0</TotalTime>
  <Words>1088</Words>
  <Application>Microsoft Macintosh PowerPoint</Application>
  <PresentationFormat>Širokoúhlá obrazovka</PresentationFormat>
  <Paragraphs>140</Paragraphs>
  <Slides>14</Slides>
  <Notes>14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Tahoma</vt:lpstr>
      <vt:lpstr>Wingdings</vt:lpstr>
      <vt:lpstr>Prezentace_MU_CZ</vt:lpstr>
      <vt:lpstr>Vnější ekonomické vztahy EU</vt:lpstr>
      <vt:lpstr>Autonomní nástroje I</vt:lpstr>
      <vt:lpstr>Autonomní nástroje</vt:lpstr>
      <vt:lpstr>Celní projednání a celní sazebník</vt:lpstr>
      <vt:lpstr>Celní kodex</vt:lpstr>
      <vt:lpstr>Všeobecný systém preferencí</vt:lpstr>
      <vt:lpstr>Suspenze a kvóty</vt:lpstr>
      <vt:lpstr>Autonomní nástroje II</vt:lpstr>
      <vt:lpstr>Dovozy zboží</vt:lpstr>
      <vt:lpstr>Režimy dovozu a ochrany</vt:lpstr>
      <vt:lpstr>Obecný režim</vt:lpstr>
      <vt:lpstr>Ochranné opatření</vt:lpstr>
      <vt:lpstr>Dovoz z Číny – N 427/2003/ES</vt:lpstr>
      <vt:lpstr>Textil a oděvy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Sehnálek</dc:creator>
  <cp:lastModifiedBy>David Sehnálek</cp:lastModifiedBy>
  <cp:revision>2</cp:revision>
  <cp:lastPrinted>1601-01-01T00:00:00Z</cp:lastPrinted>
  <dcterms:created xsi:type="dcterms:W3CDTF">2021-03-04T12:01:50Z</dcterms:created>
  <dcterms:modified xsi:type="dcterms:W3CDTF">2023-06-23T13:30:36Z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0x0101009933B550F8F34241A1C7C64536AF6931</vt:lpwstr>
  </property>
</Properties>
</file>