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468" r:id="rId3"/>
    <p:sldId id="310" r:id="rId4"/>
    <p:sldId id="467" r:id="rId5"/>
    <p:sldId id="312" r:id="rId6"/>
    <p:sldId id="313" r:id="rId7"/>
    <p:sldId id="314" r:id="rId8"/>
    <p:sldId id="315" r:id="rId9"/>
    <p:sldId id="316" r:id="rId10"/>
    <p:sldId id="317" r:id="rId11"/>
    <p:sldId id="318" r:id="rId12"/>
    <p:sldId id="319" r:id="rId13"/>
    <p:sldId id="320" r:id="rId14"/>
    <p:sldId id="321" r:id="rId15"/>
    <p:sldId id="322" r:id="rId16"/>
    <p:sldId id="32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C91E6-7E60-441B-BFDD-6E794C9666EF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408467-AD59-4454-9D9C-EA84484F8A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1329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D607E86-09B4-4C3E-87F4-F72F80FC4DF3}" type="slidenum">
              <a:rPr lang="cs-CZ" altLang="cs-CZ" smtClean="0"/>
              <a:pPr>
                <a:spcBef>
                  <a:spcPct val="0"/>
                </a:spcBef>
              </a:pPr>
              <a:t>3</a:t>
            </a:fld>
            <a:endParaRPr lang="cs-CZ" altLang="cs-CZ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3307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E6EA5F-4403-4814-B244-346A55FD0C3E}" type="slidenum">
              <a:rPr lang="cs-CZ" altLang="cs-CZ" smtClean="0"/>
              <a:pPr>
                <a:spcBef>
                  <a:spcPct val="0"/>
                </a:spcBef>
              </a:pPr>
              <a:t>4</a:t>
            </a:fld>
            <a:endParaRPr lang="cs-CZ" altLang="cs-CZ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0632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63A204-6776-44BC-92B6-4DA2A7536F0A}" type="slidenum">
              <a:rPr lang="cs-CZ" altLang="cs-CZ" smtClean="0"/>
              <a:pPr>
                <a:spcBef>
                  <a:spcPct val="0"/>
                </a:spcBef>
              </a:pPr>
              <a:t>5</a:t>
            </a:fld>
            <a:endParaRPr lang="cs-CZ" altLang="cs-CZ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812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791D6D-B72D-C1F3-7155-8DB277B31C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EE1CAC-0304-0D3D-EADD-ED6B510C16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36C90B-32EA-1FD5-ED60-776DBDA3A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201D57-7D70-A578-6561-265950A0F5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9158C0-15D8-88F2-CC6A-558ACE21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594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0057AD-A84B-9FDA-6BBA-3E55FEF02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9969A8F-B0A8-D487-D171-C2591AAF4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0B93EF-37DD-A6C9-B71F-8E0F06AF7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9A23F5B-EFCF-7F4B-E64E-46BBE080D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A6C35B-00A1-3FDA-1895-717DE4802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5106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53AC4E7-C27A-206A-7345-20E19E5DA5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E107FB9-BD02-5FB4-230A-EAF4E274B5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90CE2B7-2AA3-0500-F114-CBFAD9CC0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813EDE-AA48-C8CB-D98C-BA31E3E73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D1ABFC-FCDA-1ECE-930D-DCC4ABA15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1193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24286B-51B1-14D3-6E36-46256BD0C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7C756-289F-BF2B-CC3A-690AE45D41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22ADED-7FD3-706A-41DD-8E2058DD6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51E2FE-8F2D-3DE6-6189-497E2A29F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AF3BA-44C4-40E0-E3EE-82773E812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6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E9CE1-489B-37EC-C123-2D98C71DA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A8EEB4-4097-B97B-7E85-2CDF946C8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3380CF-05A9-6B43-43D2-57B642CE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45D726-5503-D65A-7F7D-39491B28A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8422BA-1169-D783-7540-8243CEEC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9077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1B0EDC-58D1-7752-6C49-D6A5E5FEF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4624CDB-1D47-68FF-E343-457B1F72AD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746EC6A-A674-E4F5-867C-7EA81BA148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3ADF575-F5BB-C1C4-6440-798B68178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4BF19DD-25B1-2110-D447-3388C6065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42D819-B277-4B2E-3D15-9B0F64C620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519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AE56D-27C3-338C-C05F-CFECC2533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7024594-C285-AE65-363E-1499B4C402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6A75E1E-4C24-CD92-96B7-60FA6CD9D1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80EDE66-ED33-DFA8-738C-51C14D315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3251875-2A90-B673-F532-94C266B83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D1CFE83-629C-0BC3-2FE0-6C1DCF834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794E503-3333-FF2F-133C-58D80E025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C1150B3-4225-D4DE-3432-65CB0F468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02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406BD-FA77-8445-FF27-DC4CD0F6C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BC1C53-CC3F-B14E-A12F-F15E2E00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2456967-4F67-05EE-9304-7E6A7582E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F553869-E9DF-6EA3-6EA1-841905ADE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986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FE614E6-C132-1CE4-6EA0-CA3587FEF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0FF069-A638-DB7C-E2AA-D1B661D2A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B2E8BC0-585B-CE36-74AC-E4D671C70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6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47E973-96B4-060F-B77F-DCDF0DDAA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FAA188-4A16-C3DA-EE8B-86C28637D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FAED9A-01E5-EBB6-F644-BA7C13268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CF8ED85-860A-D66D-0AAF-708377472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462B7B0-7B41-7572-CE0D-E93DA56FF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863D9CB-BADC-C805-E5F3-1FC1F1CE2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1032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7D65CB-EA9E-8FEF-9078-C40F4AF61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FDBDF0F-9DA7-AD19-DB97-3422CA20C3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7476E24-F7D1-90D7-5EED-68FEFEAB1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FB757BC-D94B-92EE-FB50-E64D0536A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C4278CB-5732-892F-9F80-965BE5DD1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EBC5D96-F399-0C46-1320-B78F6B88F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307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323391E-C624-00F0-AB32-5E9F04C6A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6D31A5-A8F9-9168-E01A-ABA33C67E9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5F5C9C-A49A-4B9D-42E8-AF60DC6653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26AE00-2706-4DB5-87D3-A7047CBEB2EE}" type="datetimeFigureOut">
              <a:rPr lang="cs-CZ" smtClean="0"/>
              <a:t>23.02.2024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2865B-490E-2270-FCB8-DE86D8815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D9333A4-6F0B-1C23-A6D1-DF5E6BFE3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A42906-05E8-4FC2-B32A-0743DCB663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16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CCE1FA-AB5F-F94B-4187-405FA541B9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605837F-4FFB-C733-3D3C-1789BFF7A4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1694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K přijetí opatření </a:t>
            </a:r>
            <a:r>
              <a:rPr lang="cs-CZ" altLang="cs-CZ" sz="2000" b="1" u="sng" dirty="0"/>
              <a:t>příslušný nadřízený SO</a:t>
            </a:r>
            <a:r>
              <a:rPr lang="cs-CZ" altLang="cs-CZ" sz="2000" b="1" dirty="0"/>
              <a:t> </a:t>
            </a:r>
            <a:r>
              <a:rPr lang="cs-CZ" altLang="cs-CZ" sz="2000" dirty="0"/>
              <a:t>(projev dozorové funkce)</a:t>
            </a:r>
          </a:p>
          <a:p>
            <a:pPr marL="342900" lvl="1" indent="-342900"/>
            <a:r>
              <a:rPr lang="cs-CZ" altLang="cs-CZ" sz="2000" b="1" dirty="0"/>
              <a:t>I proti nečinnosti nadřízeného SO</a:t>
            </a:r>
            <a:endParaRPr lang="cs-CZ" altLang="cs-CZ" sz="2000" dirty="0"/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1800" dirty="0"/>
          </a:p>
          <a:p>
            <a:pPr eaLnBrk="1" hangingPunct="1"/>
            <a:r>
              <a:rPr lang="cs-CZ" altLang="cs-CZ" sz="2000" i="1" dirty="0"/>
              <a:t>§ 80/1-3 </a:t>
            </a:r>
            <a:r>
              <a:rPr lang="cs-CZ" altLang="cs-CZ" sz="2000" b="1" i="1" dirty="0"/>
              <a:t>podmínky uplatnění</a:t>
            </a:r>
          </a:p>
          <a:p>
            <a:pPr eaLnBrk="1" hangingPunct="1"/>
            <a:r>
              <a:rPr lang="cs-CZ" altLang="cs-CZ" sz="2000" i="1" dirty="0"/>
              <a:t>§ 80/4 a) - d) </a:t>
            </a:r>
            <a:r>
              <a:rPr lang="cs-CZ" altLang="cs-CZ" sz="2000" b="1" i="1" dirty="0"/>
              <a:t>jednotlivá opatření proti nečinnosti („typy“)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Je přijímáno </a:t>
            </a:r>
            <a:r>
              <a:rPr lang="cs-CZ" altLang="cs-CZ" sz="2000" b="1" u="sng" dirty="0"/>
              <a:t>z moci úřední </a:t>
            </a:r>
            <a:r>
              <a:rPr lang="cs-CZ" altLang="cs-CZ" sz="2000" dirty="0"/>
              <a:t>(§ 80/1-3) nebo </a:t>
            </a:r>
            <a:r>
              <a:rPr lang="cs-CZ" altLang="cs-CZ" sz="2000" b="1" u="sng" dirty="0"/>
              <a:t>na základě žádosti </a:t>
            </a:r>
            <a:r>
              <a:rPr lang="cs-CZ" altLang="cs-CZ" sz="2000" dirty="0"/>
              <a:t>(§ 80/3 in fine)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endParaRPr lang="cs-CZ" altLang="cs-CZ" sz="2000" dirty="0"/>
          </a:p>
        </p:txBody>
      </p:sp>
      <p:sp>
        <p:nvSpPr>
          <p:cNvPr id="1741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7E776C1-ECB0-4459-A548-8CEA92F1060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cs-CZ" altLang="cs-CZ" sz="12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/>
              <a:t>Z moci úřední</a:t>
            </a:r>
          </a:p>
          <a:p>
            <a:pPr eaLnBrk="1" hangingPunct="1"/>
            <a:r>
              <a:rPr lang="cs-CZ" altLang="cs-CZ" sz="1800" b="1" u="sng">
                <a:solidFill>
                  <a:srgbClr val="7030A0"/>
                </a:solidFill>
              </a:rPr>
              <a:t>§ 80/1</a:t>
            </a:r>
            <a:r>
              <a:rPr lang="cs-CZ" altLang="cs-CZ" sz="1800" b="1">
                <a:solidFill>
                  <a:srgbClr val="7030A0"/>
                </a:solidFill>
              </a:rPr>
              <a:t> </a:t>
            </a:r>
            <a:r>
              <a:rPr lang="cs-CZ" altLang="cs-CZ" sz="1800" i="1"/>
              <a:t>„</a:t>
            </a:r>
            <a:r>
              <a:rPr lang="cs-CZ" altLang="cs-CZ" sz="1800" i="1">
                <a:solidFill>
                  <a:srgbClr val="7030A0"/>
                </a:solidFill>
              </a:rPr>
              <a:t>Nevydá-li správní orgán </a:t>
            </a:r>
            <a:r>
              <a:rPr lang="cs-CZ" altLang="cs-CZ" sz="1800" b="1" i="1">
                <a:solidFill>
                  <a:srgbClr val="7030A0"/>
                </a:solidFill>
              </a:rPr>
              <a:t>rozhodnutí ve věci v zákonné lhůtě</a:t>
            </a:r>
            <a:r>
              <a:rPr lang="cs-CZ" altLang="cs-CZ" sz="1800" i="1"/>
              <a:t>, nadřízený správní orgán učiní z moci úřední opatření proti nečinnosti, jakmile se o tom dozví.“</a:t>
            </a:r>
          </a:p>
          <a:p>
            <a:pPr eaLnBrk="1" hangingPunct="1"/>
            <a:endParaRPr lang="cs-CZ" altLang="cs-CZ" sz="1800" i="1"/>
          </a:p>
          <a:p>
            <a:pPr eaLnBrk="1" hangingPunct="1"/>
            <a:r>
              <a:rPr lang="cs-CZ" altLang="cs-CZ" sz="1800" b="1" u="sng">
                <a:solidFill>
                  <a:srgbClr val="7030A0"/>
                </a:solidFill>
              </a:rPr>
              <a:t>§ 80/2</a:t>
            </a:r>
            <a:r>
              <a:rPr lang="cs-CZ" altLang="cs-CZ" sz="1800" b="1">
                <a:solidFill>
                  <a:srgbClr val="7030A0"/>
                </a:solidFill>
              </a:rPr>
              <a:t> </a:t>
            </a:r>
            <a:r>
              <a:rPr lang="cs-CZ" altLang="cs-CZ" sz="1800" i="1"/>
              <a:t>„Opatření proti nečinnosti učiní nadřízený správní orgán i tehdy, </a:t>
            </a:r>
            <a:r>
              <a:rPr lang="cs-CZ" altLang="cs-CZ" sz="1800" b="1" i="1">
                <a:solidFill>
                  <a:srgbClr val="7030A0"/>
                </a:solidFill>
              </a:rPr>
              <a:t>nezahájí-li příslušný správní orgán řízení ve lhůtě 30 dnů</a:t>
            </a:r>
            <a:r>
              <a:rPr lang="cs-CZ" altLang="cs-CZ" sz="1800" b="1" i="1"/>
              <a:t> </a:t>
            </a:r>
            <a:r>
              <a:rPr lang="cs-CZ" altLang="cs-CZ" sz="1800" i="1"/>
              <a:t>ode dne, kdy se dozvěděl o skutečnostech odůvodňujících zahájení řízení z moci úřední.“</a:t>
            </a:r>
          </a:p>
          <a:p>
            <a:pPr eaLnBrk="1" hangingPunct="1"/>
            <a:endParaRPr lang="cs-CZ" altLang="cs-CZ" sz="1800" i="1"/>
          </a:p>
          <a:p>
            <a:pPr eaLnBrk="1" hangingPunct="1"/>
            <a:r>
              <a:rPr lang="cs-CZ" altLang="cs-CZ" sz="1800" b="1" u="sng">
                <a:solidFill>
                  <a:srgbClr val="7030A0"/>
                </a:solidFill>
              </a:rPr>
              <a:t>§ 80/3</a:t>
            </a:r>
            <a:r>
              <a:rPr lang="cs-CZ" altLang="cs-CZ" sz="1800" b="1">
                <a:solidFill>
                  <a:srgbClr val="7030A0"/>
                </a:solidFill>
              </a:rPr>
              <a:t> </a:t>
            </a:r>
            <a:r>
              <a:rPr lang="cs-CZ" altLang="cs-CZ" sz="1800" i="1"/>
              <a:t>„Opatření proti nečinnosti může nadřízený správní orgán učinit i v případě, </a:t>
            </a:r>
            <a:r>
              <a:rPr lang="cs-CZ" altLang="cs-CZ" sz="1800" b="1" i="1">
                <a:solidFill>
                  <a:srgbClr val="7030A0"/>
                </a:solidFill>
              </a:rPr>
              <a:t>kdy je z okolností zjevné, že věcně a místně příslušný správní orgán nedodrží lhůtu</a:t>
            </a:r>
            <a:r>
              <a:rPr lang="cs-CZ" altLang="cs-CZ" sz="1800" i="1"/>
              <a:t> stanovenou pro vydání rozhodnutí o žádosti nebo zahájit řízení z moci úřední anebo v řízení řádně pokračovat.“</a:t>
            </a:r>
            <a:endParaRPr lang="cs-CZ" altLang="cs-CZ" sz="1800"/>
          </a:p>
          <a:p>
            <a:pPr eaLnBrk="1" hangingPunct="1"/>
            <a:endParaRPr lang="cs-CZ" altLang="cs-CZ" sz="2000"/>
          </a:p>
        </p:txBody>
      </p:sp>
      <p:sp>
        <p:nvSpPr>
          <p:cNvPr id="1843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FD43B2-5C77-4546-A321-B4F1AC17CA0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cs-CZ" altLang="cs-CZ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b="1" u="sng" dirty="0"/>
              <a:t>Na základě žádosti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sz="2000" b="1" u="sng" dirty="0">
                <a:solidFill>
                  <a:srgbClr val="7030A0"/>
                </a:solidFill>
              </a:rPr>
              <a:t>§ 80/3</a:t>
            </a:r>
            <a:r>
              <a:rPr lang="cs-CZ" altLang="cs-CZ" sz="2000" b="1" dirty="0">
                <a:solidFill>
                  <a:srgbClr val="7030A0"/>
                </a:solidFill>
              </a:rPr>
              <a:t> </a:t>
            </a:r>
            <a:r>
              <a:rPr lang="cs-CZ" altLang="cs-CZ" sz="2000" i="1" dirty="0"/>
              <a:t>„</a:t>
            </a:r>
            <a:r>
              <a:rPr lang="cs-CZ" altLang="cs-CZ" sz="2000" b="1" i="1" dirty="0">
                <a:solidFill>
                  <a:srgbClr val="7030A0"/>
                </a:solidFill>
              </a:rPr>
              <a:t>Po uplynutí lhůt pro vydání rozhodnutí </a:t>
            </a:r>
            <a:r>
              <a:rPr lang="cs-CZ" altLang="cs-CZ" sz="2000" i="1" dirty="0"/>
              <a:t>může žádost o uplatnění opatření proti nečinnosti </a:t>
            </a:r>
            <a:r>
              <a:rPr lang="cs-CZ" altLang="cs-CZ" sz="2000" b="1" i="1" dirty="0">
                <a:solidFill>
                  <a:srgbClr val="7030A0"/>
                </a:solidFill>
              </a:rPr>
              <a:t>podat účastník</a:t>
            </a:r>
            <a:r>
              <a:rPr lang="cs-CZ" altLang="cs-CZ" sz="2000" i="1" dirty="0"/>
              <a:t>.“</a:t>
            </a:r>
          </a:p>
          <a:p>
            <a:pPr eaLnBrk="1" hangingPunct="1"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dirty="0"/>
              <a:t>Podání podle § 37 - </a:t>
            </a:r>
            <a:r>
              <a:rPr lang="cs-CZ" altLang="cs-CZ" sz="2000" b="1" dirty="0"/>
              <a:t>způsob, náležitosti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cs-CZ" altLang="cs-CZ" sz="2000" dirty="0"/>
          </a:p>
          <a:p>
            <a:pPr eaLnBrk="1" hangingPunct="1">
              <a:defRPr/>
            </a:pPr>
            <a:r>
              <a:rPr lang="cs-CZ" altLang="cs-CZ" sz="2000" u="sng" dirty="0"/>
              <a:t>O žádosti</a:t>
            </a:r>
            <a:r>
              <a:rPr lang="cs-CZ" altLang="cs-CZ" sz="2000" dirty="0"/>
              <a:t> se rozhoduje </a:t>
            </a:r>
            <a:r>
              <a:rPr lang="cs-CZ" altLang="cs-CZ" sz="2000" b="1" u="sng" dirty="0">
                <a:solidFill>
                  <a:srgbClr val="7030A0"/>
                </a:solidFill>
              </a:rPr>
              <a:t>usnesením</a:t>
            </a:r>
            <a:r>
              <a:rPr lang="cs-CZ" altLang="cs-CZ" sz="2000" b="1" dirty="0"/>
              <a:t> </a:t>
            </a:r>
            <a:r>
              <a:rPr lang="cs-CZ" altLang="cs-CZ" sz="2000" dirty="0"/>
              <a:t>(§ 80/6) </a:t>
            </a:r>
          </a:p>
          <a:p>
            <a:pPr eaLnBrk="1" hangingPunct="1">
              <a:defRPr/>
            </a:pPr>
            <a:r>
              <a:rPr lang="cs-CZ" altLang="cs-CZ" sz="2000" dirty="0"/>
              <a:t>A to ve lhůtách podle § 71/1</a:t>
            </a:r>
          </a:p>
          <a:p>
            <a:pPr marL="0" indent="0">
              <a:buNone/>
              <a:defRPr/>
            </a:pPr>
            <a:endParaRPr lang="cs-CZ" altLang="cs-CZ" sz="2000" b="1" i="1" dirty="0"/>
          </a:p>
          <a:p>
            <a:pPr eaLnBrk="1" hangingPunct="1">
              <a:defRPr/>
            </a:pPr>
            <a:r>
              <a:rPr lang="cs-CZ" altLang="cs-CZ" sz="2000" dirty="0"/>
              <a:t>Nelze se odvolat, ale lze </a:t>
            </a:r>
            <a:r>
              <a:rPr lang="cs-CZ" altLang="cs-CZ" sz="2000" b="1" i="1" dirty="0"/>
              <a:t>žalobu proti nečinnosti </a:t>
            </a:r>
            <a:r>
              <a:rPr lang="cs-CZ" altLang="cs-CZ" sz="2000" dirty="0"/>
              <a:t>(viz dále)</a:t>
            </a:r>
          </a:p>
        </p:txBody>
      </p:sp>
      <p:sp>
        <p:nvSpPr>
          <p:cNvPr id="1946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448654D-6CB4-4C61-B875-6BC1B2146B5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cs-CZ" altLang="cs-CZ" sz="12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u="sng" dirty="0"/>
              <a:t>Typy opatření</a:t>
            </a:r>
            <a:endParaRPr lang="cs-CZ" dirty="0"/>
          </a:p>
          <a:p>
            <a:pPr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a)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</a:t>
            </a:r>
            <a:r>
              <a:rPr lang="cs-CZ" sz="2000" b="1" i="1" dirty="0">
                <a:solidFill>
                  <a:srgbClr val="7030A0"/>
                </a:solidFill>
              </a:rPr>
              <a:t>přikázat</a:t>
            </a:r>
            <a:r>
              <a:rPr lang="cs-CZ" sz="2000" i="1" dirty="0"/>
              <a:t> nečinnému správnímu orgánu, aby ve stanovené lhůtě </a:t>
            </a:r>
            <a:r>
              <a:rPr lang="cs-CZ" sz="2000" b="1" i="1" dirty="0">
                <a:solidFill>
                  <a:srgbClr val="7030A0"/>
                </a:solidFill>
              </a:rPr>
              <a:t>učinil potřebná opatření </a:t>
            </a:r>
            <a:r>
              <a:rPr lang="cs-CZ" sz="2000" i="1" dirty="0"/>
              <a:t>ke zjednání nápravy </a:t>
            </a:r>
            <a:r>
              <a:rPr lang="cs-CZ" sz="2000" b="1" i="1" dirty="0">
                <a:solidFill>
                  <a:srgbClr val="7030A0"/>
                </a:solidFill>
              </a:rPr>
              <a:t>nebo vydal rozhodnutí</a:t>
            </a:r>
            <a:r>
              <a:rPr lang="cs-CZ" sz="2000" i="1" dirty="0"/>
              <a:t>“</a:t>
            </a:r>
          </a:p>
          <a:p>
            <a:pPr marL="342900" lvl="2" indent="-342900">
              <a:defRPr/>
            </a:pPr>
            <a:r>
              <a:rPr lang="cs-CZ" b="1" u="sng" dirty="0">
                <a:ea typeface="+mn-ea"/>
                <a:cs typeface="+mn-cs"/>
              </a:rPr>
              <a:t>Přikázání (příkaz)</a:t>
            </a:r>
            <a:r>
              <a:rPr lang="cs-CZ" dirty="0">
                <a:ea typeface="+mn-ea"/>
                <a:cs typeface="+mn-cs"/>
              </a:rPr>
              <a:t> projevem „vnitřního vztahu“ mezi SO</a:t>
            </a:r>
          </a:p>
          <a:p>
            <a:pPr marL="0" indent="0">
              <a:buNone/>
              <a:defRPr/>
            </a:pPr>
            <a:endParaRPr lang="cs-CZ" sz="2000" dirty="0"/>
          </a:p>
          <a:p>
            <a:pPr>
              <a:defRPr/>
            </a:pPr>
            <a:r>
              <a:rPr lang="cs-CZ" sz="2000" b="1" u="sng" dirty="0">
                <a:solidFill>
                  <a:srgbClr val="7030A0"/>
                </a:solidFill>
              </a:rPr>
              <a:t>§ 80/4 b)</a:t>
            </a:r>
            <a:r>
              <a:rPr lang="cs-CZ" sz="2000" b="1" dirty="0">
                <a:solidFill>
                  <a:srgbClr val="7030A0"/>
                </a:solidFill>
              </a:rPr>
              <a:t> </a:t>
            </a:r>
            <a:r>
              <a:rPr lang="cs-CZ" sz="2000" i="1" dirty="0"/>
              <a:t>„usnesením </a:t>
            </a:r>
            <a:r>
              <a:rPr lang="cs-CZ" sz="2000" b="1" i="1" dirty="0">
                <a:solidFill>
                  <a:srgbClr val="7030A0"/>
                </a:solidFill>
              </a:rPr>
              <a:t>převzít věc a rozhodnout </a:t>
            </a:r>
            <a:r>
              <a:rPr lang="cs-CZ" sz="2000" i="1" dirty="0"/>
              <a:t>namísto nečinného správního orgánu“</a:t>
            </a:r>
          </a:p>
          <a:p>
            <a:pPr eaLnBrk="1" hangingPunct="1">
              <a:defRPr/>
            </a:pPr>
            <a:r>
              <a:rPr lang="cs-CZ" sz="2000" dirty="0"/>
              <a:t>Zvláštní varianta </a:t>
            </a:r>
            <a:r>
              <a:rPr lang="cs-CZ" sz="2000" b="1" u="sng" dirty="0"/>
              <a:t>atrakce</a:t>
            </a:r>
          </a:p>
        </p:txBody>
      </p:sp>
      <p:sp>
        <p:nvSpPr>
          <p:cNvPr id="2048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7A32569-0041-4704-AF81-FE2D255ADCE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cs-CZ" altLang="cs-CZ" sz="12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u="sng"/>
              <a:t>Typy opatření</a:t>
            </a:r>
            <a:endParaRPr lang="cs-CZ" altLang="cs-CZ"/>
          </a:p>
          <a:p>
            <a:r>
              <a:rPr lang="cs-CZ" altLang="cs-CZ" sz="2000" b="1" u="sng">
                <a:solidFill>
                  <a:srgbClr val="7030A0"/>
                </a:solidFill>
              </a:rPr>
              <a:t>§ 80/4 c)</a:t>
            </a:r>
            <a:r>
              <a:rPr lang="cs-CZ" altLang="cs-CZ" sz="2000" i="1">
                <a:solidFill>
                  <a:srgbClr val="7030A0"/>
                </a:solidFill>
              </a:rPr>
              <a:t> </a:t>
            </a:r>
            <a:r>
              <a:rPr lang="cs-CZ" altLang="cs-CZ" sz="2000" i="1"/>
              <a:t>„usnesením </a:t>
            </a:r>
            <a:r>
              <a:rPr lang="cs-CZ" altLang="cs-CZ" sz="2000" b="1" i="1">
                <a:solidFill>
                  <a:srgbClr val="7030A0"/>
                </a:solidFill>
              </a:rPr>
              <a:t>pověřit jiný správní orgán </a:t>
            </a:r>
            <a:r>
              <a:rPr lang="cs-CZ" altLang="cs-CZ" sz="2000" i="1"/>
              <a:t>ve svém správním obvodu vedením řízení“</a:t>
            </a:r>
            <a:endParaRPr lang="cs-CZ" altLang="cs-CZ" sz="2000" b="1" u="sng">
              <a:solidFill>
                <a:srgbClr val="7030A0"/>
              </a:solidFill>
            </a:endParaRPr>
          </a:p>
          <a:p>
            <a:r>
              <a:rPr lang="cs-CZ" altLang="cs-CZ" sz="2000"/>
              <a:t>Zvláštní varianta </a:t>
            </a:r>
            <a:r>
              <a:rPr lang="cs-CZ" altLang="cs-CZ" sz="2000" b="1" u="sng"/>
              <a:t>delegace</a:t>
            </a:r>
          </a:p>
          <a:p>
            <a:pPr eaLnBrk="1" hangingPunct="1"/>
            <a:endParaRPr lang="cs-CZ" altLang="cs-CZ" sz="2000"/>
          </a:p>
          <a:p>
            <a:pPr eaLnBrk="1" hangingPunct="1"/>
            <a:r>
              <a:rPr lang="cs-CZ" altLang="cs-CZ" sz="2000" b="1" u="sng">
                <a:solidFill>
                  <a:srgbClr val="7030A0"/>
                </a:solidFill>
              </a:rPr>
              <a:t>§ 80/4 d)</a:t>
            </a:r>
            <a:r>
              <a:rPr lang="cs-CZ" altLang="cs-CZ" sz="2000"/>
              <a:t> </a:t>
            </a:r>
            <a:r>
              <a:rPr lang="cs-CZ" altLang="cs-CZ" sz="2000" i="1"/>
              <a:t>„usnesením </a:t>
            </a:r>
            <a:r>
              <a:rPr lang="cs-CZ" altLang="cs-CZ" sz="2000" i="1">
                <a:solidFill>
                  <a:schemeClr val="bg2"/>
                </a:solidFill>
              </a:rPr>
              <a:t>přiměřeně</a:t>
            </a:r>
            <a:r>
              <a:rPr lang="cs-CZ" altLang="cs-CZ" sz="2000" b="1" i="1">
                <a:solidFill>
                  <a:srgbClr val="7030A0"/>
                </a:solidFill>
              </a:rPr>
              <a:t> prodloužit zákonnou lhůtu pro vydání rozhodnutí</a:t>
            </a:r>
            <a:r>
              <a:rPr lang="cs-CZ" altLang="cs-CZ" sz="2000" i="1"/>
              <a:t>, lze-li důvodně předpokládat, že správní orgán v prodloužené lhůtě vydá rozhodnutí ve věci, a je-li takový postup pro účastníky výhodnější; přitom přihlíží ke lhůtám uvedeným v § 71 odst. 3“</a:t>
            </a:r>
          </a:p>
          <a:p>
            <a:pPr eaLnBrk="1" hangingPunct="1"/>
            <a:r>
              <a:rPr lang="cs-CZ" altLang="cs-CZ" sz="2000" b="1"/>
              <a:t>Prodloužit</a:t>
            </a:r>
            <a:r>
              <a:rPr lang="cs-CZ" altLang="cs-CZ" sz="2000"/>
              <a:t>, nikoli prodlužovat…</a:t>
            </a:r>
          </a:p>
          <a:p>
            <a:pPr eaLnBrk="1" hangingPunct="1"/>
            <a:r>
              <a:rPr lang="cs-CZ" altLang="cs-CZ" sz="2000"/>
              <a:t>I na podnět SO vedoucího řízení</a:t>
            </a:r>
          </a:p>
        </p:txBody>
      </p:sp>
      <p:sp>
        <p:nvSpPr>
          <p:cNvPr id="2150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0F2955EF-38BB-450F-990A-DD2058C2F7AF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cs-CZ" altLang="cs-CZ" sz="12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 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1800" b="1" u="sng"/>
              <a:t>Výběr typu opatření</a:t>
            </a:r>
            <a:r>
              <a:rPr lang="cs-CZ" altLang="cs-CZ" sz="1800" b="1"/>
              <a:t> </a:t>
            </a:r>
            <a:r>
              <a:rPr lang="cs-CZ" altLang="cs-CZ" sz="1800"/>
              <a:t>- </a:t>
            </a:r>
            <a:r>
              <a:rPr lang="cs-CZ" altLang="cs-CZ" sz="1800" i="1"/>
              <a:t>jde-li o opatření z moci úřední </a:t>
            </a:r>
            <a:r>
              <a:rPr lang="cs-CZ" altLang="cs-CZ" sz="1800"/>
              <a:t>- provádí nadřízený SO </a:t>
            </a:r>
            <a:r>
              <a:rPr lang="cs-CZ" altLang="cs-CZ" sz="1800" b="1"/>
              <a:t>podle svého uvážení</a:t>
            </a:r>
          </a:p>
          <a:p>
            <a:r>
              <a:rPr lang="cs-CZ" altLang="cs-CZ" sz="1800"/>
              <a:t>Žalobou proti nečinnosti se nelze domáhat, aby soud uložil SO povinnost vydat konkrétní opatření</a:t>
            </a:r>
            <a:endParaRPr lang="cs-CZ" altLang="cs-CZ" sz="1800" i="1"/>
          </a:p>
          <a:p>
            <a:r>
              <a:rPr lang="cs-CZ" altLang="cs-CZ" sz="1800" i="1"/>
              <a:t>Zásada procesní ekonomie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1800" b="1" u="sng">
              <a:solidFill>
                <a:srgbClr val="FF0000"/>
              </a:solidFill>
            </a:endParaRPr>
          </a:p>
          <a:p>
            <a:r>
              <a:rPr lang="cs-CZ" altLang="cs-CZ" sz="1800" b="1" u="sng"/>
              <a:t>Formami</a:t>
            </a:r>
            <a:r>
              <a:rPr lang="cs-CZ" altLang="cs-CZ" sz="1800"/>
              <a:t> činění opatření mimo </a:t>
            </a:r>
            <a:r>
              <a:rPr lang="cs-CZ" altLang="cs-CZ" sz="1800" b="1"/>
              <a:t>příkazu</a:t>
            </a:r>
            <a:r>
              <a:rPr lang="cs-CZ" altLang="cs-CZ" sz="1800"/>
              <a:t> také </a:t>
            </a:r>
            <a:r>
              <a:rPr lang="cs-CZ" altLang="cs-CZ" sz="1800" b="1"/>
              <a:t>usnesení</a:t>
            </a:r>
          </a:p>
          <a:p>
            <a:r>
              <a:rPr lang="cs-CZ" altLang="cs-CZ" sz="1800"/>
              <a:t>Účastníci, kterým se usnesení oznamuje, se mohou odvolat              (bez suspenzivního účinku)</a:t>
            </a:r>
          </a:p>
          <a:p>
            <a:endParaRPr lang="cs-CZ" altLang="cs-CZ" sz="1800"/>
          </a:p>
          <a:p>
            <a:pPr lvl="1">
              <a:buFont typeface="Wingdings" panose="05000000000000000000" pitchFamily="2" charset="2"/>
              <a:buNone/>
            </a:pPr>
            <a:endParaRPr lang="cs-CZ" altLang="cs-CZ" sz="2000"/>
          </a:p>
          <a:p>
            <a:pPr eaLnBrk="1" hangingPunct="1"/>
            <a:endParaRPr lang="cs-CZ" altLang="cs-CZ" sz="2000"/>
          </a:p>
        </p:txBody>
      </p:sp>
      <p:sp>
        <p:nvSpPr>
          <p:cNvPr id="22532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405A7D1-2047-4494-8E61-2AFA2C0F1F9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cs-CZ" altLang="cs-CZ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47531" y="390132"/>
            <a:ext cx="7715200" cy="936104"/>
          </a:xfrm>
        </p:spPr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Žaloba na ochranu proti nečinnosti dle SŘS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67608" y="1844824"/>
            <a:ext cx="7643192" cy="4154992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Byly vyčerpány prostředky ochrany, které stanoví procesní předpis platný pro řízení u správního orgánu</a:t>
            </a:r>
          </a:p>
          <a:p>
            <a:r>
              <a:rPr lang="cs-CZ" dirty="0"/>
              <a:t>Lze se domáhat pouze toho, aby soud správnímu orgánu uložil povinnost vydat rozhodnutí ve věci samé nebo osvědčení, a to jen v případech, kdy nenastává fikce příslušného právního důsledku</a:t>
            </a:r>
          </a:p>
          <a:p>
            <a:r>
              <a:rPr lang="cs-CZ" dirty="0"/>
              <a:t>Soud k tomu správnímu orgánu </a:t>
            </a:r>
          </a:p>
          <a:p>
            <a:pPr marL="0" indent="0">
              <a:buNone/>
            </a:pPr>
            <a:r>
              <a:rPr lang="cs-CZ" dirty="0"/>
              <a:t>    uloží přiměřenou lhůtu</a:t>
            </a:r>
          </a:p>
        </p:txBody>
      </p:sp>
    </p:spTree>
    <p:extLst>
      <p:ext uri="{BB962C8B-B14F-4D97-AF65-F5344CB8AC3E}">
        <p14:creationId xmlns:p14="http://schemas.microsoft.com/office/powerpoint/2010/main" val="415840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88900B-758F-0CBD-4E80-B459776EB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46313" y="5445224"/>
            <a:ext cx="7772400" cy="720080"/>
          </a:xfrm>
        </p:spPr>
        <p:txBody>
          <a:bodyPr/>
          <a:lstStyle/>
          <a:p>
            <a:r>
              <a:rPr lang="cs-CZ" alt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před nečinností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4988DDE-0533-D9AD-72FB-9F5C8734A4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Anna </a:t>
            </a:r>
            <a:r>
              <a:rPr lang="cs-CZ" dirty="0" err="1"/>
              <a:t>Chamráthová</a:t>
            </a:r>
            <a:r>
              <a:rPr lang="cs-CZ" dirty="0"/>
              <a:t> Richterová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AD4561-65F9-AF43-0D75-705E2A4C51D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3622ABF-05A0-493B-8CA6-69D643B49A45}" type="slidenum">
              <a:rPr lang="cs-CZ" altLang="cs-CZ" smtClean="0"/>
              <a:pPr>
                <a:defRPr/>
              </a:pPr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22011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02F8654-A2FA-4DA7-8BD0-22EB9C66DFF3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cs-CZ" altLang="cs-CZ" sz="1200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Nečinnost</a:t>
            </a:r>
          </a:p>
        </p:txBody>
      </p:sp>
      <p:sp>
        <p:nvSpPr>
          <p:cNvPr id="7173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cs-CZ" altLang="cs-CZ" sz="1800" b="1" dirty="0"/>
              <a:t>Veřejná správa jako </a:t>
            </a:r>
            <a:r>
              <a:rPr lang="cs-CZ" altLang="cs-CZ" sz="1800" b="1" u="sng" dirty="0"/>
              <a:t>činnost</a:t>
            </a:r>
          </a:p>
          <a:p>
            <a:pPr marL="0" indent="0" algn="just"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r>
              <a:rPr lang="cs-CZ" altLang="cs-CZ" sz="1800" dirty="0"/>
              <a:t>Nežádoucí z pohledu </a:t>
            </a:r>
            <a:r>
              <a:rPr lang="cs-CZ" altLang="cs-CZ" sz="1800" b="1" u="sng" dirty="0"/>
              <a:t>základních principů (zásad) VS</a:t>
            </a:r>
            <a:r>
              <a:rPr lang="cs-CZ" altLang="cs-CZ" sz="1800" dirty="0"/>
              <a:t>, zejm.</a:t>
            </a:r>
          </a:p>
          <a:p>
            <a:pPr lvl="1" eaLnBrk="1" hangingPunct="1">
              <a:defRPr/>
            </a:pPr>
            <a:r>
              <a:rPr lang="cs-CZ" altLang="cs-CZ" sz="1800" dirty="0"/>
              <a:t>Legality</a:t>
            </a:r>
          </a:p>
          <a:p>
            <a:pPr lvl="1" eaLnBrk="1" hangingPunct="1">
              <a:defRPr/>
            </a:pPr>
            <a:r>
              <a:rPr lang="cs-CZ" altLang="cs-CZ" sz="1800" dirty="0"/>
              <a:t>Rychlosti a hospodárnosti</a:t>
            </a:r>
          </a:p>
          <a:p>
            <a:pPr lvl="1" eaLnBrk="1" hangingPunct="1">
              <a:defRPr/>
            </a:pPr>
            <a:r>
              <a:rPr lang="cs-CZ" altLang="cs-CZ" sz="1800" dirty="0"/>
              <a:t>Právní jistoty a ochrany </a:t>
            </a:r>
            <a:r>
              <a:rPr lang="cs-CZ" altLang="cs-CZ" sz="1800" dirty="0" err="1"/>
              <a:t>legit</a:t>
            </a:r>
            <a:r>
              <a:rPr lang="cs-CZ" altLang="cs-CZ" sz="1800" dirty="0"/>
              <a:t>. očekávaní</a:t>
            </a:r>
          </a:p>
          <a:p>
            <a:pPr lvl="1" eaLnBrk="1" hangingPunct="1">
              <a:defRPr/>
            </a:pPr>
            <a:r>
              <a:rPr lang="cs-CZ" altLang="cs-CZ" sz="1800" dirty="0"/>
              <a:t>VS jako služby</a:t>
            </a:r>
          </a:p>
          <a:p>
            <a:pPr lvl="1" eaLnBrk="1" hangingPunct="1">
              <a:defRPr/>
            </a:pPr>
            <a:r>
              <a:rPr lang="cs-CZ" altLang="cs-CZ" sz="1800" i="1" dirty="0"/>
              <a:t>Tzv. principy dobré správy</a:t>
            </a:r>
          </a:p>
          <a:p>
            <a:pPr algn="just" eaLnBrk="1" hangingPunct="1"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r>
              <a:rPr lang="cs-CZ" altLang="cs-CZ" sz="1800" dirty="0"/>
              <a:t>Potenciálně také </a:t>
            </a:r>
            <a:r>
              <a:rPr lang="cs-CZ" altLang="cs-CZ" sz="1800" b="1" u="sng" dirty="0"/>
              <a:t>zásah do základních práv</a:t>
            </a:r>
          </a:p>
          <a:p>
            <a:pPr lvl="1" algn="just" eaLnBrk="1" hangingPunct="1">
              <a:defRPr/>
            </a:pPr>
            <a:r>
              <a:rPr lang="cs-CZ" altLang="cs-CZ" sz="1600" dirty="0"/>
              <a:t>zejm. </a:t>
            </a:r>
            <a:r>
              <a:rPr lang="cs-CZ" altLang="cs-CZ" sz="1600" b="1" dirty="0"/>
              <a:t>čl. 36/1 a 38/2 </a:t>
            </a:r>
            <a:r>
              <a:rPr lang="cs-CZ" altLang="cs-CZ" sz="1600" dirty="0"/>
              <a:t>Listiny</a:t>
            </a:r>
            <a:endParaRPr lang="cs-CZ" altLang="cs-CZ" sz="1600" i="1" dirty="0"/>
          </a:p>
          <a:p>
            <a:pPr marL="0" indent="0" algn="just">
              <a:buNone/>
              <a:defRPr/>
            </a:pPr>
            <a:endParaRPr lang="cs-CZ" altLang="cs-CZ" sz="1800" dirty="0"/>
          </a:p>
          <a:p>
            <a:pPr algn="just" eaLnBrk="1" hangingPunct="1">
              <a:defRPr/>
            </a:pPr>
            <a:r>
              <a:rPr lang="en-US" altLang="cs-CZ" sz="1800" b="1" i="1" dirty="0"/>
              <a:t>=&gt;</a:t>
            </a:r>
            <a:r>
              <a:rPr lang="cs-CZ" altLang="cs-CZ" sz="1800" b="1" i="1" dirty="0"/>
              <a:t> Významné právní důsledky nečinnosti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90EC15C-D1A6-4494-9475-C7438B3E8D7A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cs-CZ" altLang="cs-CZ" sz="1200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Nečinnost - charakteristika</a:t>
            </a:r>
          </a:p>
        </p:txBody>
      </p:sp>
      <p:sp>
        <p:nvSpPr>
          <p:cNvPr id="9220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Předmětem zájmu </a:t>
            </a:r>
            <a:r>
              <a:rPr lang="cs-CZ" altLang="cs-CZ" sz="2000" b="1" u="sng" dirty="0"/>
              <a:t>nečinnost nezákonná</a:t>
            </a:r>
            <a:r>
              <a:rPr lang="cs-CZ" altLang="cs-CZ" sz="2000" dirty="0"/>
              <a:t> a </a:t>
            </a:r>
            <a:r>
              <a:rPr lang="cs-CZ" altLang="cs-CZ" sz="2000" b="1" u="sng" dirty="0"/>
              <a:t>na straně orgánů VS</a:t>
            </a:r>
          </a:p>
          <a:p>
            <a:pPr eaLnBrk="1" hangingPunct="1"/>
            <a:r>
              <a:rPr lang="cs-CZ" altLang="cs-CZ" sz="2000" dirty="0"/>
              <a:t>Nečinnost může být </a:t>
            </a:r>
            <a:r>
              <a:rPr lang="cs-CZ" altLang="cs-CZ" sz="2000" b="1" dirty="0"/>
              <a:t>právem předvídána</a:t>
            </a:r>
            <a:r>
              <a:rPr lang="cs-CZ" altLang="cs-CZ" sz="2000" dirty="0"/>
              <a:t> </a:t>
            </a:r>
            <a:r>
              <a:rPr lang="cs-CZ" altLang="cs-CZ" sz="2000" i="1" dirty="0"/>
              <a:t>(např. fiktivní rozhodnutí)</a:t>
            </a:r>
          </a:p>
          <a:p>
            <a:pPr marL="457200" lvl="1" indent="0"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V rámci (zejména) </a:t>
            </a:r>
            <a:r>
              <a:rPr lang="cs-CZ" altLang="cs-CZ" sz="2000" b="1" u="sng" dirty="0"/>
              <a:t>rozhodování</a:t>
            </a:r>
          </a:p>
          <a:p>
            <a:pPr eaLnBrk="1" hangingPunct="1"/>
            <a:r>
              <a:rPr lang="cs-CZ" altLang="cs-CZ" sz="2000" dirty="0"/>
              <a:t>Ale i tzv. </a:t>
            </a:r>
            <a:r>
              <a:rPr lang="cs-CZ" altLang="cs-CZ" sz="2000" b="1" u="sng" dirty="0"/>
              <a:t>jiné (správní) úkony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 eaLnBrk="1" hangingPunct="1"/>
            <a:r>
              <a:rPr lang="cs-CZ" altLang="cs-CZ" sz="2000" dirty="0"/>
              <a:t>Ve formě </a:t>
            </a:r>
            <a:r>
              <a:rPr lang="cs-CZ" altLang="cs-CZ" sz="2000" b="1" u="sng" dirty="0"/>
              <a:t>průtahů</a:t>
            </a:r>
            <a:r>
              <a:rPr lang="cs-CZ" altLang="cs-CZ" sz="2000" dirty="0"/>
              <a:t> či </a:t>
            </a:r>
            <a:r>
              <a:rPr lang="cs-CZ" altLang="cs-CZ" sz="2000" b="1" u="sng" dirty="0"/>
              <a:t>absolutní nečinnosti</a:t>
            </a:r>
          </a:p>
          <a:p>
            <a:pPr eaLnBrk="1" hangingPunct="1"/>
            <a:endParaRPr lang="cs-CZ" altLang="cs-CZ" sz="2000" dirty="0"/>
          </a:p>
          <a:p>
            <a:pPr marL="0" indent="0">
              <a:buNone/>
            </a:pP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3729612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A3BF5B3-B29B-489D-9B7C-BD9F194FA17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cs-CZ" altLang="cs-CZ" sz="1200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Nečinnost - lhůty</a:t>
            </a:r>
          </a:p>
        </p:txBody>
      </p:sp>
      <p:sp>
        <p:nvSpPr>
          <p:cNvPr id="7173" name="Rectangle 4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42900" lvl="2" indent="-342900">
              <a:defRPr/>
            </a:pPr>
            <a:r>
              <a:rPr lang="cs-CZ" altLang="cs-CZ" dirty="0"/>
              <a:t>Nezastupitelná úloha </a:t>
            </a:r>
            <a:r>
              <a:rPr lang="cs-CZ" altLang="cs-CZ" b="1" u="sng" dirty="0"/>
              <a:t>lhůt</a:t>
            </a:r>
            <a:r>
              <a:rPr lang="cs-CZ" altLang="cs-CZ" b="1" dirty="0"/>
              <a:t> při určení počátku </a:t>
            </a:r>
            <a:r>
              <a:rPr lang="cs-CZ" altLang="cs-CZ" dirty="0"/>
              <a:t>nezákonné nečinnosti (</a:t>
            </a:r>
            <a:r>
              <a:rPr lang="cs-CZ" dirty="0"/>
              <a:t>vymezený časový úsek pro úkon)</a:t>
            </a:r>
            <a:endParaRPr lang="cs-CZ" altLang="cs-CZ" dirty="0"/>
          </a:p>
          <a:p>
            <a:pPr eaLnBrk="1" hangingPunct="1">
              <a:defRPr/>
            </a:pPr>
            <a:r>
              <a:rPr lang="cs-CZ" altLang="cs-CZ" sz="2000" dirty="0"/>
              <a:t>Pokud výslovně nestanoveny, povinnost konat v tzv. </a:t>
            </a:r>
            <a:r>
              <a:rPr lang="cs-CZ" altLang="cs-CZ" sz="2000" b="1" u="sng" dirty="0"/>
              <a:t>lhůtě přiměřené (bez zbytečného odkladu)</a:t>
            </a:r>
          </a:p>
          <a:p>
            <a:pPr lvl="1" algn="just" eaLnBrk="1" hangingPunct="1">
              <a:defRPr/>
            </a:pPr>
            <a:r>
              <a:rPr lang="cs-CZ" altLang="cs-CZ" sz="2000" b="1" dirty="0"/>
              <a:t>Zásada rychlosti (§ 6/1 SŘ)</a:t>
            </a:r>
          </a:p>
          <a:p>
            <a:pPr lvl="2" algn="just" eaLnBrk="1" hangingPunct="1">
              <a:defRPr/>
            </a:pPr>
            <a:r>
              <a:rPr lang="cs-CZ" altLang="cs-CZ" b="1" i="1" dirty="0"/>
              <a:t>Správní orgán vyřizuje věci bez zbytečných průtahů</a:t>
            </a:r>
            <a:r>
              <a:rPr lang="cs-CZ" altLang="cs-CZ" i="1" dirty="0"/>
              <a:t>. </a:t>
            </a:r>
          </a:p>
          <a:p>
            <a:pPr lvl="2" algn="just" eaLnBrk="1" hangingPunct="1">
              <a:defRPr/>
            </a:pPr>
            <a:r>
              <a:rPr lang="cs-CZ" altLang="cs-CZ" i="1" dirty="0"/>
              <a:t>Nečiní-li správní orgán úkony v zákonem stanovené lhůtě </a:t>
            </a:r>
            <a:r>
              <a:rPr lang="cs-CZ" altLang="cs-CZ" b="1" i="1" dirty="0"/>
              <a:t>nebo ve lhůtě přiměřené, není-li zákonná lhůta stanovena</a:t>
            </a:r>
            <a:r>
              <a:rPr lang="cs-CZ" altLang="cs-CZ" i="1" dirty="0"/>
              <a:t>, použije se ke zjednání nápravy ustanovení o ochraně před nečinností (§ 80).</a:t>
            </a:r>
          </a:p>
          <a:p>
            <a:pPr lvl="2" algn="just" eaLnBrk="1" hangingPunct="1">
              <a:defRPr/>
            </a:pPr>
            <a:endParaRPr lang="cs-CZ" altLang="cs-CZ" i="1" dirty="0"/>
          </a:p>
          <a:p>
            <a:pPr lvl="1" algn="just" eaLnBrk="1" hangingPunct="1">
              <a:defRPr/>
            </a:pPr>
            <a:r>
              <a:rPr lang="cs-CZ" altLang="cs-CZ" sz="1800" dirty="0"/>
              <a:t>= </a:t>
            </a:r>
            <a:r>
              <a:rPr lang="cs-CZ" altLang="cs-CZ" sz="1800" b="1" dirty="0"/>
              <a:t>neurčitý právní pojem</a:t>
            </a:r>
            <a:r>
              <a:rPr lang="cs-CZ" altLang="cs-CZ" sz="1800" dirty="0"/>
              <a:t>, výklad dle správní praxe a judikatury (vliv např. legitimního očekávání)</a:t>
            </a:r>
          </a:p>
          <a:p>
            <a:pPr lvl="1" algn="just" eaLnBrk="1" hangingPunct="1">
              <a:defRPr/>
            </a:pPr>
            <a:endParaRPr lang="cs-CZ" altLang="cs-CZ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Ochrana před nezákonnou nečinností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 err="1"/>
              <a:t>Nezák</a:t>
            </a:r>
            <a:r>
              <a:rPr lang="cs-CZ" altLang="cs-CZ" sz="2000" dirty="0"/>
              <a:t>. nečinnost v </a:t>
            </a:r>
            <a:r>
              <a:rPr lang="cs-CZ" altLang="cs-CZ" sz="2000" b="1" dirty="0"/>
              <a:t>právním státě nežádoucí</a:t>
            </a:r>
          </a:p>
          <a:p>
            <a:pPr eaLnBrk="1" hangingPunct="1"/>
            <a:r>
              <a:rPr lang="cs-CZ" altLang="cs-CZ" sz="2000" b="1" dirty="0"/>
              <a:t>„Systém“ </a:t>
            </a:r>
            <a:r>
              <a:rPr lang="cs-CZ" altLang="cs-CZ" sz="2000" dirty="0"/>
              <a:t>prostředků, institutů</a:t>
            </a:r>
          </a:p>
          <a:p>
            <a:pPr lvl="1" eaLnBrk="1" hangingPunct="1"/>
            <a:r>
              <a:rPr lang="cs-CZ" altLang="cs-CZ" sz="2000" i="1" dirty="0"/>
              <a:t>Preventivní</a:t>
            </a:r>
          </a:p>
          <a:p>
            <a:pPr lvl="1" eaLnBrk="1" hangingPunct="1"/>
            <a:r>
              <a:rPr lang="cs-CZ" altLang="cs-CZ" sz="2000" i="1" dirty="0"/>
              <a:t>Specifické</a:t>
            </a:r>
          </a:p>
          <a:p>
            <a:pPr lvl="1" eaLnBrk="1" hangingPunct="1"/>
            <a:r>
              <a:rPr lang="cs-CZ" altLang="cs-CZ" sz="2000" i="1" dirty="0"/>
              <a:t>Kompenzační (následné)</a:t>
            </a:r>
          </a:p>
          <a:p>
            <a:pPr lvl="1"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Ve SŘ </a:t>
            </a:r>
            <a:r>
              <a:rPr lang="cs-CZ" altLang="cs-CZ" sz="2000" b="1" u="sng" dirty="0"/>
              <a:t>ustanovení působící k ochraně před nečinností</a:t>
            </a:r>
            <a:r>
              <a:rPr lang="cs-CZ" altLang="cs-CZ" sz="2000" dirty="0"/>
              <a:t> (vícero procesních institutů) + </a:t>
            </a:r>
            <a:r>
              <a:rPr lang="cs-CZ" altLang="cs-CZ" sz="2000" b="1" u="sng" dirty="0"/>
              <a:t>opatření proti nečinnosti</a:t>
            </a:r>
            <a:r>
              <a:rPr lang="cs-CZ" altLang="cs-CZ" sz="2000" dirty="0"/>
              <a:t> (§ 80)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dirty="0"/>
              <a:t>Dále zejm. </a:t>
            </a:r>
            <a:r>
              <a:rPr lang="cs-CZ" altLang="cs-CZ" sz="2000" b="1" u="sng" dirty="0"/>
              <a:t>soudní ochrana</a:t>
            </a:r>
            <a:r>
              <a:rPr lang="cs-CZ" altLang="cs-CZ" sz="2000" dirty="0"/>
              <a:t> (správní soudnictví, ÚS), veřejný ochránce práv, náhrada újmy (82/1998 Sb.)</a:t>
            </a:r>
          </a:p>
        </p:txBody>
      </p:sp>
      <p:sp>
        <p:nvSpPr>
          <p:cNvPr id="13316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D45D4DC7-3D69-4F35-BC60-5AB87B4AA2B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Ustanovení působící k ochraně ve SŘ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1800" b="1" dirty="0"/>
              <a:t>Lhůty pro vydání rozhodnutí </a:t>
            </a:r>
            <a:r>
              <a:rPr lang="cs-CZ" altLang="cs-CZ" sz="1800" dirty="0"/>
              <a:t>(viz § 71/2)</a:t>
            </a:r>
          </a:p>
          <a:p>
            <a:pPr marL="742950" lvl="2" indent="-342900"/>
            <a:r>
              <a:rPr lang="cs-CZ" altLang="cs-CZ" sz="1800" b="1" i="1" u="sng" dirty="0"/>
              <a:t>Bez zbytečného odkladu</a:t>
            </a:r>
            <a:r>
              <a:rPr lang="cs-CZ" altLang="cs-CZ" sz="1800" b="1" i="1" dirty="0"/>
              <a:t> </a:t>
            </a:r>
            <a:r>
              <a:rPr lang="cs-CZ" altLang="cs-CZ" sz="1800" dirty="0"/>
              <a:t>(§ 71/1)</a:t>
            </a:r>
          </a:p>
          <a:p>
            <a:pPr marL="742950" lvl="2" indent="-342900"/>
            <a:r>
              <a:rPr lang="cs-CZ" altLang="cs-CZ" sz="1800" b="1" dirty="0"/>
              <a:t>Pokud nelze </a:t>
            </a:r>
            <a:r>
              <a:rPr lang="cs-CZ" altLang="cs-CZ" sz="1800" dirty="0"/>
              <a:t>nejpozději do</a:t>
            </a:r>
            <a:r>
              <a:rPr lang="cs-CZ" altLang="cs-CZ" sz="1800" b="1" dirty="0"/>
              <a:t> </a:t>
            </a:r>
            <a:r>
              <a:rPr lang="cs-CZ" altLang="cs-CZ" sz="1800" b="1" i="1" u="sng" dirty="0"/>
              <a:t>30 dnů</a:t>
            </a:r>
            <a:r>
              <a:rPr lang="cs-CZ" altLang="cs-CZ" sz="1800" b="1" i="1" dirty="0"/>
              <a:t> </a:t>
            </a:r>
            <a:r>
              <a:rPr lang="cs-CZ" altLang="cs-CZ" sz="1800" dirty="0"/>
              <a:t>od zahájení řízení, k nimž se připočítává doba (§ 71/3)</a:t>
            </a:r>
          </a:p>
          <a:p>
            <a:pPr marL="1200150" lvl="3" indent="-342900"/>
            <a:r>
              <a:rPr lang="cs-CZ" altLang="cs-CZ" b="1" dirty="0"/>
              <a:t>a) </a:t>
            </a:r>
            <a:r>
              <a:rPr lang="cs-CZ" altLang="cs-CZ" b="1" i="1" dirty="0"/>
              <a:t>až 30 dnů </a:t>
            </a:r>
            <a:r>
              <a:rPr lang="cs-CZ" altLang="cs-CZ" dirty="0"/>
              <a:t>(ústní jednání, místní, předvolání či předvedení, doručování veřejnou vyhláškou, nebo </a:t>
            </a:r>
            <a:r>
              <a:rPr lang="cs-CZ" altLang="cs-CZ" u="sng" dirty="0"/>
              <a:t>jde-li o zvlášť složitý případ</a:t>
            </a:r>
            <a:r>
              <a:rPr lang="cs-CZ" altLang="cs-CZ" dirty="0"/>
              <a:t>)</a:t>
            </a:r>
          </a:p>
          <a:p>
            <a:pPr marL="1200150" lvl="3" indent="-342900"/>
            <a:r>
              <a:rPr lang="cs-CZ" altLang="cs-CZ" b="1" dirty="0"/>
              <a:t>b) </a:t>
            </a:r>
            <a:r>
              <a:rPr lang="cs-CZ" altLang="cs-CZ" b="1" i="1" dirty="0"/>
              <a:t>nutná k provedení </a:t>
            </a:r>
            <a:r>
              <a:rPr lang="cs-CZ" altLang="cs-CZ" dirty="0"/>
              <a:t>dožádání, ke zpracování znaleckého posudku nebo k doručení písemnosti do ciziny</a:t>
            </a:r>
          </a:p>
          <a:p>
            <a:pPr lvl="1" eaLnBrk="1" hangingPunct="1"/>
            <a:r>
              <a:rPr lang="cs-CZ" altLang="cs-CZ" sz="1800" dirty="0"/>
              <a:t>Nedodržení se </a:t>
            </a:r>
            <a:r>
              <a:rPr lang="cs-CZ" altLang="cs-CZ" sz="1800" b="1" dirty="0"/>
              <a:t>nemůže dovolávat úč., který je způsobil </a:t>
            </a:r>
            <a:r>
              <a:rPr lang="cs-CZ" altLang="cs-CZ" sz="1800" dirty="0"/>
              <a:t>(71/5)</a:t>
            </a:r>
          </a:p>
          <a:p>
            <a:pPr lvl="1" eaLnBrk="1" hangingPunct="1"/>
            <a:endParaRPr lang="cs-CZ" altLang="cs-CZ" sz="1800" dirty="0"/>
          </a:p>
          <a:p>
            <a:pPr eaLnBrk="1" hangingPunct="1"/>
            <a:r>
              <a:rPr lang="cs-CZ" altLang="cs-CZ" sz="2000" b="1" dirty="0"/>
              <a:t>Lhůty pro realizaci tzv. jiných úkonů </a:t>
            </a:r>
            <a:r>
              <a:rPr lang="cs-CZ" altLang="cs-CZ" sz="2000" dirty="0"/>
              <a:t>(viz § 154, 155)</a:t>
            </a:r>
          </a:p>
          <a:p>
            <a:pPr eaLnBrk="1" hangingPunct="1"/>
            <a:endParaRPr lang="cs-CZ" altLang="cs-CZ" sz="2000" dirty="0"/>
          </a:p>
          <a:p>
            <a:pPr eaLnBrk="1" hangingPunct="1"/>
            <a:r>
              <a:rPr lang="cs-CZ" altLang="cs-CZ" sz="2000" b="1" dirty="0"/>
              <a:t>Lhůty pro vydání rozhodnutí dle zvláštních zákonů</a:t>
            </a:r>
            <a:endParaRPr lang="cs-CZ" altLang="cs-CZ" sz="2000" i="1" u="sng" dirty="0"/>
          </a:p>
        </p:txBody>
      </p:sp>
      <p:sp>
        <p:nvSpPr>
          <p:cNvPr id="14340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538C9DC-D381-438A-A353-BA47913D091E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cs-CZ" altLang="cs-CZ" sz="12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Ustanovení působící k ochraně ve SŘ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cs-CZ" altLang="cs-CZ" sz="1800" b="1" dirty="0"/>
              <a:t>Lhůty pro zahájení a provedení přezkumného řízení</a:t>
            </a:r>
            <a:r>
              <a:rPr lang="cs-CZ" altLang="cs-CZ" sz="1800" dirty="0"/>
              <a:t> (§ 94)</a:t>
            </a:r>
          </a:p>
          <a:p>
            <a:pPr lvl="1" eaLnBrk="1" hangingPunct="1">
              <a:defRPr/>
            </a:pPr>
            <a:endParaRPr lang="cs-CZ" altLang="cs-CZ" sz="1800" i="1" dirty="0"/>
          </a:p>
          <a:p>
            <a:pPr eaLnBrk="1" hangingPunct="1">
              <a:defRPr/>
            </a:pPr>
            <a:r>
              <a:rPr lang="cs-CZ" altLang="cs-CZ" sz="1800" b="1" dirty="0"/>
              <a:t>Povinnost přijímat podněty k zahájení řízení </a:t>
            </a:r>
            <a:r>
              <a:rPr lang="cs-CZ" altLang="cs-CZ" sz="1800" dirty="0"/>
              <a:t>(§ 42) + </a:t>
            </a:r>
            <a:r>
              <a:rPr lang="cs-CZ" altLang="cs-CZ" sz="1800" b="1" dirty="0"/>
              <a:t>oprávnění žádat nezbytná vysvětlení</a:t>
            </a:r>
            <a:r>
              <a:rPr lang="cs-CZ" altLang="cs-CZ" sz="1800" dirty="0"/>
              <a:t> (§ 137)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dirty="0"/>
              <a:t>Lhůty pro zahájení řízení z moci úřední - </a:t>
            </a:r>
            <a:r>
              <a:rPr lang="cs-CZ" altLang="cs-CZ" sz="1600" dirty="0"/>
              <a:t>Nezahájí-li příslušný SO řízení ve lhůtě </a:t>
            </a:r>
            <a:r>
              <a:rPr lang="cs-CZ" altLang="cs-CZ" sz="1600" b="1" u="sng" dirty="0"/>
              <a:t>30 dnů </a:t>
            </a:r>
            <a:r>
              <a:rPr lang="cs-CZ" altLang="cs-CZ" sz="1600" b="1" dirty="0"/>
              <a:t>ode dne, kdy se dozvěděl </a:t>
            </a:r>
            <a:r>
              <a:rPr lang="cs-CZ" altLang="cs-CZ" sz="1600" dirty="0"/>
              <a:t>o skutečnostech odůvodňujících zahájení řízení </a:t>
            </a:r>
            <a:r>
              <a:rPr lang="cs-CZ" altLang="cs-CZ" sz="1600" i="1" dirty="0"/>
              <a:t>(nemusí být okamžik podání podnětu)</a:t>
            </a:r>
            <a:endParaRPr lang="cs-CZ" altLang="cs-CZ" sz="1600" dirty="0"/>
          </a:p>
          <a:p>
            <a:pPr marL="457200" lvl="1" indent="0">
              <a:buNone/>
              <a:defRPr/>
            </a:pPr>
            <a:endParaRPr lang="cs-CZ" altLang="cs-CZ" sz="1600" i="1" dirty="0"/>
          </a:p>
          <a:p>
            <a:pPr eaLnBrk="1" hangingPunct="1">
              <a:defRPr/>
            </a:pPr>
            <a:r>
              <a:rPr lang="cs-CZ" altLang="cs-CZ" sz="1800" b="1" dirty="0"/>
              <a:t>Zajišťovací prostředky </a:t>
            </a:r>
            <a:r>
              <a:rPr lang="cs-CZ" altLang="cs-CZ" sz="1800" dirty="0"/>
              <a:t>(§ 58 - 63)</a:t>
            </a:r>
          </a:p>
          <a:p>
            <a:pPr eaLnBrk="1" hangingPunct="1"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b="1" dirty="0"/>
              <a:t>Zjednodušené postupy </a:t>
            </a:r>
            <a:r>
              <a:rPr lang="cs-CZ" altLang="cs-CZ" sz="1800" dirty="0"/>
              <a:t>(např. příkaz - § 150, řízení na místě - § 143)</a:t>
            </a:r>
          </a:p>
          <a:p>
            <a:pPr marL="0" indent="0">
              <a:buNone/>
              <a:defRPr/>
            </a:pPr>
            <a:endParaRPr lang="cs-CZ" altLang="cs-CZ" sz="1800" dirty="0"/>
          </a:p>
          <a:p>
            <a:pPr eaLnBrk="1" hangingPunct="1">
              <a:defRPr/>
            </a:pPr>
            <a:r>
              <a:rPr lang="cs-CZ" altLang="cs-CZ" sz="1800" b="1" dirty="0"/>
              <a:t>Mezitímní rozhodnutí a rozhodnutí v části věci </a:t>
            </a:r>
            <a:r>
              <a:rPr lang="cs-CZ" altLang="cs-CZ" sz="1800" dirty="0"/>
              <a:t>(§ 148)</a:t>
            </a:r>
          </a:p>
          <a:p>
            <a:pPr eaLnBrk="1" hangingPunct="1">
              <a:defRPr/>
            </a:pPr>
            <a:r>
              <a:rPr lang="cs-CZ" altLang="cs-CZ" sz="1800" i="1" dirty="0"/>
              <a:t>aj.</a:t>
            </a:r>
          </a:p>
        </p:txBody>
      </p:sp>
      <p:sp>
        <p:nvSpPr>
          <p:cNvPr id="15364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B68C03A4-E258-4458-A2E4-E43D30909D18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cs-CZ" altLang="cs-CZ" sz="12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Opatření proti nečinnosti (§ 80)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000" dirty="0"/>
              <a:t>Podle § 6/1 (zásada rychlosti) slouží </a:t>
            </a:r>
            <a:r>
              <a:rPr lang="cs-CZ" altLang="cs-CZ" sz="2000" b="1" dirty="0"/>
              <a:t>ke zjednání nápravy, nečiní-li SO úkony </a:t>
            </a:r>
            <a:r>
              <a:rPr lang="cs-CZ" altLang="cs-CZ" sz="2000" dirty="0"/>
              <a:t>v zákonem stanovené lhůtě nebo ve lhůtě přiměřené</a:t>
            </a:r>
            <a:endParaRPr lang="cs-CZ" altLang="cs-CZ" sz="2000" dirty="0">
              <a:solidFill>
                <a:srgbClr val="7030A0"/>
              </a:solidFill>
            </a:endParaRPr>
          </a:p>
          <a:p>
            <a:pPr eaLnBrk="1" hangingPunct="1"/>
            <a:r>
              <a:rPr lang="cs-CZ" altLang="cs-CZ" sz="2000" b="1" dirty="0"/>
              <a:t>Konkrétní procesní prostředky </a:t>
            </a:r>
            <a:r>
              <a:rPr lang="cs-CZ" altLang="cs-CZ" sz="2000" dirty="0"/>
              <a:t>pro existující (hrozící) nečinnost</a:t>
            </a:r>
            <a:endParaRPr lang="cs-CZ" altLang="cs-CZ" sz="2000" i="1" dirty="0"/>
          </a:p>
          <a:p>
            <a:pPr lvl="1" eaLnBrk="1" hangingPunct="1"/>
            <a:endParaRPr lang="cs-CZ" altLang="cs-CZ" sz="2000" b="1" dirty="0"/>
          </a:p>
          <a:p>
            <a:pPr eaLnBrk="1" hangingPunct="1"/>
            <a:r>
              <a:rPr lang="cs-CZ" altLang="cs-CZ" sz="2000" dirty="0"/>
              <a:t>Úprava v části II. SŘ, uplatní se však </a:t>
            </a:r>
            <a:r>
              <a:rPr lang="cs-CZ" altLang="cs-CZ" sz="2000" b="1" dirty="0"/>
              <a:t>na </a:t>
            </a:r>
            <a:r>
              <a:rPr lang="cs-CZ" altLang="cs-CZ" sz="2000" b="1" u="sng" dirty="0"/>
              <a:t>jakékoli postupy a úkoly SO</a:t>
            </a:r>
            <a:r>
              <a:rPr lang="cs-CZ" altLang="cs-CZ" sz="2000" b="1" dirty="0"/>
              <a:t>, na které se vztahuje SŘ</a:t>
            </a:r>
            <a:r>
              <a:rPr lang="cs-CZ" altLang="cs-CZ" sz="2000" dirty="0"/>
              <a:t> (viz § 1/1)</a:t>
            </a:r>
          </a:p>
          <a:p>
            <a:pPr lvl="1" eaLnBrk="1" hangingPunct="1"/>
            <a:r>
              <a:rPr lang="cs-CZ" altLang="cs-CZ" sz="2000" i="1" dirty="0"/>
              <a:t>správní řízení v 1. st.</a:t>
            </a:r>
          </a:p>
          <a:p>
            <a:pPr lvl="1" eaLnBrk="1" hangingPunct="1"/>
            <a:r>
              <a:rPr lang="cs-CZ" altLang="cs-CZ" sz="2000" i="1" dirty="0"/>
              <a:t>řízení o opravných a dozorčích prostředcích</a:t>
            </a:r>
          </a:p>
          <a:p>
            <a:pPr lvl="1" eaLnBrk="1" hangingPunct="1"/>
            <a:r>
              <a:rPr lang="cs-CZ" altLang="cs-CZ" sz="2000" i="1" dirty="0"/>
              <a:t>postupy podle části IV., V., VI.</a:t>
            </a:r>
          </a:p>
          <a:p>
            <a:pPr lvl="1" eaLnBrk="1" hangingPunct="1"/>
            <a:r>
              <a:rPr lang="cs-CZ" altLang="cs-CZ" sz="2000" i="1" dirty="0"/>
              <a:t>i na vyřizování stížností podle § 175</a:t>
            </a:r>
            <a:endParaRPr lang="cs-CZ" altLang="cs-CZ" sz="2000" b="1" dirty="0">
              <a:solidFill>
                <a:srgbClr val="7030A0"/>
              </a:solidFill>
            </a:endParaRPr>
          </a:p>
        </p:txBody>
      </p:sp>
      <p:sp>
        <p:nvSpPr>
          <p:cNvPr id="16388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7F1FD44-5671-4375-A744-C281FD2A7990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cs-CZ" altLang="cs-CZ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1116</Words>
  <Application>Microsoft Office PowerPoint</Application>
  <PresentationFormat>Širokoúhlá obrazovka</PresentationFormat>
  <Paragraphs>145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Aptos</vt:lpstr>
      <vt:lpstr>Aptos Display</vt:lpstr>
      <vt:lpstr>Arial</vt:lpstr>
      <vt:lpstr>Trebuchet MS</vt:lpstr>
      <vt:lpstr>Wingdings</vt:lpstr>
      <vt:lpstr>Motiv Office</vt:lpstr>
      <vt:lpstr>Prezentace aplikace PowerPoint</vt:lpstr>
      <vt:lpstr>Ochrana před nečinností</vt:lpstr>
      <vt:lpstr>Nečinnost</vt:lpstr>
      <vt:lpstr>Nečinnost - charakteristika</vt:lpstr>
      <vt:lpstr>Nečinnost - lhůty</vt:lpstr>
      <vt:lpstr>Ochrana před nezákonnou nečinností</vt:lpstr>
      <vt:lpstr>Ustanovení působící k ochraně ve SŘ</vt:lpstr>
      <vt:lpstr>Ustanovení působící k ochraně ve SŘ</vt:lpstr>
      <vt:lpstr>Opatření proti nečinnosti (§ 80)</vt:lpstr>
      <vt:lpstr>Opatření proti nečinnosti (§ 80)</vt:lpstr>
      <vt:lpstr>Opatření proti nečinnosti (§ 80)</vt:lpstr>
      <vt:lpstr>Opatření proti nečinnosti (§ 80)</vt:lpstr>
      <vt:lpstr>Opatření proti nečinnosti (§ 80)</vt:lpstr>
      <vt:lpstr>Opatření proti nečinnosti (§ 80)</vt:lpstr>
      <vt:lpstr>Opatření proti nečinnosti (§ 80) </vt:lpstr>
      <vt:lpstr> Žaloba na ochranu proti nečinnosti dle SŘS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Anna Richterová</dc:creator>
  <cp:lastModifiedBy>Anna Richterová</cp:lastModifiedBy>
  <cp:revision>1</cp:revision>
  <dcterms:created xsi:type="dcterms:W3CDTF">2024-02-23T10:59:13Z</dcterms:created>
  <dcterms:modified xsi:type="dcterms:W3CDTF">2024-02-23T11:01:09Z</dcterms:modified>
</cp:coreProperties>
</file>