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A3C04-779D-4B55-8D6B-222AABB9F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ABA923-FEAA-4B6E-8A70-65BC12FF5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F55CAB-9B4E-4E4C-ADCF-50B76F6B3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0A0D4-CC10-4543-9D63-628FF866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012D5-FEBC-428D-8738-7DB43FAA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9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A43C5-7726-4BF3-82AE-D37EDE22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68791F-370A-49B3-940E-3EAC318F4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BA0557-06C4-4B5C-A2B1-EA0DEC36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E22EC2-7487-422C-B687-D7F4B9A5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271D0D-7CFE-469F-B642-B71338EE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51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F92EA2-0697-4708-BDED-5C8AAC8A7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EDE7FC-1254-4B01-9A0F-4DB69AFE8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262A21-1890-4BC7-A2A1-A861EAC5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4DFD69-B4B6-4AC9-99FC-F8A75511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4F9030-7660-44B8-AD33-C01CEA7F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63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F9196-4556-45F8-94B6-03E10B19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956C30-5526-45C3-AD86-12D703C95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92E2BD-BBD1-4D54-BB2D-5CA38E2E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01DE5A-A98A-4933-BA3D-BA1472F0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297BD-78E8-4C95-8F79-FF3D6BDB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8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09BF8-52D7-43CE-943A-3678F6EF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77BCE3-CFA4-4B56-B85D-AEB0881A7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5EB55C-6D1E-4D29-8F36-6D7D70D3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2C3063-9F1B-4F18-AAAA-38749C2B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444483-71BE-488B-930C-4E4C880F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4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675CC-7D24-4D7B-8DC4-D705FEB3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2513A2-3B3A-48AA-8CC6-333F3E81F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2E2F87-7B28-4C08-ACC6-42E0046BB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633A1B-9893-498A-82DB-F280AC0A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E507AD-8470-49E7-88A4-0505301E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528C17-39BD-4A18-BDF5-ED57FFBA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5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0120A-EA2A-4530-8F28-6145E3295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A36A12-D767-4AA7-B689-295D5FC27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C47758-81B0-4E53-9B85-FF274622F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905F26-8AEF-456C-86BA-44D59484B0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555DC8-786C-41DB-B471-F7FC826DC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53B06D-5B04-44A2-A819-5A5F8CB29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E68818-26FB-47D0-994D-CE8FF0D1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72E287-3D5E-4DB3-B951-1AE6D6F9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1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8395E-CEDE-437D-9B59-721EEF91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F1DE48-F377-4BEA-B2C1-5DD5B470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0CEB6C-739F-47B6-91FF-0E4E918A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7146D0-519D-4DB3-87AD-9150A1599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6CA929-654A-415B-8EC1-64E03DE4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66D1AB-3823-436E-B468-B9AB7D43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C97BA6-107F-4FDB-B7C3-1777C1E5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6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445A2-5CDC-4805-B0C8-A1E0362A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1338F-49BD-492A-B15C-BE4D65B5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AAFB85-375E-46CB-939A-DF9CDF538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8D91BD-E404-459D-99CD-5F399F4B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4654BB-811D-4EDD-BDA1-F48384DC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D60B7F-0B36-4BCF-B7A9-D929D41F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BAF30-01B5-4DAF-956C-8AD0BB8C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B114C5-7151-4A26-ADAE-19BD235C4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4C3202-5460-476F-BD88-D950B297A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2F7E02-53BE-48DA-8650-3B45489E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A850FB-D031-48B6-B77B-BABCE898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5A1A6A-4BD1-475A-958B-D70C2E2A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38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E55DA7-4A8F-4D2B-BBD0-64B4A6478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3FB2AF-7209-4495-9DEF-D7A78EEC9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EF046A-95E0-4289-93E8-69D822877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E2718-0161-42D1-A05F-9FF086C31790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EE6F3-116A-4073-995C-8792BC80E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B02BDE-E7B9-4465-AD8B-EE7CCE33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8601B-8AB9-438F-BE86-62060F218F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35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69142-EB3C-4EA0-9DDC-F85220998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Správní exekuce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8F716F-A190-4837-8EC5-5EE954A1A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724915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1BAD2-B116-4F33-9925-2008F6A84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Odložení a přerušení exekuce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8AA8B-F64B-4B81-A096-AE0F12505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Závažné důvody</a:t>
            </a:r>
          </a:p>
          <a:p>
            <a:pPr eaLnBrk="1" hangingPunct="1"/>
            <a:r>
              <a:rPr lang="cs-CZ" altLang="cs-CZ" dirty="0"/>
              <a:t>Zejména požádá-li povinný a nebude účel exekuce zmařen (z chování povinného vyplývá, že splní)</a:t>
            </a:r>
          </a:p>
          <a:p>
            <a:pPr eaLnBrk="1" hangingPunct="1"/>
            <a:r>
              <a:rPr lang="cs-CZ" altLang="cs-CZ" dirty="0"/>
              <a:t>Stanoví-li tak zákon</a:t>
            </a:r>
          </a:p>
          <a:p>
            <a:pPr eaLnBrk="1" hangingPunct="1"/>
            <a:r>
              <a:rPr lang="cs-CZ" altLang="cs-CZ" dirty="0"/>
              <a:t>Usnesení (nelze se odvolat)</a:t>
            </a:r>
          </a:p>
          <a:p>
            <a:pPr eaLnBrk="1" hangingPunct="1"/>
            <a:r>
              <a:rPr lang="cs-CZ" altLang="cs-CZ" dirty="0"/>
              <a:t>Pominou-li důvody - pokračuje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56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56EAC-13B6-4D89-AF56-A531D4EC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Provádění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78D5A-BF79-4136-A184-E8AFDC9D2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Oprávněná úřední osoba se prokazuje, na základě kterého exekučního příkazu postupuje. </a:t>
            </a:r>
          </a:p>
          <a:p>
            <a:pPr eaLnBrk="1" hangingPunct="1"/>
            <a:r>
              <a:rPr lang="cs-CZ" altLang="cs-CZ" dirty="0"/>
              <a:t>Každý je povinen umožnit přístup na místa, kde se provádí.</a:t>
            </a:r>
          </a:p>
          <a:p>
            <a:r>
              <a:rPr lang="cs-CZ" altLang="cs-CZ" b="1" dirty="0"/>
              <a:t>Exekuční úkony </a:t>
            </a:r>
            <a:r>
              <a:rPr lang="cs-CZ" altLang="cs-CZ" dirty="0"/>
              <a:t>- </a:t>
            </a:r>
            <a:r>
              <a:rPr lang="cs-CZ" sz="2800" dirty="0"/>
              <a:t>Specifické </a:t>
            </a:r>
            <a:r>
              <a:rPr lang="cs-CZ" sz="2800" i="1" dirty="0"/>
              <a:t>faktické úkony s přímými právními důsled</a:t>
            </a:r>
            <a:r>
              <a:rPr lang="cs-CZ" sz="2800" dirty="0"/>
              <a:t>ky, jimiž se provádí exekuce</a:t>
            </a:r>
          </a:p>
          <a:p>
            <a:pPr eaLnBrk="1" hangingPunct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40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DB51E-A7A2-4046-99BE-33F4055A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Zastavení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9D842-1CA1-457B-BF90-3B4484EF5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6500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a) po nařízení exekuce povinnost zanikla,</a:t>
            </a:r>
          </a:p>
          <a:p>
            <a:pPr marL="0" indent="0">
              <a:buNone/>
            </a:pPr>
            <a:r>
              <a:rPr lang="cs-CZ" dirty="0"/>
              <a:t>b) po nařízení exekuce zaniklo právo provádět exekuci nebo byl zrušen exekuční titul, který je podkladem pro exekuci,</a:t>
            </a:r>
          </a:p>
          <a:p>
            <a:pPr marL="0" indent="0">
              <a:buNone/>
            </a:pPr>
            <a:r>
              <a:rPr lang="cs-CZ" dirty="0"/>
              <a:t>c) o zastavení exekuce požádal ten, na jehož žádost podle § 110 písm. b) a c) byla exekuce nařízena,</a:t>
            </a:r>
          </a:p>
          <a:p>
            <a:pPr marL="0" indent="0">
              <a:buNone/>
            </a:pPr>
            <a:r>
              <a:rPr lang="cs-CZ" dirty="0"/>
              <a:t>d) průběh exekuce ukazuje, že by její pokračování bylo spojeno s mimořádnými nebo nepoměrnými obtížemi,</a:t>
            </a:r>
          </a:p>
          <a:p>
            <a:pPr marL="0" indent="0">
              <a:buNone/>
            </a:pPr>
            <a:r>
              <a:rPr lang="cs-CZ" dirty="0"/>
              <a:t>e) se zjistí, že exekuce byla nařízena k vymožení neexistující povinnosti nebo vůči neexistujícímu povinnému,</a:t>
            </a:r>
          </a:p>
          <a:p>
            <a:pPr marL="0" indent="0">
              <a:buNone/>
            </a:pPr>
            <a:r>
              <a:rPr lang="cs-CZ" dirty="0"/>
              <a:t>f) provedení exekuce je nepřípustné, protože před nařízením exekuce existoval důvod, pro který exekuci nebylo možno provést, nebo</a:t>
            </a:r>
          </a:p>
          <a:p>
            <a:pPr marL="0" indent="0">
              <a:buNone/>
            </a:pPr>
            <a:r>
              <a:rPr lang="cs-CZ" dirty="0"/>
              <a:t>g) je provedení exekuce nepřípustné, protože po jejím nařízení nastal jiný důvod vyplývající ze zvláštního zákona nebo stavu věci, pro který nelze exekuci provést.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žádost i z moci úřední</a:t>
            </a:r>
          </a:p>
          <a:p>
            <a:r>
              <a:rPr lang="cs-CZ" dirty="0"/>
              <a:t>Usnesením – nelze se odvolat</a:t>
            </a:r>
          </a:p>
        </p:txBody>
      </p:sp>
    </p:spTree>
    <p:extLst>
      <p:ext uri="{BB962C8B-B14F-4D97-AF65-F5344CB8AC3E}">
        <p14:creationId xmlns:p14="http://schemas.microsoft.com/office/powerpoint/2010/main" val="1569989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2AC44-78FA-4BD0-9E57-7EFB5D54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Exekuční náklady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6E083C-35DB-4601-9C5B-F3C700CD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Hradí povinný (pokud ex. nebyla zastavena pro nemožnost x </a:t>
            </a:r>
            <a:r>
              <a:rPr lang="cs-CZ" altLang="cs-CZ" i="1" dirty="0"/>
              <a:t>vždy, jestliže byl vydán exekuční příkaz nebo jestliže při exekuci odebráním movité věci oprávněná úřední osoba přistoupila k odebrání věci nebo při exekuci přímým vynucením přistoupila k vyklizení</a:t>
            </a:r>
            <a:r>
              <a:rPr lang="cs-CZ" altLang="cs-CZ" dirty="0"/>
              <a:t>.)</a:t>
            </a:r>
          </a:p>
          <a:p>
            <a:pPr eaLnBrk="1" hangingPunct="1"/>
            <a:r>
              <a:rPr lang="cs-CZ" altLang="cs-CZ" dirty="0"/>
              <a:t>Oprávněný - požádal o zastavení exekuce</a:t>
            </a:r>
          </a:p>
          <a:p>
            <a:pPr eaLnBrk="1" hangingPunct="1"/>
            <a:r>
              <a:rPr lang="cs-CZ" altLang="cs-CZ" dirty="0"/>
              <a:t>Paušální částka 2.000,- a hotové výdaje – povinný (hotové výdaje zálohově z rozpočtu SO)</a:t>
            </a:r>
          </a:p>
          <a:p>
            <a:pPr eaLnBrk="1" hangingPunct="1"/>
            <a:r>
              <a:rPr lang="cs-CZ" altLang="cs-CZ" dirty="0"/>
              <a:t>Rozhodnutí</a:t>
            </a:r>
          </a:p>
          <a:p>
            <a:pPr eaLnBrk="1" hangingPunct="1"/>
            <a:r>
              <a:rPr lang="cs-CZ" altLang="cs-CZ" dirty="0"/>
              <a:t>Vybírá exekuční správní orgán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0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31D55-3DCE-4F83-B249-1A5A65595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Námitky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72A99-AB11-4CDD-AB4B-4133A3672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dirty="0"/>
              <a:t>Proti usnesením nebo jiným úkonům proti kterým se nelze odvolat</a:t>
            </a:r>
          </a:p>
          <a:p>
            <a:pPr eaLnBrk="1" hangingPunct="1"/>
            <a:r>
              <a:rPr lang="cs-CZ" altLang="cs-CZ" dirty="0"/>
              <a:t>Nelze – bylo-li vykonáno</a:t>
            </a:r>
          </a:p>
          <a:p>
            <a:pPr eaLnBrk="1" hangingPunct="1"/>
            <a:r>
              <a:rPr lang="cs-CZ" altLang="cs-CZ" dirty="0"/>
              <a:t>O námitkách rozhoduje exekuční správní orgán. </a:t>
            </a:r>
          </a:p>
          <a:p>
            <a:pPr eaLnBrk="1" hangingPunct="1"/>
            <a:r>
              <a:rPr lang="cs-CZ" altLang="cs-CZ" dirty="0"/>
              <a:t>Proti rozhodnutí o námitkách se nelze odvolat.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Odkladný účinek – cíl – pokračovat v exekuci bez přerušení</a:t>
            </a:r>
          </a:p>
          <a:p>
            <a:pPr marL="0" indent="0" eaLnBrk="1" hangingPunct="1">
              <a:buNone/>
            </a:pPr>
            <a:r>
              <a:rPr lang="cs-CZ" dirty="0"/>
              <a:t>a) směřují-li proti usnesení, jímž byla odložena nebo přerušena exekuce,</a:t>
            </a:r>
          </a:p>
          <a:p>
            <a:pPr marL="0" indent="0" eaLnBrk="1" hangingPunct="1">
              <a:buNone/>
            </a:pPr>
            <a:r>
              <a:rPr lang="cs-CZ" dirty="0"/>
              <a:t>b) směřují-li proti exekučnímu příkazu, jímž byla nařízena exekuce vyklizením,</a:t>
            </a:r>
          </a:p>
          <a:p>
            <a:pPr marL="0" indent="0" eaLnBrk="1" hangingPunct="1">
              <a:buNone/>
            </a:pPr>
            <a:r>
              <a:rPr lang="cs-CZ" dirty="0"/>
              <a:t> c) směřují-li proti usnesení, jímž byla zastavena exekuce,</a:t>
            </a:r>
          </a:p>
          <a:p>
            <a:pPr marL="0" indent="0" eaLnBrk="1" hangingPunct="1">
              <a:buNone/>
            </a:pPr>
            <a:r>
              <a:rPr lang="cs-CZ" dirty="0"/>
              <a:t> d) uplatňuje-li se určené důvody zastavení</a:t>
            </a:r>
          </a:p>
          <a:p>
            <a:pPr marL="0" indent="0" eaLnBrk="1" hangingPunct="1">
              <a:buNone/>
            </a:pPr>
            <a:r>
              <a:rPr lang="cs-CZ" dirty="0"/>
              <a:t>e) rozhodne-li o tom z vážných důvodů exekuční správní orgán.</a:t>
            </a:r>
          </a:p>
        </p:txBody>
      </p:sp>
    </p:spTree>
    <p:extLst>
      <p:ext uri="{BB962C8B-B14F-4D97-AF65-F5344CB8AC3E}">
        <p14:creationId xmlns:p14="http://schemas.microsoft.com/office/powerpoint/2010/main" val="857712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0232B-8756-4D84-9CBD-253F4AE3C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exekuce na nepeněžité plnění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B68013-2175-4EF7-921E-2A99E35E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Náhradní výkon – v případě zastupitelných plnění</a:t>
            </a:r>
          </a:p>
          <a:p>
            <a:r>
              <a:rPr lang="cs-CZ" dirty="0"/>
              <a:t>Přímé vynucení – v případě nezastupitelných plnění, zejména vyklizením, odebráním movité věci a předvedením,</a:t>
            </a:r>
          </a:p>
          <a:p>
            <a:r>
              <a:rPr lang="cs-CZ" dirty="0"/>
              <a:t>Donucovací pokuta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905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73CB4-7E8A-4824-BCAA-C649F4ECF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výkon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3B6A0-46A7-4F43-99D7-83556B1B5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Pověření jiné osoby, souhlasí-li; na náklady a nebezpečí povinného</a:t>
            </a:r>
          </a:p>
          <a:p>
            <a:r>
              <a:rPr lang="cs-CZ" dirty="0"/>
              <a:t>Přesné vymezení práce nebo výkonu</a:t>
            </a:r>
          </a:p>
          <a:p>
            <a:r>
              <a:rPr lang="cs-CZ" dirty="0"/>
              <a:t>Přemístění věci mimo prostory povinného – opuštění/uskladnění na 6 měsíců na náklady povinného</a:t>
            </a:r>
          </a:p>
          <a:p>
            <a:r>
              <a:rPr lang="cs-CZ" dirty="0"/>
              <a:t>Lze uložit povinnému zaplatit náklady/zálohu předem</a:t>
            </a:r>
          </a:p>
        </p:txBody>
      </p:sp>
    </p:spTree>
    <p:extLst>
      <p:ext uri="{BB962C8B-B14F-4D97-AF65-F5344CB8AC3E}">
        <p14:creationId xmlns:p14="http://schemas.microsoft.com/office/powerpoint/2010/main" val="1278590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8EC3B-4E4F-4948-8D81-FC8EA301D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NS ze dne 13. 12. 2017 20 </a:t>
            </a:r>
            <a:r>
              <a:rPr lang="cs-CZ" dirty="0" err="1"/>
              <a:t>Cdo</a:t>
            </a:r>
            <a:r>
              <a:rPr lang="cs-CZ" dirty="0"/>
              <a:t> 1639/2017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F195B-B221-4FD1-94F6-3806C644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I. Jestliže správní orgán rozhodl, že na určených pozemcích existuje veřejná účelová komunikace a uložil vlastníku této komunikace odstranit zábrany umístěné na jednom z pozemků v prostoru veřejně přístupové účelové komunikace, lze se splnění této povinnosti domáhat v exekučním řízení.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II. Exekuční návrh může kromě správního orgánu, který rozhodnutí vydal, podat i osoba oprávněná z exekučního titulu.</a:t>
            </a:r>
          </a:p>
        </p:txBody>
      </p:sp>
    </p:spTree>
    <p:extLst>
      <p:ext uri="{BB962C8B-B14F-4D97-AF65-F5344CB8AC3E}">
        <p14:creationId xmlns:p14="http://schemas.microsoft.com/office/powerpoint/2010/main" val="724722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E0BDE-7C09-42B6-8B1F-56C98BB0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vynucení - vyklizení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37669-108F-4441-9560-2F3A58AA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Vyrozumí povinného a obec minimálně 5 dnů předem</a:t>
            </a:r>
          </a:p>
          <a:p>
            <a:r>
              <a:rPr lang="cs-CZ" dirty="0"/>
              <a:t>Za přítomnosti přizvané osoby</a:t>
            </a:r>
          </a:p>
          <a:p>
            <a:r>
              <a:rPr lang="cs-CZ" dirty="0"/>
              <a:t>Nepřípustné, když je uvnitř osoba, která by mohla být vážně ohrožena</a:t>
            </a:r>
          </a:p>
          <a:p>
            <a:r>
              <a:rPr lang="cs-CZ" dirty="0"/>
              <a:t>Bezprostřední ohrožení života a zdraví – příkaz lze doručit až při provádění, popř. až s protokolem o vyklizení; vždy</a:t>
            </a:r>
          </a:p>
          <a:p>
            <a:r>
              <a:rPr lang="cs-CZ" dirty="0"/>
              <a:t>Odstranění věcí + vykázání osob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189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7F260-9EE9-41CC-8DBA-4E5AA2BBB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Vyklizení – movité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26A8D-78F2-49DF-83AD-0E1B65AF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Předání povinnému/zletilému příslušníku domácnosti</a:t>
            </a:r>
          </a:p>
          <a:p>
            <a:r>
              <a:rPr lang="cs-CZ" dirty="0"/>
              <a:t>Soupis + úschova – 6 měsíců, pak prodej (zbytek připadne státu), výtěžek po odečtení nákladů a paušální částky 2.000,-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10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1B592-140E-4FC2-BFA6-FDCCE85B3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6846A-2AFA-4C1D-B5FC-92D057472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Zákonem stanovený způsob státního donucení  ke splnění uložených povinností</a:t>
            </a:r>
          </a:p>
          <a:p>
            <a:endParaRPr lang="cs-CZ" dirty="0"/>
          </a:p>
          <a:p>
            <a:r>
              <a:rPr lang="cs-CZ" dirty="0"/>
              <a:t>Zajištění řádného a včasného splnění uložených povinností je součástí dobré správy</a:t>
            </a:r>
          </a:p>
          <a:p>
            <a:endParaRPr lang="cs-CZ" dirty="0"/>
          </a:p>
          <a:p>
            <a:r>
              <a:rPr lang="cs-CZ" dirty="0"/>
              <a:t>Záruky zákonnosti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762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7852E-EDB2-47B6-B090-42C30450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vynucení – odebrání movité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FD00B4-8F15-45F1-ABED-D959A2820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Exekuční příkaz se doručí při odebírání movité věci</a:t>
            </a:r>
          </a:p>
          <a:p>
            <a:pPr eaLnBrk="1" hangingPunct="1"/>
            <a:r>
              <a:rPr lang="cs-CZ" altLang="cs-CZ" dirty="0"/>
              <a:t>Odevzdá se tomu komu má být věc odevzdána</a:t>
            </a:r>
          </a:p>
          <a:p>
            <a:pPr eaLnBrk="1" hangingPunct="1"/>
            <a:r>
              <a:rPr lang="cs-CZ" altLang="cs-CZ" dirty="0"/>
              <a:t>O odebrání movité věci sepíše oprávněná úřední osoba protokol</a:t>
            </a:r>
          </a:p>
          <a:p>
            <a:pPr eaLnBrk="1" hangingPunct="1"/>
            <a:r>
              <a:rPr lang="cs-CZ" dirty="0"/>
              <a:t>Osobní prohlídka a prohlídka bytu a jiných místností</a:t>
            </a:r>
          </a:p>
        </p:txBody>
      </p:sp>
    </p:spTree>
    <p:extLst>
      <p:ext uri="{BB962C8B-B14F-4D97-AF65-F5344CB8AC3E}">
        <p14:creationId xmlns:p14="http://schemas.microsoft.com/office/powerpoint/2010/main" val="1212625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B518D-D7E2-417F-A3B0-704738876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vynucení - předvedení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BDFFA-F2A1-475D-8CA4-678D8EBF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Zajišťuje Policie České republiky nebo jiný ozbrojený sbor, o němž to stanoví zvláštní zákon. V řízení před orgány obcí zajišťuje předvedení též obecní policie. </a:t>
            </a:r>
          </a:p>
          <a:p>
            <a:r>
              <a:rPr lang="cs-CZ" dirty="0"/>
              <a:t>Exekuční </a:t>
            </a:r>
            <a:r>
              <a:rPr lang="cs-CZ" dirty="0" err="1"/>
              <a:t>přikaz</a:t>
            </a:r>
            <a:r>
              <a:rPr lang="cs-CZ" dirty="0"/>
              <a:t> se doručuje tomu, kdo zajišťuje</a:t>
            </a:r>
          </a:p>
        </p:txBody>
      </p:sp>
    </p:spTree>
    <p:extLst>
      <p:ext uri="{BB962C8B-B14F-4D97-AF65-F5344CB8AC3E}">
        <p14:creationId xmlns:p14="http://schemas.microsoft.com/office/powerpoint/2010/main" val="205709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007D8-54E1-45BE-89BE-B73676C0C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Ukládání donucovacích pokut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20881-D825-4FE7-A7B9-DDEB05064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Nelze/není účelné předchozími způsoby</a:t>
            </a:r>
          </a:p>
          <a:p>
            <a:r>
              <a:rPr lang="cs-CZ" dirty="0"/>
              <a:t>Postupné, do výše nákladů na náhradní výkon (když nelze, max 100 000,-)</a:t>
            </a:r>
          </a:p>
          <a:p>
            <a:r>
              <a:rPr lang="cs-CZ" dirty="0"/>
              <a:t>Rozhodnutí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73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74FE3-5896-4594-BCEE-2A92264D4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883"/>
            <a:ext cx="10515600" cy="5733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Fakultativní fáze správního řízení </a:t>
            </a:r>
          </a:p>
          <a:p>
            <a:pPr>
              <a:defRPr/>
            </a:pPr>
            <a:r>
              <a:rPr lang="cs-CZ" dirty="0"/>
              <a:t>Pokud povinný nesplní dobrovolně v určené lhůtě</a:t>
            </a:r>
          </a:p>
          <a:p>
            <a:pPr>
              <a:defRPr/>
            </a:pPr>
            <a:r>
              <a:rPr lang="cs-CZ" dirty="0"/>
              <a:t>Povinnost uložená rozhodnutím (smírem)</a:t>
            </a:r>
          </a:p>
          <a:p>
            <a:pPr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/>
              <a:t>Exekuční titul </a:t>
            </a:r>
            <a:r>
              <a:rPr lang="cs-CZ" dirty="0"/>
              <a:t>- </a:t>
            </a:r>
            <a:r>
              <a:rPr lang="cs-CZ" altLang="cs-CZ" dirty="0"/>
              <a:t>titul, na jehož základě se vydává exekuční výzva nebo exekuční příkaz, je </a:t>
            </a:r>
            <a:r>
              <a:rPr lang="cs-CZ" altLang="cs-CZ" dirty="0">
                <a:solidFill>
                  <a:srgbClr val="FF0000"/>
                </a:solidFill>
              </a:rPr>
              <a:t>vykonatelné rozhodnutí, nebo  vykonatelný smír</a:t>
            </a:r>
            <a:r>
              <a:rPr lang="cs-CZ" altLang="cs-CZ" dirty="0"/>
              <a:t>. Uplatňuje jej správní orgán, který rozhodnutí vydal nebo osoba oprávněná k exekuci.</a:t>
            </a:r>
          </a:p>
          <a:p>
            <a:pPr eaLnBrk="1" hangingPunct="1"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Exekuční orgán </a:t>
            </a:r>
            <a:r>
              <a:rPr lang="cs-CZ" altLang="cs-CZ" dirty="0"/>
              <a:t>- Orgán oprávněný provést exekuci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Upravena v § 103 - § 129 SŘ</a:t>
            </a:r>
          </a:p>
          <a:p>
            <a:pPr eaLnBrk="1" hangingPunct="1"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47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2D740-0169-49A7-9318-8075C9BA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 na peněžitá plnění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B1D32-7826-45B2-A687-752456B2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altLang="cs-CZ" dirty="0"/>
              <a:t>Exekučním správním orgánem, který provádí exekuci na peněžitá plnění, je </a:t>
            </a:r>
            <a:r>
              <a:rPr lang="cs-CZ" altLang="cs-CZ" b="1" dirty="0"/>
              <a:t>obecný správce daně</a:t>
            </a:r>
            <a:r>
              <a:rPr lang="cs-CZ" altLang="cs-CZ" dirty="0"/>
              <a:t>, není-li stanoveno jinak.</a:t>
            </a:r>
          </a:p>
          <a:p>
            <a:pPr lvl="1">
              <a:defRPr/>
            </a:pPr>
            <a:r>
              <a:rPr lang="cs-CZ" altLang="cs-CZ" dirty="0"/>
              <a:t>Celní úřad - § 8 odst. 2 zákona č. 17/2012 Sb., </a:t>
            </a:r>
            <a:r>
              <a:rPr lang="pt-BR" altLang="cs-CZ" dirty="0"/>
              <a:t>o Celní správě České republiky</a:t>
            </a:r>
            <a:r>
              <a:rPr lang="cs-CZ" altLang="cs-CZ" dirty="0"/>
              <a:t>, ve znění pozdějších předpisů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Uplatní se </a:t>
            </a:r>
            <a:r>
              <a:rPr lang="cs-CZ" altLang="cs-CZ" b="1" dirty="0"/>
              <a:t>postup pro správu daní </a:t>
            </a:r>
            <a:r>
              <a:rPr lang="cs-CZ" altLang="cs-CZ" dirty="0"/>
              <a:t>– použije se DŘ.</a:t>
            </a:r>
          </a:p>
          <a:p>
            <a:pPr eaLnBrk="1" hangingPunct="1">
              <a:defRPr/>
            </a:pPr>
            <a:r>
              <a:rPr lang="cs-CZ" altLang="cs-CZ" dirty="0"/>
              <a:t>Lze provést jen v DŘ </a:t>
            </a:r>
            <a:r>
              <a:rPr lang="cs-CZ" altLang="cs-CZ" b="1" dirty="0"/>
              <a:t>vymezenými způsoby: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a) srážkami ze mzdy,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b) přikázáním pohledávky z účtu u poskytovatele platebních služeb,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 c) přikázáním jiné peněžité pohledávky,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 d) postižením jiných majetkových práv,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 e) prodejem movitých věcí, nebo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 f) prodejem nemovitých věcí.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49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FFCF5-6835-4FF8-B321-CB5429DC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 na nepeněžitá plnění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CEAEC2-CFAF-4077-A5B6-72096BB39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b="1" dirty="0"/>
              <a:t>Exekuční správní orgán </a:t>
            </a:r>
            <a:r>
              <a:rPr lang="cs-CZ" altLang="cs-CZ" dirty="0"/>
              <a:t>– správní orgán, který vydal rozhodnutí v prvním stupni, krajský úřad, obecní úřad, popř. jiný orgán územně samosprávného celku.</a:t>
            </a:r>
          </a:p>
          <a:p>
            <a:pPr eaLnBrk="1" hangingPunct="1"/>
            <a:r>
              <a:rPr lang="cs-CZ" altLang="cs-CZ" dirty="0"/>
              <a:t>Na žádost výše uvedených orgánů provede ORP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Vymáhání</a:t>
            </a:r>
          </a:p>
          <a:p>
            <a:pPr lvl="1"/>
            <a:r>
              <a:rPr lang="cs-CZ" dirty="0"/>
              <a:t>Vůči povinnému - ten, jemuž byla exekučním titulem uložena povinnost peněžitého nebo nepeněžitého plnění, který v určené lhůtě tuto povinnost dobrovolně nesplní.</a:t>
            </a:r>
          </a:p>
          <a:p>
            <a:pPr lvl="1"/>
            <a:r>
              <a:rPr lang="cs-CZ" altLang="cs-CZ" dirty="0"/>
              <a:t>Vůči jinému pouze je-li doložen převod nebo přechod nepeněžité povinnost (listina vydaná správním orgánem, soudem, notářem, popř. přechod ze zákona).</a:t>
            </a:r>
          </a:p>
        </p:txBody>
      </p:sp>
    </p:spTree>
    <p:extLst>
      <p:ext uri="{BB962C8B-B14F-4D97-AF65-F5344CB8AC3E}">
        <p14:creationId xmlns:p14="http://schemas.microsoft.com/office/powerpoint/2010/main" val="200471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B2DDA-0095-48A9-AC5D-DD7AE8A2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exekuci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66D40-0FA7-4625-9579-1101782E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Omezení lhůty pro provádění – do 5 let nařídit, do 10 let vykonat (od doby, co měla být dobrovolně splněna)</a:t>
            </a:r>
          </a:p>
          <a:p>
            <a:endParaRPr lang="cs-CZ" dirty="0"/>
          </a:p>
          <a:p>
            <a:r>
              <a:rPr lang="cs-CZ" b="1" dirty="0"/>
              <a:t>Exekuční výzva </a:t>
            </a:r>
            <a:r>
              <a:rPr lang="cs-CZ" dirty="0"/>
              <a:t>– fakultativní, nehrozí-li zmaření účelu exekuce</a:t>
            </a:r>
          </a:p>
          <a:p>
            <a:pPr lvl="1"/>
            <a:r>
              <a:rPr lang="cs-CZ" dirty="0"/>
              <a:t>Určení náhradní lhůty</a:t>
            </a:r>
          </a:p>
          <a:p>
            <a:pPr lvl="1"/>
            <a:r>
              <a:rPr lang="cs-CZ" dirty="0"/>
              <a:t>Usnesením – standardní náležitosti dle § 68 SŘ</a:t>
            </a:r>
          </a:p>
          <a:p>
            <a:pPr marL="914400" lvl="2" indent="0">
              <a:buNone/>
            </a:pPr>
            <a:r>
              <a:rPr lang="cs-CZ" dirty="0"/>
              <a:t>a) označení exekučního titulu, na jehož základě se vydává,</a:t>
            </a:r>
          </a:p>
          <a:p>
            <a:pPr marL="914400" lvl="2" indent="0">
              <a:buNone/>
            </a:pPr>
            <a:r>
              <a:rPr lang="cs-CZ" dirty="0"/>
              <a:t>b) vymezení nepeněžité povinnosti, která má být splněna, údaje o původní lhůtě, ve které měla být nepeněžitá povinnost splněna, a den, k němuž jsou údaje v exekuční výzvě uvedeny, </a:t>
            </a:r>
          </a:p>
          <a:p>
            <a:pPr marL="914400" lvl="2" indent="0">
              <a:buNone/>
            </a:pPr>
            <a:r>
              <a:rPr lang="cs-CZ" dirty="0"/>
              <a:t>c) určení náhradní lhůty, v níž má být nepeněžitá povinnost splněna, a</a:t>
            </a:r>
          </a:p>
          <a:p>
            <a:pPr marL="914400" lvl="2" indent="0">
              <a:buNone/>
            </a:pPr>
            <a:r>
              <a:rPr lang="cs-CZ" dirty="0"/>
              <a:t>d) upozornění, že pokud nebude nepeněžitá povinnost splněna v určené náhradní lhůtě, exekuční správní orgán po marném uplynutí této lhůty nařídí exekuci.</a:t>
            </a:r>
          </a:p>
          <a:p>
            <a:pPr lvl="1"/>
            <a:r>
              <a:rPr lang="cs-CZ" dirty="0"/>
              <a:t>Nelze se odvolat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36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9F961-3A27-44BE-9D25-4C61EB91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KS v Ústí nad Labem, 15 A 64/2011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931CE-3281-4897-8D5B-AF632D798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Exekuční výzva dle § 109 správního řádu z roku 2004 neřeší ani neukládá žádnou hmotněprávní povinnost, ale je pouze upomínkou ke splnění již dříve pravomocným rozhodnutím uložené nepeněžité povinnosti, kdy je povinnému určena náhradní lhůta, v níž má nepeněžitou povinnost splnit. Tato výzva proto není rozhodnutím ve smyslu § 65 s. ř. s.</a:t>
            </a:r>
          </a:p>
        </p:txBody>
      </p:sp>
    </p:spTree>
    <p:extLst>
      <p:ext uri="{BB962C8B-B14F-4D97-AF65-F5344CB8AC3E}">
        <p14:creationId xmlns:p14="http://schemas.microsoft.com/office/powerpoint/2010/main" val="1070892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AD357-8AF7-4895-ACE6-9EAEA1F1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příkaz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BF950-13A6-44CC-A596-C35AB1BA5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Nařízení exekuce</a:t>
            </a:r>
          </a:p>
          <a:p>
            <a:pPr lvl="1"/>
            <a:r>
              <a:rPr lang="cs-CZ" dirty="0"/>
              <a:t>z moci úřední</a:t>
            </a:r>
          </a:p>
          <a:p>
            <a:pPr lvl="1"/>
            <a:r>
              <a:rPr lang="cs-CZ" dirty="0"/>
              <a:t>Na žádost oprávněného – viz </a:t>
            </a:r>
            <a:r>
              <a:rPr lang="cs-CZ" i="1" dirty="0"/>
              <a:t>20 </a:t>
            </a:r>
            <a:r>
              <a:rPr lang="cs-CZ" i="1" dirty="0" err="1"/>
              <a:t>Cdo</a:t>
            </a:r>
            <a:r>
              <a:rPr lang="cs-CZ" i="1" dirty="0"/>
              <a:t> 882/2020</a:t>
            </a:r>
          </a:p>
          <a:p>
            <a:pPr lvl="1"/>
            <a:r>
              <a:rPr lang="cs-CZ" dirty="0"/>
              <a:t>Na žádost SO, který vydal rozhodnutí v prvním stupni nebo který schválil smír</a:t>
            </a:r>
          </a:p>
          <a:p>
            <a:pPr lvl="1"/>
            <a:endParaRPr lang="cs-CZ" dirty="0"/>
          </a:p>
          <a:p>
            <a:r>
              <a:rPr lang="cs-CZ" dirty="0"/>
              <a:t>Usnesení - standardní náležitosti dle § 68 SŘ</a:t>
            </a:r>
          </a:p>
          <a:p>
            <a:pPr marL="457200" lvl="1" indent="0">
              <a:buNone/>
            </a:pPr>
            <a:r>
              <a:rPr lang="cs-CZ" dirty="0"/>
              <a:t>a) označení exekučního titulu, na jehož základě se vydává,</a:t>
            </a:r>
          </a:p>
          <a:p>
            <a:pPr marL="457200" lvl="1" indent="0">
              <a:buNone/>
            </a:pPr>
            <a:r>
              <a:rPr lang="cs-CZ" dirty="0"/>
              <a:t>b) vymezení nepeněžité povinnosti, která má být splněna,</a:t>
            </a:r>
          </a:p>
          <a:p>
            <a:pPr marL="457200" lvl="1" indent="0">
              <a:buNone/>
            </a:pPr>
            <a:r>
              <a:rPr lang="cs-CZ" dirty="0"/>
              <a:t>c) způsob, jakým bude exekuce provedena,</a:t>
            </a:r>
          </a:p>
          <a:p>
            <a:pPr marL="457200" lvl="1" indent="0">
              <a:buNone/>
            </a:pPr>
            <a:r>
              <a:rPr lang="cs-CZ" dirty="0"/>
              <a:t>d) věci a práva, které mají být exekucí postiženy, a</a:t>
            </a:r>
          </a:p>
          <a:p>
            <a:pPr marL="457200" lvl="1" indent="0">
              <a:buNone/>
            </a:pPr>
            <a:r>
              <a:rPr lang="cs-CZ" dirty="0"/>
              <a:t>e) další údaje, pokud je to potřebné k provedení exekuce.</a:t>
            </a:r>
          </a:p>
          <a:p>
            <a:r>
              <a:rPr lang="cs-CZ" dirty="0"/>
              <a:t>Usnesení se oznamuje povinnému a dalším osobám, kterým z příkazu vyplývají povinnosti</a:t>
            </a:r>
          </a:p>
          <a:p>
            <a:r>
              <a:rPr lang="cs-CZ" dirty="0"/>
              <a:t>Nelze se odvolat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87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5B127-957F-45B0-83A3-024A0B6B4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NS ze dne 12. 5. 2020 20 </a:t>
            </a:r>
            <a:r>
              <a:rPr lang="cs-CZ" dirty="0" err="1"/>
              <a:t>Cdo</a:t>
            </a:r>
            <a:r>
              <a:rPr lang="cs-CZ" dirty="0"/>
              <a:t> 882/2020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9C8BD-1B7B-4A24-BABD-61A6EFBFF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Osobou aktivně legitimovanou k podání návrhu na výkon správního rozhodnutí (na nařízení exekuce) může být i osoba, které sice rozhodnutí přímo nepřiznává vůči povinnému právo, ale v řízení o výkon rozhodnutí své subjektivní právo chrání.</a:t>
            </a:r>
          </a:p>
        </p:txBody>
      </p:sp>
    </p:spTree>
    <p:extLst>
      <p:ext uri="{BB962C8B-B14F-4D97-AF65-F5344CB8AC3E}">
        <p14:creationId xmlns:p14="http://schemas.microsoft.com/office/powerpoint/2010/main" val="3229229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1417</Words>
  <Application>Microsoft Office PowerPoint</Application>
  <PresentationFormat>Širokoúhlá obrazovka</PresentationFormat>
  <Paragraphs>139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Motiv Office</vt:lpstr>
      <vt:lpstr>Správní exekuce</vt:lpstr>
      <vt:lpstr>Exekuce</vt:lpstr>
      <vt:lpstr>Prezentace aplikace PowerPoint</vt:lpstr>
      <vt:lpstr>Exekuce na peněžitá plnění</vt:lpstr>
      <vt:lpstr>Exekuce na nepeněžitá plnění</vt:lpstr>
      <vt:lpstr>Postup při exekuci</vt:lpstr>
      <vt:lpstr>KS v Ústí nad Labem, 15 A 64/2011</vt:lpstr>
      <vt:lpstr>Exekuční příkaz</vt:lpstr>
      <vt:lpstr>Rozsudek NS ze dne 12. 5. 2020 20 Cdo 882/2020</vt:lpstr>
      <vt:lpstr>Odložení a přerušení exekuce</vt:lpstr>
      <vt:lpstr>Provádění exekuce</vt:lpstr>
      <vt:lpstr>Zastavení exekuce</vt:lpstr>
      <vt:lpstr>Exekuční náklady</vt:lpstr>
      <vt:lpstr>Námitky</vt:lpstr>
      <vt:lpstr>Způsoby exekuce na nepeněžité plnění</vt:lpstr>
      <vt:lpstr>Náhradní výkon</vt:lpstr>
      <vt:lpstr>Rozsudek NS ze dne 13. 12. 2017 20 Cdo 1639/2017</vt:lpstr>
      <vt:lpstr>Přímé vynucení - vyklizení</vt:lpstr>
      <vt:lpstr>Vyklizení – movité věci</vt:lpstr>
      <vt:lpstr>Přímé vynucení – odebrání movité věci</vt:lpstr>
      <vt:lpstr>Přímé vynucení - předvedení</vt:lpstr>
      <vt:lpstr>Ukládání donucovacích pokut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exekuce</dc:title>
  <dc:creator>Anna Chamráthová</dc:creator>
  <cp:lastModifiedBy>Anna Chamráthová</cp:lastModifiedBy>
  <cp:revision>16</cp:revision>
  <dcterms:created xsi:type="dcterms:W3CDTF">2021-03-11T11:31:09Z</dcterms:created>
  <dcterms:modified xsi:type="dcterms:W3CDTF">2021-03-12T12:00:35Z</dcterms:modified>
</cp:coreProperties>
</file>