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52"/>
  </p:notesMasterIdLst>
  <p:handoutMasterIdLst>
    <p:handoutMasterId r:id="rId53"/>
  </p:handoutMasterIdLst>
  <p:sldIdLst>
    <p:sldId id="256" r:id="rId7"/>
    <p:sldId id="359" r:id="rId8"/>
    <p:sldId id="360" r:id="rId9"/>
    <p:sldId id="361" r:id="rId10"/>
    <p:sldId id="364" r:id="rId11"/>
    <p:sldId id="375" r:id="rId12"/>
    <p:sldId id="376" r:id="rId13"/>
    <p:sldId id="377" r:id="rId14"/>
    <p:sldId id="257" r:id="rId15"/>
    <p:sldId id="271" r:id="rId16"/>
    <p:sldId id="382" r:id="rId17"/>
    <p:sldId id="383" r:id="rId18"/>
    <p:sldId id="384"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72" r:id="rId33"/>
    <p:sldId id="473" r:id="rId34"/>
    <p:sldId id="474" r:id="rId35"/>
    <p:sldId id="475" r:id="rId36"/>
    <p:sldId id="476" r:id="rId37"/>
    <p:sldId id="477" r:id="rId38"/>
    <p:sldId id="478" r:id="rId39"/>
    <p:sldId id="480" r:id="rId40"/>
    <p:sldId id="500" r:id="rId41"/>
    <p:sldId id="501" r:id="rId42"/>
    <p:sldId id="404" r:id="rId43"/>
    <p:sldId id="405" r:id="rId44"/>
    <p:sldId id="367" r:id="rId45"/>
    <p:sldId id="502" r:id="rId46"/>
    <p:sldId id="437" r:id="rId47"/>
    <p:sldId id="482" r:id="rId48"/>
    <p:sldId id="466" r:id="rId49"/>
    <p:sldId id="503" r:id="rId50"/>
    <p:sldId id="469" r:id="rId51"/>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12" autoAdjust="0"/>
    <p:restoredTop sz="96754" autoAdjust="0"/>
  </p:normalViewPr>
  <p:slideViewPr>
    <p:cSldViewPr snapToGrid="0">
      <p:cViewPr varScale="1">
        <p:scale>
          <a:sx n="67" d="100"/>
          <a:sy n="67" d="100"/>
        </p:scale>
        <p:origin x="556" y="44"/>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Radvan" userId="6bc516c2-6026-4d23-8a30-11232bebb4a9" providerId="ADAL" clId="{E87402B0-C5F6-4B8E-856D-6690AEE158A9}"/>
    <pc:docChg chg="undo custSel addSld delSld modSld">
      <pc:chgData name="Michal Radvan" userId="6bc516c2-6026-4d23-8a30-11232bebb4a9" providerId="ADAL" clId="{E87402B0-C5F6-4B8E-856D-6690AEE158A9}" dt="2024-05-08T07:59:26.203" v="8" actId="12"/>
      <pc:docMkLst>
        <pc:docMk/>
      </pc:docMkLst>
      <pc:sldChg chg="modSp mod">
        <pc:chgData name="Michal Radvan" userId="6bc516c2-6026-4d23-8a30-11232bebb4a9" providerId="ADAL" clId="{E87402B0-C5F6-4B8E-856D-6690AEE158A9}" dt="2024-05-08T07:59:09.686" v="6" actId="20577"/>
        <pc:sldMkLst>
          <pc:docMk/>
          <pc:sldMk cId="3385801777" sldId="271"/>
        </pc:sldMkLst>
        <pc:spChg chg="mod">
          <ac:chgData name="Michal Radvan" userId="6bc516c2-6026-4d23-8a30-11232bebb4a9" providerId="ADAL" clId="{E87402B0-C5F6-4B8E-856D-6690AEE158A9}" dt="2024-05-08T07:59:09.686" v="6" actId="20577"/>
          <ac:spMkLst>
            <pc:docMk/>
            <pc:sldMk cId="3385801777" sldId="271"/>
            <ac:spMk id="5" creationId="{B54D7E1B-7F43-498D-B936-2BDEDD5A58BE}"/>
          </ac:spMkLst>
        </pc:spChg>
      </pc:sldChg>
      <pc:sldChg chg="del">
        <pc:chgData name="Michal Radvan" userId="6bc516c2-6026-4d23-8a30-11232bebb4a9" providerId="ADAL" clId="{E87402B0-C5F6-4B8E-856D-6690AEE158A9}" dt="2024-05-08T07:59:18.920" v="7" actId="47"/>
        <pc:sldMkLst>
          <pc:docMk/>
          <pc:sldMk cId="3152282355" sldId="277"/>
        </pc:sldMkLst>
      </pc:sldChg>
      <pc:sldChg chg="del">
        <pc:chgData name="Michal Radvan" userId="6bc516c2-6026-4d23-8a30-11232bebb4a9" providerId="ADAL" clId="{E87402B0-C5F6-4B8E-856D-6690AEE158A9}" dt="2024-05-08T07:58:19.153" v="0" actId="47"/>
        <pc:sldMkLst>
          <pc:docMk/>
          <pc:sldMk cId="1661056671" sldId="362"/>
        </pc:sldMkLst>
      </pc:sldChg>
      <pc:sldChg chg="del">
        <pc:chgData name="Michal Radvan" userId="6bc516c2-6026-4d23-8a30-11232bebb4a9" providerId="ADAL" clId="{E87402B0-C5F6-4B8E-856D-6690AEE158A9}" dt="2024-05-08T07:58:20.158" v="1" actId="47"/>
        <pc:sldMkLst>
          <pc:docMk/>
          <pc:sldMk cId="1462954096" sldId="363"/>
        </pc:sldMkLst>
      </pc:sldChg>
      <pc:sldChg chg="add del">
        <pc:chgData name="Michal Radvan" userId="6bc516c2-6026-4d23-8a30-11232bebb4a9" providerId="ADAL" clId="{E87402B0-C5F6-4B8E-856D-6690AEE158A9}" dt="2024-05-08T07:58:25.192" v="3" actId="47"/>
        <pc:sldMkLst>
          <pc:docMk/>
          <pc:sldMk cId="4104305382" sldId="364"/>
        </pc:sldMkLst>
      </pc:sldChg>
      <pc:sldChg chg="modSp mod">
        <pc:chgData name="Michal Radvan" userId="6bc516c2-6026-4d23-8a30-11232bebb4a9" providerId="ADAL" clId="{E87402B0-C5F6-4B8E-856D-6690AEE158A9}" dt="2024-05-08T07:59:26.203" v="8" actId="12"/>
        <pc:sldMkLst>
          <pc:docMk/>
          <pc:sldMk cId="1750491127" sldId="382"/>
        </pc:sldMkLst>
        <pc:spChg chg="mod">
          <ac:chgData name="Michal Radvan" userId="6bc516c2-6026-4d23-8a30-11232bebb4a9" providerId="ADAL" clId="{E87402B0-C5F6-4B8E-856D-6690AEE158A9}" dt="2024-05-08T07:59:26.203" v="8" actId="12"/>
          <ac:spMkLst>
            <pc:docMk/>
            <pc:sldMk cId="1750491127" sldId="382"/>
            <ac:spMk id="31749"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1.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Místní poplatky</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393B291-7578-4245-97A5-C9D37B304E7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7ABF71ED-B812-4634-89CD-C36FE3F837A2}"/>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13605B05-7125-4470-941E-4E71B6B13240}"/>
              </a:ext>
            </a:extLst>
          </p:cNvPr>
          <p:cNvSpPr>
            <a:spLocks noGrp="1"/>
          </p:cNvSpPr>
          <p:nvPr>
            <p:ph type="title"/>
          </p:nvPr>
        </p:nvSpPr>
        <p:spPr/>
        <p:txBody>
          <a:bodyPr/>
          <a:lstStyle/>
          <a:p>
            <a:r>
              <a:rPr lang="cs-CZ" dirty="0"/>
              <a:t>Daň z nemovitých věcí</a:t>
            </a:r>
          </a:p>
        </p:txBody>
      </p:sp>
      <p:sp>
        <p:nvSpPr>
          <p:cNvPr id="5" name="Zástupný symbol pro obsah 4">
            <a:extLst>
              <a:ext uri="{FF2B5EF4-FFF2-40B4-BE49-F238E27FC236}">
                <a16:creationId xmlns:a16="http://schemas.microsoft.com/office/drawing/2014/main" id="{B54D7E1B-7F43-498D-B936-2BDEDD5A58BE}"/>
              </a:ext>
            </a:extLst>
          </p:cNvPr>
          <p:cNvSpPr>
            <a:spLocks noGrp="1"/>
          </p:cNvSpPr>
          <p:nvPr>
            <p:ph idx="1"/>
          </p:nvPr>
        </p:nvSpPr>
        <p:spPr>
          <a:xfrm>
            <a:off x="540094" y="2052442"/>
            <a:ext cx="8066300" cy="3284860"/>
          </a:xfrm>
        </p:spPr>
        <p:txBody>
          <a:bodyPr/>
          <a:lstStyle/>
          <a:p>
            <a:r>
              <a:rPr lang="cs-CZ" dirty="0"/>
              <a:t>Skvělá místní daň</a:t>
            </a:r>
          </a:p>
        </p:txBody>
      </p:sp>
      <p:pic>
        <p:nvPicPr>
          <p:cNvPr id="7" name="Obrázek 6">
            <a:extLst>
              <a:ext uri="{FF2B5EF4-FFF2-40B4-BE49-F238E27FC236}">
                <a16:creationId xmlns:a16="http://schemas.microsoft.com/office/drawing/2014/main" id="{D935DB8F-0600-47F6-9E0F-790C70251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0000" y="1059563"/>
            <a:ext cx="2286725" cy="1352150"/>
          </a:xfrm>
          <a:prstGeom prst="rect">
            <a:avLst/>
          </a:prstGeom>
        </p:spPr>
      </p:pic>
    </p:spTree>
    <p:extLst>
      <p:ext uri="{BB962C8B-B14F-4D97-AF65-F5344CB8AC3E}">
        <p14:creationId xmlns:p14="http://schemas.microsoft.com/office/powerpoint/2010/main" val="338580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11</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a:t>Klasifikace poplatků</a:t>
            </a:r>
          </a:p>
        </p:txBody>
      </p:sp>
      <p:sp>
        <p:nvSpPr>
          <p:cNvPr id="31749"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Správní poplatky - celostátní vybírané orgány veřejné správy</a:t>
            </a:r>
          </a:p>
          <a:p>
            <a:pPr marL="342900" indent="-342900" eaLnBrk="1" hangingPunct="1">
              <a:lnSpc>
                <a:spcPct val="90000"/>
              </a:lnSpc>
              <a:buFont typeface="Arial" panose="020B0604020202020204" pitchFamily="34" charset="0"/>
              <a:buChar char="•"/>
            </a:pPr>
            <a:r>
              <a:rPr lang="cs-CZ" altLang="cs-CZ" sz="2000" dirty="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marL="342900" indent="-342900" eaLnBrk="1" hangingPunct="1">
              <a:lnSpc>
                <a:spcPct val="90000"/>
              </a:lnSpc>
              <a:buFont typeface="Arial" panose="020B0604020202020204" pitchFamily="34" charset="0"/>
              <a:buChar char="•"/>
            </a:pPr>
            <a:r>
              <a:rPr lang="cs-CZ" altLang="cs-CZ" sz="2000" dirty="0"/>
              <a:t>Soudní poplatky - celostátní vybírané soudy</a:t>
            </a:r>
          </a:p>
          <a:p>
            <a:pPr marL="342900" indent="-342900" eaLnBrk="1" hangingPunct="1">
              <a:lnSpc>
                <a:spcPct val="90000"/>
              </a:lnSpc>
              <a:buFont typeface="Arial" panose="020B0604020202020204" pitchFamily="34" charset="0"/>
              <a:buChar char="•"/>
            </a:pPr>
            <a:r>
              <a:rPr lang="cs-CZ" altLang="cs-CZ" sz="2000" dirty="0"/>
              <a:t>Místní poplatky</a:t>
            </a:r>
          </a:p>
        </p:txBody>
      </p:sp>
    </p:spTree>
    <p:extLst>
      <p:ext uri="{BB962C8B-B14F-4D97-AF65-F5344CB8AC3E}">
        <p14:creationId xmlns:p14="http://schemas.microsoft.com/office/powerpoint/2010/main" val="175049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12</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 pobytu</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dirty="0"/>
              <a:t>poplatek 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a:solidFill>
                  <a:srgbClr val="00B050"/>
                </a:solidFill>
              </a:rPr>
              <a:t>poplatek za obecní systém odpadového hospodářství nebo </a:t>
            </a:r>
          </a:p>
          <a:p>
            <a:pPr marL="609600" indent="-609600">
              <a:lnSpc>
                <a:spcPct val="80000"/>
              </a:lnSpc>
              <a:buFont typeface="Arial" panose="020B0604020202020204" pitchFamily="34" charset="0"/>
              <a:buChar char="•"/>
            </a:pPr>
            <a:r>
              <a:rPr lang="cs-CZ" altLang="cs-CZ" sz="1600" dirty="0">
                <a:solidFill>
                  <a:srgbClr val="00B050"/>
                </a:solidFill>
              </a:rPr>
              <a:t>poplatek za odkládání komunálního odpadu z nemovité věci,</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a:solidFill>
                  <a:srgbClr val="FF0000"/>
                </a:solidFill>
              </a:rPr>
              <a:t>poplatek za provozovaný výherní hrací přístroj nebo jiné technické herní zařízení povolené Ministerstvem financí – od 1.1.2012 ZRUŠEN,</a:t>
            </a:r>
            <a:r>
              <a:rPr lang="cs-CZ" altLang="cs-CZ" sz="1600" dirty="0"/>
              <a:t> </a:t>
            </a:r>
          </a:p>
          <a:p>
            <a:pPr marL="609600" indent="-609600">
              <a:lnSpc>
                <a:spcPct val="80000"/>
              </a:lnSpc>
              <a:buFont typeface="Arial" panose="020B0604020202020204" pitchFamily="34" charset="0"/>
              <a:buChar char="•"/>
            </a:pPr>
            <a:r>
              <a:rPr lang="cs-CZ" altLang="cs-CZ" sz="1600" dirty="0">
                <a:solidFill>
                  <a:srgbClr val="FF0000"/>
                </a:solidFill>
              </a:rPr>
              <a:t>poplatek za lázeňský nebo rekreační pobyt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 ubytovací kapacity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za provoz systému shromažďování, sběru, přepravy, třídění, využívání a odstraňování komunálních odpadů,</a:t>
            </a:r>
          </a:p>
          <a:p>
            <a:pPr>
              <a:lnSpc>
                <a:spcPct val="80000"/>
              </a:lnSpc>
            </a:pPr>
            <a:endParaRPr lang="cs-CZ" altLang="cs-CZ" sz="1600" dirty="0">
              <a:solidFill>
                <a:srgbClr val="FF0000"/>
              </a:solidFill>
            </a:endParaRP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13</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a:p>
            <a:pPr marL="457200" indent="-457200" eaLnBrk="1" hangingPunct="1">
              <a:buFont typeface="Arial" panose="020B0604020202020204" pitchFamily="34" charset="0"/>
              <a:buChar char="•"/>
            </a:pPr>
            <a:r>
              <a:rPr lang="cs-CZ" altLang="cs-CZ" dirty="0"/>
              <a:t>Judikatura Ústavního soudu</a:t>
            </a:r>
          </a:p>
          <a:p>
            <a:pPr marL="457200" indent="-457200" eaLnBrk="1" hangingPunct="1">
              <a:buFont typeface="Arial" panose="020B0604020202020204" pitchFamily="34" charset="0"/>
              <a:buChar char="•"/>
            </a:pPr>
            <a:r>
              <a:rPr lang="cs-CZ" altLang="cs-CZ" dirty="0"/>
              <a:t>Opakování zákonného textu ve vyhlášce</a:t>
            </a:r>
          </a:p>
          <a:p>
            <a:pPr marL="457200" indent="-457200" eaLnBrk="1" hangingPunct="1">
              <a:buFont typeface="Arial" panose="020B0604020202020204" pitchFamily="34" charset="0"/>
              <a:buChar char="•"/>
            </a:pPr>
            <a:r>
              <a:rPr lang="cs-CZ" altLang="cs-CZ" dirty="0"/>
              <a:t>Novelizace vyhlášek</a:t>
            </a:r>
          </a:p>
          <a:p>
            <a:pPr marL="457200" indent="-457200" eaLnBrk="1" hangingPunct="1">
              <a:buFont typeface="Arial" panose="020B0604020202020204" pitchFamily="34" charset="0"/>
              <a:buChar char="•"/>
            </a:pPr>
            <a:r>
              <a:rPr lang="cs-CZ" altLang="cs-CZ" dirty="0"/>
              <a:t>Spojování více poplatků do jedné vyhlášky</a:t>
            </a:r>
          </a:p>
          <a:p>
            <a:pPr marL="457200" indent="-457200" eaLnBrk="1" hangingPunct="1">
              <a:buFont typeface="Arial" panose="020B0604020202020204" pitchFamily="34" charset="0"/>
              <a:buChar char="•"/>
            </a:pPr>
            <a:r>
              <a:rPr lang="cs-CZ" altLang="cs-CZ" dirty="0"/>
              <a:t>Spojování více zmocnění do jedné vyhlášky</a:t>
            </a:r>
          </a:p>
          <a:p>
            <a:pPr marL="457200" indent="-457200" eaLnBrk="1" hangingPunct="1">
              <a:buFont typeface="Arial" panose="020B0604020202020204" pitchFamily="34" charset="0"/>
              <a:buChar char="•"/>
            </a:pPr>
            <a:r>
              <a:rPr lang="cs-CZ" altLang="cs-CZ" dirty="0"/>
              <a:t>Kontrola MV vs. právo na samosprávu</a:t>
            </a:r>
          </a:p>
        </p:txBody>
      </p:sp>
    </p:spTree>
    <p:extLst>
      <p:ext uri="{BB962C8B-B14F-4D97-AF65-F5344CB8AC3E}">
        <p14:creationId xmlns:p14="http://schemas.microsoft.com/office/powerpoint/2010/main" val="377751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377250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15</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394108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16</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a:t>
            </a:r>
            <a:r>
              <a:rPr lang="cs-CZ" altLang="cs-CZ"/>
              <a:t>= zvíře </a:t>
            </a:r>
            <a:r>
              <a:rPr lang="cs-CZ" altLang="cs-CZ" dirty="0"/>
              <a:t>(co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38101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17</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a:t>osvobození: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7143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18</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V případě trvání držitelem je osoba starší 65 let (bez vazby na důchod),</a:t>
            </a:r>
          </a:p>
          <a:p>
            <a:pPr marL="285750" indent="-285750">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229655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19</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z pobytu </a:t>
            </a:r>
          </a:p>
        </p:txBody>
      </p:sp>
      <p:sp>
        <p:nvSpPr>
          <p:cNvPr id="38917" name="Rectangle 3"/>
          <p:cNvSpPr>
            <a:spLocks noGrp="1" noChangeArrowheads="1"/>
          </p:cNvSpPr>
          <p:nvPr>
            <p:ph type="body" idx="1"/>
          </p:nvPr>
        </p:nvSpPr>
        <p:spPr>
          <a:xfrm>
            <a:off x="539193" y="1171577"/>
            <a:ext cx="8066301" cy="4660422"/>
          </a:xfrm>
        </p:spPr>
        <p:txBody>
          <a:bodyPr/>
          <a:lstStyle/>
          <a:p>
            <a:pPr marL="342900" indent="-342900" eaLnBrk="1" hangingPunct="1">
              <a:lnSpc>
                <a:spcPct val="90000"/>
              </a:lnSpc>
              <a:buFont typeface="Arial" panose="020B0604020202020204" pitchFamily="34" charset="0"/>
              <a:buChar char="•"/>
            </a:pPr>
            <a:r>
              <a:rPr lang="cs-CZ" altLang="cs-CZ" sz="2000" dirty="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a:t>Poplatníkem </a:t>
            </a:r>
            <a:r>
              <a:rPr lang="pl-PL" altLang="cs-CZ" sz="2000" dirty="0"/>
              <a:t>je 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a:t>přihlášená</a:t>
            </a:r>
            <a:r>
              <a:rPr lang="pl-PL" altLang="cs-CZ" sz="2000" dirty="0"/>
              <a:t>. </a:t>
            </a:r>
            <a:endParaRPr lang="cs-CZ" altLang="cs-CZ" sz="2000" dirty="0"/>
          </a:p>
          <a:p>
            <a:pPr marL="342900" indent="-342900">
              <a:lnSpc>
                <a:spcPct val="90000"/>
              </a:lnSpc>
              <a:buFont typeface="Arial" panose="020B0604020202020204" pitchFamily="34" charset="0"/>
              <a:buChar char="•"/>
            </a:pPr>
            <a:r>
              <a:rPr lang="cs-CZ" altLang="cs-CZ" sz="2000" dirty="0"/>
              <a:t>Plátcem poplatku je poskytovatel úplatného pobytu. Je povinen vybrat poplatek od poplatníka. </a:t>
            </a:r>
          </a:p>
          <a:p>
            <a:pPr marL="342900" indent="-342900">
              <a:lnSpc>
                <a:spcPct val="90000"/>
              </a:lnSpc>
              <a:buFont typeface="Arial" panose="020B0604020202020204" pitchFamily="34" charset="0"/>
              <a:buChar char="•"/>
            </a:pPr>
            <a:r>
              <a:rPr lang="cs-CZ" altLang="cs-CZ" sz="2000" dirty="0"/>
              <a:t>Označení provozovny</a:t>
            </a:r>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pobytu. Předmětem poplatku není pobyt, při kterém je na základě zákona omezována osobní svoboda, ani pobyt ve zdravotnickém zařízení poskytovatele lůžkové péče, pokud je tento pobyt hrazenou zdravotní službou, s výjimkou lázeňské léčebně rehabilitační péče. </a:t>
            </a:r>
          </a:p>
          <a:p>
            <a:pPr marL="1257300" lvl="2" indent="-342900">
              <a:lnSpc>
                <a:spcPct val="90000"/>
              </a:lnSpc>
              <a:buFont typeface="Arial" panose="020B0604020202020204" pitchFamily="34" charset="0"/>
              <a:buChar char="•"/>
            </a:pPr>
            <a:r>
              <a:rPr lang="cs-CZ" altLang="cs-CZ" sz="1400" dirty="0"/>
              <a:t>Krátkodobý pobyt</a:t>
            </a:r>
          </a:p>
          <a:p>
            <a:pPr marL="1257300" lvl="2" indent="-342900">
              <a:lnSpc>
                <a:spcPct val="90000"/>
              </a:lnSpc>
              <a:buFont typeface="Arial" panose="020B0604020202020204" pitchFamily="34" charset="0"/>
              <a:buChar char="•"/>
            </a:pPr>
            <a:r>
              <a:rPr lang="cs-CZ" altLang="cs-CZ" sz="1400" dirty="0"/>
              <a:t>I jiné místo, ale stejný poskytovatel</a:t>
            </a:r>
          </a:p>
          <a:p>
            <a:pPr marL="1257300" lvl="2" indent="-342900">
              <a:lnSpc>
                <a:spcPct val="90000"/>
              </a:lnSpc>
              <a:buFont typeface="Arial" panose="020B0604020202020204" pitchFamily="34" charset="0"/>
              <a:buChar char="•"/>
            </a:pPr>
            <a:r>
              <a:rPr lang="cs-CZ" altLang="cs-CZ" sz="1400" dirty="0"/>
              <a:t>Zkrácení plánovaného dlouhodobého pobytu</a:t>
            </a:r>
          </a:p>
          <a:p>
            <a:pPr marL="1257300" lvl="2" indent="-342900">
              <a:lnSpc>
                <a:spcPct val="90000"/>
              </a:lnSpc>
              <a:buFont typeface="Arial" panose="020B0604020202020204" pitchFamily="34" charset="0"/>
              <a:buChar char="•"/>
            </a:pPr>
            <a:r>
              <a:rPr lang="cs-CZ" altLang="cs-CZ" sz="1400" dirty="0"/>
              <a:t>Není rozhodující objekt či místo ubytování</a:t>
            </a:r>
          </a:p>
          <a:p>
            <a:pPr marL="1257300" lvl="2" indent="-342900">
              <a:lnSpc>
                <a:spcPct val="90000"/>
              </a:lnSpc>
              <a:buFont typeface="Arial" panose="020B0604020202020204" pitchFamily="34" charset="0"/>
              <a:buChar char="•"/>
            </a:pPr>
            <a:r>
              <a:rPr lang="cs-CZ" altLang="cs-CZ" sz="1400" dirty="0"/>
              <a:t>Není rozhodující charakter obce (např. lázně)</a:t>
            </a:r>
          </a:p>
          <a:p>
            <a:pPr marL="1257300" lvl="2" indent="-342900">
              <a:lnSpc>
                <a:spcPct val="90000"/>
              </a:lnSpc>
              <a:buFont typeface="Arial" panose="020B0604020202020204" pitchFamily="34" charset="0"/>
              <a:buChar char="•"/>
            </a:pPr>
            <a:r>
              <a:rPr lang="cs-CZ" altLang="cs-CZ" sz="1400" dirty="0"/>
              <a:t>Není rozhodující důvod pobytu</a:t>
            </a:r>
          </a:p>
        </p:txBody>
      </p:sp>
      <p:pic>
        <p:nvPicPr>
          <p:cNvPr id="2" name="Obrázek 1"/>
          <p:cNvPicPr>
            <a:picLocks noChangeAspect="1"/>
          </p:cNvPicPr>
          <p:nvPr/>
        </p:nvPicPr>
        <p:blipFill>
          <a:blip r:embed="rId2"/>
          <a:stretch>
            <a:fillRect/>
          </a:stretch>
        </p:blipFill>
        <p:spPr>
          <a:xfrm>
            <a:off x="5943600" y="4655854"/>
            <a:ext cx="2253491" cy="1894580"/>
          </a:xfrm>
          <a:prstGeom prst="rect">
            <a:avLst/>
          </a:prstGeom>
        </p:spPr>
      </p:pic>
    </p:spTree>
    <p:extLst>
      <p:ext uri="{BB962C8B-B14F-4D97-AF65-F5344CB8AC3E}">
        <p14:creationId xmlns:p14="http://schemas.microsoft.com/office/powerpoint/2010/main" val="168472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a:t>Daň</a:t>
            </a:r>
            <a:r>
              <a:rPr lang="cs-CZ" altLang="cs-CZ"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a:p>
          <a:p>
            <a:pPr eaLnBrk="1" hangingPunct="1">
              <a:lnSpc>
                <a:spcPct val="90000"/>
              </a:lnSpc>
              <a:buFont typeface="Wingdings" panose="05000000000000000000" pitchFamily="2" charset="2"/>
              <a:buNone/>
            </a:pPr>
            <a:r>
              <a:rPr lang="cs-CZ" altLang="cs-CZ" dirty="0"/>
              <a:t>	</a:t>
            </a:r>
            <a:r>
              <a:rPr lang="en-US" altLang="cs-CZ" dirty="0">
                <a:latin typeface="Times New Roman" panose="02020603050405020304" pitchFamily="18" charset="0"/>
                <a:cs typeface="Times New Roman" panose="02020603050405020304" pitchFamily="18" charset="0"/>
              </a:rPr>
              <a:t>=&gt;</a:t>
            </a:r>
            <a:r>
              <a:rPr lang="cs-CZ" altLang="cs-CZ" dirty="0">
                <a:latin typeface="Times New Roman" panose="02020603050405020304" pitchFamily="18" charset="0"/>
                <a:cs typeface="Times New Roman" panose="02020603050405020304" pitchFamily="18" charset="0"/>
              </a:rPr>
              <a:t> </a:t>
            </a:r>
            <a:r>
              <a:rPr lang="cs-CZ" altLang="cs-CZ" dirty="0"/>
              <a:t>pojem „daň stricto sensu“</a:t>
            </a:r>
          </a:p>
        </p:txBody>
      </p:sp>
    </p:spTree>
    <p:extLst>
      <p:ext uri="{BB962C8B-B14F-4D97-AF65-F5344CB8AC3E}">
        <p14:creationId xmlns:p14="http://schemas.microsoft.com/office/powerpoint/2010/main" val="1609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20</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a:t>osvobozena osoba</a:t>
            </a:r>
          </a:p>
          <a:p>
            <a:pPr marL="1200150" lvl="2" indent="-285750">
              <a:lnSpc>
                <a:spcPct val="80000"/>
              </a:lnSpc>
              <a:buFont typeface="Arial" panose="020B0604020202020204" pitchFamily="34" charset="0"/>
              <a:buChar char="•"/>
            </a:pPr>
            <a:r>
              <a:rPr lang="cs-CZ" altLang="cs-CZ" sz="1400" dirty="0"/>
              <a:t>nevidomá,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a:t>mladší 18 let,</a:t>
            </a:r>
          </a:p>
          <a:p>
            <a:pPr marL="1200150" lvl="2" indent="-285750">
              <a:lnSpc>
                <a:spcPct val="80000"/>
              </a:lnSpc>
              <a:buFont typeface="Arial" panose="020B0604020202020204" pitchFamily="34" charset="0"/>
              <a:buChar char="•"/>
            </a:pPr>
            <a:r>
              <a:rPr lang="cs-CZ" altLang="cs-CZ" sz="1400" dirty="0"/>
              <a:t>hospitalizovaná na území obce ve zdravotnickém zařízení poskytovatele lůžkové péče s výjimkou osoby, které je poskytována lázeňská léčebně rehabilitační péče,</a:t>
            </a:r>
          </a:p>
          <a:p>
            <a:pPr marL="1200150" lvl="2" indent="-285750">
              <a:lnSpc>
                <a:spcPct val="80000"/>
              </a:lnSpc>
              <a:buFont typeface="Arial" panose="020B0604020202020204" pitchFamily="34" charset="0"/>
              <a:buChar char="•"/>
            </a:pPr>
            <a:r>
              <a:rPr lang="cs-CZ" altLang="cs-CZ" sz="1400" dirty="0"/>
              <a:t>pečující o děti na zotavovací akci nebo jiné podobné akci pro děti podle zákona upravujícího ochranu veřejného zdraví konaných na území obce, </a:t>
            </a:r>
          </a:p>
          <a:p>
            <a:pPr marL="1200150" lvl="2" indent="-285750">
              <a:lnSpc>
                <a:spcPct val="80000"/>
              </a:lnSpc>
              <a:buFont typeface="Arial" panose="020B0604020202020204" pitchFamily="34" charset="0"/>
              <a:buChar char="•"/>
            </a:pPr>
            <a:r>
              <a:rPr lang="cs-CZ" altLang="cs-CZ" sz="1400" dirty="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a:t>pobývající na území obce ve školském zařízení pro výkon ústavní nebo ochranné výchovy anebo školském zařízení pro preventivně výchovnou péči anebo v zařízení pro děti vyžadující okamžitou pomoc, v zařízení poskytujícím ubytování podle zákona upravujícího sociální služby, v zařízení sloužícím k pomoci lidem v ohrožení nebo nouzi provozovaném veřejně prospěšným poplatníkem daně z příjmů právnických osob, za účelem výkonu záchranných nebo likvidačních</a:t>
            </a:r>
            <a:endParaRPr lang="cs-CZ" altLang="cs-CZ" sz="1800" dirty="0"/>
          </a:p>
          <a:p>
            <a:pPr marL="285750" indent="-285750">
              <a:lnSpc>
                <a:spcPct val="80000"/>
              </a:lnSpc>
              <a:buFont typeface="Arial" panose="020B0604020202020204" pitchFamily="34" charset="0"/>
              <a:buChar char="•"/>
            </a:pPr>
            <a:r>
              <a:rPr lang="cs-CZ" altLang="cs-CZ" sz="1800" dirty="0"/>
              <a:t>osvobozen je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p:txBody>
      </p:sp>
    </p:spTree>
    <p:extLst>
      <p:ext uri="{BB962C8B-B14F-4D97-AF65-F5344CB8AC3E}">
        <p14:creationId xmlns:p14="http://schemas.microsoft.com/office/powerpoint/2010/main" val="241445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a:t>Sazba poplatku činí až 50 Kč za osobu a za každý i započatý den pobytu, s výjimkou dne počátku pobytu. </a:t>
            </a:r>
          </a:p>
          <a:p>
            <a:pPr marL="285750" indent="-285750">
              <a:lnSpc>
                <a:spcPct val="80000"/>
              </a:lnSpc>
              <a:buFont typeface="Arial" panose="020B0604020202020204" pitchFamily="34" charset="0"/>
              <a:buChar char="•"/>
            </a:pPr>
            <a:r>
              <a:rPr lang="cs-CZ" altLang="cs-CZ" sz="1800" dirty="0"/>
              <a:t>Poplatek na část roku, pro část obce? – veřejná podpora a zásada rovnosti</a:t>
            </a:r>
          </a:p>
          <a:p>
            <a:pPr marL="285750" indent="-285750">
              <a:lnSpc>
                <a:spcPct val="80000"/>
              </a:lnSpc>
              <a:buFont typeface="Arial" panose="020B0604020202020204" pitchFamily="34" charset="0"/>
              <a:buChar char="•"/>
            </a:pPr>
            <a:r>
              <a:rPr lang="cs-CZ" altLang="cs-CZ" sz="1800" dirty="0"/>
              <a:t>Evidenční kniha v listinné nebo elektronické podobě za každé zařízení nebo místo, kde poskytuje úplatný pobyt; obsahuje identifikační údaje osob, kterým ubytovatel poskytl poskytuje úplatný pobyt (vč. data narození), dobu pobytu a výši vybraného poplatku, nebo důvod osvobození od poplatku.</a:t>
            </a:r>
          </a:p>
          <a:p>
            <a:pPr marL="285750" indent="-285750">
              <a:lnSpc>
                <a:spcPct val="80000"/>
              </a:lnSpc>
              <a:buFont typeface="Arial" panose="020B0604020202020204" pitchFamily="34" charset="0"/>
              <a:buChar char="•"/>
            </a:pPr>
            <a:r>
              <a:rPr lang="cs-CZ" altLang="cs-CZ" sz="1800" dirty="0"/>
              <a:t>Plátce 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a:t>Evidenční povinnost ve zjednodušeném rozsahu </a:t>
            </a:r>
          </a:p>
          <a:p>
            <a:pPr marL="537750" lvl="1" indent="-285750">
              <a:lnSpc>
                <a:spcPct val="80000"/>
              </a:lnSpc>
              <a:buFont typeface="Arial" panose="020B0604020202020204" pitchFamily="34" charset="0"/>
              <a:buChar char="•"/>
            </a:pPr>
            <a:r>
              <a:rPr lang="cs-CZ" altLang="cs-CZ" sz="1400" dirty="0"/>
              <a:t>pořadatel kulturní nebo sportovní akce</a:t>
            </a:r>
          </a:p>
          <a:p>
            <a:pPr marL="537750" lvl="1" indent="-285750">
              <a:lnSpc>
                <a:spcPct val="80000"/>
              </a:lnSpc>
              <a:buFont typeface="Arial" panose="020B0604020202020204" pitchFamily="34" charset="0"/>
              <a:buChar char="•"/>
            </a:pPr>
            <a:r>
              <a:rPr lang="cs-CZ" altLang="cs-CZ" sz="1400" dirty="0"/>
              <a:t>nejméně 1 000 účastníků </a:t>
            </a:r>
          </a:p>
          <a:p>
            <a:pPr marL="537750" lvl="1" indent="-285750">
              <a:lnSpc>
                <a:spcPct val="80000"/>
              </a:lnSpc>
              <a:buFont typeface="Arial" panose="020B0604020202020204" pitchFamily="34" charset="0"/>
              <a:buChar char="•"/>
            </a:pPr>
            <a:r>
              <a:rPr lang="cs-CZ" altLang="cs-CZ" sz="1400" dirty="0"/>
              <a:t>oznámit záměr nejméně 60 dnů přede dnem zahájení poskytování pobytu správci poplatku</a:t>
            </a:r>
          </a:p>
          <a:p>
            <a:pPr marL="537750" lvl="1" indent="-285750">
              <a:lnSpc>
                <a:spcPct val="80000"/>
              </a:lnSpc>
              <a:buFont typeface="Arial" panose="020B0604020202020204" pitchFamily="34" charset="0"/>
              <a:buChar char="•"/>
            </a:pPr>
            <a:r>
              <a:rPr lang="cs-CZ" altLang="cs-CZ" sz="1400" dirty="0"/>
              <a:t>správce rozhodne do 15 dnů</a:t>
            </a:r>
          </a:p>
          <a:p>
            <a:pPr marL="537750" lvl="1" indent="-285750">
              <a:lnSpc>
                <a:spcPct val="80000"/>
              </a:lnSpc>
              <a:buFont typeface="Arial" panose="020B0604020202020204" pitchFamily="34" charset="0"/>
              <a:buChar char="•"/>
            </a:pPr>
            <a:r>
              <a:rPr lang="cs-CZ" altLang="cs-CZ" sz="1400" dirty="0"/>
              <a:t>není povinnost evidovat doklady totožnosti </a:t>
            </a:r>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256677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22</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99930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23</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41938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24</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Předmětem poplatku je vstupné na kulturní, sportovní, prodejní a reklamní akce. Tento výčet je taxativní. Z akcí, jejichž celý výtěžek je odveden 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a:t>Definice vstupného.</a:t>
            </a:r>
          </a:p>
          <a:p>
            <a:pPr marL="285750" indent="-285750" eaLnBrk="1" hangingPunct="1">
              <a:lnSpc>
                <a:spcPct val="80000"/>
              </a:lnSpc>
              <a:buFont typeface="Arial" panose="020B0604020202020204" pitchFamily="34" charset="0"/>
              <a:buChar char="•"/>
            </a:pPr>
            <a:r>
              <a:rPr lang="cs-CZ" altLang="cs-CZ" sz="1800" dirty="0"/>
              <a:t>Základem 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a:t>Vstupné na kulturní památky – judikatura ÚS.</a:t>
            </a:r>
          </a:p>
          <a:p>
            <a:pPr marL="285750" indent="-285750" eaLnBrk="1" hangingPunct="1">
              <a:lnSpc>
                <a:spcPct val="80000"/>
              </a:lnSpc>
              <a:buFont typeface="Arial" panose="020B0604020202020204" pitchFamily="34" charset="0"/>
              <a:buChar char="•"/>
            </a:pPr>
            <a:r>
              <a:rPr lang="cs-CZ" altLang="cs-CZ" sz="1800" dirty="0"/>
              <a:t>Sazba 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a:t>Zvláštní 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194339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25</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a:t>Poplatníky 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 ZTP/P a jejich průvodci.</a:t>
            </a:r>
          </a:p>
          <a:p>
            <a:pPr marL="285750" indent="-285750" eaLnBrk="1" hangingPunct="1">
              <a:lnSpc>
                <a:spcPct val="80000"/>
              </a:lnSpc>
              <a:buFont typeface="Arial" panose="020B0604020202020204" pitchFamily="34" charset="0"/>
              <a:buChar char="•"/>
            </a:pPr>
            <a:r>
              <a:rPr lang="cs-CZ" altLang="cs-CZ" sz="1800" dirty="0"/>
              <a:t>Sazba 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10902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26</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a:xfrm>
            <a:off x="539193" y="1426128"/>
            <a:ext cx="8066301" cy="4405872"/>
          </a:xfrm>
        </p:spPr>
        <p:txBody>
          <a:bodyPr/>
          <a:lstStyle/>
          <a:p>
            <a:pPr eaLnBrk="1" hangingPunct="1">
              <a:lnSpc>
                <a:spcPct val="90000"/>
              </a:lnSpc>
              <a:buFont typeface="Wingdings" panose="05000000000000000000" pitchFamily="2" charset="2"/>
              <a:buNone/>
            </a:pPr>
            <a:r>
              <a:rPr lang="cs-CZ" altLang="cs-CZ" dirty="0"/>
              <a:t>Předpokladem je vydání obecně závazné vyhlášky stanovující systém nakládání s komunálním odpadem.</a:t>
            </a:r>
          </a:p>
          <a:p>
            <a:pPr>
              <a:lnSpc>
                <a:spcPct val="90000"/>
              </a:lnSpc>
            </a:pPr>
            <a:endParaRPr lang="cs-CZ" altLang="cs-CZ" sz="2400" dirty="0"/>
          </a:p>
          <a:p>
            <a:pPr>
              <a:lnSpc>
                <a:spcPct val="90000"/>
              </a:lnSpc>
            </a:pPr>
            <a:r>
              <a:rPr lang="cs-CZ" altLang="cs-CZ" sz="2400" dirty="0"/>
              <a:t>2 možnosti zpoplatnění odpadu dle zákona o místních poplatcích :</a:t>
            </a:r>
          </a:p>
          <a:p>
            <a:pPr marL="457200" indent="-457200">
              <a:lnSpc>
                <a:spcPct val="90000"/>
              </a:lnSpc>
              <a:buFont typeface="Arial" panose="020B0604020202020204" pitchFamily="34" charset="0"/>
              <a:buChar char="•"/>
            </a:pPr>
            <a:r>
              <a:rPr lang="cs-CZ" altLang="cs-CZ" sz="2400" dirty="0"/>
              <a:t>poplatek za obecní systém odpadového hospodářství a</a:t>
            </a:r>
          </a:p>
          <a:p>
            <a:pPr marL="457200" indent="-457200">
              <a:lnSpc>
                <a:spcPct val="90000"/>
              </a:lnSpc>
              <a:buFont typeface="Arial" panose="020B0604020202020204" pitchFamily="34" charset="0"/>
              <a:buChar char="•"/>
            </a:pPr>
            <a:r>
              <a:rPr lang="cs-CZ" altLang="cs-CZ" sz="2400" dirty="0"/>
              <a:t>poplatek za odkládání komunálního odpadu z nemovité věci</a:t>
            </a:r>
          </a:p>
        </p:txBody>
      </p:sp>
      <p:pic>
        <p:nvPicPr>
          <p:cNvPr id="2" name="Obrázek 1"/>
          <p:cNvPicPr>
            <a:picLocks noChangeAspect="1"/>
          </p:cNvPicPr>
          <p:nvPr/>
        </p:nvPicPr>
        <p:blipFill>
          <a:blip r:embed="rId2"/>
          <a:stretch>
            <a:fillRect/>
          </a:stretch>
        </p:blipFill>
        <p:spPr>
          <a:xfrm>
            <a:off x="6763082" y="4786093"/>
            <a:ext cx="1578717" cy="1351907"/>
          </a:xfrm>
          <a:prstGeom prst="rect">
            <a:avLst/>
          </a:prstGeom>
        </p:spPr>
      </p:pic>
    </p:spTree>
    <p:extLst>
      <p:ext uri="{BB962C8B-B14F-4D97-AF65-F5344CB8AC3E}">
        <p14:creationId xmlns:p14="http://schemas.microsoft.com/office/powerpoint/2010/main" val="374673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540094" y="720000"/>
            <a:ext cx="8066301" cy="972002"/>
          </a:xfrm>
        </p:spPr>
        <p:txBody>
          <a:bodyPr/>
          <a:lstStyle/>
          <a:p>
            <a:r>
              <a:rPr lang="pl-PL" dirty="0" err="1">
                <a:solidFill>
                  <a:srgbClr val="0000DC"/>
                </a:solidFill>
              </a:rPr>
              <a:t>Poplatek</a:t>
            </a:r>
            <a:r>
              <a:rPr lang="pl-PL" dirty="0">
                <a:solidFill>
                  <a:srgbClr val="0000DC"/>
                </a:solidFill>
              </a:rPr>
              <a:t> za </a:t>
            </a:r>
            <a:r>
              <a:rPr lang="pl-PL" dirty="0" err="1">
                <a:solidFill>
                  <a:srgbClr val="0000DC"/>
                </a:solidFill>
              </a:rPr>
              <a:t>obecní</a:t>
            </a:r>
            <a:r>
              <a:rPr lang="pl-PL" dirty="0">
                <a:solidFill>
                  <a:srgbClr val="0000DC"/>
                </a:solidFill>
              </a:rPr>
              <a:t> </a:t>
            </a:r>
            <a:r>
              <a:rPr lang="pl-PL" dirty="0" err="1">
                <a:solidFill>
                  <a:srgbClr val="0000DC"/>
                </a:solidFill>
              </a:rPr>
              <a:t>systém</a:t>
            </a:r>
            <a:r>
              <a:rPr lang="pl-PL" dirty="0">
                <a:solidFill>
                  <a:srgbClr val="0000DC"/>
                </a:solidFill>
              </a:rPr>
              <a:t> </a:t>
            </a:r>
            <a:r>
              <a:rPr lang="pl-PL" dirty="0" err="1">
                <a:solidFill>
                  <a:srgbClr val="0000DC"/>
                </a:solidFill>
              </a:rPr>
              <a:t>odpadového</a:t>
            </a:r>
            <a:r>
              <a:rPr lang="pl-PL" dirty="0">
                <a:solidFill>
                  <a:srgbClr val="0000DC"/>
                </a:solidFill>
              </a:rPr>
              <a:t> </a:t>
            </a:r>
            <a:r>
              <a:rPr lang="pl-PL" dirty="0" err="1">
                <a:solidFill>
                  <a:srgbClr val="0000DC"/>
                </a:solidFill>
              </a:rPr>
              <a:t>hospodářství</a:t>
            </a:r>
            <a:br>
              <a:rPr lang="cs-CZ" sz="4400" dirty="0">
                <a:solidFill>
                  <a:srgbClr val="0000DC"/>
                </a:solidFill>
              </a:rPr>
            </a:br>
            <a:endParaRPr lang="cs-CZ" dirty="0">
              <a:solidFill>
                <a:srgbClr val="0000DC"/>
              </a:solidFill>
            </a:endParaRPr>
          </a:p>
        </p:txBody>
      </p:sp>
      <p:sp>
        <p:nvSpPr>
          <p:cNvPr id="5" name="Zástupný symbol pro obsah 4"/>
          <p:cNvSpPr>
            <a:spLocks noGrp="1"/>
          </p:cNvSpPr>
          <p:nvPr>
            <p:ph idx="1"/>
          </p:nvPr>
        </p:nvSpPr>
        <p:spPr/>
        <p:txBody>
          <a:bodyPr/>
          <a:lstStyle/>
          <a:p>
            <a:pPr marL="72000" indent="0">
              <a:buNone/>
            </a:pPr>
            <a:r>
              <a:rPr lang="cs-CZ" b="1" dirty="0"/>
              <a:t>Poplatník</a:t>
            </a:r>
            <a:endParaRPr lang="cs-CZ" sz="3200" b="1" dirty="0"/>
          </a:p>
          <a:p>
            <a:pPr lvl="1"/>
            <a:r>
              <a:rPr lang="cs-CZ" dirty="0"/>
              <a:t>fyzická osoba, která je přihlášená v obci</a:t>
            </a:r>
          </a:p>
          <a:p>
            <a:pPr lvl="1"/>
            <a:r>
              <a:rPr lang="cs-CZ" dirty="0"/>
              <a:t>vlastník nemovité věci zahrnující byt, rodinný dům nebo stavbu pro rodinnou rekreaci, ve které není přihlášená žádná fyzická osoba</a:t>
            </a:r>
            <a:endParaRPr lang="cs-CZ" sz="2400" dirty="0"/>
          </a:p>
          <a:p>
            <a:pPr marL="72000" indent="0">
              <a:buNone/>
            </a:pPr>
            <a:r>
              <a:rPr lang="cs-CZ" b="1" dirty="0"/>
              <a:t>Předmět poplatku</a:t>
            </a:r>
            <a:endParaRPr lang="cs-CZ" sz="3200" b="1" dirty="0"/>
          </a:p>
          <a:p>
            <a:pPr lvl="1"/>
            <a:r>
              <a:rPr lang="cs-CZ" dirty="0"/>
              <a:t>možnost využívat obecní systém odpadového hospodářství</a:t>
            </a:r>
            <a:endParaRPr lang="cs-CZ" sz="2400" dirty="0"/>
          </a:p>
        </p:txBody>
      </p:sp>
    </p:spTree>
    <p:extLst>
      <p:ext uri="{BB962C8B-B14F-4D97-AF65-F5344CB8AC3E}">
        <p14:creationId xmlns:p14="http://schemas.microsoft.com/office/powerpoint/2010/main" val="221489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540094" y="720000"/>
            <a:ext cx="8066301" cy="55576"/>
          </a:xfrm>
        </p:spPr>
        <p:txBody>
          <a:bodyPr/>
          <a:lstStyle/>
          <a:p>
            <a:endParaRPr lang="cs-CZ" dirty="0"/>
          </a:p>
        </p:txBody>
      </p:sp>
      <p:sp>
        <p:nvSpPr>
          <p:cNvPr id="5" name="Zástupný symbol pro obsah 4"/>
          <p:cNvSpPr>
            <a:spLocks noGrp="1"/>
          </p:cNvSpPr>
          <p:nvPr>
            <p:ph idx="1"/>
          </p:nvPr>
        </p:nvSpPr>
        <p:spPr>
          <a:xfrm>
            <a:off x="540094" y="1055716"/>
            <a:ext cx="8066301" cy="5012574"/>
          </a:xfrm>
        </p:spPr>
        <p:txBody>
          <a:bodyPr/>
          <a:lstStyle/>
          <a:p>
            <a:pPr marL="72000" indent="0">
              <a:buNone/>
            </a:pPr>
            <a:r>
              <a:rPr lang="cs-CZ" b="1" dirty="0"/>
              <a:t>Osvobození od poplatku</a:t>
            </a:r>
            <a:endParaRPr lang="cs-CZ" sz="3200" b="1" dirty="0"/>
          </a:p>
          <a:p>
            <a:pPr lvl="1"/>
            <a:r>
              <a:rPr lang="cs-CZ" dirty="0"/>
              <a:t>poplatníkem poplatku za odkládání komunálního odpadu z nemovité věci v jiné obci a má v této jiné obci bydliště</a:t>
            </a:r>
          </a:p>
          <a:p>
            <a:pPr lvl="1"/>
            <a:r>
              <a:rPr lang="cs-CZ" dirty="0"/>
              <a:t>umístěna školského zařízení pro výkon ústavní nebo ochranné výchovy nebo školského zařízení pro preventivně výchovnou péči na základě rozhodnutí soudu nebo smlouvy,</a:t>
            </a:r>
            <a:endParaRPr lang="cs-CZ" sz="2400" dirty="0"/>
          </a:p>
          <a:p>
            <a:pPr lvl="1"/>
            <a:r>
              <a:rPr lang="cs-CZ" dirty="0"/>
              <a:t>umístěna do zařízení pro děti vyžadující okamžitou pomoc na základě rozhodnutí soudu, na žádost obecního úřadu obce s rozšířenou působností, zákonného zástupce dítěte nebo nezletilého</a:t>
            </a:r>
            <a:endParaRPr lang="cs-CZ" sz="2400" dirty="0"/>
          </a:p>
          <a:p>
            <a:pPr lvl="1"/>
            <a:r>
              <a:rPr lang="cs-CZ" dirty="0"/>
              <a:t>umístěna v domově pro osoby se zdravotním postižením, domově pro seniory, domově se zvláštním režimem nebo chráněném bydlení, nebo</a:t>
            </a:r>
            <a:endParaRPr lang="cs-CZ" sz="2400" dirty="0"/>
          </a:p>
          <a:p>
            <a:pPr lvl="1"/>
            <a:r>
              <a:rPr lang="cs-CZ" dirty="0"/>
              <a:t>na základě zákona omezena na osobní svobodě s výjimkou osoby vykonávající trest domácího vězení</a:t>
            </a:r>
            <a:endParaRPr lang="cs-CZ" sz="2400" dirty="0"/>
          </a:p>
        </p:txBody>
      </p:sp>
    </p:spTree>
    <p:extLst>
      <p:ext uri="{BB962C8B-B14F-4D97-AF65-F5344CB8AC3E}">
        <p14:creationId xmlns:p14="http://schemas.microsoft.com/office/powerpoint/2010/main" val="235585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944880"/>
            <a:ext cx="8066301" cy="4887120"/>
          </a:xfrm>
        </p:spPr>
        <p:txBody>
          <a:bodyPr/>
          <a:lstStyle/>
          <a:p>
            <a:pPr marL="72000" indent="0">
              <a:buNone/>
            </a:pPr>
            <a:r>
              <a:rPr lang="cs-CZ" b="1" dirty="0"/>
              <a:t>Výše poplatku</a:t>
            </a:r>
            <a:endParaRPr lang="cs-CZ" sz="3200" b="1" dirty="0"/>
          </a:p>
          <a:p>
            <a:pPr lvl="1"/>
            <a:r>
              <a:rPr lang="cs-CZ" dirty="0"/>
              <a:t>nejvýše 1200 Kč (dílčí výše poplatku, aby nedocházelo k nejasnostem, zda max. 1200 celkem, či za přihlášení i za každou volnou nemovitost)</a:t>
            </a:r>
          </a:p>
          <a:p>
            <a:pPr lvl="1"/>
            <a:r>
              <a:rPr lang="cs-CZ" dirty="0"/>
              <a:t>měsíční snížení zachováno</a:t>
            </a:r>
          </a:p>
          <a:p>
            <a:endParaRPr lang="cs-CZ" dirty="0"/>
          </a:p>
          <a:p>
            <a:endParaRPr lang="cs-CZ" dirty="0"/>
          </a:p>
        </p:txBody>
      </p:sp>
    </p:spTree>
    <p:extLst>
      <p:ext uri="{BB962C8B-B14F-4D97-AF65-F5344CB8AC3E}">
        <p14:creationId xmlns:p14="http://schemas.microsoft.com/office/powerpoint/2010/main" val="100823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t>Poplatek</a:t>
            </a:r>
            <a:r>
              <a:rPr lang="cs-CZ" altLang="cs-CZ" dirty="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sz="3600" dirty="0"/>
              <a:t>Poplatek za odkládání komunálního odpadu z nemovité věci</a:t>
            </a:r>
            <a:br>
              <a:rPr lang="cs-CZ" sz="3600" dirty="0"/>
            </a:br>
            <a:endParaRPr lang="cs-CZ" sz="3600" dirty="0"/>
          </a:p>
        </p:txBody>
      </p:sp>
      <p:sp>
        <p:nvSpPr>
          <p:cNvPr id="5" name="Zástupný symbol pro obsah 4"/>
          <p:cNvSpPr>
            <a:spLocks noGrp="1"/>
          </p:cNvSpPr>
          <p:nvPr>
            <p:ph idx="1"/>
          </p:nvPr>
        </p:nvSpPr>
        <p:spPr>
          <a:xfrm>
            <a:off x="540094" y="1692002"/>
            <a:ext cx="8066301" cy="4434478"/>
          </a:xfrm>
        </p:spPr>
        <p:txBody>
          <a:bodyPr/>
          <a:lstStyle/>
          <a:p>
            <a:pPr marL="72000" indent="0">
              <a:buNone/>
            </a:pPr>
            <a:r>
              <a:rPr lang="cs-CZ" b="1" dirty="0"/>
              <a:t>Poplatník</a:t>
            </a:r>
            <a:endParaRPr lang="cs-CZ" sz="3200" b="1" dirty="0"/>
          </a:p>
          <a:p>
            <a:pPr lvl="1"/>
            <a:r>
              <a:rPr lang="cs-CZ" dirty="0"/>
              <a:t>fyzická osoba, která má v nemovité věci bydliště, </a:t>
            </a:r>
            <a:endParaRPr lang="cs-CZ" sz="2400" dirty="0"/>
          </a:p>
          <a:p>
            <a:pPr lvl="1"/>
            <a:r>
              <a:rPr lang="cs-CZ" dirty="0"/>
              <a:t>vlastník nemovité věci v případě, že v ní nemá bydliště žádná fyzická osoba</a:t>
            </a:r>
          </a:p>
          <a:p>
            <a:pPr marL="72000" indent="0">
              <a:buNone/>
            </a:pPr>
            <a:r>
              <a:rPr lang="cs-CZ" b="1" dirty="0"/>
              <a:t>Plátce poplatku</a:t>
            </a:r>
            <a:endParaRPr lang="cs-CZ" sz="3200" b="1" dirty="0"/>
          </a:p>
          <a:p>
            <a:pPr lvl="1"/>
            <a:r>
              <a:rPr lang="cs-CZ" dirty="0"/>
              <a:t>společenství vlastníků jednotek, pokud pro dům vzniklo, nebo</a:t>
            </a:r>
            <a:endParaRPr lang="cs-CZ" sz="2400" dirty="0"/>
          </a:p>
          <a:p>
            <a:pPr lvl="1"/>
            <a:r>
              <a:rPr lang="cs-CZ" dirty="0"/>
              <a:t>vlastník nemovité věci v ostatních případech.</a:t>
            </a:r>
            <a:endParaRPr lang="cs-CZ" sz="2400" dirty="0"/>
          </a:p>
          <a:p>
            <a:pPr marL="72000" indent="0">
              <a:buNone/>
            </a:pPr>
            <a:r>
              <a:rPr lang="cs-CZ" b="1" dirty="0"/>
              <a:t>Předmět poplatku</a:t>
            </a:r>
            <a:endParaRPr lang="cs-CZ" sz="3200" b="1" dirty="0"/>
          </a:p>
          <a:p>
            <a:pPr lvl="1"/>
            <a:r>
              <a:rPr lang="cs-CZ" dirty="0"/>
              <a:t>odkládání směsného komunálního odpadu z jednotlivé nemovité věci zahrnující byt, rodinný dům nebo stavbu pro rodinnou rekreaci, která se nachází na území obce (PAYT).</a:t>
            </a:r>
            <a:endParaRPr lang="cs-CZ" sz="2400" dirty="0"/>
          </a:p>
        </p:txBody>
      </p:sp>
    </p:spTree>
    <p:extLst>
      <p:ext uri="{BB962C8B-B14F-4D97-AF65-F5344CB8AC3E}">
        <p14:creationId xmlns:p14="http://schemas.microsoft.com/office/powerpoint/2010/main" val="2007385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540094" y="719999"/>
            <a:ext cx="8066301" cy="64860"/>
          </a:xfrm>
        </p:spPr>
        <p:txBody>
          <a:bodyPr/>
          <a:lstStyle/>
          <a:p>
            <a:endParaRPr lang="cs-CZ" dirty="0"/>
          </a:p>
        </p:txBody>
      </p:sp>
      <p:sp>
        <p:nvSpPr>
          <p:cNvPr id="5" name="Zástupný symbol pro obsah 4"/>
          <p:cNvSpPr>
            <a:spLocks noGrp="1"/>
          </p:cNvSpPr>
          <p:nvPr>
            <p:ph idx="1"/>
          </p:nvPr>
        </p:nvSpPr>
        <p:spPr>
          <a:xfrm>
            <a:off x="540094" y="914400"/>
            <a:ext cx="8066301" cy="4917600"/>
          </a:xfrm>
        </p:spPr>
        <p:txBody>
          <a:bodyPr/>
          <a:lstStyle/>
          <a:p>
            <a:pPr marL="72000" indent="0">
              <a:buNone/>
            </a:pPr>
            <a:r>
              <a:rPr lang="cs-CZ" b="1" dirty="0"/>
              <a:t>Základ poplatku</a:t>
            </a:r>
            <a:endParaRPr lang="cs-CZ" sz="3200" b="1" dirty="0"/>
          </a:p>
          <a:p>
            <a:pPr lvl="1"/>
            <a:r>
              <a:rPr lang="cs-CZ" dirty="0"/>
              <a:t>hmotnost odpadu odloženého z nemovité věci za toto dílčí období v kilogramech připadajícího na poplatníka,</a:t>
            </a:r>
          </a:p>
          <a:p>
            <a:pPr lvl="1"/>
            <a:r>
              <a:rPr lang="cs-CZ" dirty="0"/>
              <a:t>objem odpadu odloženého z nemovité věci za toto dílčí období v litrech připadajícího na poplatníka, nebo</a:t>
            </a:r>
          </a:p>
          <a:p>
            <a:pPr lvl="1"/>
            <a:r>
              <a:rPr lang="cs-CZ" dirty="0"/>
              <a:t>kapacita soustřeďovacích prostředků pro nemovitou věc na odpad za toto dílčí období v litrech připadající na poplatníka.</a:t>
            </a:r>
          </a:p>
          <a:p>
            <a:pPr marL="324000" lvl="1" indent="0">
              <a:buNone/>
            </a:pPr>
            <a:endParaRPr lang="cs-CZ" dirty="0"/>
          </a:p>
          <a:p>
            <a:pPr marL="324000" lvl="1" indent="0">
              <a:buNone/>
            </a:pPr>
            <a:r>
              <a:rPr lang="cs-CZ" dirty="0"/>
              <a:t>Obec zvolí pro poplatkové období jeden z dílčích základů </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4" y="4131425"/>
            <a:ext cx="3652996" cy="2096575"/>
          </a:xfrm>
          <a:prstGeom prst="rect">
            <a:avLst/>
          </a:prstGeom>
        </p:spPr>
      </p:pic>
    </p:spTree>
    <p:extLst>
      <p:ext uri="{BB962C8B-B14F-4D97-AF65-F5344CB8AC3E}">
        <p14:creationId xmlns:p14="http://schemas.microsoft.com/office/powerpoint/2010/main" val="428001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51560"/>
            <a:ext cx="8066301" cy="4907280"/>
          </a:xfrm>
        </p:spPr>
        <p:txBody>
          <a:bodyPr/>
          <a:lstStyle/>
          <a:p>
            <a:pPr marL="324000" lvl="1" indent="0">
              <a:buNone/>
            </a:pPr>
            <a:r>
              <a:rPr lang="cs-CZ" dirty="0"/>
              <a:t>Hmotností nebo objemem odpadu odloženého z nemovité věci za dílčí období nebo objednanou kapacitou sběrných prostředků pro nemovitou věc na dílčí období připadající na poplatníka je </a:t>
            </a:r>
            <a:endParaRPr lang="cs-CZ" sz="3200" dirty="0"/>
          </a:p>
          <a:p>
            <a:pPr marL="1200150" lvl="2" indent="-285750">
              <a:buFont typeface="Arial" panose="020B0604020202020204" pitchFamily="34" charset="0"/>
              <a:buChar char="•"/>
            </a:pPr>
            <a:r>
              <a:rPr lang="cs-CZ" dirty="0"/>
              <a:t>podíl hmotnosti nebo objemu odpadu odloženého z této nemovité věci za dílčí období nebo objednané kapacity sběrných prostředků pro tuto nemovitou věc na dílčí období a počtu fyzických osob, které v této nemovité věci mají bydliště na konci dílčího období, nebo</a:t>
            </a:r>
          </a:p>
          <a:p>
            <a:pPr marL="1200150" lvl="2" indent="-285750">
              <a:buFont typeface="Arial" panose="020B0604020202020204" pitchFamily="34" charset="0"/>
              <a:buChar char="•"/>
            </a:pPr>
            <a:r>
              <a:rPr lang="cs-CZ" dirty="0"/>
              <a:t>hmotnost nebo objem odpadu odloženého z této nemovité věci za dílčí období nebo kapacita sběrných prostředků pro tuto nemovitou věc na dílčí období v případě, že v nemovité věci nemá bydliště žádná fyzická osoba.</a:t>
            </a:r>
            <a:endParaRPr lang="cs-CZ" sz="1900" dirty="0"/>
          </a:p>
          <a:p>
            <a:pPr marL="324000" lvl="1" indent="0">
              <a:buNone/>
            </a:pPr>
            <a:r>
              <a:rPr lang="cs-CZ" dirty="0"/>
              <a:t>Obec může určit minimální dílčí základ poplatku, který činí nejvýše</a:t>
            </a:r>
            <a:endParaRPr lang="cs-CZ" sz="2400" dirty="0"/>
          </a:p>
          <a:p>
            <a:pPr marL="1200150" lvl="2" indent="-285750">
              <a:buFont typeface="Arial" panose="020B0604020202020204" pitchFamily="34" charset="0"/>
              <a:buChar char="•"/>
            </a:pPr>
            <a:r>
              <a:rPr lang="cs-CZ" dirty="0"/>
              <a:t> 10 kg v případě hmotnostního dílčího základu,</a:t>
            </a:r>
            <a:endParaRPr lang="cs-CZ" sz="1900" dirty="0"/>
          </a:p>
          <a:p>
            <a:pPr marL="1200150" lvl="2" indent="-285750">
              <a:buFont typeface="Arial" panose="020B0604020202020204" pitchFamily="34" charset="0"/>
              <a:buChar char="•"/>
            </a:pPr>
            <a:r>
              <a:rPr lang="cs-CZ" dirty="0"/>
              <a:t> 60 l v případě objemového nebo kapacitního dílčího základu.</a:t>
            </a:r>
            <a:endParaRPr lang="cs-CZ" sz="1900" dirty="0"/>
          </a:p>
          <a:p>
            <a:pPr marL="72000" indent="0">
              <a:buNone/>
            </a:pPr>
            <a:r>
              <a:rPr lang="cs-CZ" b="1" dirty="0"/>
              <a:t>Sazba poplatku max.</a:t>
            </a:r>
            <a:endParaRPr lang="cs-CZ" sz="3200" b="1" dirty="0"/>
          </a:p>
          <a:p>
            <a:pPr lvl="1"/>
            <a:r>
              <a:rPr lang="cs-CZ" dirty="0"/>
              <a:t>6 Kč za kg v případě hmotnostního dílčího základu,</a:t>
            </a:r>
            <a:endParaRPr lang="cs-CZ" sz="2400" dirty="0"/>
          </a:p>
          <a:p>
            <a:pPr lvl="1"/>
            <a:r>
              <a:rPr lang="cs-CZ" dirty="0"/>
              <a:t>1 Kč za l v případě objemového dílčího základu,</a:t>
            </a:r>
            <a:endParaRPr lang="cs-CZ" sz="2400" dirty="0"/>
          </a:p>
          <a:p>
            <a:pPr lvl="1"/>
            <a:r>
              <a:rPr lang="cs-CZ" dirty="0"/>
              <a:t>1 Kč za l v případě kapacitního dílčího základu.</a:t>
            </a:r>
            <a:endParaRPr lang="cs-CZ" sz="2400" dirty="0"/>
          </a:p>
        </p:txBody>
      </p:sp>
    </p:spTree>
    <p:extLst>
      <p:ext uri="{BB962C8B-B14F-4D97-AF65-F5344CB8AC3E}">
        <p14:creationId xmlns:p14="http://schemas.microsoft.com/office/powerpoint/2010/main" val="3352647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36320"/>
            <a:ext cx="8066301" cy="4795680"/>
          </a:xfrm>
        </p:spPr>
        <p:txBody>
          <a:bodyPr/>
          <a:lstStyle/>
          <a:p>
            <a:pPr marL="72000" indent="0">
              <a:buNone/>
            </a:pPr>
            <a:r>
              <a:rPr lang="cs-CZ" b="1" dirty="0"/>
              <a:t>Výpočet poplatku</a:t>
            </a:r>
            <a:endParaRPr lang="cs-CZ" sz="3200" b="1" dirty="0"/>
          </a:p>
          <a:p>
            <a:pPr lvl="1"/>
            <a:r>
              <a:rPr lang="cs-CZ" dirty="0"/>
              <a:t>součet dílčích poplatků za jednotlivá dílčí období (měsíce)</a:t>
            </a:r>
            <a:endParaRPr lang="cs-CZ" sz="2400" dirty="0"/>
          </a:p>
          <a:p>
            <a:pPr lvl="1"/>
            <a:r>
              <a:rPr lang="cs-CZ" dirty="0"/>
              <a:t>dílčí poplatek za dílčí období se vypočte jako součin dílčího základu zaokrouhleného na celé kilogramy nebo litry nahoru a sazby pro tento dílčí základ</a:t>
            </a:r>
            <a:endParaRPr lang="cs-CZ" sz="2400" dirty="0"/>
          </a:p>
          <a:p>
            <a:pPr marL="72000" indent="0">
              <a:buNone/>
            </a:pPr>
            <a:endParaRPr lang="cs-CZ" dirty="0"/>
          </a:p>
        </p:txBody>
      </p:sp>
    </p:spTree>
    <p:extLst>
      <p:ext uri="{BB962C8B-B14F-4D97-AF65-F5344CB8AC3E}">
        <p14:creationId xmlns:p14="http://schemas.microsoft.com/office/powerpoint/2010/main" val="3893379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Stanovení poplatku</a:t>
            </a:r>
          </a:p>
        </p:txBody>
      </p:sp>
      <p:sp>
        <p:nvSpPr>
          <p:cNvPr id="5" name="Zástupný symbol pro obsah 4"/>
          <p:cNvSpPr>
            <a:spLocks noGrp="1"/>
          </p:cNvSpPr>
          <p:nvPr>
            <p:ph idx="1"/>
          </p:nvPr>
        </p:nvSpPr>
        <p:spPr/>
        <p:txBody>
          <a:bodyPr/>
          <a:lstStyle/>
          <a:p>
            <a:r>
              <a:rPr lang="cs-CZ" dirty="0"/>
              <a:t>hmotnostní nebo objemový dílčí základ: platebním výměrem nebo hromadným předpisným seznamem.</a:t>
            </a:r>
          </a:p>
          <a:p>
            <a:r>
              <a:rPr lang="cs-CZ" dirty="0"/>
              <a:t>splatný ve lhůtě 30 dnů od doručení platebního výměru nebo hromadného předpisného seznamu</a:t>
            </a:r>
            <a:endParaRPr lang="cs-CZ" sz="3200" dirty="0"/>
          </a:p>
          <a:p>
            <a:endParaRPr lang="cs-CZ" dirty="0"/>
          </a:p>
        </p:txBody>
      </p:sp>
    </p:spTree>
    <p:extLst>
      <p:ext uri="{BB962C8B-B14F-4D97-AF65-F5344CB8AC3E}">
        <p14:creationId xmlns:p14="http://schemas.microsoft.com/office/powerpoint/2010/main" val="3110377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35</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871718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36</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9610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37</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38</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a:t>Lex </a:t>
            </a:r>
            <a:r>
              <a:rPr lang="cs-CZ" altLang="cs-CZ" dirty="0" err="1"/>
              <a:t>specialis</a:t>
            </a:r>
            <a:r>
              <a:rPr lang="cs-CZ" altLang="cs-CZ" dirty="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39</a:t>
            </a:fld>
            <a:endParaRPr lang="cs-CZ" altLang="cs-CZ" sz="1200"/>
          </a:p>
        </p:txBody>
      </p:sp>
    </p:spTree>
    <p:extLst>
      <p:ext uri="{BB962C8B-B14F-4D97-AF65-F5344CB8AC3E}">
        <p14:creationId xmlns:p14="http://schemas.microsoft.com/office/powerpoint/2010/main" val="86807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Článek 11 odst. 5 LZPS:</a:t>
            </a:r>
          </a:p>
          <a:p>
            <a:pPr eaLnBrk="1" hangingPunct="1">
              <a:buFont typeface="Wingdings" panose="05000000000000000000" pitchFamily="2" charset="2"/>
              <a:buNone/>
            </a:pPr>
            <a:r>
              <a:rPr lang="cs-CZ" altLang="cs-CZ" b="1" dirty="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40</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1742787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90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EF3D38-79F7-4721-83F4-CDF092F0FAF4}" type="slidenum">
              <a:rPr lang="cs-CZ" altLang="cs-CZ" sz="1200"/>
              <a:pPr>
                <a:spcBef>
                  <a:spcPct val="0"/>
                </a:spcBef>
                <a:buClrTx/>
                <a:buFontTx/>
                <a:buNone/>
              </a:pPr>
              <a:t>41</a:t>
            </a:fld>
            <a:endParaRPr lang="cs-CZ" altLang="cs-CZ" sz="1200"/>
          </a:p>
        </p:txBody>
      </p:sp>
      <p:sp>
        <p:nvSpPr>
          <p:cNvPr id="89092" name="Rectangle 2"/>
          <p:cNvSpPr>
            <a:spLocks noGrp="1" noChangeArrowheads="1"/>
          </p:cNvSpPr>
          <p:nvPr>
            <p:ph type="title"/>
          </p:nvPr>
        </p:nvSpPr>
        <p:spPr/>
        <p:txBody>
          <a:bodyPr/>
          <a:lstStyle/>
          <a:p>
            <a:pPr eaLnBrk="1" hangingPunct="1"/>
            <a:r>
              <a:rPr lang="cs-CZ" altLang="cs-CZ" dirty="0"/>
              <a:t>Správa poplatku</a:t>
            </a:r>
          </a:p>
        </p:txBody>
      </p:sp>
      <p:sp>
        <p:nvSpPr>
          <p:cNvPr id="89093" name="Rectangle 3"/>
          <p:cNvSpPr>
            <a:spLocks noGrp="1" noChangeArrowheads="1"/>
          </p:cNvSpPr>
          <p:nvPr>
            <p:ph type="body" idx="1"/>
          </p:nvPr>
        </p:nvSpPr>
        <p:spPr>
          <a:xfrm>
            <a:off x="539193" y="1872000"/>
            <a:ext cx="8066301" cy="4054975"/>
          </a:xfrm>
        </p:spPr>
        <p:txBody>
          <a:bodyPr/>
          <a:lstStyle/>
          <a:p>
            <a:pPr eaLnBrk="1" hangingPunct="1"/>
            <a:r>
              <a:rPr lang="cs-CZ" altLang="cs-CZ" sz="2400" dirty="0"/>
              <a:t>Povinnost platit řádně a včas (</a:t>
            </a:r>
            <a:r>
              <a:rPr lang="cs-CZ" altLang="cs-CZ" sz="2400" dirty="0" err="1"/>
              <a:t>autoaplikace</a:t>
            </a:r>
            <a:r>
              <a:rPr lang="cs-CZ" altLang="cs-CZ" sz="2400" dirty="0"/>
              <a:t>) </a:t>
            </a:r>
          </a:p>
          <a:p>
            <a:pPr marL="457200" indent="-457200" eaLnBrk="1" hangingPunct="1">
              <a:buAutoNum type="arabicPeriod"/>
            </a:pPr>
            <a:r>
              <a:rPr lang="cs-CZ" altLang="cs-CZ" sz="2400" dirty="0"/>
              <a:t>Předepsáním do evidence poplatků bez pochybností </a:t>
            </a:r>
          </a:p>
          <a:p>
            <a:pPr marL="457200" indent="-457200" eaLnBrk="1" hangingPunct="1">
              <a:buAutoNum type="arabicPeriod"/>
            </a:pPr>
            <a:r>
              <a:rPr lang="cs-CZ" altLang="cs-CZ" sz="2400" dirty="0"/>
              <a:t>Rozhodnutím – pochybnosti, nebo </a:t>
            </a:r>
            <a:r>
              <a:rPr lang="pl-PL" altLang="cs-CZ" sz="2400" dirty="0"/>
              <a:t>poplatek za odkládání komunálního odpadu podle hmotnosti či objemu</a:t>
            </a:r>
          </a:p>
          <a:p>
            <a:pPr marL="457200" indent="-457200" eaLnBrk="1" hangingPunct="1">
              <a:buAutoNum type="arabicPeriod"/>
            </a:pPr>
            <a:r>
              <a:rPr lang="cs-CZ" altLang="cs-CZ" sz="2400" dirty="0"/>
              <a:t>Hromadným předpisným seznamem</a:t>
            </a:r>
          </a:p>
          <a:p>
            <a:pPr eaLnBrk="1" hangingPunct="1"/>
            <a:endParaRPr lang="cs-CZ" altLang="cs-CZ" sz="2400" dirty="0"/>
          </a:p>
          <a:p>
            <a:pPr eaLnBrk="1" hangingPunct="1"/>
            <a:r>
              <a:rPr lang="cs-CZ" altLang="cs-CZ" sz="2400" dirty="0"/>
              <a:t>Poplatek stanovený rozhodnutím správce poplatku je obecně splatný ve lhůtě 30 dnů ode dne oznámení tohoto rozhodnutí.</a:t>
            </a:r>
          </a:p>
        </p:txBody>
      </p:sp>
    </p:spTree>
    <p:extLst>
      <p:ext uri="{BB962C8B-B14F-4D97-AF65-F5344CB8AC3E}">
        <p14:creationId xmlns:p14="http://schemas.microsoft.com/office/powerpoint/2010/main" val="3027233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2násobek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42</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87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7D04431-FEDA-4E56-88D4-B2225B967B0C}" type="slidenum">
              <a:rPr lang="cs-CZ" altLang="cs-CZ" sz="1200"/>
              <a:pPr>
                <a:spcBef>
                  <a:spcPct val="0"/>
                </a:spcBef>
                <a:buClrTx/>
                <a:buFontTx/>
                <a:buNone/>
              </a:pPr>
              <a:t>43</a:t>
            </a:fld>
            <a:endParaRPr lang="cs-CZ" altLang="cs-CZ" sz="1200"/>
          </a:p>
        </p:txBody>
      </p:sp>
      <p:sp>
        <p:nvSpPr>
          <p:cNvPr id="118788" name="Rectangle 2"/>
          <p:cNvSpPr>
            <a:spLocks noGrp="1" noChangeArrowheads="1"/>
          </p:cNvSpPr>
          <p:nvPr>
            <p:ph type="title"/>
          </p:nvPr>
        </p:nvSpPr>
        <p:spPr/>
        <p:txBody>
          <a:bodyPr/>
          <a:lstStyle/>
          <a:p>
            <a:pPr eaLnBrk="1" hangingPunct="1"/>
            <a:r>
              <a:rPr lang="cs-CZ" altLang="cs-CZ"/>
              <a:t>Prominutí poplatku</a:t>
            </a:r>
          </a:p>
        </p:txBody>
      </p:sp>
      <p:sp>
        <p:nvSpPr>
          <p:cNvPr id="11878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Podle § 259 DŘ pokud zákon stanoví orgánu veřejné moci pravomoc zcela nebo částečně prominout daň nebo příslušenství daně, lze tak učinit na základě žádosti daňového subjektu nebo z moci úřední.</a:t>
            </a:r>
          </a:p>
          <a:p>
            <a:pPr marL="457200" indent="-457200" eaLnBrk="1" hangingPunct="1">
              <a:buFont typeface="Arial" panose="020B0604020202020204" pitchFamily="34" charset="0"/>
              <a:buChar char="•"/>
            </a:pPr>
            <a:r>
              <a:rPr lang="cs-CZ" altLang="cs-CZ" dirty="0"/>
              <a:t>Od 1.1.2011 do 28.10.2015 bylo možné!</a:t>
            </a:r>
          </a:p>
        </p:txBody>
      </p:sp>
    </p:spTree>
    <p:extLst>
      <p:ext uri="{BB962C8B-B14F-4D97-AF65-F5344CB8AC3E}">
        <p14:creationId xmlns:p14="http://schemas.microsoft.com/office/powerpoint/2010/main" val="4220330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poplatku</a:t>
            </a:r>
          </a:p>
        </p:txBody>
      </p:sp>
      <p:sp>
        <p:nvSpPr>
          <p:cNvPr id="119811" name="Zástupný symbol pro obsah 2"/>
          <p:cNvSpPr>
            <a:spLocks noGrp="1"/>
          </p:cNvSpPr>
          <p:nvPr>
            <p:ph idx="1"/>
          </p:nvPr>
        </p:nvSpPr>
        <p:spPr>
          <a:xfrm>
            <a:off x="539193" y="1250899"/>
            <a:ext cx="8066301" cy="4977101"/>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obecní systém odpadového hospodářství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44</a:t>
            </a:fld>
            <a:endParaRPr lang="cs-CZ" altLang="cs-CZ" sz="1200"/>
          </a:p>
        </p:txBody>
      </p:sp>
    </p:spTree>
    <p:extLst>
      <p:ext uri="{BB962C8B-B14F-4D97-AF65-F5344CB8AC3E}">
        <p14:creationId xmlns:p14="http://schemas.microsoft.com/office/powerpoint/2010/main" val="2441032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45</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5</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6</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7</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8</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a:t>Vlastní příjmy obcí</a:t>
            </a:r>
          </a:p>
        </p:txBody>
      </p:sp>
      <p:sp>
        <p:nvSpPr>
          <p:cNvPr id="26629" name="Rectangle 3"/>
          <p:cNvSpPr>
            <a:spLocks noGrp="1" noChangeArrowheads="1"/>
          </p:cNvSpPr>
          <p:nvPr>
            <p:ph type="body" idx="1"/>
          </p:nvPr>
        </p:nvSpPr>
        <p:spPr/>
        <p:txBody>
          <a:bodyPr/>
          <a:lstStyle/>
          <a:p>
            <a:pPr eaLnBrk="1" hangingPunct="1"/>
            <a:r>
              <a:rPr lang="cs-CZ" altLang="cs-CZ"/>
              <a:t>Daň z nemovitostí: cca. 5 %</a:t>
            </a:r>
          </a:p>
          <a:p>
            <a:pPr eaLnBrk="1" hangingPunct="1"/>
            <a:r>
              <a:rPr lang="cs-CZ" altLang="cs-CZ"/>
              <a:t>Místní a správní poplatky: cca. 4 %</a:t>
            </a:r>
          </a:p>
        </p:txBody>
      </p:sp>
    </p:spTree>
    <p:extLst>
      <p:ext uri="{BB962C8B-B14F-4D97-AF65-F5344CB8AC3E}">
        <p14:creationId xmlns:p14="http://schemas.microsoft.com/office/powerpoint/2010/main" val="309045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3CB4F5-E7DD-E345-96F7-CD9447B881D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5383A22E-8103-DA41-9940-17C7419D6EE3}"/>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BA90AE94-3A12-B747-AF4C-03FDE22E6620}"/>
              </a:ext>
            </a:extLst>
          </p:cNvPr>
          <p:cNvSpPr>
            <a:spLocks noGrp="1"/>
          </p:cNvSpPr>
          <p:nvPr>
            <p:ph type="title"/>
          </p:nvPr>
        </p:nvSpPr>
        <p:spPr>
          <a:xfrm>
            <a:off x="499587" y="665377"/>
            <a:ext cx="8284383" cy="388535"/>
          </a:xfrm>
        </p:spPr>
        <p:txBody>
          <a:bodyPr/>
          <a:lstStyle/>
          <a:p>
            <a:r>
              <a:rPr lang="cs-CZ" dirty="0"/>
              <a:t>Místní daň</a:t>
            </a:r>
          </a:p>
        </p:txBody>
      </p:sp>
      <p:sp>
        <p:nvSpPr>
          <p:cNvPr id="5" name="Zástupný obsah 4">
            <a:extLst>
              <a:ext uri="{FF2B5EF4-FFF2-40B4-BE49-F238E27FC236}">
                <a16:creationId xmlns:a16="http://schemas.microsoft.com/office/drawing/2014/main" id="{47371008-6FBB-0E49-BD88-4A89736C261F}"/>
              </a:ext>
            </a:extLst>
          </p:cNvPr>
          <p:cNvSpPr>
            <a:spLocks noGrp="1"/>
          </p:cNvSpPr>
          <p:nvPr>
            <p:ph idx="1"/>
          </p:nvPr>
        </p:nvSpPr>
        <p:spPr>
          <a:xfrm>
            <a:off x="499587" y="1389887"/>
            <a:ext cx="8324890" cy="4802735"/>
          </a:xfrm>
        </p:spPr>
        <p:txBody>
          <a:bodyPr/>
          <a:lstStyle/>
          <a:p>
            <a:pPr>
              <a:lnSpc>
                <a:spcPct val="100000"/>
              </a:lnSpc>
            </a:pPr>
            <a:r>
              <a:rPr lang="cs-CZ" sz="2400" dirty="0"/>
              <a:t>Zákonem stanovená dávka peněžitého charakteru směřující do obecního (krajského, regionálního apod.) rozpočtu, kterou může územní samosprávný celek zavést či zrušit a kterou může rovněž jakýmkoliv způsobem ovlivnit co do daňového základu, sazby daně či některého z korekčních prvků</a:t>
            </a:r>
          </a:p>
          <a:p>
            <a:pPr>
              <a:lnSpc>
                <a:spcPct val="100000"/>
              </a:lnSpc>
            </a:pPr>
            <a:r>
              <a:rPr lang="cs-CZ" sz="2400" dirty="0"/>
              <a:t>Není rozhodující, zda poplatník inkasuje od beneficiáře nějaké protiplnění a zda se jedná o pravidelnou či jednorázovou dávku; místní daně zahrnují jak daně v užším slova smyslu, tak poplatky</a:t>
            </a:r>
          </a:p>
          <a:p>
            <a:pPr>
              <a:lnSpc>
                <a:spcPct val="100000"/>
              </a:lnSpc>
            </a:pPr>
            <a:r>
              <a:rPr lang="cs-CZ" sz="2400" dirty="0"/>
              <a:t>Může být spravována jak samotnou obcí, krajem, regionem apod., tak jiným správcem daně</a:t>
            </a:r>
          </a:p>
          <a:p>
            <a:pPr>
              <a:lnSpc>
                <a:spcPct val="100000"/>
              </a:lnSpc>
            </a:pPr>
            <a:r>
              <a:rPr lang="cs-CZ" sz="2400" dirty="0"/>
              <a:t>Místní poplatky a daň z nemovitých věcí </a:t>
            </a:r>
          </a:p>
        </p:txBody>
      </p:sp>
    </p:spTree>
    <p:extLst>
      <p:ext uri="{BB962C8B-B14F-4D97-AF65-F5344CB8AC3E}">
        <p14:creationId xmlns:p14="http://schemas.microsoft.com/office/powerpoint/2010/main" val="199556696"/>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4" ma:contentTypeDescription="Vytvoří nový dokument" ma:contentTypeScope="" ma:versionID="e407ce75989f0b67106091c25c1086bb">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85593cd4ee14b52b87ecde40a7d0a2be"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DA8BF-0CA5-439D-A485-D198D9130EC8}">
  <ds:schemaRefs>
    <ds:schemaRef ds:uri="27c1b692-2977-4ea6-b000-57ed6bef5cd5"/>
    <ds:schemaRef ds:uri="http://www.w3.org/XML/1998/namespace"/>
    <ds:schemaRef ds:uri="http://purl.org/dc/terms/"/>
    <ds:schemaRef ds:uri="http://schemas.openxmlformats.org/package/2006/metadata/core-properties"/>
    <ds:schemaRef ds:uri="3425f3a8-868c-4490-8382-87865621be67"/>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88ACE765-DBCD-4ACB-B399-72A672C14B65}">
  <ds:schemaRefs>
    <ds:schemaRef ds:uri="http://schemas.microsoft.com/sharepoint/v3/contenttype/forms"/>
  </ds:schemaRefs>
</ds:datastoreItem>
</file>

<file path=customXml/itemProps3.xml><?xml version="1.0" encoding="utf-8"?>
<ds:datastoreItem xmlns:ds="http://schemas.openxmlformats.org/officeDocument/2006/customXml" ds:itemID="{98728BC1-22A5-41E9-94B6-8045707B1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Prezentace-LAW-EN-4×3</Template>
  <TotalTime>0</TotalTime>
  <Words>3614</Words>
  <Application>Microsoft Office PowerPoint</Application>
  <PresentationFormat>Vlastní</PresentationFormat>
  <Paragraphs>331</Paragraphs>
  <Slides>45</Slides>
  <Notes>0</Notes>
  <HiddenSlides>0</HiddenSlides>
  <MMClips>0</MMClips>
  <ScaleCrop>false</ScaleCrop>
  <HeadingPairs>
    <vt:vector size="6" baseType="variant">
      <vt:variant>
        <vt:lpstr>Použitá písma</vt:lpstr>
      </vt:variant>
      <vt:variant>
        <vt:i4>7</vt:i4>
      </vt:variant>
      <vt:variant>
        <vt:lpstr>Motiv</vt:lpstr>
      </vt:variant>
      <vt:variant>
        <vt:i4>3</vt:i4>
      </vt:variant>
      <vt:variant>
        <vt:lpstr>Nadpisy snímků</vt:lpstr>
      </vt:variant>
      <vt:variant>
        <vt:i4>45</vt:i4>
      </vt:variant>
    </vt:vector>
  </HeadingPairs>
  <TitlesOfParts>
    <vt:vector size="55" baseType="lpstr">
      <vt:lpstr>Arial</vt:lpstr>
      <vt:lpstr>Comic Sans MS</vt:lpstr>
      <vt:lpstr>News Gothic MT</vt:lpstr>
      <vt:lpstr>Tahoma</vt:lpstr>
      <vt:lpstr>Times New Roman</vt:lpstr>
      <vt:lpstr>Trebuchet MS</vt:lpstr>
      <vt:lpstr>Wingdings</vt:lpstr>
      <vt:lpstr>Prezentace-LAW-EN-4×3</vt:lpstr>
      <vt:lpstr>Blank Presentation</vt:lpstr>
      <vt:lpstr>3558[1]</vt:lpstr>
      <vt:lpstr>Místní poplatky</vt:lpstr>
      <vt:lpstr>Pojem „daň“</vt:lpstr>
      <vt:lpstr>Pojem „poplatek“</vt:lpstr>
      <vt:lpstr>Požadavek zákonné úpravy vybírání daní</vt:lpstr>
      <vt:lpstr>Funkce poplatku</vt:lpstr>
      <vt:lpstr>Evropská charta územní samosprávy (čl. 9)</vt:lpstr>
      <vt:lpstr>Ekonomická autonomie v praxi</vt:lpstr>
      <vt:lpstr>Vlastní příjmy obcí</vt:lpstr>
      <vt:lpstr>Místní daň</vt:lpstr>
      <vt:lpstr>Daň z nemovitých věcí</vt:lpstr>
      <vt:lpstr>Klasifikace poplatků</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Poplatek za obecní systém odpadového hospodářství </vt:lpstr>
      <vt:lpstr>Prezentace aplikace PowerPoint</vt:lpstr>
      <vt:lpstr>Prezentace aplikace PowerPoint</vt:lpstr>
      <vt:lpstr>Poplatek za odkládání komunálního odpadu z nemovité věci </vt:lpstr>
      <vt:lpstr>Prezentace aplikace PowerPoint</vt:lpstr>
      <vt:lpstr>Prezentace aplikace PowerPoint</vt:lpstr>
      <vt:lpstr>Prezentace aplikace PowerPoint</vt:lpstr>
      <vt:lpstr>Stanovení poplatku</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Lex specialis k DŘ ve věci nezletilých</vt:lpstr>
      <vt:lpstr>Ohlašovací povinnost u místních poplatků</vt:lpstr>
      <vt:lpstr>Správa poplatku</vt:lpstr>
      <vt:lpstr>Sankce</vt:lpstr>
      <vt:lpstr>Prominutí poplatku</vt:lpstr>
      <vt:lpstr>Prominutí poplatku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104</cp:revision>
  <cp:lastPrinted>1601-01-01T00:00:00Z</cp:lastPrinted>
  <dcterms:created xsi:type="dcterms:W3CDTF">2019-04-16T14:16:57Z</dcterms:created>
  <dcterms:modified xsi:type="dcterms:W3CDTF">2024-05-08T08:02:29Z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