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9"/>
  </p:notesMasterIdLst>
  <p:handoutMasterIdLst>
    <p:handoutMasterId r:id="rId40"/>
  </p:handoutMasterIdLst>
  <p:sldIdLst>
    <p:sldId id="256" r:id="rId2"/>
    <p:sldId id="313" r:id="rId3"/>
    <p:sldId id="311" r:id="rId4"/>
    <p:sldId id="312" r:id="rId5"/>
    <p:sldId id="315" r:id="rId6"/>
    <p:sldId id="314" r:id="rId7"/>
    <p:sldId id="316" r:id="rId8"/>
    <p:sldId id="322" r:id="rId9"/>
    <p:sldId id="350" r:id="rId10"/>
    <p:sldId id="362" r:id="rId11"/>
    <p:sldId id="310" r:id="rId12"/>
    <p:sldId id="318" r:id="rId13"/>
    <p:sldId id="306" r:id="rId14"/>
    <p:sldId id="293" r:id="rId15"/>
    <p:sldId id="363" r:id="rId16"/>
    <p:sldId id="349" r:id="rId17"/>
    <p:sldId id="327" r:id="rId18"/>
    <p:sldId id="329" r:id="rId19"/>
    <p:sldId id="328" r:id="rId20"/>
    <p:sldId id="331" r:id="rId21"/>
    <p:sldId id="332" r:id="rId22"/>
    <p:sldId id="334" r:id="rId23"/>
    <p:sldId id="375" r:id="rId24"/>
    <p:sldId id="309" r:id="rId25"/>
    <p:sldId id="365" r:id="rId26"/>
    <p:sldId id="366" r:id="rId27"/>
    <p:sldId id="367" r:id="rId28"/>
    <p:sldId id="368" r:id="rId29"/>
    <p:sldId id="369" r:id="rId30"/>
    <p:sldId id="317" r:id="rId31"/>
    <p:sldId id="357" r:id="rId32"/>
    <p:sldId id="372" r:id="rId33"/>
    <p:sldId id="355" r:id="rId34"/>
    <p:sldId id="373" r:id="rId35"/>
    <p:sldId id="275" r:id="rId36"/>
    <p:sldId id="276" r:id="rId37"/>
    <p:sldId id="277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5" autoAdjust="0"/>
    <p:restoredTop sz="94577" autoAdjust="0"/>
  </p:normalViewPr>
  <p:slideViewPr>
    <p:cSldViewPr snapToGrid="0">
      <p:cViewPr varScale="1">
        <p:scale>
          <a:sx n="112" d="100"/>
          <a:sy n="112" d="100"/>
        </p:scale>
        <p:origin x="1544" y="18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3671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dirty="0"/>
              <a:t>Kliknutím lze upravit styl.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78C1E909-32AB-462F-9B90-82D54310927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5822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2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2675" y="2908301"/>
            <a:ext cx="7518400" cy="1332229"/>
          </a:xfrm>
        </p:spPr>
        <p:txBody>
          <a:bodyPr/>
          <a:lstStyle/>
          <a:p>
            <a:r>
              <a:rPr lang="cs-CZ" altLang="cs-CZ" dirty="0"/>
              <a:t>Úprava podnikatelských smluvních závazků – unijní unifikace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8969FEA-ACC5-3FBA-ED64-8665C1878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2675" y="3997961"/>
            <a:ext cx="7518400" cy="1332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87D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cs-CZ" sz="20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- jaká pravidla</a:t>
            </a:r>
          </a:p>
          <a:p>
            <a:r>
              <a:rPr lang="cs-CZ" altLang="cs-CZ" sz="2000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- kde žalovat?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Kolizní úprava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zpět k tématu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27528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Kolizní úprava smluvních závazků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2017712"/>
            <a:ext cx="8446842" cy="4582379"/>
          </a:xfrm>
        </p:spPr>
        <p:txBody>
          <a:bodyPr/>
          <a:lstStyle/>
          <a:p>
            <a:r>
              <a:rPr lang="cs-CZ" altLang="cs-CZ" dirty="0"/>
              <a:t>dominantní předpis ve všech členských státech</a:t>
            </a:r>
          </a:p>
          <a:p>
            <a:r>
              <a:rPr lang="cs-CZ" altLang="cs-CZ" dirty="0"/>
              <a:t>Řím 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altLang="cs-CZ" sz="2000" dirty="0"/>
              <a:t>proč: široké vymezení zejména věcné působnosti ve spojení s časovou a osobní působností</a:t>
            </a:r>
          </a:p>
        </p:txBody>
      </p:sp>
    </p:spTree>
    <p:extLst>
      <p:ext uri="{BB962C8B-B14F-4D97-AF65-F5344CB8AC3E}">
        <p14:creationId xmlns:p14="http://schemas.microsoft.com/office/powerpoint/2010/main" val="140824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Aplikační předpoklady nařízení Řím I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2017712"/>
            <a:ext cx="8423396" cy="4687887"/>
          </a:xfrm>
        </p:spPr>
        <p:txBody>
          <a:bodyPr/>
          <a:lstStyle/>
          <a:p>
            <a:r>
              <a:rPr lang="cs-CZ" altLang="cs-CZ" dirty="0"/>
              <a:t>personální působnost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altLang="cs-CZ" sz="2000" dirty="0"/>
              <a:t>univerzální – bez ohledu na bydliště, státní příslušnost</a:t>
            </a:r>
          </a:p>
          <a:p>
            <a:r>
              <a:rPr lang="cs-CZ" altLang="cs-CZ" u="sng" dirty="0"/>
              <a:t>časová působnost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altLang="cs-CZ" sz="2000" dirty="0"/>
              <a:t>smlouvy uzavřené od 17. prosince 2009</a:t>
            </a:r>
          </a:p>
        </p:txBody>
      </p:sp>
    </p:spTree>
    <p:extLst>
      <p:ext uri="{BB962C8B-B14F-4D97-AF65-F5344CB8AC3E}">
        <p14:creationId xmlns:p14="http://schemas.microsoft.com/office/powerpoint/2010/main" val="4027400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pravidel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2" y="1773238"/>
            <a:ext cx="8101044" cy="4357687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i="1" dirty="0">
                <a:latin typeface="+mj-lt"/>
              </a:rPr>
              <a:t>lex </a:t>
            </a:r>
            <a:r>
              <a:rPr lang="cs-CZ" i="1" dirty="0" err="1">
                <a:latin typeface="+mj-lt"/>
              </a:rPr>
              <a:t>specialis</a:t>
            </a:r>
            <a:r>
              <a:rPr lang="cs-CZ" i="1" dirty="0">
                <a:latin typeface="+mj-lt"/>
              </a:rPr>
              <a:t> </a:t>
            </a:r>
            <a:r>
              <a:rPr lang="cs-CZ" dirty="0">
                <a:latin typeface="+mj-lt"/>
              </a:rPr>
              <a:t>pravidla, u  nich je volba práva omezena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000" dirty="0"/>
              <a:t>spotřebitelské věci – čl. 6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000" dirty="0"/>
              <a:t>pojistné věci – čl. 7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000" dirty="0"/>
              <a:t>pracovněprávní věci – čl. 8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000" dirty="0"/>
              <a:t>přepravní smlouvy – čl. 5</a:t>
            </a:r>
          </a:p>
          <a:p>
            <a:pPr>
              <a:buFont typeface="Wingdings" pitchFamily="2" charset="2"/>
              <a:buChar char="§"/>
            </a:pPr>
            <a:r>
              <a:rPr lang="cs-CZ" i="1" dirty="0">
                <a:latin typeface="+mj-lt"/>
              </a:rPr>
              <a:t>lex </a:t>
            </a:r>
            <a:r>
              <a:rPr lang="cs-CZ" i="1" dirty="0" err="1">
                <a:latin typeface="+mj-lt"/>
              </a:rPr>
              <a:t>generalis</a:t>
            </a:r>
            <a:r>
              <a:rPr lang="cs-CZ" i="1" dirty="0">
                <a:latin typeface="+mj-lt"/>
              </a:rPr>
              <a:t>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000" b="1" dirty="0">
                <a:solidFill>
                  <a:srgbClr val="00287D"/>
                </a:solidFill>
                <a:latin typeface="+mj-lt"/>
              </a:rPr>
              <a:t>autonomie vůle stran </a:t>
            </a:r>
            <a:r>
              <a:rPr lang="cs-CZ" sz="2000" dirty="0">
                <a:latin typeface="+mj-lt"/>
              </a:rPr>
              <a:t>= volba práva čl. 3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000" dirty="0"/>
              <a:t>náhradní kritéria (při neexistenci volby) – čl. 4</a:t>
            </a:r>
          </a:p>
        </p:txBody>
      </p:sp>
    </p:spTree>
    <p:extLst>
      <p:ext uri="{BB962C8B-B14F-4D97-AF65-F5344CB8AC3E}">
        <p14:creationId xmlns:p14="http://schemas.microsoft.com/office/powerpoint/2010/main" val="31229169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pilíř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2" y="1773238"/>
            <a:ext cx="7696112" cy="4357687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b="1" dirty="0">
                <a:solidFill>
                  <a:srgbClr val="00287D"/>
                </a:solidFill>
                <a:latin typeface="+mj-lt"/>
              </a:rPr>
              <a:t>autonomie vůle stran </a:t>
            </a:r>
            <a:r>
              <a:rPr lang="cs-CZ" dirty="0">
                <a:latin typeface="+mj-lt"/>
              </a:rPr>
              <a:t>= volba práva čl. 3</a:t>
            </a:r>
          </a:p>
          <a:p>
            <a:pPr>
              <a:buFont typeface="Wingdings" pitchFamily="2" charset="2"/>
              <a:buChar char="§"/>
            </a:pPr>
            <a:r>
              <a:rPr lang="cs-CZ" dirty="0">
                <a:latin typeface="+mj-lt"/>
              </a:rPr>
              <a:t>přístup k volbě není jednotný – více variant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000" dirty="0"/>
              <a:t>neomezená (</a:t>
            </a:r>
            <a:r>
              <a:rPr lang="cs-CZ" sz="2000" dirty="0" err="1"/>
              <a:t>čl</a:t>
            </a:r>
            <a:r>
              <a:rPr lang="cs-CZ" sz="2000" dirty="0"/>
              <a:t> 3.1),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000" dirty="0"/>
              <a:t>omezená kolizně (přepravní smlouvy, pojistné smlouvy)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000" dirty="0"/>
              <a:t>omezená materiálně (čl. 3.3 a čl. 3.4, spotřebitelské smlouvy, </a:t>
            </a:r>
            <a:r>
              <a:rPr lang="cs-CZ" sz="2000" dirty="0" err="1"/>
              <a:t>individ</a:t>
            </a:r>
            <a:r>
              <a:rPr lang="cs-CZ" sz="2000" dirty="0"/>
              <a:t>. </a:t>
            </a:r>
            <a:r>
              <a:rPr lang="cs-CZ" sz="2000" dirty="0" err="1"/>
              <a:t>prac</a:t>
            </a:r>
            <a:r>
              <a:rPr lang="cs-CZ" sz="2000" dirty="0"/>
              <a:t>. smlouvy)</a:t>
            </a:r>
          </a:p>
          <a:p>
            <a:pPr lvl="1">
              <a:buFont typeface="Arial" pitchFamily="34" charset="0"/>
              <a:buChar char="•"/>
            </a:pP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527424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Náhradní kritéria (při nevyužití volby práva)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2" y="1773238"/>
            <a:ext cx="7696112" cy="4357687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b="1" dirty="0">
                <a:solidFill>
                  <a:srgbClr val="00287D"/>
                </a:solidFill>
                <a:latin typeface="+mj-lt"/>
              </a:rPr>
              <a:t>nejužší spojení? </a:t>
            </a:r>
          </a:p>
          <a:p>
            <a:pPr>
              <a:buFont typeface="Wingdings" pitchFamily="2" charset="2"/>
              <a:buChar char="§"/>
            </a:pPr>
            <a:r>
              <a:rPr lang="cs-CZ" dirty="0">
                <a:latin typeface="+mj-lt"/>
              </a:rPr>
              <a:t>nejdříve pevná pravidla </a:t>
            </a:r>
          </a:p>
          <a:p>
            <a:pPr lvl="1"/>
            <a:r>
              <a:rPr lang="cs-CZ" sz="2000" dirty="0">
                <a:latin typeface="+mj-lt"/>
              </a:rPr>
              <a:t>právo prodávajícího</a:t>
            </a:r>
          </a:p>
          <a:p>
            <a:pPr lvl="1"/>
            <a:r>
              <a:rPr lang="cs-CZ" sz="2000" dirty="0">
                <a:latin typeface="+mj-lt"/>
              </a:rPr>
              <a:t>právo poskytovatele služby</a:t>
            </a:r>
          </a:p>
          <a:p>
            <a:pPr>
              <a:buFont typeface="Wingdings" pitchFamily="2" charset="2"/>
              <a:buChar char="§"/>
            </a:pPr>
            <a:r>
              <a:rPr lang="cs-CZ" dirty="0">
                <a:latin typeface="+mj-lt"/>
              </a:rPr>
              <a:t>poskytovatel charakteristického plnění</a:t>
            </a:r>
          </a:p>
        </p:txBody>
      </p:sp>
    </p:spTree>
    <p:extLst>
      <p:ext uri="{BB962C8B-B14F-4D97-AF65-F5344CB8AC3E}">
        <p14:creationId xmlns:p14="http://schemas.microsoft.com/office/powerpoint/2010/main" val="23030053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prosazování veřejného zájmu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Imperativní normy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147499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17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Imperativní normy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93" y="2017715"/>
            <a:ext cx="8082321" cy="4687887"/>
          </a:xfrm>
        </p:spPr>
        <p:txBody>
          <a:bodyPr/>
          <a:lstStyle/>
          <a:p>
            <a:r>
              <a:rPr lang="cs-CZ" altLang="cs-CZ" sz="2200" dirty="0"/>
              <a:t>skupina norem, které si „vynucují“ svoji aplikaci  v určitých situacích bez ohledu na rozhodné právo</a:t>
            </a:r>
            <a:endParaRPr lang="cs-CZ" altLang="cs-CZ" sz="2000" dirty="0"/>
          </a:p>
          <a:p>
            <a:r>
              <a:rPr lang="cs-CZ" altLang="cs-CZ" sz="2200" dirty="0"/>
              <a:t>administrativně-správní metoda regulace – veřejnoprávní normy (porušení stíháno státem, vynucovány státem)</a:t>
            </a:r>
          </a:p>
          <a:p>
            <a:r>
              <a:rPr lang="cs-CZ" sz="2200" dirty="0"/>
              <a:t>konkrétní normy, velké množství</a:t>
            </a:r>
          </a:p>
          <a:p>
            <a:r>
              <a:rPr lang="cs-CZ" sz="2200" b="1" dirty="0"/>
              <a:t>PROSAZENÍ</a:t>
            </a:r>
            <a:r>
              <a:rPr lang="cs-CZ" sz="2200" dirty="0"/>
              <a:t> VEŘEJNÉHO (STÁTNÍHO) ZÁJMU</a:t>
            </a:r>
          </a:p>
          <a:p>
            <a:r>
              <a:rPr lang="cs-CZ" sz="2200" dirty="0"/>
              <a:t>imperativní norma nebo spíš </a:t>
            </a:r>
            <a:r>
              <a:rPr lang="cs-CZ" sz="2200" b="1" dirty="0"/>
              <a:t>imperativní situace</a:t>
            </a:r>
            <a:r>
              <a:rPr lang="cs-CZ" sz="2200" dirty="0"/>
              <a:t>?</a:t>
            </a:r>
          </a:p>
          <a:p>
            <a:r>
              <a:rPr lang="cs-CZ" altLang="cs-CZ" sz="2200" dirty="0"/>
              <a:t>„imperativnost“ je relevantní v propojení se soukromoprávním vztah </a:t>
            </a:r>
          </a:p>
          <a:p>
            <a:r>
              <a:rPr lang="cs-CZ" altLang="cs-CZ" sz="2200" dirty="0"/>
              <a:t>neregulují obsah soukromoprávního vztahu, ale </a:t>
            </a:r>
            <a:r>
              <a:rPr lang="cs-CZ" altLang="cs-CZ" sz="2200" b="1" dirty="0"/>
              <a:t>ovlivňují</a:t>
            </a:r>
            <a:r>
              <a:rPr lang="cs-CZ" altLang="cs-CZ" sz="2200" dirty="0"/>
              <a:t> plnění povinností</a:t>
            </a:r>
          </a:p>
          <a:p>
            <a:pPr lvl="1"/>
            <a:r>
              <a:rPr lang="cs-CZ" altLang="cs-CZ" sz="2000" dirty="0"/>
              <a:t>neplatnost právního jednání</a:t>
            </a:r>
          </a:p>
          <a:p>
            <a:pPr lvl="1"/>
            <a:r>
              <a:rPr lang="cs-CZ" altLang="cs-CZ" sz="2000" dirty="0"/>
              <a:t>nemožnost plnění</a:t>
            </a:r>
          </a:p>
        </p:txBody>
      </p:sp>
    </p:spTree>
    <p:extLst>
      <p:ext uri="{BB962C8B-B14F-4D97-AF65-F5344CB8AC3E}">
        <p14:creationId xmlns:p14="http://schemas.microsoft.com/office/powerpoint/2010/main" val="1461091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18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Imperativní normy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93" y="2017715"/>
            <a:ext cx="8082321" cy="4687887"/>
          </a:xfrm>
        </p:spPr>
        <p:txBody>
          <a:bodyPr/>
          <a:lstStyle/>
          <a:p>
            <a:r>
              <a:rPr lang="cs-CZ" altLang="cs-CZ" dirty="0"/>
              <a:t>článek 9 nařízení Řím I</a:t>
            </a:r>
          </a:p>
          <a:p>
            <a:pPr lvl="1"/>
            <a:r>
              <a:rPr lang="cs-CZ" sz="2200" dirty="0"/>
              <a:t>ustanovení, jejichž dodržování je pro stát při ochraně (</a:t>
            </a:r>
            <a:r>
              <a:rPr lang="cs-CZ" sz="2200" b="1" dirty="0"/>
              <a:t>prosazování)</a:t>
            </a:r>
            <a:r>
              <a:rPr lang="cs-CZ" sz="2200" dirty="0"/>
              <a:t> jeho veřejných zájmů, jako např. jeho politického, společenského a hospodářského uspořádání natolik zásadní, že vyžaduje jejich použití bez ohledu na právo rozhodné určené kolizní normou</a:t>
            </a:r>
          </a:p>
        </p:txBody>
      </p:sp>
    </p:spTree>
    <p:extLst>
      <p:ext uri="{BB962C8B-B14F-4D97-AF65-F5344CB8AC3E}">
        <p14:creationId xmlns:p14="http://schemas.microsoft.com/office/powerpoint/2010/main" val="42206743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19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Imperativní normy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93" y="2017715"/>
            <a:ext cx="8082321" cy="4687887"/>
          </a:xfrm>
        </p:spPr>
        <p:txBody>
          <a:bodyPr/>
          <a:lstStyle/>
          <a:p>
            <a:r>
              <a:rPr lang="cs-CZ" sz="2200" dirty="0"/>
              <a:t>antikorupční legislativa, </a:t>
            </a:r>
          </a:p>
          <a:p>
            <a:r>
              <a:rPr lang="cs-CZ" sz="2200" dirty="0"/>
              <a:t>úprava hospodářské soutěže, </a:t>
            </a:r>
          </a:p>
          <a:p>
            <a:r>
              <a:rPr lang="cs-CZ" sz="2200" dirty="0"/>
              <a:t>oblast veřejných zakázek, </a:t>
            </a:r>
          </a:p>
          <a:p>
            <a:r>
              <a:rPr lang="cs-CZ" sz="2200" dirty="0"/>
              <a:t>měnová a devizová opatření, </a:t>
            </a:r>
          </a:p>
          <a:p>
            <a:r>
              <a:rPr lang="cs-CZ" sz="2200" dirty="0"/>
              <a:t>daňové předpisy,</a:t>
            </a:r>
          </a:p>
          <a:p>
            <a:r>
              <a:rPr lang="cs-CZ" sz="2200" dirty="0"/>
              <a:t>úprava cel a dalších mechanismů regulace dovozu a vývozu</a:t>
            </a:r>
          </a:p>
          <a:p>
            <a:pPr lvl="1"/>
            <a:r>
              <a:rPr lang="cs-CZ" sz="2000" dirty="0"/>
              <a:t>včetně obchodu se zbraněmi, nebezpečnými látkami, předměty kulturních hodnot</a:t>
            </a:r>
          </a:p>
          <a:p>
            <a:r>
              <a:rPr lang="cs-CZ" sz="2200" dirty="0"/>
              <a:t>normy řešící energetickou bezpečnost,</a:t>
            </a:r>
          </a:p>
          <a:p>
            <a:r>
              <a:rPr lang="cs-CZ" sz="2200" dirty="0"/>
              <a:t>ochrana životního prostředí, </a:t>
            </a:r>
          </a:p>
          <a:p>
            <a:r>
              <a:rPr lang="cs-CZ" sz="2200" dirty="0"/>
              <a:t>sociální zabezpečení.</a:t>
            </a:r>
            <a:endParaRPr lang="cs-CZ" altLang="cs-CZ" sz="2200" dirty="0"/>
          </a:p>
        </p:txBody>
      </p:sp>
    </p:spTree>
    <p:extLst>
      <p:ext uri="{BB962C8B-B14F-4D97-AF65-F5344CB8AC3E}">
        <p14:creationId xmlns:p14="http://schemas.microsoft.com/office/powerpoint/2010/main" val="248788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Nejen kolizně je určován právní režim smluv s mezinárodním prvkem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544974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Použití imperativních norem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947713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21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Použití ano či ne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93" y="2017715"/>
            <a:ext cx="8082321" cy="4687887"/>
          </a:xfrm>
        </p:spPr>
        <p:txBody>
          <a:bodyPr/>
          <a:lstStyle/>
          <a:p>
            <a:r>
              <a:rPr lang="cs-CZ" altLang="cs-CZ" sz="2200" dirty="0"/>
              <a:t>historicky – ne</a:t>
            </a:r>
          </a:p>
          <a:p>
            <a:r>
              <a:rPr lang="cs-CZ" altLang="cs-CZ" sz="2200" dirty="0"/>
              <a:t>pro odmítání není praktické ani teoretické odůvodnění, navíc je problematické pro praxi</a:t>
            </a:r>
          </a:p>
          <a:p>
            <a:r>
              <a:rPr lang="cs-CZ" altLang="cs-CZ" sz="2200" dirty="0"/>
              <a:t>spíše než ano či ne – na základě čeho</a:t>
            </a:r>
          </a:p>
          <a:p>
            <a:pPr lvl="1"/>
            <a:r>
              <a:rPr lang="cs-CZ" altLang="cs-CZ" sz="2000" dirty="0"/>
              <a:t>zvláštní navázání (hraniční určovatel)</a:t>
            </a:r>
          </a:p>
          <a:p>
            <a:pPr lvl="1"/>
            <a:r>
              <a:rPr lang="cs-CZ" altLang="cs-CZ" sz="2000" dirty="0"/>
              <a:t>bezprostřední aplikace</a:t>
            </a:r>
          </a:p>
        </p:txBody>
      </p:sp>
    </p:spTree>
    <p:extLst>
      <p:ext uri="{BB962C8B-B14F-4D97-AF65-F5344CB8AC3E}">
        <p14:creationId xmlns:p14="http://schemas.microsoft.com/office/powerpoint/2010/main" val="23964319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22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Použití kdy a jak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93" y="2017715"/>
            <a:ext cx="8082321" cy="4687887"/>
          </a:xfrm>
        </p:spPr>
        <p:txBody>
          <a:bodyPr/>
          <a:lstStyle/>
          <a:p>
            <a:r>
              <a:rPr lang="cs-CZ" altLang="cs-CZ" sz="2200" dirty="0"/>
              <a:t>souběžně s aplikací rozhodného práva</a:t>
            </a:r>
            <a:endParaRPr lang="cs-CZ" altLang="cs-CZ" sz="2000" dirty="0"/>
          </a:p>
          <a:p>
            <a:pPr lvl="1"/>
            <a:endParaRPr lang="cs-CZ" altLang="cs-CZ" sz="2200" dirty="0"/>
          </a:p>
        </p:txBody>
      </p:sp>
    </p:spTree>
    <p:extLst>
      <p:ext uri="{BB962C8B-B14F-4D97-AF65-F5344CB8AC3E}">
        <p14:creationId xmlns:p14="http://schemas.microsoft.com/office/powerpoint/2010/main" val="13572719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procesní úprava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096548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24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Brusel Ibis – hierarchie pravidel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2017712"/>
            <a:ext cx="8446842" cy="4582379"/>
          </a:xfrm>
        </p:spPr>
        <p:txBody>
          <a:bodyPr/>
          <a:lstStyle/>
          <a:p>
            <a:r>
              <a:rPr lang="cs-CZ" altLang="cs-CZ" dirty="0"/>
              <a:t>výlučná příslušnost</a:t>
            </a:r>
          </a:p>
          <a:p>
            <a:r>
              <a:rPr lang="cs-CZ" altLang="cs-CZ" dirty="0"/>
              <a:t>prorogace (omezení u speciálních pravidel)</a:t>
            </a:r>
          </a:p>
          <a:p>
            <a:r>
              <a:rPr lang="cs-CZ" altLang="cs-CZ" dirty="0"/>
              <a:t>speciální příslušnost</a:t>
            </a:r>
          </a:p>
          <a:p>
            <a:r>
              <a:rPr lang="cs-CZ" altLang="cs-CZ" dirty="0"/>
              <a:t>alternativní příslušnost</a:t>
            </a:r>
          </a:p>
          <a:p>
            <a:r>
              <a:rPr lang="cs-CZ" altLang="cs-CZ" dirty="0"/>
              <a:t>obecná (základní) příslušnost</a:t>
            </a:r>
          </a:p>
        </p:txBody>
      </p:sp>
    </p:spTree>
    <p:extLst>
      <p:ext uri="{BB962C8B-B14F-4D97-AF65-F5344CB8AC3E}">
        <p14:creationId xmlns:p14="http://schemas.microsoft.com/office/powerpoint/2010/main" val="4479607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cap="none" dirty="0"/>
              <a:t>BRUSEL Ibis:</a:t>
            </a:r>
            <a:br>
              <a:rPr lang="cs-CZ" sz="2800" cap="none" dirty="0"/>
            </a:br>
            <a:r>
              <a:rPr lang="cs-CZ" sz="2800" cap="none" dirty="0"/>
              <a:t>OBECNÁ PŘÍSLUŠNOST (základní pravidlo)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587286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26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Brusel Ibis – obecná příslušnost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2017712"/>
            <a:ext cx="8446842" cy="4582379"/>
          </a:xfrm>
        </p:spPr>
        <p:txBody>
          <a:bodyPr/>
          <a:lstStyle/>
          <a:p>
            <a:r>
              <a:rPr lang="cs-CZ" altLang="cs-CZ" dirty="0"/>
              <a:t>žalobce následuje žalovaného</a:t>
            </a:r>
          </a:p>
          <a:p>
            <a:r>
              <a:rPr lang="cs-CZ" altLang="cs-CZ" dirty="0"/>
              <a:t>osoba s bydlištěm v EU má být žalována ve státě svého bydliště</a:t>
            </a:r>
          </a:p>
          <a:p>
            <a:r>
              <a:rPr lang="cs-CZ" altLang="cs-CZ" dirty="0"/>
              <a:t>vnitrostátní soudní příslušnost uvnitř tohoto státu – dle </a:t>
            </a:r>
            <a:r>
              <a:rPr lang="cs-CZ" altLang="cs-CZ" i="1" dirty="0"/>
              <a:t>lex </a:t>
            </a:r>
            <a:r>
              <a:rPr lang="cs-CZ" altLang="cs-CZ" i="1" dirty="0" err="1"/>
              <a:t>fori</a:t>
            </a:r>
            <a:endParaRPr lang="cs-CZ" altLang="cs-CZ" dirty="0"/>
          </a:p>
          <a:p>
            <a:r>
              <a:rPr lang="cs-CZ" altLang="cs-CZ" dirty="0"/>
              <a:t>využije se vždy, kdy není možné využít jiný typ příslušnosti</a:t>
            </a:r>
          </a:p>
        </p:txBody>
      </p:sp>
    </p:spTree>
    <p:extLst>
      <p:ext uri="{BB962C8B-B14F-4D97-AF65-F5344CB8AC3E}">
        <p14:creationId xmlns:p14="http://schemas.microsoft.com/office/powerpoint/2010/main" val="4693970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cap="none" dirty="0"/>
              <a:t>BRUSEL Ibis:</a:t>
            </a:r>
            <a:br>
              <a:rPr lang="cs-CZ" sz="2800" cap="none" dirty="0"/>
            </a:br>
            <a:r>
              <a:rPr lang="cs-CZ" sz="2800" cap="none" dirty="0"/>
              <a:t>ALTERNATIVNÍ PŘÍSLUŠNOST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876724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28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Brusel Ibis – povaha alternativních pravidel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2017712"/>
            <a:ext cx="8446842" cy="4582379"/>
          </a:xfrm>
        </p:spPr>
        <p:txBody>
          <a:bodyPr/>
          <a:lstStyle/>
          <a:p>
            <a:r>
              <a:rPr lang="cs-CZ" altLang="cs-CZ" dirty="0"/>
              <a:t>užší propojení sporu a sudiště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altLang="cs-CZ" sz="2000" dirty="0"/>
              <a:t>hmotněprávní i procesní charakter spojení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000" dirty="0"/>
              <a:t>řádný výkon spravedlnosti, a nikoli zvláštní ochrana žalobce         (C-800/19)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cs-CZ" altLang="cs-CZ" sz="2000" dirty="0"/>
          </a:p>
          <a:p>
            <a:r>
              <a:rPr lang="cs-CZ" altLang="cs-CZ" dirty="0"/>
              <a:t>výběr žalobce mezi obecnou a alternativní příslušností</a:t>
            </a:r>
          </a:p>
          <a:p>
            <a:r>
              <a:rPr lang="cs-CZ" altLang="cs-CZ" dirty="0"/>
              <a:t>kdy? – umožní setrvat ve státě žalobce</a:t>
            </a:r>
          </a:p>
          <a:p>
            <a:r>
              <a:rPr lang="cs-CZ" altLang="cs-CZ" dirty="0"/>
              <a:t>podmínka bydliště žalovaného v EU</a:t>
            </a:r>
          </a:p>
          <a:p>
            <a:r>
              <a:rPr lang="cs-CZ" altLang="cs-CZ" dirty="0"/>
              <a:t>nelze využít, pokud by pravidlo vedlo k soudu mimo EU (např. dle místa plnění smlouvy)</a:t>
            </a:r>
          </a:p>
          <a:p>
            <a:r>
              <a:rPr lang="cs-CZ" altLang="cs-CZ" dirty="0"/>
              <a:t>stanoví i vnitrostátní místní příslušnost (nikoliv věcnou a funkční)</a:t>
            </a:r>
          </a:p>
        </p:txBody>
      </p:sp>
    </p:spTree>
    <p:extLst>
      <p:ext uri="{BB962C8B-B14F-4D97-AF65-F5344CB8AC3E}">
        <p14:creationId xmlns:p14="http://schemas.microsoft.com/office/powerpoint/2010/main" val="22442275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cap="none" dirty="0"/>
              <a:t>BRUSEL Ibis:</a:t>
            </a:r>
            <a:br>
              <a:rPr lang="cs-CZ" sz="2800" cap="none" dirty="0"/>
            </a:br>
            <a:r>
              <a:rPr lang="cs-CZ" sz="2800" cap="none" dirty="0"/>
              <a:t>ALTERNATIVNÍ PŘÍSLUŠNOST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PŘÍSLUŠNOST VE VĚCECH SMLUVNÍCH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20888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režim smluvních závazků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dvě metody řešení</a:t>
            </a:r>
          </a:p>
          <a:p>
            <a:r>
              <a:rPr lang="cs-CZ" dirty="0"/>
              <a:t>metoda přímá</a:t>
            </a:r>
          </a:p>
          <a:p>
            <a:r>
              <a:rPr lang="cs-CZ" dirty="0"/>
              <a:t>metoda kolizní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F5D36C-8A95-44A1-B2E3-4B4CEE4AA93A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841876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30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Smluvní vztahy – pojem smlouva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8" y="1994266"/>
            <a:ext cx="8634411" cy="4582379"/>
          </a:xfrm>
        </p:spPr>
        <p:txBody>
          <a:bodyPr/>
          <a:lstStyle/>
          <a:p>
            <a:r>
              <a:rPr lang="cs-CZ" altLang="cs-CZ" dirty="0"/>
              <a:t>autonomní výklad</a:t>
            </a:r>
          </a:p>
          <a:p>
            <a:r>
              <a:rPr lang="cs-CZ" altLang="cs-CZ" b="1" dirty="0"/>
              <a:t>dobrovolně převzatý závazek </a:t>
            </a:r>
            <a:r>
              <a:rPr lang="cs-CZ" altLang="cs-CZ" dirty="0"/>
              <a:t>jedné osoby vůči druhé osobě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726243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31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Smluvní vztahy – další kategorizace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8" y="1994266"/>
            <a:ext cx="8634411" cy="4582379"/>
          </a:xfrm>
        </p:spPr>
        <p:txBody>
          <a:bodyPr/>
          <a:lstStyle/>
          <a:p>
            <a:r>
              <a:rPr lang="cs-CZ" altLang="cs-CZ" dirty="0"/>
              <a:t>prodej zboží</a:t>
            </a:r>
          </a:p>
          <a:p>
            <a:r>
              <a:rPr lang="cs-CZ" altLang="cs-CZ" dirty="0"/>
              <a:t>poskytnutí služby</a:t>
            </a:r>
          </a:p>
          <a:p>
            <a:r>
              <a:rPr lang="cs-CZ" altLang="cs-CZ" dirty="0"/>
              <a:t>vše ostatní</a:t>
            </a:r>
          </a:p>
          <a:p>
            <a:endParaRPr lang="cs-CZ" altLang="cs-CZ" dirty="0"/>
          </a:p>
          <a:p>
            <a:pPr lvl="1">
              <a:buFont typeface="Courier New" panose="02070309020205020404" pitchFamily="49" charset="0"/>
              <a:buChar char="o"/>
            </a:pPr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608216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Smluvní vztahy – prodej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2017712"/>
            <a:ext cx="8446842" cy="4582379"/>
          </a:xfrm>
        </p:spPr>
        <p:txBody>
          <a:bodyPr/>
          <a:lstStyle/>
          <a:p>
            <a:r>
              <a:rPr lang="cs-CZ" altLang="cs-CZ" dirty="0"/>
              <a:t>směna zboží za peníze, převod vlastnického práva</a:t>
            </a:r>
          </a:p>
          <a:p>
            <a:r>
              <a:rPr lang="cs-CZ" altLang="cs-CZ" dirty="0"/>
              <a:t>zboží: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altLang="cs-CZ" sz="2000" dirty="0"/>
              <a:t>ano: hmotné movité věci vč. určených k výrobě (i když kupující stanoví podmínky zpracování), software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altLang="cs-CZ" sz="2000" dirty="0"/>
              <a:t>ne: peníze, elektrická energie, práva, cenné papíry</a:t>
            </a:r>
          </a:p>
          <a:p>
            <a:r>
              <a:rPr lang="cs-CZ" altLang="cs-CZ" dirty="0"/>
              <a:t>souběh prodeje zboží a poskytnutí služby: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altLang="cs-CZ" sz="2000" i="1" dirty="0"/>
              <a:t>C-381/08 Car </a:t>
            </a:r>
            <a:r>
              <a:rPr lang="cs-CZ" altLang="cs-CZ" sz="2000" i="1" dirty="0" err="1"/>
              <a:t>Trim</a:t>
            </a:r>
            <a:r>
              <a:rPr lang="cs-CZ" altLang="cs-CZ" sz="2000" dirty="0"/>
              <a:t>: určující je ten, který smlouvu nejvíce charakterizuje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827200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Smluvní vztahy – služby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2017712"/>
            <a:ext cx="8446842" cy="4582379"/>
          </a:xfrm>
        </p:spPr>
        <p:txBody>
          <a:bodyPr/>
          <a:lstStyle/>
          <a:p>
            <a:r>
              <a:rPr lang="cs-CZ" altLang="cs-CZ" dirty="0"/>
              <a:t>služba – autonomní výklad (činnost za úplatu)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altLang="cs-CZ" sz="2000" dirty="0"/>
              <a:t>obchodní zastoupení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altLang="cs-CZ" sz="2000" dirty="0"/>
              <a:t>distribuce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altLang="cs-CZ" sz="2000" dirty="0"/>
              <a:t>advokacie, daňové poradenství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altLang="cs-CZ" sz="2000" dirty="0"/>
              <a:t>činnost architektů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altLang="cs-CZ" sz="2000" dirty="0"/>
              <a:t>doprava, skladování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altLang="cs-CZ" sz="2000" dirty="0"/>
              <a:t>cestovní kancelář, hotel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altLang="cs-CZ" sz="2000" dirty="0"/>
              <a:t>bankovní služby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altLang="cs-CZ" sz="2000" dirty="0"/>
              <a:t>poskytnutí licence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664729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cap="none" dirty="0"/>
              <a:t>BRUSEL Ibis:</a:t>
            </a:r>
            <a:br>
              <a:rPr lang="cs-CZ" sz="2800" cap="none" dirty="0"/>
            </a:br>
            <a:r>
              <a:rPr lang="cs-CZ" sz="2800" cap="none" dirty="0"/>
              <a:t>ALTERNATIVNÍ PŘÍSLUŠNOST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PŘÍSLUŠNOST VE VĚCECH DELITŮ A KVAZIDELIKTŮ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710101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35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Alternativa pro spory z deliktů – čl. 7 odst. 2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ve věcech týkajících se deliktní nebo </a:t>
            </a:r>
            <a:r>
              <a:rPr lang="cs-CZ" altLang="cs-CZ" dirty="0" err="1"/>
              <a:t>kvazideliktní</a:t>
            </a:r>
            <a:r>
              <a:rPr lang="cs-CZ" altLang="cs-CZ" dirty="0"/>
              <a:t> odpovědnosti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altLang="cs-CZ" sz="2000" i="1" dirty="0"/>
              <a:t>u soudu místa, kde došlo nebo může dojít ke škodné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altLang="cs-CZ" sz="2000" i="1" dirty="0"/>
              <a:t>události;</a:t>
            </a:r>
          </a:p>
          <a:p>
            <a:r>
              <a:rPr lang="cs-CZ" altLang="cs-CZ" dirty="0"/>
              <a:t>delikt</a:t>
            </a:r>
          </a:p>
          <a:p>
            <a:r>
              <a:rPr lang="cs-CZ" altLang="cs-CZ" dirty="0"/>
              <a:t>škodná událost</a:t>
            </a:r>
          </a:p>
          <a:p>
            <a:r>
              <a:rPr lang="cs-CZ" altLang="cs-CZ" dirty="0"/>
              <a:t>účinky škodného jednání</a:t>
            </a:r>
          </a:p>
        </p:txBody>
      </p:sp>
    </p:spTree>
    <p:extLst>
      <p:ext uri="{BB962C8B-B14F-4D97-AF65-F5344CB8AC3E}">
        <p14:creationId xmlns:p14="http://schemas.microsoft.com/office/powerpoint/2010/main" val="26072718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36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Delikt, </a:t>
            </a:r>
            <a:r>
              <a:rPr lang="cs-CZ" altLang="cs-CZ" dirty="0" err="1"/>
              <a:t>kvazidelikt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2017712"/>
            <a:ext cx="8082321" cy="4687888"/>
          </a:xfrm>
        </p:spPr>
        <p:txBody>
          <a:bodyPr/>
          <a:lstStyle/>
          <a:p>
            <a:r>
              <a:rPr lang="cs-CZ" altLang="cs-CZ" dirty="0"/>
              <a:t>delikt je snadnější poznat, než definovat</a:t>
            </a:r>
          </a:p>
          <a:p>
            <a:r>
              <a:rPr lang="cs-CZ" altLang="cs-CZ" i="1" dirty="0"/>
              <a:t>C-189/87 </a:t>
            </a:r>
            <a:r>
              <a:rPr lang="cs-CZ" altLang="cs-CZ" i="1" dirty="0" err="1"/>
              <a:t>Kalfelis</a:t>
            </a:r>
            <a:endParaRPr lang="cs-CZ" altLang="cs-CZ" i="1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altLang="cs-CZ" sz="2000" dirty="0"/>
              <a:t>nezávislý koncept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altLang="cs-CZ" sz="2000" dirty="0"/>
              <a:t>odpovědnost žalovaného, která nesouvisí se smlouvou</a:t>
            </a:r>
          </a:p>
          <a:p>
            <a:r>
              <a:rPr lang="cs-CZ" altLang="cs-CZ" dirty="0"/>
              <a:t>nekalá soutěž (</a:t>
            </a:r>
            <a:r>
              <a:rPr lang="cs-CZ" altLang="cs-CZ" i="1" dirty="0"/>
              <a:t>C-167/00 </a:t>
            </a:r>
            <a:r>
              <a:rPr lang="cs-CZ" altLang="cs-CZ" i="1" dirty="0" err="1"/>
              <a:t>Henkel</a:t>
            </a:r>
            <a:r>
              <a:rPr lang="cs-CZ" altLang="cs-CZ" dirty="0"/>
              <a:t>)</a:t>
            </a:r>
          </a:p>
          <a:p>
            <a:r>
              <a:rPr lang="cs-CZ" altLang="cs-CZ" dirty="0"/>
              <a:t>předsmluvní odpovědnost (</a:t>
            </a:r>
            <a:r>
              <a:rPr lang="cs-CZ" altLang="cs-CZ" i="1" dirty="0"/>
              <a:t>C-334/00 </a:t>
            </a:r>
            <a:r>
              <a:rPr lang="cs-CZ" altLang="cs-CZ" i="1" dirty="0" err="1"/>
              <a:t>Tacconi</a:t>
            </a:r>
            <a:r>
              <a:rPr lang="cs-CZ" altLang="cs-CZ" dirty="0"/>
              <a:t>)</a:t>
            </a:r>
          </a:p>
          <a:p>
            <a:r>
              <a:rPr lang="cs-CZ" altLang="cs-CZ" dirty="0"/>
              <a:t>nelegální stávka (</a:t>
            </a:r>
            <a:r>
              <a:rPr lang="cs-CZ" altLang="cs-CZ" i="1" dirty="0"/>
              <a:t>C-18/02 DFDS </a:t>
            </a:r>
            <a:r>
              <a:rPr lang="cs-CZ" altLang="cs-CZ" i="1" dirty="0" err="1"/>
              <a:t>Torline</a:t>
            </a:r>
            <a:r>
              <a:rPr lang="cs-CZ" altLang="cs-CZ" dirty="0"/>
              <a:t>)</a:t>
            </a:r>
          </a:p>
          <a:p>
            <a:r>
              <a:rPr lang="cs-CZ" altLang="cs-CZ" dirty="0"/>
              <a:t>ručení představenstva a.s. za závazky společnosti, jestli si byli vědomi nedostatku kapitálu a vhodnosti vstupu do likvidace (</a:t>
            </a:r>
            <a:r>
              <a:rPr lang="cs-CZ" altLang="cs-CZ" i="1" dirty="0"/>
              <a:t>C-147/1</a:t>
            </a:r>
            <a:r>
              <a:rPr lang="cs-CZ" altLang="cs-CZ" dirty="0"/>
              <a:t>2 </a:t>
            </a:r>
            <a:r>
              <a:rPr lang="cs-CZ" altLang="cs-CZ" i="1" dirty="0"/>
              <a:t>ÖFAB</a:t>
            </a:r>
            <a:r>
              <a:rPr lang="cs-CZ" altLang="cs-CZ" dirty="0"/>
              <a:t>)</a:t>
            </a:r>
          </a:p>
          <a:p>
            <a:r>
              <a:rPr lang="cs-CZ" altLang="cs-CZ" dirty="0"/>
              <a:t>negativní určovací žaloba (</a:t>
            </a:r>
            <a:r>
              <a:rPr lang="cs-CZ" altLang="cs-CZ" i="1" dirty="0"/>
              <a:t>C-133/11 Fischer</a:t>
            </a:r>
            <a:r>
              <a:rPr lang="cs-CZ" alt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19180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37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Místo škodné události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2017712"/>
            <a:ext cx="8082321" cy="4687887"/>
          </a:xfrm>
        </p:spPr>
        <p:txBody>
          <a:bodyPr/>
          <a:lstStyle/>
          <a:p>
            <a:r>
              <a:rPr lang="cs-CZ" altLang="cs-CZ" dirty="0"/>
              <a:t>místo protiprávního (deliktního) jednání vs. místo účinků tohoto protiprávního (deliktního jednání)</a:t>
            </a:r>
          </a:p>
          <a:p>
            <a:r>
              <a:rPr lang="cs-CZ" altLang="cs-CZ" dirty="0"/>
              <a:t>obě varianty jsou možné, výběr je na žalobci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altLang="cs-CZ" sz="2000" i="1" dirty="0"/>
              <a:t>21/76 </a:t>
            </a:r>
            <a:r>
              <a:rPr lang="cs-CZ" altLang="cs-CZ" sz="2000" i="1" dirty="0" err="1"/>
              <a:t>Mines</a:t>
            </a:r>
            <a:r>
              <a:rPr lang="cs-CZ" altLang="cs-CZ" sz="2000" i="1" dirty="0"/>
              <a:t>, C-189/08 </a:t>
            </a:r>
            <a:r>
              <a:rPr lang="cs-CZ" altLang="cs-CZ" sz="2000" i="1" dirty="0" err="1"/>
              <a:t>Zuid</a:t>
            </a:r>
            <a:r>
              <a:rPr lang="cs-CZ" altLang="cs-CZ" sz="2000" i="1" dirty="0"/>
              <a:t> Chemie, C147/12 </a:t>
            </a:r>
            <a:r>
              <a:rPr lang="de-DE" altLang="cs-CZ" sz="2000" i="1" dirty="0"/>
              <a:t>Ö</a:t>
            </a:r>
            <a:r>
              <a:rPr lang="cs-CZ" altLang="cs-CZ" sz="2000" i="1" dirty="0"/>
              <a:t>FAB</a:t>
            </a:r>
          </a:p>
        </p:txBody>
      </p:sp>
    </p:spTree>
    <p:extLst>
      <p:ext uri="{BB962C8B-B14F-4D97-AF65-F5344CB8AC3E}">
        <p14:creationId xmlns:p14="http://schemas.microsoft.com/office/powerpoint/2010/main" val="3320780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Přímá metoda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mezinárodní úmluvy</a:t>
            </a:r>
          </a:p>
          <a:p>
            <a:r>
              <a:rPr lang="cs-CZ" dirty="0"/>
              <a:t>Úmluva OSN o smlouvách o mezinárodní koupi zboží</a:t>
            </a:r>
          </a:p>
          <a:p>
            <a:r>
              <a:rPr lang="cs-CZ" dirty="0"/>
              <a:t>přímá úprava přepravních smluv (CMR, COTIF, aj.)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F5D36C-8A95-44A1-B2E3-4B4CEE4AA93A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91176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Kupní smlouva s mezinárodním prvkem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F5D36C-8A95-44A1-B2E3-4B4CEE4AA93A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pic>
        <p:nvPicPr>
          <p:cNvPr id="4" name="Obrázek 3" descr="Obsah obrázku mapa&#10;&#10;Popis byl vytvořen automaticky">
            <a:extLst>
              <a:ext uri="{FF2B5EF4-FFF2-40B4-BE49-F238E27FC236}">
                <a16:creationId xmlns:a16="http://schemas.microsoft.com/office/drawing/2014/main" id="{1E5A8754-30D9-A279-7297-529C6E50C6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59" y="2043003"/>
            <a:ext cx="8841869" cy="4094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83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kolizní úprava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67090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 kolizní úpravy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vnitrostátní úprava v ZMPS</a:t>
            </a:r>
          </a:p>
          <a:p>
            <a:r>
              <a:rPr lang="cs-CZ" dirty="0"/>
              <a:t>unijní unifikace v nařízení Řím I (součást regulace v rámci Evropského justičního prostoru)</a:t>
            </a:r>
          </a:p>
          <a:p>
            <a:r>
              <a:rPr lang="cs-CZ" dirty="0"/>
              <a:t>mezinárodní unifikace v mezinárodních úmluvách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F5D36C-8A95-44A1-B2E3-4B4CEE4AA93A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29642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kolizní úprava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Jeden krok zpět: souvislosti, vývoj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36190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justiční prostor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3601142" y="3288030"/>
            <a:ext cx="1941715" cy="788670"/>
          </a:xfrm>
        </p:spPr>
        <p:txBody>
          <a:bodyPr/>
          <a:lstStyle/>
          <a:p>
            <a:pPr marL="0" indent="0" algn="ctr">
              <a:buNone/>
            </a:pPr>
            <a:r>
              <a:rPr lang="cs-CZ" sz="5000" b="1" dirty="0">
                <a:solidFill>
                  <a:srgbClr val="00287D"/>
                </a:solidFill>
              </a:rPr>
              <a:t>proč?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F5D36C-8A95-44A1-B2E3-4B4CEE4AA93A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0574670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1920</TotalTime>
  <Words>1056</Words>
  <Application>Microsoft Macintosh PowerPoint</Application>
  <PresentationFormat>Předvádění na obrazovce (4:3)</PresentationFormat>
  <Paragraphs>204</Paragraphs>
  <Slides>37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2" baseType="lpstr">
      <vt:lpstr>Arial</vt:lpstr>
      <vt:lpstr>Courier New</vt:lpstr>
      <vt:lpstr>Tahoma</vt:lpstr>
      <vt:lpstr>Wingdings</vt:lpstr>
      <vt:lpstr>Prezentace_MU_CZ</vt:lpstr>
      <vt:lpstr>Úprava podnikatelských smluvních závazků – unijní unifikace</vt:lpstr>
      <vt:lpstr>Prezentace aplikace PowerPoint</vt:lpstr>
      <vt:lpstr>Právní režim smluvních závazků</vt:lpstr>
      <vt:lpstr>Přímá metoda</vt:lpstr>
      <vt:lpstr>Kupní smlouva s mezinárodním prvkem</vt:lpstr>
      <vt:lpstr>kolizní úprava</vt:lpstr>
      <vt:lpstr>Prameny kolizní úpravy</vt:lpstr>
      <vt:lpstr>kolizní úprava</vt:lpstr>
      <vt:lpstr>Evropský justiční prostor</vt:lpstr>
      <vt:lpstr>Kolizní úprava</vt:lpstr>
      <vt:lpstr>Kolizní úprava smluvních závazků</vt:lpstr>
      <vt:lpstr>Aplikační předpoklady nařízení Řím I</vt:lpstr>
      <vt:lpstr>Struktura pravidel</vt:lpstr>
      <vt:lpstr>Základní pilíř</vt:lpstr>
      <vt:lpstr>Náhradní kritéria (při nevyužití volby práva)</vt:lpstr>
      <vt:lpstr>prosazování veřejného zájmu</vt:lpstr>
      <vt:lpstr>Imperativní normy</vt:lpstr>
      <vt:lpstr>Imperativní normy</vt:lpstr>
      <vt:lpstr>Imperativní normy</vt:lpstr>
      <vt:lpstr>Prezentace aplikace PowerPoint</vt:lpstr>
      <vt:lpstr>Použití ano či ne</vt:lpstr>
      <vt:lpstr>Použití kdy a jak</vt:lpstr>
      <vt:lpstr>procesní úprava</vt:lpstr>
      <vt:lpstr>Brusel Ibis – hierarchie pravidel</vt:lpstr>
      <vt:lpstr>BRUSEL Ibis: OBECNÁ PŘÍSLUŠNOST (základní pravidlo)</vt:lpstr>
      <vt:lpstr>Brusel Ibis – obecná příslušnost</vt:lpstr>
      <vt:lpstr>BRUSEL Ibis: ALTERNATIVNÍ PŘÍSLUŠNOST</vt:lpstr>
      <vt:lpstr>Brusel Ibis – povaha alternativních pravidel</vt:lpstr>
      <vt:lpstr>BRUSEL Ibis: ALTERNATIVNÍ PŘÍSLUŠNOST</vt:lpstr>
      <vt:lpstr>Smluvní vztahy – pojem smlouva</vt:lpstr>
      <vt:lpstr>Smluvní vztahy – další kategorizace</vt:lpstr>
      <vt:lpstr>Smluvní vztahy – prodej</vt:lpstr>
      <vt:lpstr>Smluvní vztahy – služby</vt:lpstr>
      <vt:lpstr>BRUSEL Ibis: ALTERNATIVNÍ PŘÍSLUŠNOST</vt:lpstr>
      <vt:lpstr>Alternativa pro spory z deliktů – čl. 7 odst. 2</vt:lpstr>
      <vt:lpstr>Delikt, kvazidelikt</vt:lpstr>
      <vt:lpstr>Místo škodné události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Jiří Valdhans</dc:creator>
  <cp:lastModifiedBy>Jiří Valdhans</cp:lastModifiedBy>
  <cp:revision>52</cp:revision>
  <cp:lastPrinted>1601-01-01T00:00:00Z</cp:lastPrinted>
  <dcterms:created xsi:type="dcterms:W3CDTF">2015-11-23T07:04:47Z</dcterms:created>
  <dcterms:modified xsi:type="dcterms:W3CDTF">2024-04-03T15:12:14Z</dcterms:modified>
</cp:coreProperties>
</file>