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770681E-A2A1-4C50-A30B-1F3D4A938108}">
          <p14:sldIdLst>
            <p14:sldId id="256"/>
            <p14:sldId id="296"/>
          </p14:sldIdLst>
        </p14:section>
        <p14:section name="Abschnitt ohne Titel" id="{5BAEFF05-C21B-4CA2-A46F-A230B396D218}">
          <p14:sldIdLst>
            <p14:sldId id="297"/>
            <p14:sldId id="298"/>
            <p14:sldId id="299"/>
            <p14:sldId id="300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ülüstan Mürside Özcelik" initials="oc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656"/>
    <a:srgbClr val="E8E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265" autoAdjust="0"/>
    <p:restoredTop sz="77943" autoAdjust="0"/>
  </p:normalViewPr>
  <p:slideViewPr>
    <p:cSldViewPr>
      <p:cViewPr varScale="1">
        <p:scale>
          <a:sx n="67" d="100"/>
          <a:sy n="67" d="100"/>
        </p:scale>
        <p:origin x="132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75AE-3385-3948-B1D3-55FCAA9BD916}" type="datetime1">
              <a:rPr lang="de-CH" smtClean="0"/>
              <a:pPr/>
              <a:t>28.08.2023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D4CF3-609E-4034-B267-CDDF35DC78FB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07587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8C363-8A06-C340-B0A3-C8D590DDF15C}" type="datetime1">
              <a:rPr lang="de-CH" smtClean="0"/>
              <a:pPr/>
              <a:t>28.08.2023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93051-E224-495D-B363-CA01709856E4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287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rech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872" y="3793206"/>
            <a:ext cx="30480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7544" y="2132856"/>
            <a:ext cx="7772400" cy="1470025"/>
          </a:xfrm>
        </p:spPr>
        <p:txBody>
          <a:bodyPr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de-CH" sz="3000" b="1" kern="1200" dirty="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53344" y="4941168"/>
            <a:ext cx="6400800" cy="62562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656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Vortragender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7" name="Textfeld 3"/>
          <p:cNvSpPr txBox="1">
            <a:spLocks noChangeArrowheads="1"/>
          </p:cNvSpPr>
          <p:nvPr userDrawn="1"/>
        </p:nvSpPr>
        <p:spPr bwMode="auto">
          <a:xfrm>
            <a:off x="-36512" y="2771"/>
            <a:ext cx="9180512" cy="121315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1000"/>
              </a:lnSpc>
            </a:pPr>
            <a:endParaRPr lang="de-DE" sz="1000" dirty="0">
              <a:solidFill>
                <a:schemeClr val="bg1"/>
              </a:solidFill>
            </a:endParaRPr>
          </a:p>
          <a:p>
            <a:pPr eaLnBrk="1" hangingPunct="1">
              <a:lnSpc>
                <a:spcPts val="2075"/>
              </a:lnSpc>
              <a:spcBef>
                <a:spcPts val="600"/>
              </a:spcBef>
            </a:pPr>
            <a:r>
              <a:rPr lang="de-DE" sz="1400" dirty="0">
                <a:solidFill>
                  <a:schemeClr val="bg1"/>
                </a:solidFill>
                <a:latin typeface="Garamond" pitchFamily="18" charset="0"/>
              </a:rPr>
              <a:t>LORENZ  NESENSOHN  RABANSER RECHTSANWÄLTE</a:t>
            </a:r>
            <a:r>
              <a:rPr lang="de-DE" dirty="0">
                <a:solidFill>
                  <a:schemeClr val="bg1"/>
                </a:solidFill>
              </a:rPr>
              <a:t>	</a:t>
            </a:r>
          </a:p>
          <a:p>
            <a:pPr eaLnBrk="1" hangingPunct="1"/>
            <a:r>
              <a:rPr lang="de-DE" sz="3200" b="1" dirty="0">
                <a:solidFill>
                  <a:schemeClr val="bg1"/>
                </a:solidFill>
                <a:latin typeface="Engravers MT" pitchFamily="18" charset="0"/>
              </a:rPr>
              <a:t>LNR</a:t>
            </a:r>
          </a:p>
          <a:p>
            <a:pPr eaLnBrk="1" hangingPunct="1"/>
            <a:endParaRPr lang="de-DE" sz="1000" dirty="0">
              <a:solidFill>
                <a:srgbClr val="1C48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23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>
            <a:off x="467544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374864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>
            <a:off x="467544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192456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CH" sz="1200" kern="1200" smtClean="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1B2ACA2-17AA-4E99-9BF1-B0384C2C7FAD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10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467544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134153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>
            <a:off x="467544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291038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467544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56240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algn="r" defTabSz="914400" rtl="0" eaLnBrk="1" latinLnBrk="0" hangingPunct="1">
              <a:defRPr lang="de-CH" sz="1200" kern="1200" smtClean="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1B2ACA2-17AA-4E99-9BF1-B0384C2C7FAD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10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11" name="Fußzeilenplatzhalter 4"/>
          <p:cNvSpPr txBox="1">
            <a:spLocks/>
          </p:cNvSpPr>
          <p:nvPr userDrawn="1"/>
        </p:nvSpPr>
        <p:spPr>
          <a:xfrm>
            <a:off x="467544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142586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6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467544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31427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5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467544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36814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463560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87999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>
            <a:off x="2857950" y="6371825"/>
            <a:ext cx="33702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LNR Rechtsanwälte, Landstrasse 33, FL-9490 Vaduz</a:t>
            </a: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467544" y="6381328"/>
            <a:ext cx="18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254061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330938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8E2D4"/>
            </a:gs>
            <a:gs pos="94000">
              <a:srgbClr val="F0EBD5">
                <a:alpha val="28000"/>
                <a:lumMod val="96000"/>
                <a:lumOff val="4000"/>
              </a:srgbClr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8466" y="6364703"/>
            <a:ext cx="1847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CH" sz="1200" kern="1200" dirty="0" smtClean="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CH" sz="1200" kern="1200" smtClean="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1B2ACA2-17AA-4E99-9BF1-B0384C2C7FAD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9455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algn="ctr" defTabSz="914400" rtl="0" eaLnBrk="1" latinLnBrk="0" hangingPunct="1">
        <a:spcBef>
          <a:spcPct val="0"/>
        </a:spcBef>
        <a:buNone/>
        <a:defRPr lang="de-CH" sz="4400" b="0" kern="1200" dirty="0">
          <a:solidFill>
            <a:srgbClr val="25406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3000" b="1" dirty="0"/>
              <a:t>Status </a:t>
            </a:r>
            <a:r>
              <a:rPr lang="de-CH" sz="3000" b="1" dirty="0" err="1"/>
              <a:t>of</a:t>
            </a:r>
            <a:r>
              <a:rPr lang="de-CH" sz="3000" b="1" dirty="0"/>
              <a:t> </a:t>
            </a:r>
            <a:r>
              <a:rPr lang="de-CH" sz="3000" b="1" dirty="0" err="1"/>
              <a:t>Beneficiaries</a:t>
            </a:r>
            <a:r>
              <a:rPr lang="de-CH" sz="3000" b="1" dirty="0"/>
              <a:t> </a:t>
            </a:r>
            <a:r>
              <a:rPr lang="de-CH" sz="3000" b="1" dirty="0" err="1"/>
              <a:t>of</a:t>
            </a:r>
            <a:r>
              <a:rPr lang="de-CH" sz="3000" b="1" dirty="0"/>
              <a:t> Trusts and Foundations in Liechtenstein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CH" dirty="0">
                <a:solidFill>
                  <a:srgbClr val="565656"/>
                </a:solidFill>
              </a:rPr>
              <a:t>Dr. Bernhard Lorenz, LL.M.</a:t>
            </a:r>
          </a:p>
        </p:txBody>
      </p:sp>
    </p:spTree>
    <p:extLst>
      <p:ext uri="{BB962C8B-B14F-4D97-AF65-F5344CB8AC3E}">
        <p14:creationId xmlns:p14="http://schemas.microsoft.com/office/powerpoint/2010/main" val="394850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Introductory</a:t>
            </a:r>
            <a:r>
              <a:rPr lang="de-DE" dirty="0"/>
              <a:t> </a:t>
            </a:r>
            <a:r>
              <a:rPr lang="de-DE" dirty="0" err="1"/>
              <a:t>Remarks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Foundations and Trusts</a:t>
            </a:r>
          </a:p>
          <a:p>
            <a:r>
              <a:rPr lang="de-DE" dirty="0"/>
              <a:t>Key </a:t>
            </a:r>
            <a:r>
              <a:rPr lang="de-DE" dirty="0" err="1"/>
              <a:t>difference</a:t>
            </a:r>
            <a:r>
              <a:rPr lang="de-DE" dirty="0"/>
              <a:t>: form</a:t>
            </a:r>
          </a:p>
          <a:p>
            <a:r>
              <a:rPr lang="de-DE" dirty="0" err="1"/>
              <a:t>Similarities</a:t>
            </a:r>
            <a:r>
              <a:rPr lang="de-DE" dirty="0"/>
              <a:t>: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function</a:t>
            </a:r>
            <a:r>
              <a:rPr lang="de-DE" dirty="0"/>
              <a:t>; </a:t>
            </a:r>
            <a:r>
              <a:rPr lang="de-DE" dirty="0" err="1"/>
              <a:t>beneficiaries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objects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structure</a:t>
            </a:r>
            <a:endParaRPr lang="de-DE" dirty="0"/>
          </a:p>
          <a:p>
            <a:r>
              <a:rPr lang="de-DE" dirty="0"/>
              <a:t>Individual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inspired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trust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7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A81D683-DF72-C2B1-79CF-C707B64FB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D4748DF-D381-7831-E0BD-5AEDEDA8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Foundations: </a:t>
            </a:r>
            <a:r>
              <a:rPr lang="de-DE" dirty="0" err="1"/>
              <a:t>Beneficiaries</a:t>
            </a:r>
            <a:endParaRPr lang="de-DE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B6124E94-3225-D8F8-374F-FB0EBF9D1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categories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Strict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endParaRPr lang="de-DE" dirty="0"/>
          </a:p>
          <a:p>
            <a:pPr lvl="1"/>
            <a:r>
              <a:rPr lang="de-DE" dirty="0" err="1"/>
              <a:t>Strict</a:t>
            </a:r>
            <a:r>
              <a:rPr lang="de-DE" dirty="0"/>
              <a:t> </a:t>
            </a:r>
            <a:r>
              <a:rPr lang="de-DE" dirty="0" err="1"/>
              <a:t>contingent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endParaRPr lang="de-DE" dirty="0"/>
          </a:p>
          <a:p>
            <a:pPr lvl="1"/>
            <a:r>
              <a:rPr lang="de-DE" dirty="0" err="1"/>
              <a:t>Discrectionary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endParaRPr lang="de-DE" dirty="0"/>
          </a:p>
          <a:p>
            <a:pPr lvl="2"/>
            <a:r>
              <a:rPr lang="de-DE" dirty="0"/>
              <a:t>But: </a:t>
            </a:r>
            <a:r>
              <a:rPr lang="de-DE" dirty="0" err="1"/>
              <a:t>prospective</a:t>
            </a:r>
            <a:r>
              <a:rPr lang="de-DE" dirty="0"/>
              <a:t> </a:t>
            </a:r>
            <a:r>
              <a:rPr lang="de-DE" dirty="0" err="1"/>
              <a:t>discretionary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beneficiaries</a:t>
            </a:r>
            <a:endParaRPr lang="de-DE" dirty="0"/>
          </a:p>
          <a:p>
            <a:pPr lvl="1"/>
            <a:r>
              <a:rPr lang="de-DE" dirty="0"/>
              <a:t>Liquidation </a:t>
            </a:r>
            <a:r>
              <a:rPr lang="de-DE" dirty="0" err="1"/>
              <a:t>beneficia</a:t>
            </a:r>
            <a:r>
              <a:rPr lang="de-CH"/>
              <a:t>ries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117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400650-8285-CCDE-7810-C37C43CB6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BF2458A-5A51-CBE4-7FEE-E660B21F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Foundations: </a:t>
            </a:r>
            <a:r>
              <a:rPr lang="de-DE" dirty="0" err="1"/>
              <a:t>Beneficiaries</a:t>
            </a:r>
            <a:r>
              <a:rPr lang="de-DE" dirty="0"/>
              <a:t> </a:t>
            </a:r>
            <a:r>
              <a:rPr lang="de-DE" dirty="0" err="1"/>
              <a:t>standing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26A4677-EC43-7920-71D9-F644DA825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Debts</a:t>
            </a:r>
            <a:endParaRPr lang="de-DE" dirty="0"/>
          </a:p>
          <a:p>
            <a:r>
              <a:rPr lang="de-DE" dirty="0" err="1"/>
              <a:t>Policing</a:t>
            </a:r>
            <a:endParaRPr lang="de-DE" dirty="0"/>
          </a:p>
          <a:p>
            <a:pPr lvl="1"/>
            <a:r>
              <a:rPr lang="de-DE" dirty="0"/>
              <a:t>Information</a:t>
            </a:r>
          </a:p>
          <a:p>
            <a:pPr lvl="1"/>
            <a:r>
              <a:rPr lang="de-DE" dirty="0"/>
              <a:t>Court </a:t>
            </a:r>
            <a:r>
              <a:rPr lang="de-DE" dirty="0" err="1"/>
              <a:t>oversight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61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A3D9DDD-174E-EFE2-D48D-8503628FE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13C2F72-A000-3584-9BE0-22349C63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Foundations: </a:t>
            </a:r>
            <a:r>
              <a:rPr lang="de-DE" dirty="0" err="1"/>
              <a:t>Beneficiaries</a:t>
            </a:r>
            <a:r>
              <a:rPr lang="de-DE" dirty="0"/>
              <a:t> / Information (1/2)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FFA207-C611-F8E1-49F4-40E819385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Who: </a:t>
            </a:r>
          </a:p>
          <a:p>
            <a:pPr lvl="1"/>
            <a:r>
              <a:rPr lang="de-DE" dirty="0"/>
              <a:t>not </a:t>
            </a:r>
            <a:r>
              <a:rPr lang="de-DE" dirty="0" err="1"/>
              <a:t>prospective</a:t>
            </a:r>
            <a:r>
              <a:rPr lang="de-DE" dirty="0"/>
              <a:t> </a:t>
            </a:r>
            <a:r>
              <a:rPr lang="de-DE" dirty="0" err="1"/>
              <a:t>beneficiary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liquidation</a:t>
            </a:r>
            <a:r>
              <a:rPr lang="de-DE" dirty="0"/>
              <a:t> </a:t>
            </a:r>
            <a:r>
              <a:rPr lang="de-DE" dirty="0" err="1"/>
              <a:t>beneficiary</a:t>
            </a:r>
            <a:r>
              <a:rPr lang="de-DE" dirty="0"/>
              <a:t> </a:t>
            </a:r>
            <a:r>
              <a:rPr lang="de-DE" dirty="0" err="1"/>
              <a:t>later</a:t>
            </a:r>
            <a:endParaRPr lang="de-DE" dirty="0"/>
          </a:p>
          <a:p>
            <a:r>
              <a:rPr lang="de-DE" dirty="0" err="1"/>
              <a:t>What</a:t>
            </a:r>
            <a:endParaRPr lang="de-DE" dirty="0"/>
          </a:p>
          <a:p>
            <a:pPr lvl="1"/>
            <a:r>
              <a:rPr lang="de-DE" dirty="0" err="1"/>
              <a:t>Inspection</a:t>
            </a:r>
            <a:endParaRPr lang="de-DE" dirty="0"/>
          </a:p>
          <a:p>
            <a:pPr lvl="2"/>
            <a:r>
              <a:rPr lang="de-DE" dirty="0" err="1"/>
              <a:t>Governing</a:t>
            </a:r>
            <a:r>
              <a:rPr lang="de-DE" dirty="0"/>
              <a:t> </a:t>
            </a:r>
            <a:r>
              <a:rPr lang="de-DE" dirty="0" err="1"/>
              <a:t>documents</a:t>
            </a:r>
            <a:endParaRPr lang="de-DE" dirty="0"/>
          </a:p>
          <a:p>
            <a:pPr lvl="2"/>
            <a:r>
              <a:rPr lang="de-DE" dirty="0"/>
              <a:t>Books and </a:t>
            </a:r>
            <a:r>
              <a:rPr lang="de-DE" dirty="0" err="1"/>
              <a:t>papers</a:t>
            </a:r>
            <a:endParaRPr lang="de-DE" dirty="0"/>
          </a:p>
          <a:p>
            <a:pPr lvl="1"/>
            <a:r>
              <a:rPr lang="de-DE" dirty="0" err="1"/>
              <a:t>Organized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 lvl="2"/>
            <a:r>
              <a:rPr lang="de-DE" dirty="0" err="1"/>
              <a:t>Explanations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434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5C077D5-2CE7-A6DD-1B04-84103883B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93781FC5-6564-22E5-AB8F-E4C8C9A2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Foundations: </a:t>
            </a:r>
            <a:r>
              <a:rPr lang="de-DE" dirty="0" err="1"/>
              <a:t>Beneficiaries</a:t>
            </a:r>
            <a:r>
              <a:rPr lang="de-DE" dirty="0"/>
              <a:t> / Information (2/2)</a:t>
            </a:r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02A306A7-7C4C-12D5-B587-09278BD40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/>
              <a:t>Restrictions</a:t>
            </a:r>
            <a:r>
              <a:rPr lang="de-DE" dirty="0"/>
              <a:t> at </a:t>
            </a:r>
            <a:r>
              <a:rPr lang="de-DE" dirty="0" err="1"/>
              <a:t>law</a:t>
            </a:r>
            <a:endParaRPr lang="de-DE" dirty="0"/>
          </a:p>
          <a:p>
            <a:pPr lvl="1"/>
            <a:r>
              <a:rPr lang="de-DE" dirty="0"/>
              <a:t>Information </a:t>
            </a:r>
            <a:r>
              <a:rPr lang="de-DE" dirty="0" err="1"/>
              <a:t>interest</a:t>
            </a:r>
            <a:endParaRPr lang="de-DE" dirty="0"/>
          </a:p>
          <a:p>
            <a:pPr lvl="1"/>
            <a:r>
              <a:rPr lang="de-DE" dirty="0" err="1"/>
              <a:t>Abuse</a:t>
            </a:r>
            <a:endParaRPr lang="de-DE" dirty="0"/>
          </a:p>
          <a:p>
            <a:pPr lvl="1"/>
            <a:r>
              <a:rPr lang="de-DE" dirty="0" err="1"/>
              <a:t>Competing</a:t>
            </a:r>
            <a:r>
              <a:rPr lang="de-DE" dirty="0"/>
              <a:t> </a:t>
            </a:r>
            <a:r>
              <a:rPr lang="de-DE" dirty="0" err="1"/>
              <a:t>interests</a:t>
            </a:r>
            <a:endParaRPr lang="de-DE" dirty="0"/>
          </a:p>
          <a:p>
            <a:pPr lvl="2"/>
            <a:r>
              <a:rPr lang="de-DE" dirty="0"/>
              <a:t>Disclosure v </a:t>
            </a:r>
            <a:r>
              <a:rPr lang="de-DE" dirty="0" err="1"/>
              <a:t>confidentiality</a:t>
            </a:r>
            <a:endParaRPr lang="de-DE" dirty="0"/>
          </a:p>
          <a:p>
            <a:pPr lvl="1"/>
            <a:r>
              <a:rPr lang="de-DE" dirty="0"/>
              <a:t>Liquidation </a:t>
            </a:r>
            <a:r>
              <a:rPr lang="de-DE" dirty="0" err="1"/>
              <a:t>beneficiary</a:t>
            </a:r>
            <a:endParaRPr lang="de-DE" dirty="0"/>
          </a:p>
          <a:p>
            <a:r>
              <a:rPr lang="de-DE" dirty="0" err="1"/>
              <a:t>Restrictions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articles</a:t>
            </a:r>
            <a:endParaRPr lang="de-DE" dirty="0"/>
          </a:p>
          <a:p>
            <a:pPr lvl="1"/>
            <a:r>
              <a:rPr lang="de-DE" dirty="0" err="1"/>
              <a:t>Revocation</a:t>
            </a:r>
            <a:endParaRPr lang="de-DE" dirty="0"/>
          </a:p>
          <a:p>
            <a:pPr lvl="1"/>
            <a:r>
              <a:rPr lang="de-DE" dirty="0"/>
              <a:t>Special </a:t>
            </a:r>
            <a:r>
              <a:rPr lang="de-DE" dirty="0" err="1"/>
              <a:t>controlling</a:t>
            </a:r>
            <a:r>
              <a:rPr lang="de-DE" dirty="0"/>
              <a:t> </a:t>
            </a:r>
            <a:r>
              <a:rPr lang="de-DE" dirty="0" err="1"/>
              <a:t>body</a:t>
            </a:r>
            <a:endParaRPr lang="de-DE" dirty="0"/>
          </a:p>
          <a:p>
            <a:pPr lvl="1"/>
            <a:r>
              <a:rPr lang="de-DE" dirty="0"/>
              <a:t>Public Supervision</a:t>
            </a:r>
          </a:p>
          <a:p>
            <a:pPr marL="457200" lvl="1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577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7D0A621-E10F-1941-0D89-38700611F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82A22CF-D04F-689C-23BB-17D3B34D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Foundations: </a:t>
            </a:r>
            <a:r>
              <a:rPr lang="de-DE" dirty="0" err="1"/>
              <a:t>Enforcement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AD2B58-2866-68C1-5502-159288720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Litigation and </a:t>
            </a:r>
            <a:r>
              <a:rPr lang="de-DE" dirty="0" err="1"/>
              <a:t>supervisory</a:t>
            </a:r>
            <a:r>
              <a:rPr lang="de-DE" dirty="0"/>
              <a:t> </a:t>
            </a:r>
            <a:r>
              <a:rPr lang="de-DE" dirty="0" err="1"/>
              <a:t>proceedings</a:t>
            </a:r>
            <a:endParaRPr lang="de-DE" dirty="0"/>
          </a:p>
          <a:p>
            <a:r>
              <a:rPr lang="de-DE" dirty="0"/>
              <a:t>Litigation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strict</a:t>
            </a:r>
            <a:r>
              <a:rPr lang="de-DE" dirty="0"/>
              <a:t> </a:t>
            </a:r>
            <a:r>
              <a:rPr lang="de-DE" dirty="0" err="1"/>
              <a:t>claims</a:t>
            </a:r>
            <a:endParaRPr lang="de-DE" dirty="0"/>
          </a:p>
          <a:p>
            <a:r>
              <a:rPr lang="de-DE" dirty="0" err="1"/>
              <a:t>Supervisory</a:t>
            </a:r>
            <a:r>
              <a:rPr lang="de-DE" dirty="0"/>
              <a:t> </a:t>
            </a:r>
            <a:r>
              <a:rPr lang="de-DE" dirty="0" err="1"/>
              <a:t>proceedings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policing</a:t>
            </a:r>
            <a:r>
              <a:rPr lang="de-DE" dirty="0"/>
              <a:t> </a:t>
            </a:r>
            <a:r>
              <a:rPr lang="de-DE" dirty="0" err="1"/>
              <a:t>rights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552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0E0562F-FF83-6D0C-5F64-EF3DF7494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B2ACA2-17AA-4E99-9BF1-B0384C2C7FAD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B0426F0-9A6C-A1DC-7513-566713C10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Trusts / Treuhänderschaft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A3C438-2B22-14AF-E627-E8D4AE26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Common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trust</a:t>
            </a:r>
            <a:r>
              <a:rPr lang="de-DE" dirty="0"/>
              <a:t> but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split</a:t>
            </a:r>
            <a:r>
              <a:rPr lang="de-DE" dirty="0"/>
              <a:t> </a:t>
            </a:r>
            <a:r>
              <a:rPr lang="de-DE" dirty="0" err="1"/>
              <a:t>ownership</a:t>
            </a:r>
            <a:endParaRPr lang="de-DE" dirty="0"/>
          </a:p>
          <a:p>
            <a:r>
              <a:rPr lang="de-DE" dirty="0"/>
              <a:t>Legal </a:t>
            </a:r>
            <a:r>
              <a:rPr lang="de-DE" dirty="0" err="1"/>
              <a:t>personality</a:t>
            </a:r>
            <a:r>
              <a:rPr lang="de-DE" dirty="0"/>
              <a:t>? </a:t>
            </a:r>
          </a:p>
          <a:p>
            <a:pPr lvl="1"/>
            <a:r>
              <a:rPr lang="de-DE" dirty="0" err="1"/>
              <a:t>No</a:t>
            </a:r>
            <a:r>
              <a:rPr lang="de-DE" dirty="0"/>
              <a:t>, but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sue</a:t>
            </a:r>
            <a:r>
              <a:rPr lang="de-DE" dirty="0"/>
              <a:t> and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sued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trust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 </a:t>
            </a:r>
            <a:r>
              <a:rPr lang="de-DE" dirty="0" err="1"/>
              <a:t>debatable</a:t>
            </a:r>
            <a:endParaRPr lang="de-DE" dirty="0"/>
          </a:p>
          <a:p>
            <a:r>
              <a:rPr lang="en-US" dirty="0"/>
              <a:t>right to information, not for the discretionary beneficiaries</a:t>
            </a:r>
          </a:p>
          <a:p>
            <a:r>
              <a:rPr lang="en-US" dirty="0"/>
              <a:t>standing to bring supervisory proceedings, by recent court cases restricted to strict beneficiaries/excluded for discretionary beneficiaries</a:t>
            </a:r>
          </a:p>
          <a:p>
            <a:r>
              <a:rPr lang="en-US" dirty="0"/>
              <a:t>notify court of important reasons for discharging a trustee</a:t>
            </a:r>
          </a:p>
          <a:p>
            <a:r>
              <a:rPr lang="en-US" dirty="0"/>
              <a:t>Derivative action/tracing/enforcement of liability claims/protect trust assets in the event of insolvency of the trustee </a:t>
            </a:r>
          </a:p>
          <a:p>
            <a:pPr lvl="1"/>
            <a:r>
              <a:rPr lang="en-US" dirty="0"/>
              <a:t>Cf </a:t>
            </a:r>
            <a:r>
              <a:rPr lang="en-US" i="1" dirty="0" err="1"/>
              <a:t>actio</a:t>
            </a:r>
            <a:r>
              <a:rPr lang="en-US" i="1" dirty="0"/>
              <a:t> pro socio </a:t>
            </a:r>
            <a:r>
              <a:rPr lang="en-US" dirty="0"/>
              <a:t>in partnership law</a:t>
            </a:r>
          </a:p>
        </p:txBody>
      </p:sp>
    </p:spTree>
    <p:extLst>
      <p:ext uri="{BB962C8B-B14F-4D97-AF65-F5344CB8AC3E}">
        <p14:creationId xmlns:p14="http://schemas.microsoft.com/office/powerpoint/2010/main" val="409809158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indent="-342900">
          <a:lnSpc>
            <a:spcPct val="80000"/>
          </a:lnSpc>
          <a:buFont typeface="Arial" pitchFamily="34" charset="0"/>
          <a:buChar char="•"/>
          <a:tabLst>
            <a:tab pos="539750" algn="l"/>
          </a:tabLst>
          <a:defRPr sz="31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Engravers MT</vt:lpstr>
      <vt:lpstr>Garamond</vt:lpstr>
      <vt:lpstr>Larissa</vt:lpstr>
      <vt:lpstr>Status of Beneficiaries of Trusts and Foundations in Liechtenstein</vt:lpstr>
      <vt:lpstr>Introductory Remarks</vt:lpstr>
      <vt:lpstr>Foundations: Beneficiaries</vt:lpstr>
      <vt:lpstr>Foundations: Beneficiaries standing</vt:lpstr>
      <vt:lpstr>Foundations: Beneficiaries / Information (1/2)</vt:lpstr>
      <vt:lpstr>Foundations: Beneficiaries / Information (2/2)</vt:lpstr>
      <vt:lpstr>Foundations: Enforcement by Beneficiaries</vt:lpstr>
      <vt:lpstr>Trusts / Treuhänderschaft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cher</dc:creator>
  <cp:lastModifiedBy>Kateřina Ronovská</cp:lastModifiedBy>
  <cp:revision>246</cp:revision>
  <cp:lastPrinted>2013-06-20T12:50:54Z</cp:lastPrinted>
  <dcterms:created xsi:type="dcterms:W3CDTF">2013-06-21T05:19:26Z</dcterms:created>
  <dcterms:modified xsi:type="dcterms:W3CDTF">2023-08-28T14:49:23Z</dcterms:modified>
</cp:coreProperties>
</file>