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387" r:id="rId6"/>
    <p:sldId id="394" r:id="rId7"/>
    <p:sldId id="415" r:id="rId8"/>
    <p:sldId id="414" r:id="rId9"/>
    <p:sldId id="393" r:id="rId10"/>
    <p:sldId id="421" r:id="rId11"/>
    <p:sldId id="412" r:id="rId12"/>
    <p:sldId id="390" r:id="rId13"/>
    <p:sldId id="405" r:id="rId14"/>
    <p:sldId id="406" r:id="rId15"/>
    <p:sldId id="401" r:id="rId16"/>
    <p:sldId id="398" r:id="rId17"/>
    <p:sldId id="403" r:id="rId18"/>
    <p:sldId id="396" r:id="rId19"/>
    <p:sldId id="397" r:id="rId20"/>
    <p:sldId id="417" r:id="rId21"/>
    <p:sldId id="395" r:id="rId22"/>
    <p:sldId id="407" r:id="rId23"/>
    <p:sldId id="409" r:id="rId24"/>
    <p:sldId id="410" r:id="rId25"/>
    <p:sldId id="411" r:id="rId26"/>
    <p:sldId id="419" r:id="rId27"/>
    <p:sldId id="399" r:id="rId28"/>
    <p:sldId id="418" r:id="rId29"/>
    <p:sldId id="400" r:id="rId30"/>
    <p:sldId id="402" r:id="rId31"/>
    <p:sldId id="413" r:id="rId32"/>
  </p:sldIdLst>
  <p:sldSz cx="12192000" cy="6858000"/>
  <p:notesSz cx="6858000"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řina Šimáčková" initials="KŠ" lastIdx="1" clrIdx="0">
    <p:extLst>
      <p:ext uri="{19B8F6BF-5375-455C-9EA6-DF929625EA0E}">
        <p15:presenceInfo xmlns:p15="http://schemas.microsoft.com/office/powerpoint/2012/main" userId="S::29538@muni.cz::0a78a92f-62b6-452f-8c85-f269530c89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3" autoAdjust="0"/>
    <p:restoredTop sz="94660"/>
  </p:normalViewPr>
  <p:slideViewPr>
    <p:cSldViewPr snapToGrid="0">
      <p:cViewPr varScale="1">
        <p:scale>
          <a:sx n="162" d="100"/>
          <a:sy n="162" d="100"/>
        </p:scale>
        <p:origin x="22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BBC63F19-96A0-4979-81D5-43D2018F6CC2}" type="datetimeFigureOut">
              <a:rPr lang="cs-CZ" smtClean="0"/>
              <a:t>16.04.2024</a:t>
            </a:fld>
            <a:endParaRPr lang="cs-CZ"/>
          </a:p>
        </p:txBody>
      </p:sp>
      <p:sp>
        <p:nvSpPr>
          <p:cNvPr id="4" name="Zástupný symbol pro obrázek snímku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718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429750"/>
            <a:ext cx="2971800" cy="496888"/>
          </a:xfrm>
          <a:prstGeom prst="rect">
            <a:avLst/>
          </a:prstGeom>
        </p:spPr>
        <p:txBody>
          <a:bodyPr vert="horz" lIns="91440" tIns="45720" rIns="91440" bIns="45720" rtlCol="0" anchor="b"/>
          <a:lstStyle>
            <a:lvl1pPr algn="r">
              <a:defRPr sz="1200"/>
            </a:lvl1pPr>
          </a:lstStyle>
          <a:p>
            <a:fld id="{28303FFF-AF7E-4347-9708-0F7FA68C6F7F}" type="slidenum">
              <a:rPr lang="cs-CZ" smtClean="0"/>
              <a:t>‹#›</a:t>
            </a:fld>
            <a:endParaRPr lang="cs-CZ"/>
          </a:p>
        </p:txBody>
      </p:sp>
    </p:spTree>
    <p:extLst>
      <p:ext uri="{BB962C8B-B14F-4D97-AF65-F5344CB8AC3E}">
        <p14:creationId xmlns:p14="http://schemas.microsoft.com/office/powerpoint/2010/main" val="324541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DF9F3F-0BFB-4FE8-9251-C51BD71447A2}" type="slidenum">
              <a:rPr lang="cs-CZ" smtClean="0"/>
              <a:t>‹#›</a:t>
            </a:fld>
            <a:endParaRPr lang="cs-CZ"/>
          </a:p>
        </p:txBody>
      </p:sp>
    </p:spTree>
    <p:extLst>
      <p:ext uri="{BB962C8B-B14F-4D97-AF65-F5344CB8AC3E}">
        <p14:creationId xmlns:p14="http://schemas.microsoft.com/office/powerpoint/2010/main" val="117619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DF9F3F-0BFB-4FE8-9251-C51BD71447A2}" type="slidenum">
              <a:rPr lang="cs-CZ" smtClean="0"/>
              <a:t>‹#›</a:t>
            </a:fld>
            <a:endParaRPr lang="cs-CZ"/>
          </a:p>
        </p:txBody>
      </p:sp>
    </p:spTree>
    <p:extLst>
      <p:ext uri="{BB962C8B-B14F-4D97-AF65-F5344CB8AC3E}">
        <p14:creationId xmlns:p14="http://schemas.microsoft.com/office/powerpoint/2010/main" val="64694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DF9F3F-0BFB-4FE8-9251-C51BD71447A2}" type="slidenum">
              <a:rPr lang="cs-CZ" smtClean="0"/>
              <a:t>‹#›</a:t>
            </a:fld>
            <a:endParaRPr lang="cs-CZ"/>
          </a:p>
        </p:txBody>
      </p:sp>
    </p:spTree>
    <p:extLst>
      <p:ext uri="{BB962C8B-B14F-4D97-AF65-F5344CB8AC3E}">
        <p14:creationId xmlns:p14="http://schemas.microsoft.com/office/powerpoint/2010/main" val="1807534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bsah - odrážky">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16000" y="1785926"/>
            <a:ext cx="10560000" cy="3786214"/>
          </a:xfrm>
        </p:spPr>
        <p:txBody>
          <a:bodyPr/>
          <a:lstStyle>
            <a:lvl1pPr>
              <a:defRPr sz="2400"/>
            </a:lvl1pPr>
            <a:lvl2pPr>
              <a:defRPr sz="2000"/>
            </a:lvl2pPr>
            <a:lvl3pPr>
              <a:defRPr sz="1800"/>
            </a:lvl3pPr>
            <a:lvl4pPr>
              <a:defRPr sz="1800"/>
            </a:lvl4pPr>
            <a:lvl5pPr>
              <a:defRPr sz="18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zápatí 4"/>
          <p:cNvSpPr>
            <a:spLocks noGrp="1"/>
          </p:cNvSpPr>
          <p:nvPr>
            <p:ph type="ftr" sz="quarter" idx="3"/>
          </p:nvPr>
        </p:nvSpPr>
        <p:spPr>
          <a:xfrm>
            <a:off x="816000" y="5963612"/>
            <a:ext cx="8423272" cy="365125"/>
          </a:xfrm>
          <a:prstGeom prst="rect">
            <a:avLst/>
          </a:prstGeom>
        </p:spPr>
        <p:txBody>
          <a:bodyPr/>
          <a:lstStyle>
            <a:lvl1pPr>
              <a:defRPr>
                <a:solidFill>
                  <a:schemeClr val="bg1"/>
                </a:solidFill>
              </a:defRPr>
            </a:lvl1pPr>
          </a:lstStyle>
          <a:p>
            <a:endParaRPr lang="cs-CZ" dirty="0"/>
          </a:p>
        </p:txBody>
      </p:sp>
    </p:spTree>
    <p:extLst>
      <p:ext uri="{BB962C8B-B14F-4D97-AF65-F5344CB8AC3E}">
        <p14:creationId xmlns:p14="http://schemas.microsoft.com/office/powerpoint/2010/main" val="330711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DF9F3F-0BFB-4FE8-9251-C51BD71447A2}" type="slidenum">
              <a:rPr lang="cs-CZ" smtClean="0"/>
              <a:t>‹#›</a:t>
            </a:fld>
            <a:endParaRPr lang="cs-CZ"/>
          </a:p>
        </p:txBody>
      </p:sp>
    </p:spTree>
    <p:extLst>
      <p:ext uri="{BB962C8B-B14F-4D97-AF65-F5344CB8AC3E}">
        <p14:creationId xmlns:p14="http://schemas.microsoft.com/office/powerpoint/2010/main" val="132758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DF9F3F-0BFB-4FE8-9251-C51BD71447A2}" type="slidenum">
              <a:rPr lang="cs-CZ" smtClean="0"/>
              <a:t>‹#›</a:t>
            </a:fld>
            <a:endParaRPr lang="cs-CZ"/>
          </a:p>
        </p:txBody>
      </p:sp>
    </p:spTree>
    <p:extLst>
      <p:ext uri="{BB962C8B-B14F-4D97-AF65-F5344CB8AC3E}">
        <p14:creationId xmlns:p14="http://schemas.microsoft.com/office/powerpoint/2010/main" val="67521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5DF9F3F-0BFB-4FE8-9251-C51BD71447A2}" type="slidenum">
              <a:rPr lang="cs-CZ" smtClean="0"/>
              <a:t>‹#›</a:t>
            </a:fld>
            <a:endParaRPr lang="cs-CZ"/>
          </a:p>
        </p:txBody>
      </p:sp>
    </p:spTree>
    <p:extLst>
      <p:ext uri="{BB962C8B-B14F-4D97-AF65-F5344CB8AC3E}">
        <p14:creationId xmlns:p14="http://schemas.microsoft.com/office/powerpoint/2010/main" val="350073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5DF9F3F-0BFB-4FE8-9251-C51BD71447A2}" type="slidenum">
              <a:rPr lang="cs-CZ" smtClean="0"/>
              <a:t>‹#›</a:t>
            </a:fld>
            <a:endParaRPr lang="cs-CZ"/>
          </a:p>
        </p:txBody>
      </p:sp>
    </p:spTree>
    <p:extLst>
      <p:ext uri="{BB962C8B-B14F-4D97-AF65-F5344CB8AC3E}">
        <p14:creationId xmlns:p14="http://schemas.microsoft.com/office/powerpoint/2010/main" val="416151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5DF9F3F-0BFB-4FE8-9251-C51BD71447A2}" type="slidenum">
              <a:rPr lang="cs-CZ" smtClean="0"/>
              <a:t>‹#›</a:t>
            </a:fld>
            <a:endParaRPr lang="cs-CZ"/>
          </a:p>
        </p:txBody>
      </p:sp>
    </p:spTree>
    <p:extLst>
      <p:ext uri="{BB962C8B-B14F-4D97-AF65-F5344CB8AC3E}">
        <p14:creationId xmlns:p14="http://schemas.microsoft.com/office/powerpoint/2010/main" val="305468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5DF9F3F-0BFB-4FE8-9251-C51BD71447A2}" type="slidenum">
              <a:rPr lang="cs-CZ" smtClean="0"/>
              <a:t>‹#›</a:t>
            </a:fld>
            <a:endParaRPr lang="cs-CZ"/>
          </a:p>
        </p:txBody>
      </p:sp>
    </p:spTree>
    <p:extLst>
      <p:ext uri="{BB962C8B-B14F-4D97-AF65-F5344CB8AC3E}">
        <p14:creationId xmlns:p14="http://schemas.microsoft.com/office/powerpoint/2010/main" val="230909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5DF9F3F-0BFB-4FE8-9251-C51BD71447A2}" type="slidenum">
              <a:rPr lang="cs-CZ" smtClean="0"/>
              <a:t>‹#›</a:t>
            </a:fld>
            <a:endParaRPr lang="cs-CZ"/>
          </a:p>
        </p:txBody>
      </p:sp>
    </p:spTree>
    <p:extLst>
      <p:ext uri="{BB962C8B-B14F-4D97-AF65-F5344CB8AC3E}">
        <p14:creationId xmlns:p14="http://schemas.microsoft.com/office/powerpoint/2010/main" val="381330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5DF9F3F-0BFB-4FE8-9251-C51BD71447A2}" type="slidenum">
              <a:rPr lang="cs-CZ" smtClean="0"/>
              <a:t>‹#›</a:t>
            </a:fld>
            <a:endParaRPr lang="cs-CZ"/>
          </a:p>
        </p:txBody>
      </p:sp>
    </p:spTree>
    <p:extLst>
      <p:ext uri="{BB962C8B-B14F-4D97-AF65-F5344CB8AC3E}">
        <p14:creationId xmlns:p14="http://schemas.microsoft.com/office/powerpoint/2010/main" val="173720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F9F3F-0BFB-4FE8-9251-C51BD71447A2}" type="slidenum">
              <a:rPr lang="cs-CZ" smtClean="0"/>
              <a:t>‹#›</a:t>
            </a:fld>
            <a:endParaRPr lang="cs-CZ"/>
          </a:p>
        </p:txBody>
      </p:sp>
    </p:spTree>
    <p:extLst>
      <p:ext uri="{BB962C8B-B14F-4D97-AF65-F5344CB8AC3E}">
        <p14:creationId xmlns:p14="http://schemas.microsoft.com/office/powerpoint/2010/main" val="580168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chr.coe.int/w/grand-chamber-rulings-in-the-climate-change-case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www.echr.coe.int/documents/d/echr/speech_20140131_vosskuhle_eng"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hudoc.echr.coe.int/eng#{%22tabview%22:[%22document%22],%22itemid%22:[%22001-211127%22]}" TargetMode="External"/><Relationship Id="rId2" Type="http://schemas.openxmlformats.org/officeDocument/2006/relationships/hyperlink" Target="https://hudoc.echr.coe.int/eng#{%22appno%22:[%2263235/00%22]}"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inQJkYGkWY" TargetMode="External"/><Relationship Id="rId2" Type="http://schemas.openxmlformats.org/officeDocument/2006/relationships/hyperlink" Target="https://www.youtube.com/watch?v=XA36LCnNlgQ" TargetMode="External"/><Relationship Id="rId1" Type="http://schemas.openxmlformats.org/officeDocument/2006/relationships/slideLayout" Target="../slideLayouts/slideLayout12.xml"/><Relationship Id="rId4" Type="http://schemas.openxmlformats.org/officeDocument/2006/relationships/hyperlink" Target="https://www.echr.coe.int/videos?p_l_back_url=%2Fsearch%3Fq%3Dfilm%2Babout%2Bthe%2Bcourt"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coe.echr.int/"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www.coe.echr.int/"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psp.cz/docs/laws/listina.html"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fr-FR" sz="4000" b="0" i="0" dirty="0" err="1">
                <a:solidFill>
                  <a:srgbClr val="3A3A3A"/>
                </a:solidFill>
                <a:effectLst/>
                <a:latin typeface="Open Sans" panose="020B0606030504020204" pitchFamily="34" charset="0"/>
              </a:rPr>
              <a:t>Vliv</a:t>
            </a:r>
            <a:r>
              <a:rPr lang="fr-FR" sz="4000" b="0" i="0" dirty="0">
                <a:solidFill>
                  <a:srgbClr val="3A3A3A"/>
                </a:solidFill>
                <a:effectLst/>
                <a:latin typeface="Open Sans" panose="020B0606030504020204" pitchFamily="34" charset="0"/>
              </a:rPr>
              <a:t> ESLP na </a:t>
            </a:r>
            <a:r>
              <a:rPr lang="fr-FR" sz="4000" b="0" i="0" dirty="0" err="1">
                <a:solidFill>
                  <a:srgbClr val="3A3A3A"/>
                </a:solidFill>
                <a:effectLst/>
                <a:latin typeface="Open Sans" panose="020B0606030504020204" pitchFamily="34" charset="0"/>
              </a:rPr>
              <a:t>český</a:t>
            </a:r>
            <a:r>
              <a:rPr lang="fr-FR" sz="4000" b="0" i="0" dirty="0">
                <a:solidFill>
                  <a:srgbClr val="3A3A3A"/>
                </a:solidFill>
                <a:effectLst/>
                <a:latin typeface="Open Sans" panose="020B0606030504020204" pitchFamily="34" charset="0"/>
              </a:rPr>
              <a:t> </a:t>
            </a:r>
            <a:r>
              <a:rPr lang="fr-FR" sz="4000" b="0" i="0" dirty="0" err="1">
                <a:solidFill>
                  <a:srgbClr val="3A3A3A"/>
                </a:solidFill>
                <a:effectLst/>
                <a:latin typeface="Open Sans" panose="020B0606030504020204" pitchFamily="34" charset="0"/>
              </a:rPr>
              <a:t>ústavní</a:t>
            </a:r>
            <a:r>
              <a:rPr lang="fr-FR" sz="4000" b="0" i="0" dirty="0">
                <a:solidFill>
                  <a:srgbClr val="3A3A3A"/>
                </a:solidFill>
                <a:effectLst/>
                <a:latin typeface="Open Sans" panose="020B0606030504020204" pitchFamily="34" charset="0"/>
              </a:rPr>
              <a:t> </a:t>
            </a:r>
            <a:r>
              <a:rPr lang="fr-FR" sz="4000" b="0" i="0" dirty="0" err="1">
                <a:solidFill>
                  <a:srgbClr val="3A3A3A"/>
                </a:solidFill>
                <a:effectLst/>
                <a:latin typeface="Open Sans" panose="020B0606030504020204" pitchFamily="34" charset="0"/>
              </a:rPr>
              <a:t>pořádek</a:t>
            </a:r>
            <a:r>
              <a:rPr lang="fr-FR" sz="4000" b="0" i="0" dirty="0">
                <a:solidFill>
                  <a:srgbClr val="3A3A3A"/>
                </a:solidFill>
                <a:effectLst/>
                <a:latin typeface="Open Sans" panose="020B0606030504020204" pitchFamily="34" charset="0"/>
              </a:rPr>
              <a:t> </a:t>
            </a:r>
            <a:br>
              <a:rPr lang="cs-CZ" sz="4000" b="0" i="0" dirty="0">
                <a:solidFill>
                  <a:srgbClr val="3A3A3A"/>
                </a:solidFill>
                <a:effectLst/>
                <a:latin typeface="Open Sans" panose="020B0606030504020204" pitchFamily="34" charset="0"/>
              </a:rPr>
            </a:br>
            <a:br>
              <a:rPr lang="cs-CZ" sz="4000" b="0" i="0" dirty="0">
                <a:solidFill>
                  <a:srgbClr val="3A3A3A"/>
                </a:solidFill>
                <a:effectLst/>
                <a:latin typeface="Open Sans" panose="020B0606030504020204" pitchFamily="34" charset="0"/>
              </a:rPr>
            </a:br>
            <a:r>
              <a:rPr lang="fr-FR" sz="1200" b="0" i="0" dirty="0">
                <a:solidFill>
                  <a:srgbClr val="3A3A3A"/>
                </a:solidFill>
                <a:effectLst/>
                <a:latin typeface="Open Sans" panose="020B0606030504020204" pitchFamily="34" charset="0"/>
              </a:rPr>
              <a:t>(</a:t>
            </a:r>
            <a:r>
              <a:rPr lang="fr-FR" sz="1600" b="0" i="0" dirty="0" err="1">
                <a:solidFill>
                  <a:srgbClr val="3A3A3A"/>
                </a:solidFill>
                <a:effectLst/>
                <a:latin typeface="Open Sans" panose="020B0606030504020204" pitchFamily="34" charset="0"/>
              </a:rPr>
              <a:t>včetně</a:t>
            </a:r>
            <a:r>
              <a:rPr lang="fr-FR" sz="1600" b="0" i="0" dirty="0">
                <a:solidFill>
                  <a:srgbClr val="3A3A3A"/>
                </a:solidFill>
                <a:effectLst/>
                <a:latin typeface="Open Sans" panose="020B0606030504020204" pitchFamily="34" charset="0"/>
              </a:rPr>
              <a:t> </a:t>
            </a:r>
            <a:r>
              <a:rPr lang="fr-FR" sz="1600" b="0" i="0" dirty="0" err="1">
                <a:solidFill>
                  <a:srgbClr val="3A3A3A"/>
                </a:solidFill>
                <a:effectLst/>
                <a:latin typeface="Open Sans" panose="020B0606030504020204" pitchFamily="34" charset="0"/>
              </a:rPr>
              <a:t>aktuální</a:t>
            </a:r>
            <a:r>
              <a:rPr lang="fr-FR" sz="1600" b="0" i="0" dirty="0">
                <a:solidFill>
                  <a:srgbClr val="3A3A3A"/>
                </a:solidFill>
                <a:effectLst/>
                <a:latin typeface="Open Sans" panose="020B0606030504020204" pitchFamily="34" charset="0"/>
              </a:rPr>
              <a:t> </a:t>
            </a:r>
            <a:r>
              <a:rPr lang="fr-FR" sz="1600" b="0" i="0" dirty="0" err="1">
                <a:solidFill>
                  <a:srgbClr val="3A3A3A"/>
                </a:solidFill>
                <a:effectLst/>
                <a:latin typeface="Open Sans" panose="020B0606030504020204" pitchFamily="34" charset="0"/>
              </a:rPr>
              <a:t>judikatury</a:t>
            </a:r>
            <a:r>
              <a:rPr lang="fr-FR" sz="1600" b="0" i="0" dirty="0">
                <a:solidFill>
                  <a:srgbClr val="3A3A3A"/>
                </a:solidFill>
                <a:effectLst/>
                <a:latin typeface="Open Sans" panose="020B0606030504020204" pitchFamily="34" charset="0"/>
              </a:rPr>
              <a:t> </a:t>
            </a:r>
            <a:r>
              <a:rPr lang="fr-FR" sz="1600" b="0" i="0" dirty="0" err="1">
                <a:solidFill>
                  <a:srgbClr val="3A3A3A"/>
                </a:solidFill>
                <a:effectLst/>
                <a:latin typeface="Open Sans" panose="020B0606030504020204" pitchFamily="34" charset="0"/>
              </a:rPr>
              <a:t>proti</a:t>
            </a:r>
            <a:r>
              <a:rPr lang="fr-FR" sz="1600" b="0" i="0" dirty="0">
                <a:solidFill>
                  <a:srgbClr val="3A3A3A"/>
                </a:solidFill>
                <a:effectLst/>
                <a:latin typeface="Open Sans" panose="020B0606030504020204" pitchFamily="34" charset="0"/>
              </a:rPr>
              <a:t> ČR a </a:t>
            </a:r>
            <a:r>
              <a:rPr lang="fr-FR" sz="1600" b="0" i="0" dirty="0" err="1">
                <a:solidFill>
                  <a:srgbClr val="3A3A3A"/>
                </a:solidFill>
                <a:effectLst/>
                <a:latin typeface="Open Sans" panose="020B0606030504020204" pitchFamily="34" charset="0"/>
              </a:rPr>
              <a:t>notifikovaných</a:t>
            </a:r>
            <a:r>
              <a:rPr lang="fr-FR" sz="1600" b="0" i="0" dirty="0">
                <a:solidFill>
                  <a:srgbClr val="3A3A3A"/>
                </a:solidFill>
                <a:effectLst/>
                <a:latin typeface="Open Sans" panose="020B0606030504020204" pitchFamily="34" charset="0"/>
              </a:rPr>
              <a:t> </a:t>
            </a:r>
            <a:r>
              <a:rPr lang="fr-FR" sz="1600" b="0" i="0" dirty="0" err="1">
                <a:solidFill>
                  <a:srgbClr val="3A3A3A"/>
                </a:solidFill>
                <a:effectLst/>
                <a:latin typeface="Open Sans" panose="020B0606030504020204" pitchFamily="34" charset="0"/>
              </a:rPr>
              <a:t>nerozhodnutých</a:t>
            </a:r>
            <a:r>
              <a:rPr lang="fr-FR" sz="1600" b="0" i="0" dirty="0">
                <a:solidFill>
                  <a:srgbClr val="3A3A3A"/>
                </a:solidFill>
                <a:effectLst/>
                <a:latin typeface="Open Sans" panose="020B0606030504020204" pitchFamily="34" charset="0"/>
              </a:rPr>
              <a:t> </a:t>
            </a:r>
            <a:r>
              <a:rPr lang="fr-FR" sz="1600" b="0" i="0" dirty="0" err="1">
                <a:solidFill>
                  <a:srgbClr val="3A3A3A"/>
                </a:solidFill>
                <a:effectLst/>
                <a:latin typeface="Open Sans" panose="020B0606030504020204" pitchFamily="34" charset="0"/>
              </a:rPr>
              <a:t>stížností</a:t>
            </a:r>
            <a:r>
              <a:rPr lang="fr-FR" sz="1600" b="0" i="0" dirty="0">
                <a:solidFill>
                  <a:srgbClr val="3A3A3A"/>
                </a:solidFill>
                <a:effectLst/>
                <a:latin typeface="Open Sans" panose="020B0606030504020204" pitchFamily="34" charset="0"/>
              </a:rPr>
              <a:t> </a:t>
            </a:r>
            <a:r>
              <a:rPr lang="fr-FR" sz="1600" b="0" i="0" dirty="0" err="1">
                <a:solidFill>
                  <a:srgbClr val="3A3A3A"/>
                </a:solidFill>
                <a:effectLst/>
                <a:latin typeface="Open Sans" panose="020B0606030504020204" pitchFamily="34" charset="0"/>
              </a:rPr>
              <a:t>proti</a:t>
            </a:r>
            <a:r>
              <a:rPr lang="fr-FR" sz="1600" b="0" i="0" dirty="0">
                <a:solidFill>
                  <a:srgbClr val="3A3A3A"/>
                </a:solidFill>
                <a:effectLst/>
                <a:latin typeface="Open Sans" panose="020B0606030504020204" pitchFamily="34" charset="0"/>
              </a:rPr>
              <a:t> ČR)</a:t>
            </a:r>
            <a:endParaRPr lang="cs-CZ" sz="1600" dirty="0">
              <a:latin typeface="+mn-lt"/>
              <a:ea typeface="+mn-ea"/>
              <a:cs typeface="+mn-cs"/>
            </a:endParaRPr>
          </a:p>
        </p:txBody>
      </p:sp>
      <p:sp>
        <p:nvSpPr>
          <p:cNvPr id="3" name="Podnadpis 2"/>
          <p:cNvSpPr>
            <a:spLocks noGrp="1"/>
          </p:cNvSpPr>
          <p:nvPr>
            <p:ph type="subTitle" idx="1"/>
          </p:nvPr>
        </p:nvSpPr>
        <p:spPr/>
        <p:txBody>
          <a:bodyPr/>
          <a:lstStyle/>
          <a:p>
            <a:r>
              <a:rPr lang="cs-CZ" dirty="0"/>
              <a:t>Kateřina Šimáčková </a:t>
            </a:r>
          </a:p>
        </p:txBody>
      </p:sp>
      <p:sp>
        <p:nvSpPr>
          <p:cNvPr id="4" name="Zástupný symbol pro zápatí 3">
            <a:extLst>
              <a:ext uri="{FF2B5EF4-FFF2-40B4-BE49-F238E27FC236}">
                <a16:creationId xmlns:a16="http://schemas.microsoft.com/office/drawing/2014/main" id="{689EBB1E-8F54-4881-8513-A5A455C64994}"/>
              </a:ext>
            </a:extLst>
          </p:cNvPr>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val="252493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buNone/>
            </a:pPr>
            <a:r>
              <a:rPr lang="cs-CZ" sz="3200" dirty="0" err="1"/>
              <a:t>Follow</a:t>
            </a:r>
            <a:r>
              <a:rPr lang="cs-CZ" sz="3200" dirty="0"/>
              <a:t> </a:t>
            </a:r>
            <a:r>
              <a:rPr lang="cs-CZ" sz="3200" dirty="0" err="1"/>
              <a:t>ups</a:t>
            </a:r>
            <a:r>
              <a:rPr lang="cs-CZ" sz="3200" dirty="0"/>
              <a:t>: </a:t>
            </a:r>
          </a:p>
          <a:p>
            <a:pPr marL="0" indent="0">
              <a:buNone/>
            </a:pPr>
            <a:r>
              <a:rPr lang="en-GB" sz="3200" dirty="0" err="1"/>
              <a:t>Maymulakhin</a:t>
            </a:r>
            <a:r>
              <a:rPr lang="en-GB" sz="3200" dirty="0"/>
              <a:t> a </a:t>
            </a:r>
            <a:r>
              <a:rPr lang="en-GB" sz="3200" dirty="0" err="1"/>
              <a:t>Markiv</a:t>
            </a:r>
            <a:r>
              <a:rPr lang="en-GB" sz="3200" dirty="0"/>
              <a:t> </a:t>
            </a:r>
            <a:r>
              <a:rPr lang="cs-CZ" sz="3200" dirty="0"/>
              <a:t>proti Ukrajině</a:t>
            </a:r>
            <a:r>
              <a:rPr lang="en-GB" sz="3200" dirty="0"/>
              <a:t>, 75135/14</a:t>
            </a:r>
            <a:endParaRPr lang="fr-FR" sz="3200" dirty="0"/>
          </a:p>
          <a:p>
            <a:pPr marL="0" indent="0">
              <a:buNone/>
            </a:pPr>
            <a:r>
              <a:rPr lang="fr-FR" sz="3200" dirty="0" err="1"/>
              <a:t>Koilova</a:t>
            </a:r>
            <a:r>
              <a:rPr lang="fr-FR" sz="3200" dirty="0"/>
              <a:t> </a:t>
            </a:r>
            <a:r>
              <a:rPr lang="cs-CZ" sz="3200" dirty="0"/>
              <a:t>a</a:t>
            </a:r>
            <a:r>
              <a:rPr lang="fr-FR" sz="3200" dirty="0"/>
              <a:t> </a:t>
            </a:r>
            <a:r>
              <a:rPr lang="fr-FR" sz="3200" dirty="0" err="1"/>
              <a:t>Babulkova</a:t>
            </a:r>
            <a:r>
              <a:rPr lang="fr-FR" sz="3200" dirty="0"/>
              <a:t> </a:t>
            </a:r>
            <a:r>
              <a:rPr lang="cs-CZ" sz="3200" dirty="0"/>
              <a:t>proti Bulharsku, </a:t>
            </a:r>
            <a:r>
              <a:rPr lang="fr-FR" sz="3200" dirty="0"/>
              <a:t>40209/20</a:t>
            </a:r>
            <a:r>
              <a:rPr lang="cs-CZ" sz="3200" dirty="0"/>
              <a:t> – neuznání britského manželství </a:t>
            </a:r>
          </a:p>
          <a:p>
            <a:pPr marL="0" indent="0" algn="l">
              <a:buNone/>
            </a:pPr>
            <a:r>
              <a:rPr lang="fr-FR" sz="3200" dirty="0" err="1"/>
              <a:t>Buhuceanu</a:t>
            </a:r>
            <a:r>
              <a:rPr lang="fr-FR" sz="3200" dirty="0"/>
              <a:t> </a:t>
            </a:r>
            <a:r>
              <a:rPr lang="cs-CZ" sz="3200" dirty="0"/>
              <a:t>a ostatní proti Rumunsku,</a:t>
            </a:r>
            <a:r>
              <a:rPr lang="fr-FR" sz="3200" dirty="0"/>
              <a:t> 20081/19</a:t>
            </a:r>
            <a:endParaRPr lang="cs-CZ" sz="3200" dirty="0"/>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br>
              <a:rPr lang="cs-CZ" sz="44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br>
            <a:r>
              <a:rPr lang="de-DE" sz="3100" b="1" dirty="0" err="1">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Fedotova</a:t>
            </a:r>
            <a:r>
              <a:rPr lang="de-DE" sz="31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 </a:t>
            </a:r>
            <a:r>
              <a:rPr lang="cs-CZ" sz="31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a ostatní proti Rusku, VS </a:t>
            </a:r>
            <a:r>
              <a:rPr lang="de-DE" sz="31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40792/10, 30538/14</a:t>
            </a:r>
            <a:r>
              <a:rPr lang="cs-CZ" sz="31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a:t>
            </a:r>
            <a:r>
              <a:rPr lang="de-DE" sz="31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 43439/14</a:t>
            </a:r>
            <a:br>
              <a:rPr lang="cs-CZ" sz="3100" dirty="0"/>
            </a:br>
            <a:endParaRPr lang="cs-CZ" sz="3100" dirty="0"/>
          </a:p>
        </p:txBody>
      </p:sp>
    </p:spTree>
    <p:extLst>
      <p:ext uri="{BB962C8B-B14F-4D97-AF65-F5344CB8AC3E}">
        <p14:creationId xmlns:p14="http://schemas.microsoft.com/office/powerpoint/2010/main" val="413095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buNone/>
            </a:pPr>
            <a:r>
              <a:rPr lang="lt-LT" dirty="0" err="1"/>
              <a:t>Distribuce</a:t>
            </a:r>
            <a:r>
              <a:rPr lang="lt-LT" dirty="0"/>
              <a:t> </a:t>
            </a:r>
            <a:r>
              <a:rPr lang="lt-LT" dirty="0" err="1"/>
              <a:t>knihy</a:t>
            </a:r>
            <a:r>
              <a:rPr lang="lt-LT" dirty="0"/>
              <a:t> </a:t>
            </a:r>
            <a:r>
              <a:rPr lang="lt-LT" dirty="0" err="1"/>
              <a:t>pohádek</a:t>
            </a:r>
            <a:r>
              <a:rPr lang="lt-LT" dirty="0"/>
              <a:t> pro </a:t>
            </a:r>
            <a:r>
              <a:rPr lang="lt-LT" dirty="0" err="1"/>
              <a:t>děti</a:t>
            </a:r>
            <a:r>
              <a:rPr lang="cs-CZ" dirty="0"/>
              <a:t>, </a:t>
            </a:r>
            <a:r>
              <a:rPr lang="lt-LT" dirty="0" err="1"/>
              <a:t>obsahující</a:t>
            </a:r>
            <a:r>
              <a:rPr lang="lt-LT" dirty="0"/>
              <a:t> </a:t>
            </a:r>
            <a:r>
              <a:rPr lang="lt-LT" dirty="0" err="1"/>
              <a:t>příběhy</a:t>
            </a:r>
            <a:r>
              <a:rPr lang="lt-LT" dirty="0"/>
              <a:t> o </a:t>
            </a:r>
            <a:r>
              <a:rPr lang="lt-LT" dirty="0" err="1"/>
              <a:t>manželství</a:t>
            </a:r>
            <a:r>
              <a:rPr lang="lt-LT" dirty="0"/>
              <a:t> </a:t>
            </a:r>
            <a:r>
              <a:rPr lang="lt-LT" dirty="0" err="1"/>
              <a:t>osob</a:t>
            </a:r>
            <a:r>
              <a:rPr lang="lt-LT" dirty="0"/>
              <a:t> </a:t>
            </a:r>
            <a:r>
              <a:rPr lang="lt-LT" dirty="0" err="1"/>
              <a:t>stejného</a:t>
            </a:r>
            <a:r>
              <a:rPr lang="lt-LT" dirty="0"/>
              <a:t> </a:t>
            </a:r>
            <a:r>
              <a:rPr lang="lt-LT" dirty="0" err="1"/>
              <a:t>pohlaví</a:t>
            </a:r>
            <a:r>
              <a:rPr lang="cs-CZ" dirty="0"/>
              <a:t>, </a:t>
            </a:r>
            <a:r>
              <a:rPr lang="lt-LT" dirty="0"/>
              <a:t>byla</a:t>
            </a:r>
            <a:r>
              <a:rPr lang="cs-CZ" dirty="0"/>
              <a:t> </a:t>
            </a:r>
            <a:r>
              <a:rPr lang="lt-LT" dirty="0" err="1"/>
              <a:t>pozastavena</a:t>
            </a:r>
            <a:r>
              <a:rPr lang="cs-CZ" dirty="0"/>
              <a:t> a následně po roce obnovena, ale </a:t>
            </a:r>
            <a:r>
              <a:rPr lang="lt-LT" dirty="0" err="1"/>
              <a:t>označena</a:t>
            </a:r>
            <a:r>
              <a:rPr lang="lt-LT" dirty="0"/>
              <a:t> jako </a:t>
            </a:r>
            <a:r>
              <a:rPr lang="lt-LT" dirty="0" err="1"/>
              <a:t>možná</a:t>
            </a:r>
            <a:r>
              <a:rPr lang="lt-LT" dirty="0"/>
              <a:t> </a:t>
            </a:r>
            <a:r>
              <a:rPr lang="lt-LT" dirty="0" err="1"/>
              <a:t>škodlivá</a:t>
            </a:r>
            <a:r>
              <a:rPr lang="lt-LT" dirty="0"/>
              <a:t> pro </a:t>
            </a:r>
            <a:r>
              <a:rPr lang="lt-LT" dirty="0" err="1"/>
              <a:t>děti</a:t>
            </a:r>
            <a:r>
              <a:rPr lang="lt-LT" dirty="0"/>
              <a:t> </a:t>
            </a:r>
            <a:r>
              <a:rPr lang="lt-LT" dirty="0" err="1"/>
              <a:t>mladší</a:t>
            </a:r>
            <a:r>
              <a:rPr lang="lt-LT" dirty="0"/>
              <a:t> 14 </a:t>
            </a:r>
            <a:r>
              <a:rPr lang="lt-LT" dirty="0" err="1"/>
              <a:t>let</a:t>
            </a:r>
            <a:r>
              <a:rPr lang="lt-LT" dirty="0"/>
              <a:t>. </a:t>
            </a:r>
            <a:endParaRPr lang="cs-CZ" dirty="0"/>
          </a:p>
          <a:p>
            <a:pPr marL="0" indent="0">
              <a:buNone/>
            </a:pPr>
            <a:r>
              <a:rPr lang="cs-CZ" dirty="0"/>
              <a:t>Jednomyslně porušení </a:t>
            </a:r>
            <a:r>
              <a:rPr lang="lt-LT" dirty="0" err="1"/>
              <a:t>článku</a:t>
            </a:r>
            <a:r>
              <a:rPr lang="lt-LT" dirty="0"/>
              <a:t> 10 (</a:t>
            </a:r>
            <a:r>
              <a:rPr lang="lt-LT" dirty="0" err="1"/>
              <a:t>svoboda</a:t>
            </a:r>
            <a:r>
              <a:rPr lang="lt-LT" dirty="0"/>
              <a:t> </a:t>
            </a:r>
            <a:r>
              <a:rPr lang="lt-LT" dirty="0" err="1"/>
              <a:t>projevu</a:t>
            </a:r>
            <a:r>
              <a:rPr lang="lt-LT" dirty="0"/>
              <a:t>) </a:t>
            </a:r>
            <a:r>
              <a:rPr lang="cs-CZ" dirty="0"/>
              <a:t>– disent 10 + 14</a:t>
            </a:r>
          </a:p>
          <a:p>
            <a:pPr marL="0" indent="0">
              <a:buNone/>
            </a:pPr>
            <a:r>
              <a:rPr lang="lt-LT" dirty="0" err="1"/>
              <a:t>opatření</a:t>
            </a:r>
            <a:r>
              <a:rPr lang="lt-LT" dirty="0"/>
              <a:t> </a:t>
            </a:r>
            <a:r>
              <a:rPr lang="lt-LT" dirty="0" err="1"/>
              <a:t>proti</a:t>
            </a:r>
            <a:r>
              <a:rPr lang="lt-LT" dirty="0"/>
              <a:t> </a:t>
            </a:r>
            <a:r>
              <a:rPr lang="lt-LT" dirty="0" err="1"/>
              <a:t>knize</a:t>
            </a:r>
            <a:r>
              <a:rPr lang="lt-LT" dirty="0"/>
              <a:t> </a:t>
            </a:r>
            <a:r>
              <a:rPr lang="lt-LT" dirty="0" err="1"/>
              <a:t>stěžovatelky</a:t>
            </a:r>
            <a:r>
              <a:rPr lang="lt-LT" dirty="0"/>
              <a:t> </a:t>
            </a:r>
            <a:r>
              <a:rPr lang="lt-LT" dirty="0" err="1"/>
              <a:t>měla</a:t>
            </a:r>
            <a:r>
              <a:rPr lang="lt-LT" dirty="0"/>
              <a:t> </a:t>
            </a:r>
            <a:r>
              <a:rPr lang="lt-LT" dirty="0" err="1"/>
              <a:t>za</a:t>
            </a:r>
            <a:r>
              <a:rPr lang="lt-LT" dirty="0"/>
              <a:t> </a:t>
            </a:r>
            <a:r>
              <a:rPr lang="lt-LT" dirty="0" err="1"/>
              <a:t>cíl</a:t>
            </a:r>
            <a:r>
              <a:rPr lang="lt-LT" dirty="0"/>
              <a:t> </a:t>
            </a:r>
            <a:r>
              <a:rPr lang="lt-LT" dirty="0" err="1"/>
              <a:t>omezit</a:t>
            </a:r>
            <a:r>
              <a:rPr lang="lt-LT" dirty="0"/>
              <a:t> </a:t>
            </a:r>
            <a:r>
              <a:rPr lang="lt-LT" dirty="0" err="1"/>
              <a:t>dět</a:t>
            </a:r>
            <a:r>
              <a:rPr lang="cs-CZ" dirty="0" err="1"/>
              <a:t>em</a:t>
            </a:r>
            <a:r>
              <a:rPr lang="cs-CZ" dirty="0"/>
              <a:t> </a:t>
            </a:r>
            <a:r>
              <a:rPr lang="lt-LT" dirty="0" err="1"/>
              <a:t>přístup</a:t>
            </a:r>
            <a:r>
              <a:rPr lang="lt-LT" dirty="0"/>
              <a:t> k </a:t>
            </a:r>
            <a:r>
              <a:rPr lang="lt-LT" dirty="0" err="1"/>
              <a:t>informacím</a:t>
            </a:r>
            <a:r>
              <a:rPr lang="lt-LT" dirty="0"/>
              <a:t> </a:t>
            </a:r>
            <a:r>
              <a:rPr lang="lt-LT" dirty="0" err="1"/>
              <a:t>zobrazujícím</a:t>
            </a:r>
            <a:r>
              <a:rPr lang="lt-LT" dirty="0"/>
              <a:t> </a:t>
            </a:r>
            <a:r>
              <a:rPr lang="lt-LT" dirty="0" err="1"/>
              <a:t>vztahy</a:t>
            </a:r>
            <a:r>
              <a:rPr lang="lt-LT" dirty="0"/>
              <a:t> </a:t>
            </a:r>
            <a:r>
              <a:rPr lang="lt-LT" dirty="0" err="1"/>
              <a:t>osob</a:t>
            </a:r>
            <a:r>
              <a:rPr lang="lt-LT" dirty="0"/>
              <a:t> </a:t>
            </a:r>
            <a:r>
              <a:rPr lang="lt-LT" dirty="0" err="1"/>
              <a:t>stejného</a:t>
            </a:r>
            <a:r>
              <a:rPr lang="lt-LT" dirty="0"/>
              <a:t> </a:t>
            </a:r>
            <a:r>
              <a:rPr lang="lt-LT" dirty="0" err="1"/>
              <a:t>pohlaví</a:t>
            </a:r>
            <a:r>
              <a:rPr lang="lt-LT" dirty="0"/>
              <a:t> jako v </a:t>
            </a:r>
            <a:r>
              <a:rPr lang="lt-LT" dirty="0" err="1"/>
              <a:t>podstatě</a:t>
            </a:r>
            <a:r>
              <a:rPr lang="lt-LT" dirty="0"/>
              <a:t> </a:t>
            </a:r>
            <a:r>
              <a:rPr lang="lt-LT" dirty="0" err="1"/>
              <a:t>rovnocenné</a:t>
            </a:r>
            <a:r>
              <a:rPr lang="lt-LT" dirty="0"/>
              <a:t> </a:t>
            </a:r>
            <a:r>
              <a:rPr lang="lt-LT" dirty="0" err="1"/>
              <a:t>vztahům</a:t>
            </a:r>
            <a:r>
              <a:rPr lang="lt-LT" dirty="0"/>
              <a:t> </a:t>
            </a:r>
            <a:r>
              <a:rPr lang="lt-LT" dirty="0" err="1"/>
              <a:t>osob</a:t>
            </a:r>
            <a:r>
              <a:rPr lang="lt-LT" dirty="0"/>
              <a:t> </a:t>
            </a:r>
            <a:r>
              <a:rPr lang="lt-LT" dirty="0" err="1"/>
              <a:t>různého</a:t>
            </a:r>
            <a:r>
              <a:rPr lang="lt-LT" dirty="0"/>
              <a:t> </a:t>
            </a:r>
            <a:r>
              <a:rPr lang="lt-LT" dirty="0" err="1"/>
              <a:t>pohlaví</a:t>
            </a:r>
            <a:r>
              <a:rPr lang="cs-CZ" dirty="0"/>
              <a:t>, </a:t>
            </a:r>
            <a:r>
              <a:rPr lang="lt-LT" dirty="0"/>
              <a:t> </a:t>
            </a:r>
            <a:r>
              <a:rPr lang="lt-LT" dirty="0" err="1"/>
              <a:t>pohádky</a:t>
            </a:r>
            <a:r>
              <a:rPr lang="lt-LT" dirty="0"/>
              <a:t> </a:t>
            </a:r>
            <a:r>
              <a:rPr lang="lt-LT" dirty="0" err="1"/>
              <a:t>obhajovaly</a:t>
            </a:r>
            <a:r>
              <a:rPr lang="cs-CZ" dirty="0"/>
              <a:t> </a:t>
            </a:r>
            <a:r>
              <a:rPr lang="lt-LT" dirty="0" err="1"/>
              <a:t>respektování</a:t>
            </a:r>
            <a:r>
              <a:rPr lang="lt-LT" dirty="0"/>
              <a:t> a </a:t>
            </a:r>
            <a:r>
              <a:rPr lang="lt-LT" dirty="0" err="1"/>
              <a:t>přijímání</a:t>
            </a:r>
            <a:r>
              <a:rPr lang="lt-LT" dirty="0"/>
              <a:t> </a:t>
            </a:r>
            <a:r>
              <a:rPr lang="lt-LT" dirty="0" err="1"/>
              <a:t>všech</a:t>
            </a:r>
            <a:r>
              <a:rPr lang="lt-LT" dirty="0"/>
              <a:t> </a:t>
            </a:r>
            <a:r>
              <a:rPr lang="lt-LT" dirty="0" err="1"/>
              <a:t>členů</a:t>
            </a:r>
            <a:r>
              <a:rPr lang="lt-LT" dirty="0"/>
              <a:t> </a:t>
            </a:r>
            <a:r>
              <a:rPr lang="lt-LT" dirty="0" err="1"/>
              <a:t>společnosti</a:t>
            </a:r>
            <a:r>
              <a:rPr lang="lt-LT" dirty="0"/>
              <a:t> v </a:t>
            </a:r>
            <a:r>
              <a:rPr lang="lt-LT" dirty="0" err="1"/>
              <a:t>základním</a:t>
            </a:r>
            <a:r>
              <a:rPr lang="lt-LT" dirty="0"/>
              <a:t> aspektu </a:t>
            </a:r>
            <a:r>
              <a:rPr lang="lt-LT" dirty="0" err="1"/>
              <a:t>jejich</a:t>
            </a:r>
            <a:r>
              <a:rPr lang="lt-LT" dirty="0"/>
              <a:t> </a:t>
            </a:r>
            <a:r>
              <a:rPr lang="lt-LT" dirty="0" err="1"/>
              <a:t>života</a:t>
            </a:r>
            <a:r>
              <a:rPr lang="lt-LT" dirty="0"/>
              <a:t>, </a:t>
            </a:r>
            <a:endParaRPr lang="cs-CZ" dirty="0"/>
          </a:p>
          <a:p>
            <a:pPr marL="0" indent="0">
              <a:buNone/>
            </a:pPr>
            <a:r>
              <a:rPr lang="lt-LT" dirty="0"/>
              <a:t>omezení přístupu dětí k těmto informacím nesledovalo žádné</a:t>
            </a:r>
            <a:r>
              <a:rPr lang="cs-CZ" dirty="0"/>
              <a:t> </a:t>
            </a:r>
            <a:r>
              <a:rPr lang="lt-LT" dirty="0"/>
              <a:t>cíle, které by mohl uznat za legitimní.</a:t>
            </a:r>
            <a:endParaRPr lang="cs-CZ" dirty="0"/>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a:bodyPr>
          <a:lstStyle/>
          <a:p>
            <a:br>
              <a:rPr lang="cs-CZ" sz="44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br>
            <a:r>
              <a:rPr lang="lt-LT" sz="3200" dirty="0">
                <a:latin typeface="+mn-lt"/>
              </a:rPr>
              <a:t>Macatė </a:t>
            </a:r>
            <a:r>
              <a:rPr lang="cs-CZ" sz="3200" dirty="0">
                <a:latin typeface="+mn-lt"/>
              </a:rPr>
              <a:t>proti Litvě</a:t>
            </a:r>
            <a:r>
              <a:rPr lang="lt-LT" sz="3200" dirty="0">
                <a:latin typeface="+mn-lt"/>
              </a:rPr>
              <a:t> (</a:t>
            </a:r>
            <a:r>
              <a:rPr lang="cs-CZ" sz="3200" dirty="0">
                <a:latin typeface="+mn-lt"/>
              </a:rPr>
              <a:t>VS),</a:t>
            </a:r>
            <a:r>
              <a:rPr lang="lt-LT" sz="3200" dirty="0">
                <a:latin typeface="+mn-lt"/>
              </a:rPr>
              <a:t>61435/19</a:t>
            </a:r>
            <a:r>
              <a:rPr lang="cs-CZ" sz="3200" dirty="0">
                <a:latin typeface="+mn-lt"/>
              </a:rPr>
              <a:t>, </a:t>
            </a:r>
            <a:r>
              <a:rPr lang="fr-FR" sz="1800" b="0" i="0" u="none" strike="noStrike" baseline="0" dirty="0">
                <a:latin typeface="Calibri" panose="020F0502020204030204" pitchFamily="34" charset="0"/>
              </a:rPr>
              <a:t>23.01.2023</a:t>
            </a:r>
            <a:endParaRPr lang="cs-CZ" sz="3200" dirty="0">
              <a:latin typeface="+mn-lt"/>
            </a:endParaRPr>
          </a:p>
        </p:txBody>
      </p:sp>
    </p:spTree>
    <p:extLst>
      <p:ext uri="{BB962C8B-B14F-4D97-AF65-F5344CB8AC3E}">
        <p14:creationId xmlns:p14="http://schemas.microsoft.com/office/powerpoint/2010/main" val="240548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buNone/>
            </a:pPr>
            <a:endParaRPr lang="cs-CZ" sz="2800" dirty="0"/>
          </a:p>
          <a:p>
            <a:pPr marL="0" indent="0">
              <a:buNone/>
            </a:pPr>
            <a:endParaRPr lang="cs-CZ" sz="1800" dirty="0">
              <a:solidFill>
                <a:srgbClr val="000000"/>
              </a:solidFill>
              <a:latin typeface="Arial" panose="020B0604020202020204" pitchFamily="34" charset="0"/>
              <a:cs typeface="Times New Roman" panose="02020603050405020304" pitchFamily="18" charset="0"/>
            </a:endParaRPr>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a:bodyPr>
          <a:lstStyle/>
          <a:p>
            <a:r>
              <a:rPr lang="de-DE"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Verein </a:t>
            </a:r>
            <a:r>
              <a:rPr lang="de-DE" sz="2000" b="1" dirty="0" err="1">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KlimaSeniorinnen</a:t>
            </a:r>
            <a:r>
              <a:rPr lang="de-DE"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 Schweiz and </a:t>
            </a:r>
            <a:r>
              <a:rPr lang="de-DE" sz="2000" b="1" dirty="0" err="1">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Others</a:t>
            </a:r>
            <a:r>
              <a:rPr lang="de-DE"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 v. </a:t>
            </a:r>
            <a:r>
              <a:rPr lang="de-DE" sz="2000" b="1" dirty="0" err="1">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Switzerland</a:t>
            </a:r>
            <a:r>
              <a:rPr lang="de-DE"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 (</a:t>
            </a:r>
            <a:r>
              <a:rPr lang="de-DE" sz="2000" b="1" dirty="0" err="1">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no</a:t>
            </a:r>
            <a:r>
              <a:rPr lang="de-DE"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 53600/20</a:t>
            </a:r>
            <a:r>
              <a:rPr lang="cs-CZ"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a:t>
            </a:r>
            <a:endParaRPr lang="cs-CZ" sz="2000" dirty="0"/>
          </a:p>
        </p:txBody>
      </p:sp>
      <p:pic>
        <p:nvPicPr>
          <p:cNvPr id="4098" name="Picture 2">
            <a:extLst>
              <a:ext uri="{FF2B5EF4-FFF2-40B4-BE49-F238E27FC236}">
                <a16:creationId xmlns:a16="http://schemas.microsoft.com/office/drawing/2014/main" id="{BED66180-B3D4-EA8C-7BB7-C3AD83617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6213"/>
            <a:ext cx="9753600"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291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r>
              <a:rPr lang="en-GB"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Duarte Agostinho and Others v. Portugal and Others (no. 39371/20)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b="1" dirty="0" err="1">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Carême</a:t>
            </a:r>
            <a:r>
              <a:rPr lang="en-GB"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 v. France (no. 7189/21)</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Verein </a:t>
            </a:r>
            <a:r>
              <a:rPr lang="de-DE" sz="2000" b="1" dirty="0" err="1">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KlimaSeniorinnen</a:t>
            </a:r>
            <a:r>
              <a:rPr lang="de-DE"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 Schweiz and </a:t>
            </a:r>
            <a:r>
              <a:rPr lang="de-DE" sz="2000" b="1" dirty="0" err="1">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Others</a:t>
            </a:r>
            <a:r>
              <a:rPr lang="de-DE"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 v. </a:t>
            </a:r>
            <a:r>
              <a:rPr lang="de-DE" sz="2000" b="1" dirty="0" err="1">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Switzerland</a:t>
            </a:r>
            <a:r>
              <a:rPr lang="de-DE"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 (</a:t>
            </a:r>
            <a:r>
              <a:rPr lang="de-DE" sz="2000" b="1" dirty="0" err="1">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no</a:t>
            </a:r>
            <a:r>
              <a:rPr lang="de-DE" sz="2000" b="1"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rPr>
              <a:t>. 53600/20)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2800" dirty="0"/>
          </a:p>
          <a:p>
            <a:pPr marL="0" indent="0">
              <a:buNone/>
            </a:pPr>
            <a:r>
              <a:rPr lang="en-GB" sz="2000" dirty="0">
                <a:hlinkClick r:id="rId2"/>
              </a:rPr>
              <a:t>Grand Chamber rulings in the climate change cases - ECHR - ECHR / CEDH (coe.int)</a:t>
            </a:r>
            <a:endParaRPr lang="cs-CZ" sz="2800" dirty="0"/>
          </a:p>
          <a:p>
            <a:pPr marL="0" indent="0">
              <a:buNone/>
            </a:pPr>
            <a:endParaRPr lang="cs-CZ" sz="1800" dirty="0">
              <a:solidFill>
                <a:srgbClr val="000000"/>
              </a:solidFill>
              <a:latin typeface="Arial" panose="020B0604020202020204" pitchFamily="34" charset="0"/>
              <a:cs typeface="Times New Roman" panose="02020603050405020304" pitchFamily="18" charset="0"/>
            </a:endParaRPr>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Tři klimatické případy před velkým senátem – vyhlášení 9. 4. 2024</a:t>
            </a:r>
          </a:p>
        </p:txBody>
      </p:sp>
    </p:spTree>
    <p:extLst>
      <p:ext uri="{BB962C8B-B14F-4D97-AF65-F5344CB8AC3E}">
        <p14:creationId xmlns:p14="http://schemas.microsoft.com/office/powerpoint/2010/main" val="187604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marR="21590" indent="0" algn="ctr">
              <a:buNone/>
              <a:tabLst>
                <a:tab pos="1980565" algn="r"/>
              </a:tabLst>
            </a:pPr>
            <a:r>
              <a:rPr lang="it-IT" sz="1800" b="1" dirty="0">
                <a:latin typeface="Calibri" panose="020F0502020204030204" pitchFamily="34" charset="0"/>
                <a:cs typeface="Times New Roman" panose="02020603050405020304" pitchFamily="18" charset="0"/>
              </a:rPr>
              <a:t>Ukraine v. Russia (re Crimea)</a:t>
            </a:r>
            <a:r>
              <a:rPr lang="cs-CZ" sz="1800" b="1" dirty="0">
                <a:latin typeface="Calibri" panose="020F0502020204030204" pitchFamily="34" charset="0"/>
                <a:cs typeface="Times New Roman" panose="02020603050405020304" pitchFamily="18" charset="0"/>
              </a:rPr>
              <a:t>, </a:t>
            </a:r>
            <a:r>
              <a:rPr lang="it-IT" sz="1800" b="1" dirty="0">
                <a:latin typeface="Calibri" panose="020F0502020204030204" pitchFamily="34" charset="0"/>
                <a:cs typeface="Times New Roman" panose="02020603050405020304" pitchFamily="18" charset="0"/>
              </a:rPr>
              <a:t>no. 20958/14 and 38334/18</a:t>
            </a:r>
            <a:endParaRPr lang="cs-CZ" sz="1800" b="1" dirty="0">
              <a:latin typeface="Calibri" panose="020F0502020204030204" pitchFamily="34" charset="0"/>
              <a:cs typeface="Times New Roman" panose="02020603050405020304" pitchFamily="18" charset="0"/>
            </a:endParaRPr>
          </a:p>
          <a:p>
            <a:pPr marL="0" marR="21590" indent="0" algn="ctr">
              <a:buNone/>
              <a:tabLst>
                <a:tab pos="1980565" algn="r"/>
              </a:tabLst>
            </a:pPr>
            <a:r>
              <a:rPr lang="en-GB" sz="1800" b="1" dirty="0">
                <a:latin typeface="Calibri" panose="020F0502020204030204" pitchFamily="34" charset="0"/>
                <a:cs typeface="Times New Roman" panose="02020603050405020304" pitchFamily="18" charset="0"/>
              </a:rPr>
              <a:t>Ukraine and the Netherlands v. Russia</a:t>
            </a:r>
            <a:r>
              <a:rPr lang="cs-CZ" sz="1800" b="1" dirty="0">
                <a:latin typeface="Calibri" panose="020F0502020204030204" pitchFamily="34" charset="0"/>
                <a:cs typeface="Times New Roman" panose="02020603050405020304" pitchFamily="18" charset="0"/>
              </a:rPr>
              <a:t>, </a:t>
            </a:r>
            <a:r>
              <a:rPr lang="en-GB" sz="1800" b="1" dirty="0">
                <a:latin typeface="Calibri" panose="020F0502020204030204" pitchFamily="34" charset="0"/>
                <a:cs typeface="Times New Roman" panose="02020603050405020304" pitchFamily="18" charset="0"/>
              </a:rPr>
              <a:t>nos. 8019/16, 43800/14, 28525/20</a:t>
            </a:r>
            <a:r>
              <a:rPr lang="cs-CZ" sz="1800" b="1" dirty="0">
                <a:latin typeface="Calibri" panose="020F0502020204030204" pitchFamily="34" charset="0"/>
                <a:cs typeface="Times New Roman" panose="02020603050405020304" pitchFamily="18" charset="0"/>
              </a:rPr>
              <a:t> </a:t>
            </a:r>
            <a:r>
              <a:rPr lang="en-GB" sz="1800" b="1" dirty="0">
                <a:latin typeface="Calibri" panose="020F0502020204030204" pitchFamily="34" charset="0"/>
                <a:cs typeface="Times New Roman" panose="02020603050405020304" pitchFamily="18" charset="0"/>
              </a:rPr>
              <a:t>and 11055/22</a:t>
            </a:r>
            <a:endParaRPr lang="fr-FR" sz="1800" b="1" dirty="0">
              <a:latin typeface="Calibri" panose="020F0502020204030204" pitchFamily="34" charset="0"/>
              <a:cs typeface="Times New Roman" panose="02020603050405020304" pitchFamily="18" charset="0"/>
            </a:endParaRPr>
          </a:p>
          <a:p>
            <a:pPr marL="0" marR="21590" indent="0" algn="ctr">
              <a:buNone/>
              <a:tabLst>
                <a:tab pos="1980565" algn="r"/>
              </a:tabLst>
            </a:pPr>
            <a:r>
              <a:rPr lang="pt-PT" sz="1800" b="1" dirty="0" err="1">
                <a:latin typeface="Calibri" panose="020F0502020204030204" pitchFamily="34" charset="0"/>
                <a:cs typeface="Times New Roman" panose="02020603050405020304" pitchFamily="18" charset="0"/>
              </a:rPr>
              <a:t>Armenia</a:t>
            </a:r>
            <a:r>
              <a:rPr lang="pt-PT" sz="1800" b="1" dirty="0">
                <a:latin typeface="Calibri" panose="020F0502020204030204" pitchFamily="34" charset="0"/>
                <a:cs typeface="Times New Roman" panose="02020603050405020304" pitchFamily="18" charset="0"/>
              </a:rPr>
              <a:t> v. </a:t>
            </a:r>
            <a:r>
              <a:rPr lang="pt-PT" sz="1800" b="1" dirty="0" err="1">
                <a:latin typeface="Calibri" panose="020F0502020204030204" pitchFamily="34" charset="0"/>
                <a:cs typeface="Times New Roman" panose="02020603050405020304" pitchFamily="18" charset="0"/>
              </a:rPr>
              <a:t>Azerbaijan</a:t>
            </a:r>
            <a:r>
              <a:rPr lang="pt-PT" sz="1800" b="1" dirty="0">
                <a:latin typeface="Calibri" panose="020F0502020204030204" pitchFamily="34" charset="0"/>
                <a:cs typeface="Times New Roman" panose="02020603050405020304" pitchFamily="18" charset="0"/>
              </a:rPr>
              <a:t> (no. 42521/20)</a:t>
            </a:r>
            <a:r>
              <a:rPr lang="cs-CZ" sz="1800" b="1" dirty="0">
                <a:latin typeface="Calibri" panose="020F0502020204030204" pitchFamily="34" charset="0"/>
                <a:cs typeface="Times New Roman" panose="02020603050405020304" pitchFamily="18" charset="0"/>
              </a:rPr>
              <a:t>,</a:t>
            </a:r>
            <a:r>
              <a:rPr lang="pt-PT" sz="1800" b="1" dirty="0">
                <a:latin typeface="Calibri" panose="020F0502020204030204" pitchFamily="34" charset="0"/>
                <a:cs typeface="Times New Roman" panose="02020603050405020304" pitchFamily="18" charset="0"/>
              </a:rPr>
              <a:t> </a:t>
            </a:r>
            <a:r>
              <a:rPr lang="pt-PT" sz="1800" b="1" dirty="0" err="1">
                <a:latin typeface="Calibri" panose="020F0502020204030204" pitchFamily="34" charset="0"/>
                <a:cs typeface="Times New Roman" panose="02020603050405020304" pitchFamily="18" charset="0"/>
              </a:rPr>
              <a:t>Azerbaijan</a:t>
            </a:r>
            <a:r>
              <a:rPr lang="pt-PT" sz="1800" b="1" dirty="0">
                <a:latin typeface="Calibri" panose="020F0502020204030204" pitchFamily="34" charset="0"/>
                <a:cs typeface="Times New Roman" panose="02020603050405020304" pitchFamily="18" charset="0"/>
              </a:rPr>
              <a:t> v. </a:t>
            </a:r>
            <a:r>
              <a:rPr lang="pt-PT" sz="1800" b="1" dirty="0" err="1">
                <a:latin typeface="Calibri" panose="020F0502020204030204" pitchFamily="34" charset="0"/>
                <a:cs typeface="Times New Roman" panose="02020603050405020304" pitchFamily="18" charset="0"/>
              </a:rPr>
              <a:t>Armenia</a:t>
            </a:r>
            <a:r>
              <a:rPr lang="pt-PT" sz="1800" b="1" dirty="0">
                <a:latin typeface="Calibri" panose="020F0502020204030204" pitchFamily="34" charset="0"/>
                <a:cs typeface="Times New Roman" panose="02020603050405020304" pitchFamily="18" charset="0"/>
              </a:rPr>
              <a:t> (no. 47319/20)</a:t>
            </a:r>
            <a:endParaRPr lang="cs-CZ" sz="1800" b="1" dirty="0">
              <a:latin typeface="Calibri" panose="020F0502020204030204" pitchFamily="34" charset="0"/>
              <a:cs typeface="Times New Roman" panose="02020603050405020304" pitchFamily="18" charset="0"/>
            </a:endParaRPr>
          </a:p>
          <a:p>
            <a:pPr marL="0" marR="21590" indent="0" algn="ctr">
              <a:buNone/>
              <a:tabLst>
                <a:tab pos="1980565" algn="r"/>
              </a:tabLst>
            </a:pPr>
            <a:r>
              <a:rPr lang="fr-FR" sz="1800" b="1" dirty="0">
                <a:latin typeface="Calibri" panose="020F0502020204030204" pitchFamily="34" charset="0"/>
                <a:cs typeface="Times New Roman" panose="02020603050405020304" pitchFamily="18" charset="0"/>
              </a:rPr>
              <a:t>Communauté genevoise d'action syndicale (CGAS) c. Suisse</a:t>
            </a:r>
            <a:r>
              <a:rPr lang="cs-CZ" sz="1800" b="1" dirty="0">
                <a:latin typeface="Calibri" panose="020F0502020204030204" pitchFamily="34" charset="0"/>
                <a:cs typeface="Times New Roman" panose="02020603050405020304" pitchFamily="18" charset="0"/>
              </a:rPr>
              <a:t>, </a:t>
            </a:r>
            <a:r>
              <a:rPr lang="fr-FR" sz="1800" b="1" dirty="0">
                <a:latin typeface="Calibri" panose="020F0502020204030204" pitchFamily="34" charset="0"/>
                <a:cs typeface="Times New Roman" panose="02020603050405020304" pitchFamily="18" charset="0"/>
              </a:rPr>
              <a:t>no. 21881/20)</a:t>
            </a:r>
            <a:endParaRPr lang="cs-CZ" sz="1800" b="1" dirty="0">
              <a:latin typeface="Calibri" panose="020F0502020204030204" pitchFamily="34" charset="0"/>
              <a:cs typeface="Times New Roman" panose="02020603050405020304" pitchFamily="18" charset="0"/>
            </a:endParaRPr>
          </a:p>
          <a:p>
            <a:pPr marL="0" marR="21590" indent="0" algn="ctr">
              <a:buNone/>
              <a:tabLst>
                <a:tab pos="1980565" algn="r"/>
              </a:tabLst>
            </a:pPr>
            <a:r>
              <a:rPr lang="en-GB" sz="1800" b="1" dirty="0">
                <a:latin typeface="Calibri" panose="020F0502020204030204" pitchFamily="34" charset="0"/>
                <a:cs typeface="Times New Roman" panose="02020603050405020304" pitchFamily="18" charset="0"/>
              </a:rPr>
              <a:t>FABBRI and Others v. San Marino</a:t>
            </a:r>
            <a:r>
              <a:rPr lang="cs-CZ" sz="1800" b="1" dirty="0">
                <a:latin typeface="Calibri" panose="020F0502020204030204" pitchFamily="34" charset="0"/>
                <a:cs typeface="Times New Roman" panose="02020603050405020304" pitchFamily="18" charset="0"/>
              </a:rPr>
              <a:t>, </a:t>
            </a:r>
            <a:r>
              <a:rPr lang="fr-FR" sz="1800" b="1" dirty="0">
                <a:latin typeface="Calibri" panose="020F0502020204030204" pitchFamily="34" charset="0"/>
                <a:cs typeface="Times New Roman" panose="02020603050405020304" pitchFamily="18" charset="0"/>
              </a:rPr>
              <a:t>nos 6319/21, 6321/21 et 9227/21</a:t>
            </a:r>
            <a:endParaRPr lang="cs-CZ" sz="1800" b="1" dirty="0">
              <a:latin typeface="Calibri" panose="020F0502020204030204" pitchFamily="34" charset="0"/>
              <a:cs typeface="Times New Roman" panose="02020603050405020304" pitchFamily="18" charset="0"/>
            </a:endParaRPr>
          </a:p>
          <a:p>
            <a:pPr marL="0" indent="0" algn="ctr">
              <a:buNone/>
            </a:pPr>
            <a:r>
              <a:rPr lang="fr-FR" sz="1800" b="1" dirty="0">
                <a:latin typeface="Calibri" panose="020F0502020204030204" pitchFamily="34" charset="0"/>
                <a:cs typeface="Times New Roman" panose="02020603050405020304" pitchFamily="18" charset="0"/>
              </a:rPr>
              <a:t>P16-2023-001 (Belgique)</a:t>
            </a:r>
            <a:endParaRPr lang="cs-CZ" sz="1800" b="1" dirty="0">
              <a:latin typeface="Calibri" panose="020F0502020204030204" pitchFamily="34" charset="0"/>
              <a:cs typeface="Times New Roman" panose="02020603050405020304" pitchFamily="18" charset="0"/>
            </a:endParaRPr>
          </a:p>
          <a:p>
            <a:pPr marL="0" indent="0" algn="ctr">
              <a:buNone/>
            </a:pPr>
            <a:r>
              <a:rPr lang="en-GB" sz="1800" b="1" dirty="0">
                <a:latin typeface="Calibri" panose="020F0502020204030204" pitchFamily="34" charset="0"/>
                <a:cs typeface="Times New Roman" panose="02020603050405020304" pitchFamily="18" charset="0"/>
              </a:rPr>
              <a:t>HUMPERT and Others v. Germany</a:t>
            </a:r>
            <a:r>
              <a:rPr lang="cs-CZ" sz="1800" b="1" dirty="0">
                <a:latin typeface="Calibri" panose="020F0502020204030204" pitchFamily="34" charset="0"/>
                <a:cs typeface="Times New Roman" panose="02020603050405020304" pitchFamily="18" charset="0"/>
              </a:rPr>
              <a:t>, </a:t>
            </a:r>
            <a:r>
              <a:rPr lang="en-GB" sz="1800" b="1" dirty="0">
                <a:latin typeface="Calibri" panose="020F0502020204030204" pitchFamily="34" charset="0"/>
                <a:cs typeface="Times New Roman" panose="02020603050405020304" pitchFamily="18" charset="0"/>
              </a:rPr>
              <a:t>nos. 59433/18, 59477/18, 59481/18 + 59494/18</a:t>
            </a:r>
            <a:endParaRPr lang="fr-FR" sz="1800" b="1" dirty="0">
              <a:latin typeface="Calibri" panose="020F0502020204030204" pitchFamily="34" charset="0"/>
              <a:cs typeface="Times New Roman" panose="02020603050405020304" pitchFamily="18" charset="0"/>
            </a:endParaRPr>
          </a:p>
          <a:p>
            <a:pPr marL="0" indent="0" algn="ctr">
              <a:buNone/>
            </a:pPr>
            <a:r>
              <a:rPr lang="en-GB" sz="1800" b="1" dirty="0">
                <a:latin typeface="Calibri" panose="020F0502020204030204" pitchFamily="34" charset="0"/>
                <a:cs typeface="Times New Roman" panose="02020603050405020304" pitchFamily="18" charset="0"/>
              </a:rPr>
              <a:t>NEALON </a:t>
            </a:r>
            <a:r>
              <a:rPr lang="cs-CZ" sz="1800" b="1" dirty="0">
                <a:latin typeface="Calibri" panose="020F0502020204030204" pitchFamily="34" charset="0"/>
                <a:cs typeface="Times New Roman" panose="02020603050405020304" pitchFamily="18" charset="0"/>
              </a:rPr>
              <a:t>and</a:t>
            </a:r>
            <a:r>
              <a:rPr lang="en-GB" sz="1800" b="1" dirty="0">
                <a:latin typeface="Calibri" panose="020F0502020204030204" pitchFamily="34" charset="0"/>
                <a:cs typeface="Times New Roman" panose="02020603050405020304" pitchFamily="18" charset="0"/>
              </a:rPr>
              <a:t> HALLAM v. the UK</a:t>
            </a:r>
            <a:r>
              <a:rPr lang="cs-CZ" sz="1800" b="1" dirty="0">
                <a:latin typeface="Calibri" panose="020F0502020204030204" pitchFamily="34" charset="0"/>
                <a:cs typeface="Times New Roman" panose="02020603050405020304" pitchFamily="18" charset="0"/>
              </a:rPr>
              <a:t>, </a:t>
            </a:r>
            <a:r>
              <a:rPr lang="fr-FR" sz="1800" b="1" dirty="0">
                <a:latin typeface="Calibri" panose="020F0502020204030204" pitchFamily="34" charset="0"/>
                <a:cs typeface="Times New Roman" panose="02020603050405020304" pitchFamily="18" charset="0"/>
              </a:rPr>
              <a:t>nos. 32483/19 et 35049/19</a:t>
            </a:r>
            <a:r>
              <a:rPr lang="cs-CZ" sz="1800" b="1" dirty="0">
                <a:latin typeface="Calibri" panose="020F0502020204030204" pitchFamily="34" charset="0"/>
                <a:cs typeface="Times New Roman" panose="02020603050405020304" pitchFamily="18" charset="0"/>
              </a:rPr>
              <a:t>,</a:t>
            </a:r>
          </a:p>
          <a:p>
            <a:pPr marL="0" indent="0" algn="ctr">
              <a:buNone/>
            </a:pPr>
            <a:r>
              <a:rPr lang="it-IT" sz="1800" b="1" dirty="0">
                <a:latin typeface="Calibri" panose="020F0502020204030204" pitchFamily="34" charset="0"/>
                <a:cs typeface="Times New Roman" panose="02020603050405020304" pitchFamily="18" charset="0"/>
              </a:rPr>
              <a:t>PINDO MULLA v. </a:t>
            </a:r>
            <a:r>
              <a:rPr lang="it-IT" sz="1800" b="1" dirty="0" err="1">
                <a:latin typeface="Calibri" panose="020F0502020204030204" pitchFamily="34" charset="0"/>
                <a:cs typeface="Times New Roman" panose="02020603050405020304" pitchFamily="18" charset="0"/>
              </a:rPr>
              <a:t>Spain</a:t>
            </a:r>
            <a:r>
              <a:rPr lang="cs-CZ" sz="1800" b="1" dirty="0">
                <a:latin typeface="Calibri" panose="020F0502020204030204" pitchFamily="34" charset="0"/>
                <a:cs typeface="Times New Roman" panose="02020603050405020304" pitchFamily="18" charset="0"/>
              </a:rPr>
              <a:t>, </a:t>
            </a:r>
            <a:r>
              <a:rPr lang="it-IT" sz="1800" b="1" dirty="0">
                <a:latin typeface="Calibri" panose="020F0502020204030204" pitchFamily="34" charset="0"/>
                <a:cs typeface="Times New Roman" panose="02020603050405020304" pitchFamily="18" charset="0"/>
              </a:rPr>
              <a:t>no. 15541/20</a:t>
            </a:r>
            <a:endParaRPr lang="cs-CZ" sz="1800" b="1" dirty="0">
              <a:latin typeface="Calibri" panose="020F0502020204030204" pitchFamily="34" charset="0"/>
              <a:cs typeface="Times New Roman" panose="02020603050405020304" pitchFamily="18" charset="0"/>
            </a:endParaRPr>
          </a:p>
          <a:p>
            <a:pPr marL="0" indent="0" algn="ctr">
              <a:buNone/>
            </a:pPr>
            <a:r>
              <a:rPr lang="en-GB" sz="1800" b="1" dirty="0">
                <a:latin typeface="Calibri" panose="020F0502020204030204" pitchFamily="34" charset="0"/>
                <a:cs typeface="Times New Roman" panose="02020603050405020304" pitchFamily="18" charset="0"/>
              </a:rPr>
              <a:t>Ships Waste Oil Collector B.V. and </a:t>
            </a:r>
            <a:r>
              <a:rPr lang="en-GB" sz="1800" b="1" dirty="0" err="1">
                <a:latin typeface="Calibri" panose="020F0502020204030204" pitchFamily="34" charset="0"/>
                <a:cs typeface="Times New Roman" panose="02020603050405020304" pitchFamily="18" charset="0"/>
              </a:rPr>
              <a:t>Oth</a:t>
            </a:r>
            <a:r>
              <a:rPr lang="en-GB" sz="1800" b="1" dirty="0">
                <a:latin typeface="Calibri" panose="020F0502020204030204" pitchFamily="34" charset="0"/>
                <a:cs typeface="Times New Roman" panose="02020603050405020304" pitchFamily="18" charset="0"/>
              </a:rPr>
              <a:t> v. the Netherlands (2799/16, 2800/16, 3124/16</a:t>
            </a:r>
            <a:r>
              <a:rPr lang="cs-CZ" sz="1800" b="1" dirty="0">
                <a:latin typeface="Calibri" panose="020F0502020204030204" pitchFamily="34" charset="0"/>
                <a:cs typeface="Times New Roman" panose="02020603050405020304" pitchFamily="18" charset="0"/>
              </a:rPr>
              <a:t>, </a:t>
            </a:r>
            <a:r>
              <a:rPr lang="en-GB" sz="1800" b="1" dirty="0">
                <a:latin typeface="Calibri" panose="020F0502020204030204" pitchFamily="34" charset="0"/>
                <a:cs typeface="Times New Roman" panose="02020603050405020304" pitchFamily="18" charset="0"/>
              </a:rPr>
              <a:t>3205/16) </a:t>
            </a:r>
            <a:endParaRPr lang="cs-CZ" sz="1800" b="1" dirty="0">
              <a:latin typeface="Calibri" panose="020F0502020204030204" pitchFamily="34" charset="0"/>
              <a:cs typeface="Times New Roman" panose="02020603050405020304" pitchFamily="18" charset="0"/>
            </a:endParaRPr>
          </a:p>
          <a:p>
            <a:pPr marL="0" indent="0" algn="ctr">
              <a:buNone/>
            </a:pPr>
            <a:r>
              <a:rPr lang="en-GB" sz="1800" b="1" dirty="0">
                <a:latin typeface="Calibri" panose="020F0502020204030204" pitchFamily="34" charset="0"/>
                <a:cs typeface="Times New Roman" panose="02020603050405020304" pitchFamily="18" charset="0"/>
              </a:rPr>
              <a:t>Semenya v. Switzerland (10934/21)</a:t>
            </a:r>
            <a:endParaRPr lang="fr-FR" sz="1800" b="1" dirty="0">
              <a:latin typeface="Calibri" panose="020F0502020204030204" pitchFamily="34" charset="0"/>
              <a:cs typeface="Times New Roman" panose="02020603050405020304" pitchFamily="18" charset="0"/>
            </a:endParaRPr>
          </a:p>
          <a:p>
            <a:pPr marL="0" indent="0" algn="ctr">
              <a:buNone/>
            </a:pPr>
            <a:endParaRPr lang="cs-CZ" sz="1800" b="1" dirty="0">
              <a:latin typeface="Calibri" panose="020F0502020204030204" pitchFamily="34" charset="0"/>
              <a:cs typeface="Times New Roman" panose="02020603050405020304" pitchFamily="18" charset="0"/>
            </a:endParaRPr>
          </a:p>
          <a:p>
            <a:pPr marL="0" indent="0" algn="ctr">
              <a:buNone/>
            </a:pPr>
            <a:endParaRPr lang="fr-FR" sz="1800"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marR="21590" algn="ctr">
              <a:tabLst>
                <a:tab pos="1980565" algn="r"/>
              </a:tabLst>
            </a:pPr>
            <a:endParaRPr lang="fr-FR" sz="1800" dirty="0">
              <a:effectLst/>
            </a:endParaRPr>
          </a:p>
          <a:p>
            <a:pPr marL="0" marR="21590" indent="0" algn="ctr">
              <a:buNone/>
              <a:tabLst>
                <a:tab pos="1980565" algn="r"/>
              </a:tabLst>
            </a:pPr>
            <a:endParaRPr lang="fr-FR" sz="1800" b="1" dirty="0">
              <a:latin typeface="Calibri" panose="020F0502020204030204" pitchFamily="34" charset="0"/>
              <a:cs typeface="Times New Roman" panose="02020603050405020304" pitchFamily="18" charset="0"/>
            </a:endParaRPr>
          </a:p>
          <a:p>
            <a:pPr marL="0" marR="21590" indent="0" algn="ctr">
              <a:buNone/>
              <a:tabLst>
                <a:tab pos="1980565" algn="r"/>
              </a:tabLst>
            </a:pPr>
            <a:endParaRPr lang="fr-FR" sz="2800" dirty="0"/>
          </a:p>
          <a:p>
            <a:pPr marL="0" indent="0">
              <a:buNone/>
            </a:pPr>
            <a:endParaRPr lang="cs-CZ" sz="2800" dirty="0"/>
          </a:p>
          <a:p>
            <a:pPr marL="0" indent="0">
              <a:buNone/>
            </a:pPr>
            <a:endParaRPr lang="cs-CZ" sz="1800" dirty="0">
              <a:solidFill>
                <a:srgbClr val="000000"/>
              </a:solidFill>
              <a:latin typeface="Arial" panose="020B0604020202020204" pitchFamily="34" charset="0"/>
              <a:cs typeface="Times New Roman" panose="02020603050405020304" pitchFamily="18" charset="0"/>
            </a:endParaRPr>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Další probíhající případy před velkým senátem</a:t>
            </a:r>
          </a:p>
        </p:txBody>
      </p:sp>
      <p:sp>
        <p:nvSpPr>
          <p:cNvPr id="5" name="Rectangle 1">
            <a:extLst>
              <a:ext uri="{FF2B5EF4-FFF2-40B4-BE49-F238E27FC236}">
                <a16:creationId xmlns:a16="http://schemas.microsoft.com/office/drawing/2014/main" id="{A0571C8C-4082-F95C-38B0-BD207FB3343F}"/>
              </a:ext>
            </a:extLst>
          </p:cNvPr>
          <p:cNvSpPr>
            <a:spLocks noChangeArrowheads="1"/>
          </p:cNvSpPr>
          <p:nvPr/>
        </p:nvSpPr>
        <p:spPr bwMode="auto">
          <a:xfrm>
            <a:off x="152400" y="280972"/>
            <a:ext cx="216726" cy="2000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272833"/>
                </a:solidFill>
                <a:effectLst/>
                <a:latin typeface="Roboto" panose="02000000000000000000" pitchFamily="2"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883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BFE1D7-DAD4-44C3-8133-879521BC253F}"/>
              </a:ext>
            </a:extLst>
          </p:cNvPr>
          <p:cNvSpPr>
            <a:spLocks noGrp="1"/>
          </p:cNvSpPr>
          <p:nvPr>
            <p:ph type="title"/>
          </p:nvPr>
        </p:nvSpPr>
        <p:spPr/>
        <p:txBody>
          <a:bodyPr/>
          <a:lstStyle/>
          <a:p>
            <a:r>
              <a:rPr lang="cs-CZ" dirty="0"/>
              <a:t>Co nás čeká za rozhodnutí proti ČR ? </a:t>
            </a:r>
          </a:p>
        </p:txBody>
      </p:sp>
      <p:sp>
        <p:nvSpPr>
          <p:cNvPr id="3" name="Zástupný symbol pro zápatí 2">
            <a:extLst>
              <a:ext uri="{FF2B5EF4-FFF2-40B4-BE49-F238E27FC236}">
                <a16:creationId xmlns:a16="http://schemas.microsoft.com/office/drawing/2014/main" id="{5C54D841-BAA4-46A3-A2E1-B42A412C64C9}"/>
              </a:ext>
            </a:extLst>
          </p:cNvPr>
          <p:cNvSpPr>
            <a:spLocks noGrp="1"/>
          </p:cNvSpPr>
          <p:nvPr>
            <p:ph type="ftr" sz="quarter" idx="11"/>
          </p:nvPr>
        </p:nvSpPr>
        <p:spPr/>
        <p:txBody>
          <a:bodyPr/>
          <a:lstStyle/>
          <a:p>
            <a:endParaRPr lang="cs-CZ"/>
          </a:p>
        </p:txBody>
      </p:sp>
      <p:pic>
        <p:nvPicPr>
          <p:cNvPr id="8" name="Zástupný obsah 6">
            <a:extLst>
              <a:ext uri="{FF2B5EF4-FFF2-40B4-BE49-F238E27FC236}">
                <a16:creationId xmlns:a16="http://schemas.microsoft.com/office/drawing/2014/main" id="{3DBB6973-CAFB-714F-B654-1FD5630BC02A}"/>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115567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051855" y="1886215"/>
            <a:ext cx="10560000" cy="3786214"/>
          </a:xfrm>
        </p:spPr>
        <p:txBody>
          <a:bodyPr>
            <a:noAutofit/>
          </a:bodyPr>
          <a:lstStyle/>
          <a:p>
            <a:pPr marL="0" indent="0">
              <a:buNone/>
            </a:pPr>
            <a:endParaRPr lang="cs-CZ" dirty="0"/>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a:bodyPr>
          <a:lstStyle/>
          <a:p>
            <a:r>
              <a:rPr lang="cs-CZ" dirty="0"/>
              <a:t>Vydaná rozhodnutí</a:t>
            </a:r>
          </a:p>
        </p:txBody>
      </p:sp>
      <p:pic>
        <p:nvPicPr>
          <p:cNvPr id="2050" name="Picture 2">
            <a:extLst>
              <a:ext uri="{FF2B5EF4-FFF2-40B4-BE49-F238E27FC236}">
                <a16:creationId xmlns:a16="http://schemas.microsoft.com/office/drawing/2014/main" id="{00F8BD1F-2E5D-4486-7640-2894FCE08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476" y="128958"/>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50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r>
              <a:rPr lang="en-GB"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Jírová</a:t>
            </a: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a:t>
            </a:r>
            <a:r>
              <a:rPr lang="en-GB"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ostatní</a:t>
            </a: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66015/17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Pejřilová</a:t>
            </a: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14889/19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 </a:t>
            </a:r>
            <a:r>
              <a:rPr lang="fr-FR" sz="1800" b="0" i="0" dirty="0">
                <a:solidFill>
                  <a:srgbClr val="000000"/>
                </a:solidFill>
                <a:effectLst/>
                <a:latin typeface="Arial" panose="020B0604020202020204" pitchFamily="34" charset="0"/>
              </a:rPr>
              <a:t>64886/19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Vinškovský</a:t>
            </a: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59252/19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en-GB"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Wiegandová</a:t>
            </a: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51391/19</a:t>
            </a:r>
            <a:r>
              <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majetek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cs-CZ" sz="2000" dirty="0">
                <a:solidFill>
                  <a:srgbClr val="000000"/>
                </a:solidFill>
                <a:latin typeface="Arial" panose="020B0604020202020204" pitchFamily="34" charset="0"/>
                <a:cs typeface="Times New Roman" panose="02020603050405020304" pitchFamily="18" charset="0"/>
              </a:rPr>
              <a:t>V.</a:t>
            </a:r>
            <a:r>
              <a:rPr lang="en-GB" sz="2000" dirty="0">
                <a:solidFill>
                  <a:srgbClr val="000000"/>
                </a:solidFill>
                <a:latin typeface="Arial" panose="020B0604020202020204" pitchFamily="34" charset="0"/>
                <a:cs typeface="Times New Roman" panose="02020603050405020304" pitchFamily="18" charset="0"/>
              </a:rPr>
              <a:t> 26074/18 </a:t>
            </a:r>
            <a:r>
              <a:rPr lang="cs-CZ" sz="2000" dirty="0">
                <a:solidFill>
                  <a:srgbClr val="000000"/>
                </a:solidFill>
                <a:latin typeface="Arial" panose="020B0604020202020204" pitchFamily="34" charset="0"/>
                <a:cs typeface="Times New Roman" panose="02020603050405020304" pitchFamily="18" charset="0"/>
              </a:rPr>
              <a:t>- čl. 2</a:t>
            </a:r>
            <a:endParaRPr lang="cs-CZ"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2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Suchý</a:t>
            </a: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11746/16</a:t>
            </a:r>
            <a:r>
              <a:rPr lang="cs-CZ"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 smírné narovnání </a:t>
            </a:r>
            <a:endParaRPr lang="cs-CZ"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 a </a:t>
            </a:r>
            <a:r>
              <a:rPr lang="en-GB"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další</a:t>
            </a: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15215/20</a:t>
            </a:r>
            <a:r>
              <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vyškrtnutí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a:bodyPr>
          <a:lstStyle/>
          <a:p>
            <a:r>
              <a:rPr lang="cs-CZ" dirty="0"/>
              <a:t>Vydaná rozhodnutí</a:t>
            </a:r>
          </a:p>
        </p:txBody>
      </p:sp>
    </p:spTree>
    <p:extLst>
      <p:ext uri="{BB962C8B-B14F-4D97-AF65-F5344CB8AC3E}">
        <p14:creationId xmlns:p14="http://schemas.microsoft.com/office/powerpoint/2010/main" val="932270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buNone/>
            </a:pPr>
            <a:endParaRPr lang="cs-CZ" sz="2800" dirty="0"/>
          </a:p>
          <a:p>
            <a:r>
              <a:rPr lang="en-GB"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Machalický</a:t>
            </a: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42760/16</a:t>
            </a:r>
            <a:r>
              <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presumpce neviny</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2000" dirty="0">
                <a:solidFill>
                  <a:srgbClr val="000000"/>
                </a:solidFill>
                <a:latin typeface="Arial" panose="020B0604020202020204" pitchFamily="34" charset="0"/>
                <a:cs typeface="Times New Roman" panose="02020603050405020304" pitchFamily="18" charset="0"/>
              </a:rPr>
              <a:t>Mirzoyan 15117/21 15689/21  </a:t>
            </a:r>
            <a:r>
              <a:rPr lang="cs-CZ" sz="2000" dirty="0">
                <a:solidFill>
                  <a:srgbClr val="000000"/>
                </a:solidFill>
                <a:latin typeface="Arial" panose="020B0604020202020204" pitchFamily="34" charset="0"/>
                <a:cs typeface="Times New Roman" panose="02020603050405020304" pitchFamily="18" charset="0"/>
              </a:rPr>
              <a:t>- čl. 8 </a:t>
            </a:r>
            <a:r>
              <a:rPr lang="en-GB" sz="2000" dirty="0">
                <a:solidFill>
                  <a:srgbClr val="000000"/>
                </a:solidFill>
                <a:latin typeface="Arial" panose="020B0604020202020204" pitchFamily="34" charset="0"/>
                <a:cs typeface="Times New Roman" panose="02020603050405020304" pitchFamily="18" charset="0"/>
              </a:rPr>
              <a:t> </a:t>
            </a:r>
            <a:endParaRPr lang="cs-CZ" sz="2000" dirty="0">
              <a:solidFill>
                <a:srgbClr val="000000"/>
              </a:solidFill>
              <a:latin typeface="Arial" panose="020B0604020202020204" pitchFamily="34" charset="0"/>
              <a:cs typeface="Times New Roman" panose="02020603050405020304" pitchFamily="18" charset="0"/>
            </a:endParaRPr>
          </a:p>
          <a:p>
            <a:r>
              <a:rPr lang="pl-PL" sz="2000" dirty="0" err="1"/>
              <a:t>mezistátní</a:t>
            </a:r>
            <a:r>
              <a:rPr lang="pl-PL" sz="2000" dirty="0"/>
              <a:t> </a:t>
            </a:r>
            <a:r>
              <a:rPr lang="pl-PL" sz="2000" dirty="0" err="1"/>
              <a:t>žaloba</a:t>
            </a:r>
            <a:r>
              <a:rPr lang="pl-PL" sz="2000" dirty="0"/>
              <a:t> </a:t>
            </a:r>
            <a:r>
              <a:rPr lang="pl-PL" sz="2000" dirty="0" err="1"/>
              <a:t>Lichtenštejnska</a:t>
            </a:r>
            <a:r>
              <a:rPr lang="pl-PL" sz="2000" dirty="0"/>
              <a:t> </a:t>
            </a:r>
            <a:r>
              <a:rPr lang="pl-PL" sz="2000" dirty="0" err="1"/>
              <a:t>proti</a:t>
            </a:r>
            <a:r>
              <a:rPr lang="pl-PL" sz="2000" dirty="0"/>
              <a:t> </a:t>
            </a:r>
            <a:r>
              <a:rPr lang="pl-PL" sz="2000" dirty="0" err="1"/>
              <a:t>Česku</a:t>
            </a:r>
            <a:r>
              <a:rPr lang="pl-PL" sz="2000" dirty="0"/>
              <a:t> </a:t>
            </a:r>
            <a:endParaRPr lang="cs-CZ" sz="2000" dirty="0"/>
          </a:p>
          <a:p>
            <a:pPr marL="0" indent="0" algn="l">
              <a:buNone/>
            </a:pPr>
            <a:endParaRPr lang="en-GB" sz="2000" dirty="0">
              <a:solidFill>
                <a:srgbClr val="000000"/>
              </a:solidFill>
              <a:latin typeface="Arial" panose="020B0604020202020204" pitchFamily="34" charset="0"/>
              <a:cs typeface="Times New Roman" panose="02020603050405020304" pitchFamily="18" charset="0"/>
            </a:endParaRPr>
          </a:p>
          <a:p>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sz="2000" dirty="0">
              <a:solidFill>
                <a:srgbClr val="000000"/>
              </a:solidFill>
              <a:latin typeface="Arial" panose="020B0604020202020204" pitchFamily="34" charset="0"/>
              <a:cs typeface="Times New Roman" panose="02020603050405020304" pitchFamily="18" charset="0"/>
            </a:endParaRPr>
          </a:p>
          <a:p>
            <a:pPr marL="0" indent="0">
              <a:buNone/>
            </a:pPr>
            <a:endParaRPr lang="cs-CZ" sz="2000" dirty="0">
              <a:solidFill>
                <a:srgbClr val="000000"/>
              </a:solidFill>
              <a:latin typeface="Arial" panose="020B0604020202020204" pitchFamily="34" charset="0"/>
              <a:cs typeface="Times New Roman" panose="02020603050405020304" pitchFamily="18" charset="0"/>
            </a:endParaRPr>
          </a:p>
          <a:p>
            <a:pPr marL="0" indent="0">
              <a:buNone/>
            </a:pPr>
            <a:endParaRPr lang="cs-CZ" sz="1800" dirty="0">
              <a:solidFill>
                <a:srgbClr val="000000"/>
              </a:solidFill>
              <a:latin typeface="Arial" panose="020B0604020202020204" pitchFamily="34" charset="0"/>
              <a:cs typeface="Times New Roman" panose="02020603050405020304" pitchFamily="18" charset="0"/>
            </a:endParaRPr>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Starší  české komunikované případy</a:t>
            </a:r>
            <a:br>
              <a:rPr lang="cs-CZ" dirty="0"/>
            </a:br>
            <a:endParaRPr lang="cs-CZ" dirty="0"/>
          </a:p>
        </p:txBody>
      </p:sp>
    </p:spTree>
    <p:extLst>
      <p:ext uri="{BB962C8B-B14F-4D97-AF65-F5344CB8AC3E}">
        <p14:creationId xmlns:p14="http://schemas.microsoft.com/office/powerpoint/2010/main" val="2739937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lgn="l">
              <a:buNone/>
            </a:pPr>
            <a:r>
              <a:rPr lang="cs-CZ" sz="3200" strike="noStrike" dirty="0" err="1"/>
              <a:t>Spišia</a:t>
            </a:r>
            <a:r>
              <a:rPr lang="cs-CZ" sz="3200" dirty="0" err="1"/>
              <a:t>k</a:t>
            </a:r>
            <a:r>
              <a:rPr lang="cs-CZ" sz="3200" dirty="0"/>
              <a:t>, 1</a:t>
            </a:r>
            <a:r>
              <a:rPr lang="fr-FR" sz="3200" b="0" i="0" dirty="0">
                <a:effectLst/>
              </a:rPr>
              <a:t>3968/22   </a:t>
            </a:r>
            <a:endParaRPr lang="cs-CZ" sz="3200" dirty="0"/>
          </a:p>
          <a:p>
            <a:pPr marL="0" indent="0" algn="l">
              <a:buNone/>
            </a:pPr>
            <a:r>
              <a:rPr lang="cs-CZ" sz="3200" b="0" i="0" dirty="0">
                <a:effectLst/>
              </a:rPr>
              <a:t>T.H., </a:t>
            </a:r>
            <a:r>
              <a:rPr lang="en-GB" sz="3200" dirty="0">
                <a:effectLst/>
                <a:ea typeface="Times New Roman" panose="02020603050405020304" pitchFamily="18" charset="0"/>
                <a:cs typeface="Times New Roman" panose="02020603050405020304" pitchFamily="18" charset="0"/>
              </a:rPr>
              <a:t>33037/22    </a:t>
            </a:r>
            <a:endParaRPr lang="fr-FR" sz="3200" dirty="0">
              <a:effectLst/>
              <a:ea typeface="Calibri" panose="020F0502020204030204" pitchFamily="34" charset="0"/>
              <a:cs typeface="Times New Roman" panose="02020603050405020304" pitchFamily="18" charset="0"/>
            </a:endParaRPr>
          </a:p>
          <a:p>
            <a:pPr marL="0" indent="0">
              <a:lnSpc>
                <a:spcPts val="1350"/>
              </a:lnSpc>
              <a:buNone/>
            </a:pPr>
            <a:endParaRPr lang="cs-CZ" sz="3200" b="1" dirty="0">
              <a:ea typeface="Times New Roman" panose="02020603050405020304" pitchFamily="18" charset="0"/>
              <a:cs typeface="Times New Roman" panose="02020603050405020304" pitchFamily="18" charset="0"/>
            </a:endParaRPr>
          </a:p>
          <a:p>
            <a:pPr marL="0" indent="0">
              <a:lnSpc>
                <a:spcPts val="1350"/>
              </a:lnSpc>
              <a:buNone/>
            </a:pPr>
            <a:r>
              <a:rPr lang="cs-CZ" sz="3200" dirty="0">
                <a:ea typeface="Times New Roman" panose="02020603050405020304" pitchFamily="18" charset="0"/>
                <a:cs typeface="Times New Roman" panose="02020603050405020304" pitchFamily="18" charset="0"/>
              </a:rPr>
              <a:t>Brož, 1</a:t>
            </a:r>
            <a:r>
              <a:rPr lang="en-GB" sz="3200" dirty="0">
                <a:effectLst/>
                <a:ea typeface="Times New Roman" panose="02020603050405020304" pitchFamily="18" charset="0"/>
                <a:cs typeface="Times New Roman" panose="02020603050405020304" pitchFamily="18" charset="0"/>
              </a:rPr>
              <a:t>1216/22    </a:t>
            </a:r>
            <a:endParaRPr lang="fr-FR" sz="3200" dirty="0">
              <a:effectLst/>
              <a:ea typeface="Calibri" panose="020F0502020204030204" pitchFamily="34" charset="0"/>
              <a:cs typeface="Times New Roman" panose="02020603050405020304" pitchFamily="18" charset="0"/>
            </a:endParaRPr>
          </a:p>
          <a:p>
            <a:pPr marL="0" indent="0">
              <a:lnSpc>
                <a:spcPts val="1350"/>
              </a:lnSpc>
              <a:buNone/>
            </a:pPr>
            <a:endParaRPr lang="cs-CZ" sz="3200" b="1" dirty="0">
              <a:ea typeface="Times New Roman" panose="02020603050405020304" pitchFamily="18" charset="0"/>
              <a:cs typeface="Times New Roman" panose="02020603050405020304" pitchFamily="18" charset="0"/>
            </a:endParaRPr>
          </a:p>
          <a:p>
            <a:pPr marL="0" indent="0">
              <a:lnSpc>
                <a:spcPts val="1350"/>
              </a:lnSpc>
              <a:buNone/>
            </a:pPr>
            <a:r>
              <a:rPr lang="cs-CZ" sz="3200" dirty="0" err="1">
                <a:effectLst/>
                <a:ea typeface="Times New Roman" panose="02020603050405020304" pitchFamily="18" charset="0"/>
                <a:cs typeface="Times New Roman" panose="02020603050405020304" pitchFamily="18" charset="0"/>
              </a:rPr>
              <a:t>Kyrian</a:t>
            </a:r>
            <a:r>
              <a:rPr lang="cs-CZ" sz="3200" dirty="0">
                <a:effectLst/>
                <a:ea typeface="Times New Roman" panose="02020603050405020304" pitchFamily="18" charset="0"/>
                <a:cs typeface="Times New Roman" panose="02020603050405020304" pitchFamily="18" charset="0"/>
              </a:rPr>
              <a:t>,</a:t>
            </a:r>
            <a:r>
              <a:rPr lang="cs-CZ" sz="3200" b="1" dirty="0">
                <a:effectLst/>
                <a:ea typeface="Times New Roman" panose="02020603050405020304" pitchFamily="18" charset="0"/>
                <a:cs typeface="Times New Roman" panose="02020603050405020304" pitchFamily="18" charset="0"/>
              </a:rPr>
              <a:t> </a:t>
            </a:r>
            <a:r>
              <a:rPr lang="en-GB" sz="3200" dirty="0">
                <a:effectLst/>
                <a:ea typeface="Times New Roman" panose="02020603050405020304" pitchFamily="18" charset="0"/>
                <a:cs typeface="Times New Roman" panose="02020603050405020304" pitchFamily="18" charset="0"/>
              </a:rPr>
              <a:t>5956/23    </a:t>
            </a:r>
            <a:endParaRPr lang="fr-FR" sz="3200" dirty="0">
              <a:effectLst/>
              <a:ea typeface="Calibri" panose="020F0502020204030204" pitchFamily="34" charset="0"/>
              <a:cs typeface="Times New Roman" panose="02020603050405020304" pitchFamily="18" charset="0"/>
            </a:endParaRPr>
          </a:p>
          <a:p>
            <a:pPr marL="0" indent="0">
              <a:lnSpc>
                <a:spcPts val="1350"/>
              </a:lnSpc>
              <a:buNone/>
            </a:pPr>
            <a:endParaRPr lang="cs-CZ" sz="3200" b="1" dirty="0">
              <a:solidFill>
                <a:srgbClr val="0563C1"/>
              </a:solidFill>
              <a:ea typeface="Times New Roman" panose="02020603050405020304" pitchFamily="18" charset="0"/>
              <a:cs typeface="Times New Roman" panose="02020603050405020304" pitchFamily="18" charset="0"/>
            </a:endParaRPr>
          </a:p>
          <a:p>
            <a:pPr marL="0" indent="0">
              <a:lnSpc>
                <a:spcPts val="1350"/>
              </a:lnSpc>
              <a:buNone/>
            </a:pPr>
            <a:r>
              <a:rPr lang="cs-CZ" sz="3200" dirty="0">
                <a:effectLst/>
                <a:ea typeface="Times New Roman" panose="02020603050405020304" pitchFamily="18" charset="0"/>
                <a:cs typeface="Times New Roman" panose="02020603050405020304" pitchFamily="18" charset="0"/>
              </a:rPr>
              <a:t>S., 3</a:t>
            </a:r>
            <a:r>
              <a:rPr lang="fr-FR" sz="3200" dirty="0">
                <a:effectLst/>
                <a:ea typeface="Times New Roman" panose="02020603050405020304" pitchFamily="18" charset="0"/>
                <a:cs typeface="Times New Roman" panose="02020603050405020304" pitchFamily="18" charset="0"/>
              </a:rPr>
              <a:t>7614/22   </a:t>
            </a:r>
            <a:endParaRPr lang="fr-FR" sz="3200" dirty="0">
              <a:effectLst/>
              <a:ea typeface="Calibri" panose="020F0502020204030204" pitchFamily="34" charset="0"/>
              <a:cs typeface="Times New Roman" panose="02020603050405020304" pitchFamily="18" charset="0"/>
            </a:endParaRPr>
          </a:p>
          <a:p>
            <a:pPr marL="0" indent="0">
              <a:lnSpc>
                <a:spcPts val="1350"/>
              </a:lnSpc>
              <a:buNone/>
            </a:pPr>
            <a:endParaRPr lang="cs-CZ" sz="3200" b="1" dirty="0">
              <a:ea typeface="Times New Roman" panose="02020603050405020304" pitchFamily="18" charset="0"/>
              <a:cs typeface="Times New Roman" panose="02020603050405020304" pitchFamily="18" charset="0"/>
            </a:endParaRPr>
          </a:p>
          <a:p>
            <a:pPr marL="0" indent="0">
              <a:lnSpc>
                <a:spcPts val="1350"/>
              </a:lnSpc>
              <a:buNone/>
            </a:pPr>
            <a:r>
              <a:rPr lang="fr-FR" sz="3200" dirty="0">
                <a:ea typeface="Times New Roman" panose="02020603050405020304" pitchFamily="18" charset="0"/>
                <a:cs typeface="Times New Roman" panose="02020603050405020304" pitchFamily="18" charset="0"/>
              </a:rPr>
              <a:t>Y</a:t>
            </a:r>
            <a:r>
              <a:rPr lang="cs-CZ" sz="3200" dirty="0">
                <a:ea typeface="Times New Roman" panose="02020603050405020304" pitchFamily="18" charset="0"/>
                <a:cs typeface="Times New Roman" panose="02020603050405020304" pitchFamily="18" charset="0"/>
              </a:rPr>
              <a:t>, </a:t>
            </a:r>
            <a:r>
              <a:rPr lang="fr-FR" sz="3200" dirty="0">
                <a:effectLst/>
                <a:ea typeface="Times New Roman" panose="02020603050405020304" pitchFamily="18" charset="0"/>
                <a:cs typeface="Times New Roman" panose="02020603050405020304" pitchFamily="18" charset="0"/>
              </a:rPr>
              <a:t>10145/22    </a:t>
            </a:r>
            <a:endParaRPr lang="fr-FR" sz="3200" dirty="0">
              <a:effectLst/>
              <a:ea typeface="Calibri" panose="020F0502020204030204" pitchFamily="34" charset="0"/>
              <a:cs typeface="Times New Roman" panose="02020603050405020304" pitchFamily="18" charset="0"/>
            </a:endParaRPr>
          </a:p>
          <a:p>
            <a:pPr marL="0" indent="0">
              <a:lnSpc>
                <a:spcPts val="1350"/>
              </a:lnSpc>
              <a:buNone/>
            </a:pPr>
            <a:endParaRPr lang="cs-CZ" sz="3200" b="1" dirty="0">
              <a:ea typeface="Times New Roman" panose="02020603050405020304" pitchFamily="18" charset="0"/>
              <a:cs typeface="Times New Roman" panose="02020603050405020304" pitchFamily="18" charset="0"/>
            </a:endParaRPr>
          </a:p>
          <a:p>
            <a:pPr marL="0" indent="0">
              <a:lnSpc>
                <a:spcPts val="1350"/>
              </a:lnSpc>
              <a:buNone/>
            </a:pPr>
            <a:r>
              <a:rPr lang="fr-FR" sz="3200" dirty="0">
                <a:ea typeface="Times New Roman" panose="02020603050405020304" pitchFamily="18" charset="0"/>
                <a:cs typeface="Times New Roman" panose="02020603050405020304" pitchFamily="18" charset="0"/>
              </a:rPr>
              <a:t>Z</a:t>
            </a:r>
            <a:r>
              <a:rPr lang="cs-CZ" sz="3200" dirty="0">
                <a:ea typeface="Times New Roman" panose="02020603050405020304" pitchFamily="18" charset="0"/>
                <a:cs typeface="Times New Roman" panose="02020603050405020304" pitchFamily="18" charset="0"/>
              </a:rPr>
              <a:t>, </a:t>
            </a:r>
            <a:r>
              <a:rPr lang="fr-FR" sz="3200" dirty="0">
                <a:effectLst/>
                <a:ea typeface="Times New Roman" panose="02020603050405020304" pitchFamily="18" charset="0"/>
                <a:cs typeface="Times New Roman" panose="02020603050405020304" pitchFamily="18" charset="0"/>
              </a:rPr>
              <a:t>37782/21    </a:t>
            </a:r>
            <a:endParaRPr lang="fr-FR" sz="3200" dirty="0">
              <a:effectLst/>
              <a:ea typeface="Calibri" panose="020F0502020204030204" pitchFamily="34" charset="0"/>
              <a:cs typeface="Times New Roman" panose="02020603050405020304" pitchFamily="18" charset="0"/>
            </a:endParaRPr>
          </a:p>
          <a:p>
            <a:pPr>
              <a:lnSpc>
                <a:spcPts val="1350"/>
              </a:lnSpc>
            </a:pPr>
            <a:endParaRPr lang="fr-FR" sz="3200" dirty="0">
              <a:effectLst/>
              <a:ea typeface="Calibri" panose="020F0502020204030204" pitchFamily="34" charset="0"/>
              <a:cs typeface="Times New Roman" panose="02020603050405020304" pitchFamily="18" charset="0"/>
            </a:endParaRPr>
          </a:p>
          <a:p>
            <a:endParaRPr lang="cs-CZ" sz="2000" dirty="0">
              <a:solidFill>
                <a:srgbClr val="000000"/>
              </a:solidFill>
              <a:latin typeface="Arial" panose="020B0604020202020204" pitchFamily="34" charset="0"/>
              <a:cs typeface="Times New Roman" panose="02020603050405020304" pitchFamily="18" charset="0"/>
            </a:endParaRPr>
          </a:p>
          <a:p>
            <a:pPr marL="0" indent="0">
              <a:buNone/>
            </a:pPr>
            <a:endParaRPr lang="cs-CZ" sz="1800" dirty="0">
              <a:solidFill>
                <a:srgbClr val="000000"/>
              </a:solidFill>
              <a:latin typeface="Arial" panose="020B0604020202020204" pitchFamily="34" charset="0"/>
              <a:cs typeface="Times New Roman" panose="02020603050405020304" pitchFamily="18" charset="0"/>
            </a:endParaRPr>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Aktuální české komunikované případy</a:t>
            </a:r>
            <a:br>
              <a:rPr lang="cs-CZ" dirty="0"/>
            </a:br>
            <a:endParaRPr lang="cs-CZ" dirty="0"/>
          </a:p>
        </p:txBody>
      </p:sp>
    </p:spTree>
    <p:extLst>
      <p:ext uri="{BB962C8B-B14F-4D97-AF65-F5344CB8AC3E}">
        <p14:creationId xmlns:p14="http://schemas.microsoft.com/office/powerpoint/2010/main" val="260120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4840F67-B007-4443-83F9-6E0CD62FBAF1}"/>
              </a:ext>
            </a:extLst>
          </p:cNvPr>
          <p:cNvSpPr>
            <a:spLocks noGrp="1"/>
          </p:cNvSpPr>
          <p:nvPr>
            <p:ph type="title"/>
          </p:nvPr>
        </p:nvSpPr>
        <p:spPr/>
        <p:txBody>
          <a:bodyPr/>
          <a:lstStyle/>
          <a:p>
            <a:endParaRPr lang="cs-CZ"/>
          </a:p>
        </p:txBody>
      </p:sp>
      <p:pic>
        <p:nvPicPr>
          <p:cNvPr id="8" name="Zástupný obsah 7">
            <a:extLst>
              <a:ext uri="{FF2B5EF4-FFF2-40B4-BE49-F238E27FC236}">
                <a16:creationId xmlns:a16="http://schemas.microsoft.com/office/drawing/2014/main" id="{0C16187A-79B5-46A8-B992-3B88FA4F84B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19250" y="2643981"/>
            <a:ext cx="3619500" cy="2714625"/>
          </a:xfrm>
        </p:spPr>
      </p:pic>
      <p:pic>
        <p:nvPicPr>
          <p:cNvPr id="10" name="Zástupný obsah 9">
            <a:extLst>
              <a:ext uri="{FF2B5EF4-FFF2-40B4-BE49-F238E27FC236}">
                <a16:creationId xmlns:a16="http://schemas.microsoft.com/office/drawing/2014/main" id="{C755E97E-C162-40BA-B1A6-64BF34BBE0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7331" y="1825625"/>
            <a:ext cx="4351338" cy="4351338"/>
          </a:xfrm>
        </p:spPr>
      </p:pic>
      <p:sp>
        <p:nvSpPr>
          <p:cNvPr id="2" name="Zástupný symbol pro zápatí 1">
            <a:extLst>
              <a:ext uri="{FF2B5EF4-FFF2-40B4-BE49-F238E27FC236}">
                <a16:creationId xmlns:a16="http://schemas.microsoft.com/office/drawing/2014/main" id="{B1178D62-1C8A-4F78-A87A-84CC8486CD08}"/>
              </a:ext>
            </a:extLst>
          </p:cNvPr>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val="1144903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buNone/>
            </a:pPr>
            <a:r>
              <a:rPr lang="en-GB" sz="4000" dirty="0" err="1">
                <a:solidFill>
                  <a:srgbClr val="333333"/>
                </a:solidFill>
                <a:effectLst/>
                <a:ea typeface="Times New Roman" panose="02020603050405020304" pitchFamily="18" charset="0"/>
                <a:cs typeface="Times New Roman" panose="02020603050405020304" pitchFamily="18" charset="0"/>
              </a:rPr>
              <a:t>Pokud</a:t>
            </a:r>
            <a:r>
              <a:rPr lang="en-GB" sz="4000" dirty="0">
                <a:solidFill>
                  <a:srgbClr val="333333"/>
                </a:solidFill>
                <a:effectLst/>
                <a:ea typeface="Times New Roman" panose="02020603050405020304" pitchFamily="18" charset="0"/>
                <a:cs typeface="Times New Roman" panose="02020603050405020304" pitchFamily="18" charset="0"/>
              </a:rPr>
              <a:t> ESLP </a:t>
            </a:r>
            <a:r>
              <a:rPr lang="en-GB" sz="4000" dirty="0" err="1">
                <a:solidFill>
                  <a:srgbClr val="333333"/>
                </a:solidFill>
                <a:effectLst/>
                <a:ea typeface="Times New Roman" panose="02020603050405020304" pitchFamily="18" charset="0"/>
                <a:cs typeface="Times New Roman" panose="02020603050405020304" pitchFamily="18" charset="0"/>
              </a:rPr>
              <a:t>zjistí</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porušení</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práva</a:t>
            </a:r>
            <a:r>
              <a:rPr lang="en-GB" sz="4000" dirty="0">
                <a:solidFill>
                  <a:srgbClr val="333333"/>
                </a:solidFill>
                <a:effectLst/>
                <a:ea typeface="Times New Roman" panose="02020603050405020304" pitchFamily="18" charset="0"/>
                <a:cs typeface="Times New Roman" panose="02020603050405020304" pitchFamily="18" charset="0"/>
              </a:rPr>
              <a:t> ze </a:t>
            </a:r>
            <a:r>
              <a:rPr lang="en-GB" sz="4000" dirty="0" err="1">
                <a:solidFill>
                  <a:srgbClr val="333333"/>
                </a:solidFill>
                <a:effectLst/>
                <a:ea typeface="Times New Roman" panose="02020603050405020304" pitchFamily="18" charset="0"/>
                <a:cs typeface="Times New Roman" panose="02020603050405020304" pitchFamily="18" charset="0"/>
              </a:rPr>
              <a:t>strany</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dotčeného</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státu</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má</a:t>
            </a:r>
            <a:r>
              <a:rPr lang="en-GB" sz="4000" dirty="0">
                <a:solidFill>
                  <a:srgbClr val="333333"/>
                </a:solidFill>
                <a:effectLst/>
                <a:ea typeface="Times New Roman" panose="02020603050405020304" pitchFamily="18" charset="0"/>
                <a:cs typeface="Times New Roman" panose="02020603050405020304" pitchFamily="18" charset="0"/>
              </a:rPr>
              <a:t> se </a:t>
            </a:r>
            <a:r>
              <a:rPr lang="en-GB" sz="4000" dirty="0" err="1">
                <a:solidFill>
                  <a:srgbClr val="333333"/>
                </a:solidFill>
                <a:effectLst/>
                <a:ea typeface="Times New Roman" panose="02020603050405020304" pitchFamily="18" charset="0"/>
                <a:cs typeface="Times New Roman" panose="02020603050405020304" pitchFamily="18" charset="0"/>
              </a:rPr>
              <a:t>někdy</a:t>
            </a:r>
            <a:r>
              <a:rPr lang="en-GB" sz="4000" dirty="0">
                <a:solidFill>
                  <a:srgbClr val="333333"/>
                </a:solidFill>
                <a:effectLst/>
                <a:ea typeface="Times New Roman" panose="02020603050405020304" pitchFamily="18" charset="0"/>
                <a:cs typeface="Times New Roman" panose="02020603050405020304" pitchFamily="18" charset="0"/>
              </a:rPr>
              <a:t> za to, </a:t>
            </a:r>
            <a:r>
              <a:rPr lang="en-GB" sz="4000" dirty="0" err="1">
                <a:solidFill>
                  <a:srgbClr val="333333"/>
                </a:solidFill>
                <a:effectLst/>
                <a:ea typeface="Times New Roman" panose="02020603050405020304" pitchFamily="18" charset="0"/>
                <a:cs typeface="Times New Roman" panose="02020603050405020304" pitchFamily="18" charset="0"/>
              </a:rPr>
              <a:t>že</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stát</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prohrál</a:t>
            </a:r>
            <a:r>
              <a:rPr lang="en-GB" sz="4000" dirty="0">
                <a:solidFill>
                  <a:srgbClr val="333333"/>
                </a:solidFill>
                <a:effectLst/>
                <a:ea typeface="Times New Roman" panose="02020603050405020304" pitchFamily="18" charset="0"/>
                <a:cs typeface="Times New Roman" panose="02020603050405020304" pitchFamily="18" charset="0"/>
              </a:rPr>
              <a:t>. Ale </a:t>
            </a:r>
            <a:r>
              <a:rPr lang="en-GB" sz="4000" dirty="0" err="1">
                <a:solidFill>
                  <a:srgbClr val="333333"/>
                </a:solidFill>
                <a:effectLst/>
                <a:ea typeface="Times New Roman" panose="02020603050405020304" pitchFamily="18" charset="0"/>
                <a:cs typeface="Times New Roman" panose="02020603050405020304" pitchFamily="18" charset="0"/>
              </a:rPr>
              <a:t>podle</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mne</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spíše</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stát</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vyhrává</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protože</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zjištění</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porušení</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práva</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často</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vede</a:t>
            </a:r>
            <a:r>
              <a:rPr lang="en-GB" sz="4000" dirty="0">
                <a:solidFill>
                  <a:srgbClr val="333333"/>
                </a:solidFill>
                <a:effectLst/>
                <a:ea typeface="Times New Roman" panose="02020603050405020304" pitchFamily="18" charset="0"/>
                <a:cs typeface="Times New Roman" panose="02020603050405020304" pitchFamily="18" charset="0"/>
              </a:rPr>
              <a:t> k </a:t>
            </a:r>
            <a:r>
              <a:rPr lang="en-GB" sz="4000" dirty="0" err="1">
                <a:solidFill>
                  <a:srgbClr val="333333"/>
                </a:solidFill>
                <a:effectLst/>
                <a:ea typeface="Times New Roman" panose="02020603050405020304" pitchFamily="18" charset="0"/>
                <a:cs typeface="Times New Roman" panose="02020603050405020304" pitchFamily="18" charset="0"/>
              </a:rPr>
              <a:t>tomu</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že</a:t>
            </a:r>
            <a:r>
              <a:rPr lang="en-GB" sz="4000" dirty="0">
                <a:solidFill>
                  <a:srgbClr val="333333"/>
                </a:solidFill>
                <a:effectLst/>
                <a:ea typeface="Times New Roman" panose="02020603050405020304" pitchFamily="18" charset="0"/>
                <a:cs typeface="Times New Roman" panose="02020603050405020304" pitchFamily="18" charset="0"/>
              </a:rPr>
              <a:t> se </a:t>
            </a:r>
            <a:r>
              <a:rPr lang="en-GB" sz="4000" dirty="0" err="1">
                <a:solidFill>
                  <a:srgbClr val="333333"/>
                </a:solidFill>
                <a:effectLst/>
                <a:ea typeface="Times New Roman" panose="02020603050405020304" pitchFamily="18" charset="0"/>
                <a:cs typeface="Times New Roman" panose="02020603050405020304" pitchFamily="18" charset="0"/>
              </a:rPr>
              <a:t>stát</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stane</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lepším</a:t>
            </a:r>
            <a:r>
              <a:rPr lang="en-GB" sz="4000" dirty="0">
                <a:solidFill>
                  <a:srgbClr val="333333"/>
                </a:solidFill>
                <a:effectLst/>
                <a:ea typeface="Times New Roman" panose="02020603050405020304" pitchFamily="18" charset="0"/>
                <a:cs typeface="Times New Roman" panose="02020603050405020304" pitchFamily="18" charset="0"/>
              </a:rPr>
              <a:t> pro </a:t>
            </a:r>
            <a:r>
              <a:rPr lang="en-GB" sz="4000" dirty="0" err="1">
                <a:solidFill>
                  <a:srgbClr val="333333"/>
                </a:solidFill>
                <a:effectLst/>
                <a:ea typeface="Times New Roman" panose="02020603050405020304" pitchFamily="18" charset="0"/>
                <a:cs typeface="Times New Roman" panose="02020603050405020304" pitchFamily="18" charset="0"/>
              </a:rPr>
              <a:t>lidi</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žíjící</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na</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jeho</a:t>
            </a:r>
            <a:r>
              <a:rPr lang="en-GB" sz="4000" dirty="0">
                <a:solidFill>
                  <a:srgbClr val="333333"/>
                </a:solidFill>
                <a:effectLst/>
                <a:ea typeface="Times New Roman" panose="02020603050405020304" pitchFamily="18" charset="0"/>
                <a:cs typeface="Times New Roman" panose="02020603050405020304" pitchFamily="18" charset="0"/>
              </a:rPr>
              <a:t> </a:t>
            </a:r>
            <a:r>
              <a:rPr lang="en-GB" sz="4000" dirty="0" err="1">
                <a:solidFill>
                  <a:srgbClr val="333333"/>
                </a:solidFill>
                <a:effectLst/>
                <a:ea typeface="Times New Roman" panose="02020603050405020304" pitchFamily="18" charset="0"/>
                <a:cs typeface="Times New Roman" panose="02020603050405020304" pitchFamily="18" charset="0"/>
              </a:rPr>
              <a:t>území</a:t>
            </a:r>
            <a:r>
              <a:rPr lang="en-GB" sz="4000" dirty="0">
                <a:solidFill>
                  <a:srgbClr val="333333"/>
                </a:solidFill>
                <a:effectLst/>
                <a:ea typeface="Times New Roman" panose="02020603050405020304" pitchFamily="18" charset="0"/>
                <a:cs typeface="Times New Roman" panose="02020603050405020304" pitchFamily="18" charset="0"/>
              </a:rPr>
              <a:t>.</a:t>
            </a:r>
            <a:endParaRPr lang="fr-FR" sz="4000" dirty="0">
              <a:effectLst/>
              <a:ea typeface="Calibri" panose="020F0502020204030204" pitchFamily="34" charset="0"/>
              <a:cs typeface="Times New Roman" panose="02020603050405020304" pitchFamily="18" charset="0"/>
            </a:endParaRPr>
          </a:p>
          <a:p>
            <a:pPr marL="0" indent="0">
              <a:buNone/>
            </a:pPr>
            <a:endParaRPr lang="cs-CZ" dirty="0"/>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Účinné vyšetřování policejního násilí</a:t>
            </a:r>
          </a:p>
        </p:txBody>
      </p:sp>
    </p:spTree>
    <p:extLst>
      <p:ext uri="{BB962C8B-B14F-4D97-AF65-F5344CB8AC3E}">
        <p14:creationId xmlns:p14="http://schemas.microsoft.com/office/powerpoint/2010/main" val="41972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algn="just">
              <a:lnSpc>
                <a:spcPct val="107000"/>
              </a:lnSpc>
              <a:spcAft>
                <a:spcPts val="800"/>
              </a:spcAft>
            </a:pPr>
            <a:r>
              <a:rPr lang="cs-CZ" dirty="0">
                <a:effectLst/>
                <a:ea typeface="Calibri" panose="020F0502020204030204" pitchFamily="34" charset="0"/>
                <a:cs typeface="Times New Roman" panose="02020603050405020304" pitchFamily="18" charset="0"/>
              </a:rPr>
              <a:t>Eremiášová and Pechová proti ČR, 16.2. 2012, č. 23944/04 – porušení čl. 2</a:t>
            </a:r>
            <a:endParaRPr lang="fr-FR" dirty="0">
              <a:effectLst/>
              <a:ea typeface="Calibri" panose="020F0502020204030204" pitchFamily="34" charset="0"/>
              <a:cs typeface="Times New Roman" panose="02020603050405020304" pitchFamily="18" charset="0"/>
            </a:endParaRPr>
          </a:p>
          <a:p>
            <a:pPr algn="just">
              <a:lnSpc>
                <a:spcPct val="107000"/>
              </a:lnSpc>
              <a:spcAft>
                <a:spcPts val="800"/>
              </a:spcAft>
            </a:pPr>
            <a:r>
              <a:rPr lang="cs-CZ" dirty="0">
                <a:effectLst/>
                <a:ea typeface="Calibri" panose="020F0502020204030204" pitchFamily="34" charset="0"/>
                <a:cs typeface="Times New Roman" panose="02020603050405020304" pitchFamily="18" charset="0"/>
              </a:rPr>
              <a:t>Bureš proti ČR,  18.10. 2012, č. 37679/08 – porušení čl. 3</a:t>
            </a:r>
            <a:endParaRPr lang="fr-FR" dirty="0">
              <a:effectLst/>
              <a:ea typeface="Calibri" panose="020F0502020204030204" pitchFamily="34" charset="0"/>
              <a:cs typeface="Times New Roman" panose="02020603050405020304" pitchFamily="18" charset="0"/>
            </a:endParaRPr>
          </a:p>
          <a:p>
            <a:pPr algn="just">
              <a:lnSpc>
                <a:spcPct val="107000"/>
              </a:lnSpc>
              <a:spcAft>
                <a:spcPts val="800"/>
              </a:spcAft>
            </a:pPr>
            <a:r>
              <a:rPr lang="cs-CZ" dirty="0" err="1">
                <a:effectLst/>
                <a:ea typeface="Calibri" panose="020F0502020204030204" pitchFamily="34" charset="0"/>
                <a:cs typeface="Times New Roman" panose="02020603050405020304" pitchFamily="18" charset="0"/>
              </a:rPr>
              <a:t>Kummer</a:t>
            </a:r>
            <a:r>
              <a:rPr lang="cs-CZ" dirty="0">
                <a:effectLst/>
                <a:ea typeface="Calibri" panose="020F0502020204030204" pitchFamily="34" charset="0"/>
                <a:cs typeface="Times New Roman" panose="02020603050405020304" pitchFamily="18" charset="0"/>
              </a:rPr>
              <a:t> proti ČR, 25.6. 2013, č. 32133/11 - porušení čl. 3</a:t>
            </a:r>
            <a:endParaRPr lang="fr-FR" dirty="0">
              <a:effectLst/>
              <a:ea typeface="Calibri" panose="020F0502020204030204" pitchFamily="34" charset="0"/>
              <a:cs typeface="Times New Roman" panose="02020603050405020304" pitchFamily="18" charset="0"/>
            </a:endParaRPr>
          </a:p>
          <a:p>
            <a:pPr marL="0" indent="0">
              <a:buNone/>
            </a:pPr>
            <a:endParaRPr lang="cs-CZ" dirty="0"/>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Účinné vyšetřování policejního násilí</a:t>
            </a:r>
          </a:p>
        </p:txBody>
      </p:sp>
    </p:spTree>
    <p:extLst>
      <p:ext uri="{BB962C8B-B14F-4D97-AF65-F5344CB8AC3E}">
        <p14:creationId xmlns:p14="http://schemas.microsoft.com/office/powerpoint/2010/main" val="1578539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lgn="just">
              <a:lnSpc>
                <a:spcPct val="107000"/>
              </a:lnSpc>
              <a:spcAft>
                <a:spcPts val="800"/>
              </a:spcAft>
              <a:buNone/>
            </a:pPr>
            <a:r>
              <a:rPr lang="cs-CZ" sz="2400" dirty="0">
                <a:effectLst/>
                <a:ea typeface="Calibri" panose="020F0502020204030204" pitchFamily="34" charset="0"/>
              </a:rPr>
              <a:t>B. Ü. </a:t>
            </a:r>
            <a:r>
              <a:rPr lang="cs-CZ" dirty="0">
                <a:effectLst/>
                <a:ea typeface="Calibri" panose="020F0502020204030204" pitchFamily="34" charset="0"/>
                <a:cs typeface="Times New Roman" panose="02020603050405020304" pitchFamily="18" charset="0"/>
              </a:rPr>
              <a:t>proti ČR, </a:t>
            </a:r>
            <a:r>
              <a:rPr lang="cs-CZ" sz="2400" dirty="0">
                <a:effectLst/>
                <a:ea typeface="Calibri" panose="020F0502020204030204" pitchFamily="34" charset="0"/>
              </a:rPr>
              <a:t>6.10. 2022</a:t>
            </a:r>
            <a:r>
              <a:rPr lang="cs-CZ" sz="2400" dirty="0">
                <a:ea typeface="Calibri" panose="020F0502020204030204" pitchFamily="34" charset="0"/>
                <a:cs typeface="Times New Roman" panose="02020603050405020304" pitchFamily="18" charset="0"/>
              </a:rPr>
              <a:t>, č. </a:t>
            </a:r>
            <a:r>
              <a:rPr lang="cs-CZ" sz="2400" dirty="0">
                <a:effectLst/>
                <a:ea typeface="Calibri" panose="020F0502020204030204" pitchFamily="34" charset="0"/>
                <a:cs typeface="Times New Roman" panose="02020603050405020304" pitchFamily="18" charset="0"/>
              </a:rPr>
              <a:t>9264/15</a:t>
            </a:r>
            <a:endParaRPr lang="fr-FR" sz="24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sz="2400" dirty="0">
                <a:effectLst/>
                <a:ea typeface="Calibri" panose="020F0502020204030204" pitchFamily="34" charset="0"/>
              </a:rPr>
              <a:t>Sládková </a:t>
            </a:r>
            <a:r>
              <a:rPr lang="cs-CZ" dirty="0">
                <a:effectLst/>
                <a:ea typeface="Calibri" panose="020F0502020204030204" pitchFamily="34" charset="0"/>
                <a:cs typeface="Times New Roman" panose="02020603050405020304" pitchFamily="18" charset="0"/>
              </a:rPr>
              <a:t>proti ČR, </a:t>
            </a:r>
            <a:r>
              <a:rPr lang="cs-CZ" sz="2400" dirty="0">
                <a:effectLst/>
                <a:ea typeface="Calibri" panose="020F0502020204030204" pitchFamily="34" charset="0"/>
              </a:rPr>
              <a:t>10.11. 2022, č. </a:t>
            </a:r>
            <a:r>
              <a:rPr lang="cs-CZ" sz="2400" dirty="0">
                <a:effectLst/>
                <a:ea typeface="Calibri" panose="020F0502020204030204" pitchFamily="34" charset="0"/>
                <a:cs typeface="Times New Roman" panose="02020603050405020304" pitchFamily="18" charset="0"/>
              </a:rPr>
              <a:t>15741/15 </a:t>
            </a:r>
          </a:p>
          <a:p>
            <a:pPr marL="0" indent="0" algn="just">
              <a:lnSpc>
                <a:spcPct val="107000"/>
              </a:lnSpc>
              <a:spcAft>
                <a:spcPts val="800"/>
              </a:spcAft>
              <a:buNone/>
            </a:pPr>
            <a:r>
              <a:rPr lang="cs-CZ" dirty="0">
                <a:ea typeface="Calibri" panose="020F0502020204030204" pitchFamily="34" charset="0"/>
                <a:cs typeface="Times New Roman" panose="02020603050405020304" pitchFamily="18" charset="0"/>
              </a:rPr>
              <a:t>V.</a:t>
            </a:r>
            <a:r>
              <a:rPr lang="cs-CZ" sz="2400" dirty="0">
                <a:effectLst/>
                <a:ea typeface="Calibri" panose="020F0502020204030204" pitchFamily="34" charset="0"/>
                <a:cs typeface="Times New Roman" panose="02020603050405020304" pitchFamily="18" charset="0"/>
              </a:rPr>
              <a:t> </a:t>
            </a:r>
            <a:r>
              <a:rPr lang="cs-CZ" dirty="0">
                <a:effectLst/>
                <a:ea typeface="Calibri" panose="020F0502020204030204" pitchFamily="34" charset="0"/>
                <a:cs typeface="Times New Roman" panose="02020603050405020304" pitchFamily="18" charset="0"/>
              </a:rPr>
              <a:t>proti ČR, </a:t>
            </a:r>
            <a:r>
              <a:rPr lang="fr-FR" b="0" i="0" dirty="0">
                <a:solidFill>
                  <a:srgbClr val="000000"/>
                </a:solidFill>
                <a:effectLst/>
              </a:rPr>
              <a:t> 7</a:t>
            </a:r>
            <a:r>
              <a:rPr lang="cs-CZ" b="0" i="0" dirty="0">
                <a:solidFill>
                  <a:srgbClr val="000000"/>
                </a:solidFill>
                <a:effectLst/>
              </a:rPr>
              <a:t>.</a:t>
            </a:r>
            <a:r>
              <a:rPr lang="fr-FR" b="0" i="0" dirty="0">
                <a:solidFill>
                  <a:srgbClr val="000000"/>
                </a:solidFill>
                <a:effectLst/>
              </a:rPr>
              <a:t>12</a:t>
            </a:r>
            <a:r>
              <a:rPr lang="cs-CZ" b="0" i="0" dirty="0">
                <a:solidFill>
                  <a:srgbClr val="000000"/>
                </a:solidFill>
                <a:effectLst/>
              </a:rPr>
              <a:t>. </a:t>
            </a:r>
            <a:r>
              <a:rPr lang="fr-FR" b="0" i="0" dirty="0">
                <a:solidFill>
                  <a:srgbClr val="000000"/>
                </a:solidFill>
                <a:effectLst/>
              </a:rPr>
              <a:t>2023</a:t>
            </a:r>
            <a:r>
              <a:rPr lang="cs-CZ" b="0" i="0" dirty="0">
                <a:solidFill>
                  <a:srgbClr val="000000"/>
                </a:solidFill>
                <a:effectLst/>
              </a:rPr>
              <a:t>, </a:t>
            </a:r>
            <a:r>
              <a:rPr lang="cs-CZ" dirty="0">
                <a:effectLst/>
                <a:ea typeface="Calibri" panose="020F0502020204030204" pitchFamily="34" charset="0"/>
                <a:cs typeface="Times New Roman" panose="02020603050405020304" pitchFamily="18" charset="0"/>
              </a:rPr>
              <a:t>č. </a:t>
            </a:r>
            <a:r>
              <a:rPr lang="cs-CZ" sz="2400" dirty="0">
                <a:effectLst/>
                <a:ea typeface="Calibri" panose="020F0502020204030204" pitchFamily="34" charset="0"/>
                <a:cs typeface="Times New Roman" panose="02020603050405020304" pitchFamily="18" charset="0"/>
              </a:rPr>
              <a:t>26074/18</a:t>
            </a:r>
            <a:endParaRPr lang="fr-FR" sz="2400" dirty="0">
              <a:effectLst/>
              <a:ea typeface="Calibri" panose="020F0502020204030204" pitchFamily="34" charset="0"/>
              <a:cs typeface="Times New Roman" panose="02020603050405020304" pitchFamily="18" charset="0"/>
            </a:endParaRPr>
          </a:p>
          <a:p>
            <a:pPr marL="0" indent="0">
              <a:buNone/>
            </a:pPr>
            <a:endParaRPr lang="cs-CZ" dirty="0"/>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Účinné vyšetřování policejního násilí</a:t>
            </a:r>
          </a:p>
        </p:txBody>
      </p:sp>
    </p:spTree>
    <p:extLst>
      <p:ext uri="{BB962C8B-B14F-4D97-AF65-F5344CB8AC3E}">
        <p14:creationId xmlns:p14="http://schemas.microsoft.com/office/powerpoint/2010/main" val="4217821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Evropská role ESLP</a:t>
            </a:r>
            <a:br>
              <a:rPr lang="cs-CZ" dirty="0"/>
            </a:br>
            <a:endParaRPr lang="cs-CZ" dirty="0"/>
          </a:p>
        </p:txBody>
      </p:sp>
      <p:pic>
        <p:nvPicPr>
          <p:cNvPr id="1026" name="Picture 2" descr="Mobile | Tate">
            <a:extLst>
              <a:ext uri="{FF2B5EF4-FFF2-40B4-BE49-F238E27FC236}">
                <a16:creationId xmlns:a16="http://schemas.microsoft.com/office/drawing/2014/main" id="{DF84971B-A40F-E325-3B4B-D2052841A8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42011" y="1785938"/>
            <a:ext cx="4107978" cy="378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462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3"/>
          </p:nvPr>
        </p:nvSpPr>
        <p:spPr>
          <a:xfrm>
            <a:off x="2129476" y="5963612"/>
            <a:ext cx="6317454" cy="365125"/>
          </a:xfrm>
        </p:spPr>
        <p:txBody>
          <a:bodyPr/>
          <a:lstStyle/>
          <a:p>
            <a:r>
              <a:rPr lang="cs-CZ" dirty="0">
                <a:hlinkClick r:id="rId2"/>
              </a:rPr>
              <a:t>https://www.echr.coe.int/documents/d/echr/speech_20140131_vosskuhle_eng</a:t>
            </a:r>
            <a:endParaRPr lang="cs-CZ" dirty="0"/>
          </a:p>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Evropská role ESLP</a:t>
            </a:r>
            <a:br>
              <a:rPr lang="cs-CZ" dirty="0"/>
            </a:br>
            <a:endParaRPr lang="cs-CZ" dirty="0"/>
          </a:p>
        </p:txBody>
      </p:sp>
      <p:sp>
        <p:nvSpPr>
          <p:cNvPr id="5" name="Content Placeholder 4">
            <a:extLst>
              <a:ext uri="{FF2B5EF4-FFF2-40B4-BE49-F238E27FC236}">
                <a16:creationId xmlns:a16="http://schemas.microsoft.com/office/drawing/2014/main" id="{A24634B1-AFFA-24D7-2701-8CA1D2FC2F95}"/>
              </a:ext>
            </a:extLst>
          </p:cNvPr>
          <p:cNvSpPr>
            <a:spLocks noGrp="1"/>
          </p:cNvSpPr>
          <p:nvPr>
            <p:ph idx="1"/>
          </p:nvPr>
        </p:nvSpPr>
        <p:spPr/>
        <p:txBody>
          <a:bodyPr/>
          <a:lstStyle/>
          <a:p>
            <a:pPr marL="0" indent="0" algn="r">
              <a:buNone/>
            </a:pPr>
            <a:endParaRPr lang="cs-CZ" sz="1800" dirty="0">
              <a:solidFill>
                <a:srgbClr val="000000"/>
              </a:solidFill>
              <a:latin typeface="Futura Hv BT"/>
            </a:endParaRPr>
          </a:p>
          <a:p>
            <a:pPr marL="0" indent="0">
              <a:buNone/>
            </a:pPr>
            <a:endParaRPr lang="fr-FR" sz="1800" b="0" i="0" u="none" strike="noStrike" baseline="0" dirty="0">
              <a:latin typeface="Futura Hv BT"/>
            </a:endParaRPr>
          </a:p>
          <a:p>
            <a:pPr marL="0" indent="0">
              <a:buNone/>
            </a:pPr>
            <a:r>
              <a:rPr lang="fr-FR" sz="1800" b="1" i="0" u="none" strike="noStrike" baseline="0" dirty="0">
                <a:latin typeface="Futura Hv BT"/>
              </a:rPr>
              <a:t>Andreas </a:t>
            </a:r>
            <a:r>
              <a:rPr lang="fr-FR" sz="1800" b="1" i="0" u="none" strike="noStrike" baseline="0" dirty="0" err="1">
                <a:latin typeface="Futura Hv BT"/>
              </a:rPr>
              <a:t>Voßkuhle</a:t>
            </a:r>
            <a:r>
              <a:rPr lang="fr-FR" sz="1800" b="1" i="0" u="none" strike="noStrike" baseline="0" dirty="0">
                <a:latin typeface="Futura Hv BT"/>
              </a:rPr>
              <a:t> </a:t>
            </a:r>
            <a:endParaRPr lang="cs-CZ" sz="1800" b="1" dirty="0">
              <a:latin typeface="Futura Hv BT"/>
            </a:endParaRPr>
          </a:p>
          <a:p>
            <a:pPr marL="0" indent="0">
              <a:buNone/>
            </a:pPr>
            <a:r>
              <a:rPr lang="en-GB" sz="1800" b="1" i="0" u="none" strike="noStrike" baseline="0" dirty="0">
                <a:latin typeface="Futura Hv BT"/>
              </a:rPr>
              <a:t>Pyramid or Mobile? – Human Rights Protection by the European Constitutional Courts </a:t>
            </a:r>
            <a:endParaRPr lang="cs-CZ" sz="1800" b="1" i="0" u="none" strike="noStrike" baseline="0" dirty="0">
              <a:latin typeface="Futura Hv BT"/>
            </a:endParaRPr>
          </a:p>
          <a:p>
            <a:pPr algn="l"/>
            <a:endParaRPr lang="fr-FR" sz="1800" b="0" i="0" u="none" strike="noStrike" baseline="0" dirty="0">
              <a:solidFill>
                <a:srgbClr val="000000"/>
              </a:solidFill>
              <a:latin typeface="Futura Lt BT"/>
            </a:endParaRPr>
          </a:p>
          <a:p>
            <a:pPr algn="just"/>
            <a:r>
              <a:rPr lang="en-GB" sz="1800" b="0" i="0" u="none" strike="noStrike" baseline="0" dirty="0">
                <a:latin typeface="Futura Lt BT"/>
              </a:rPr>
              <a:t>“when everything goes right, a mobile is a piece of poetry that dances with the joy of life and surprises.” I </a:t>
            </a:r>
            <a:endParaRPr lang="fr-FR" dirty="0"/>
          </a:p>
        </p:txBody>
      </p:sp>
    </p:spTree>
    <p:extLst>
      <p:ext uri="{BB962C8B-B14F-4D97-AF65-F5344CB8AC3E}">
        <p14:creationId xmlns:p14="http://schemas.microsoft.com/office/powerpoint/2010/main" val="516852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Evropská role ESLP</a:t>
            </a:r>
            <a:br>
              <a:rPr lang="cs-CZ" dirty="0"/>
            </a:br>
            <a:r>
              <a:rPr lang="cs-CZ" dirty="0" err="1"/>
              <a:t>EUnity</a:t>
            </a:r>
            <a:r>
              <a:rPr lang="cs-CZ" dirty="0"/>
              <a:t> and diversity </a:t>
            </a:r>
          </a:p>
        </p:txBody>
      </p:sp>
      <p:pic>
        <p:nvPicPr>
          <p:cNvPr id="9" name="Content Placeholder 8">
            <a:extLst>
              <a:ext uri="{FF2B5EF4-FFF2-40B4-BE49-F238E27FC236}">
                <a16:creationId xmlns:a16="http://schemas.microsoft.com/office/drawing/2014/main" id="{BA4A6DCC-94C9-6AA4-F739-308255AA070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6047" y="1785938"/>
            <a:ext cx="5679906" cy="3786187"/>
          </a:xfrm>
        </p:spPr>
      </p:pic>
    </p:spTree>
    <p:extLst>
      <p:ext uri="{BB962C8B-B14F-4D97-AF65-F5344CB8AC3E}">
        <p14:creationId xmlns:p14="http://schemas.microsoft.com/office/powerpoint/2010/main" val="2467755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A4E7EEF-40AA-7492-182C-2D1181925D3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6047" y="1785938"/>
            <a:ext cx="5679906" cy="3786187"/>
          </a:xfrm>
        </p:spPr>
      </p:pic>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Ochrana nezávislosti justice prostřednictvím ochrany práv soudců</a:t>
            </a:r>
          </a:p>
        </p:txBody>
      </p:sp>
    </p:spTree>
    <p:extLst>
      <p:ext uri="{BB962C8B-B14F-4D97-AF65-F5344CB8AC3E}">
        <p14:creationId xmlns:p14="http://schemas.microsoft.com/office/powerpoint/2010/main" val="419301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buNone/>
            </a:pPr>
            <a:r>
              <a:rPr lang="en-GB" dirty="0" err="1">
                <a:cs typeface="Times New Roman" panose="02020603050405020304" pitchFamily="18" charset="0"/>
              </a:rPr>
              <a:t>Eskelinen</a:t>
            </a:r>
            <a:r>
              <a:rPr lang="en-GB" dirty="0">
                <a:cs typeface="Times New Roman" panose="02020603050405020304" pitchFamily="18" charset="0"/>
              </a:rPr>
              <a:t> test</a:t>
            </a:r>
            <a:r>
              <a:rPr lang="cs-CZ" dirty="0">
                <a:cs typeface="Times New Roman" panose="02020603050405020304" pitchFamily="18" charset="0"/>
              </a:rPr>
              <a:t> (VS), </a:t>
            </a:r>
            <a:r>
              <a:rPr lang="en-GB" dirty="0">
                <a:cs typeface="Times New Roman" panose="02020603050405020304" pitchFamily="18" charset="0"/>
                <a:hlinkClick r:id="rId2">
                  <a:extLst>
                    <a:ext uri="{A12FA001-AC4F-418D-AE19-62706E023703}">
                      <ahyp:hlinkClr xmlns:ahyp="http://schemas.microsoft.com/office/drawing/2018/hyperlinkcolor" val="tx"/>
                    </a:ext>
                  </a:extLst>
                </a:hlinkClick>
              </a:rPr>
              <a:t>63235/00</a:t>
            </a:r>
            <a:endParaRPr lang="cs-CZ" dirty="0">
              <a:cs typeface="Times New Roman" panose="02020603050405020304" pitchFamily="18" charset="0"/>
            </a:endParaRPr>
          </a:p>
          <a:p>
            <a:pPr marL="0" indent="0">
              <a:buNone/>
            </a:pPr>
            <a:r>
              <a:rPr lang="en-GB" dirty="0" err="1">
                <a:cs typeface="Times New Roman" panose="02020603050405020304" pitchFamily="18" charset="0"/>
              </a:rPr>
              <a:t>Bilgen</a:t>
            </a:r>
            <a:r>
              <a:rPr lang="en-GB" dirty="0">
                <a:cs typeface="Times New Roman" panose="02020603050405020304" pitchFamily="18" charset="0"/>
              </a:rPr>
              <a:t> v. Turkey,</a:t>
            </a:r>
            <a:r>
              <a:rPr lang="cs-CZ" dirty="0">
                <a:cs typeface="Times New Roman" panose="02020603050405020304" pitchFamily="18" charset="0"/>
              </a:rPr>
              <a:t> č. 1571/07</a:t>
            </a:r>
            <a:r>
              <a:rPr lang="en-GB" dirty="0">
                <a:cs typeface="Times New Roman" panose="02020603050405020304" pitchFamily="18" charset="0"/>
              </a:rPr>
              <a:t>, § 79, 9</a:t>
            </a:r>
            <a:r>
              <a:rPr lang="cs-CZ" dirty="0">
                <a:cs typeface="Times New Roman" panose="02020603050405020304" pitchFamily="18" charset="0"/>
              </a:rPr>
              <a:t>.3.</a:t>
            </a:r>
            <a:r>
              <a:rPr lang="en-GB" dirty="0">
                <a:cs typeface="Times New Roman" panose="02020603050405020304" pitchFamily="18" charset="0"/>
              </a:rPr>
              <a:t> 2021</a:t>
            </a:r>
            <a:endParaRPr lang="cs-CZ" dirty="0">
              <a:cs typeface="Times New Roman" panose="02020603050405020304" pitchFamily="18" charset="0"/>
            </a:endParaRPr>
          </a:p>
          <a:p>
            <a:pPr marL="0" indent="0">
              <a:buNone/>
            </a:pPr>
            <a:r>
              <a:rPr lang="en-GB" dirty="0" err="1">
                <a:cs typeface="Times New Roman" panose="02020603050405020304" pitchFamily="18" charset="0"/>
              </a:rPr>
              <a:t>Guðmundur</a:t>
            </a:r>
            <a:r>
              <a:rPr lang="en-GB" dirty="0">
                <a:cs typeface="Times New Roman" panose="02020603050405020304" pitchFamily="18" charset="0"/>
              </a:rPr>
              <a:t> Andri </a:t>
            </a:r>
            <a:r>
              <a:rPr lang="en-GB" dirty="0" err="1">
                <a:cs typeface="Times New Roman" panose="02020603050405020304" pitchFamily="18" charset="0"/>
              </a:rPr>
              <a:t>Ástráðsson</a:t>
            </a:r>
            <a:r>
              <a:rPr lang="en-GB" dirty="0">
                <a:cs typeface="Times New Roman" panose="02020603050405020304" pitchFamily="18" charset="0"/>
              </a:rPr>
              <a:t> v. Iceland</a:t>
            </a:r>
            <a:r>
              <a:rPr lang="cs-CZ" dirty="0">
                <a:cs typeface="Times New Roman" panose="02020603050405020304" pitchFamily="18" charset="0"/>
              </a:rPr>
              <a:t>, VS, č. </a:t>
            </a:r>
            <a:r>
              <a:rPr lang="en-GB" dirty="0">
                <a:cs typeface="Times New Roman" panose="02020603050405020304" pitchFamily="18" charset="0"/>
              </a:rPr>
              <a:t>26374/18</a:t>
            </a:r>
            <a:r>
              <a:rPr lang="cs-CZ" dirty="0">
                <a:cs typeface="Times New Roman" panose="02020603050405020304" pitchFamily="18" charset="0"/>
              </a:rPr>
              <a:t>,</a:t>
            </a:r>
            <a:r>
              <a:rPr lang="en-GB" dirty="0">
                <a:cs typeface="Times New Roman" panose="02020603050405020304" pitchFamily="18" charset="0"/>
              </a:rPr>
              <a:t> 1.12.2020</a:t>
            </a:r>
            <a:endParaRPr lang="cs-CZ" dirty="0">
              <a:cs typeface="Times New Roman" panose="02020603050405020304" pitchFamily="18" charset="0"/>
            </a:endParaRPr>
          </a:p>
          <a:p>
            <a:pPr marL="0" indent="0">
              <a:buNone/>
            </a:pPr>
            <a:r>
              <a:rPr lang="en-GB" dirty="0">
                <a:cs typeface="Times New Roman" panose="02020603050405020304" pitchFamily="18" charset="0"/>
              </a:rPr>
              <a:t>Xero </a:t>
            </a:r>
            <a:r>
              <a:rPr lang="en-GB" dirty="0" err="1">
                <a:cs typeface="Times New Roman" panose="02020603050405020304" pitchFamily="18" charset="0"/>
              </a:rPr>
              <a:t>Flor</a:t>
            </a:r>
            <a:r>
              <a:rPr lang="cs-CZ" dirty="0">
                <a:cs typeface="Times New Roman" panose="02020603050405020304" pitchFamily="18" charset="0"/>
              </a:rPr>
              <a:t> v. </a:t>
            </a:r>
            <a:r>
              <a:rPr lang="cs-CZ" dirty="0" err="1">
                <a:cs typeface="Times New Roman" panose="02020603050405020304" pitchFamily="18" charset="0"/>
              </a:rPr>
              <a:t>Poland</a:t>
            </a:r>
            <a:r>
              <a:rPr lang="en-GB" dirty="0">
                <a:cs typeface="Times New Roman" panose="02020603050405020304" pitchFamily="18" charset="0"/>
              </a:rPr>
              <a:t>, č. 4907/18, 7.5.</a:t>
            </a:r>
            <a:r>
              <a:rPr lang="cs-CZ" dirty="0">
                <a:cs typeface="Times New Roman" panose="02020603050405020304" pitchFamily="18" charset="0"/>
              </a:rPr>
              <a:t>20</a:t>
            </a:r>
            <a:r>
              <a:rPr lang="en-GB" dirty="0">
                <a:cs typeface="Times New Roman" panose="02020603050405020304" pitchFamily="18" charset="0"/>
              </a:rPr>
              <a:t>21</a:t>
            </a:r>
            <a:endParaRPr lang="cs-CZ" dirty="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buNone/>
            </a:pPr>
            <a:r>
              <a:rPr lang="cs-CZ" dirty="0" err="1">
                <a:cs typeface="Times New Roman" panose="02020603050405020304" pitchFamily="18" charset="0"/>
              </a:rPr>
              <a:t>Reczkowicz</a:t>
            </a:r>
            <a:r>
              <a:rPr lang="cs-CZ" dirty="0">
                <a:cs typeface="Times New Roman" panose="02020603050405020304" pitchFamily="18" charset="0"/>
              </a:rPr>
              <a:t> v. </a:t>
            </a:r>
            <a:r>
              <a:rPr lang="cs-CZ" dirty="0" err="1">
                <a:cs typeface="Times New Roman" panose="02020603050405020304" pitchFamily="18" charset="0"/>
              </a:rPr>
              <a:t>Poland</a:t>
            </a:r>
            <a:r>
              <a:rPr lang="cs-CZ" dirty="0">
                <a:cs typeface="Times New Roman" panose="02020603050405020304" pitchFamily="18" charset="0"/>
              </a:rPr>
              <a:t>, č. </a:t>
            </a:r>
            <a:r>
              <a:rPr lang="en-GB" dirty="0">
                <a:cs typeface="Times New Roman" panose="02020603050405020304" pitchFamily="18" charset="0"/>
              </a:rPr>
              <a:t>43447/19,  22</a:t>
            </a:r>
            <a:r>
              <a:rPr lang="cs-CZ" dirty="0">
                <a:cs typeface="Times New Roman" panose="02020603050405020304" pitchFamily="18" charset="0"/>
              </a:rPr>
              <a:t>.</a:t>
            </a:r>
            <a:r>
              <a:rPr lang="en-GB" dirty="0">
                <a:cs typeface="Times New Roman" panose="02020603050405020304" pitchFamily="18" charset="0"/>
              </a:rPr>
              <a:t>7</a:t>
            </a:r>
            <a:r>
              <a:rPr lang="cs-CZ" dirty="0">
                <a:cs typeface="Times New Roman" panose="02020603050405020304" pitchFamily="18" charset="0"/>
              </a:rPr>
              <a:t>.</a:t>
            </a:r>
            <a:r>
              <a:rPr lang="en-GB" dirty="0">
                <a:cs typeface="Times New Roman" panose="02020603050405020304" pitchFamily="18" charset="0"/>
              </a:rPr>
              <a:t>2021</a:t>
            </a:r>
            <a:endParaRPr lang="cs-CZ" dirty="0">
              <a:cs typeface="Times New Roman" panose="02020603050405020304" pitchFamily="18" charset="0"/>
            </a:endParaRPr>
          </a:p>
          <a:p>
            <a:pPr marL="0" indent="0">
              <a:buNone/>
            </a:pPr>
            <a:r>
              <a:rPr lang="en-GB" dirty="0" err="1">
                <a:cs typeface="Times New Roman" panose="02020603050405020304" pitchFamily="18" charset="0"/>
              </a:rPr>
              <a:t>Grzęda</a:t>
            </a:r>
            <a:r>
              <a:rPr lang="en-GB" dirty="0">
                <a:cs typeface="Times New Roman" panose="02020603050405020304" pitchFamily="18" charset="0"/>
              </a:rPr>
              <a:t> v. Poland</a:t>
            </a:r>
            <a:r>
              <a:rPr lang="cs-CZ" dirty="0">
                <a:cs typeface="Times New Roman" panose="02020603050405020304" pitchFamily="18" charset="0"/>
              </a:rPr>
              <a:t>, VS</a:t>
            </a:r>
            <a:r>
              <a:rPr lang="en-GB" dirty="0">
                <a:cs typeface="Times New Roman" panose="02020603050405020304" pitchFamily="18" charset="0"/>
              </a:rPr>
              <a:t>, </a:t>
            </a:r>
            <a:r>
              <a:rPr lang="cs-CZ" dirty="0">
                <a:cs typeface="Times New Roman" panose="02020603050405020304" pitchFamily="18" charset="0"/>
              </a:rPr>
              <a:t>č.</a:t>
            </a:r>
            <a:r>
              <a:rPr lang="en-GB" dirty="0">
                <a:cs typeface="Times New Roman" panose="02020603050405020304" pitchFamily="18" charset="0"/>
              </a:rPr>
              <a:t> 43572/18</a:t>
            </a:r>
            <a:r>
              <a:rPr lang="cs-CZ" dirty="0">
                <a:cs typeface="Times New Roman" panose="02020603050405020304" pitchFamily="18" charset="0"/>
              </a:rPr>
              <a:t>,</a:t>
            </a:r>
            <a:r>
              <a:rPr lang="en-GB" dirty="0">
                <a:cs typeface="Times New Roman" panose="02020603050405020304" pitchFamily="18" charset="0"/>
              </a:rPr>
              <a:t> 15</a:t>
            </a:r>
            <a:r>
              <a:rPr lang="cs-CZ" dirty="0">
                <a:cs typeface="Times New Roman" panose="02020603050405020304" pitchFamily="18" charset="0"/>
              </a:rPr>
              <a:t>.3.</a:t>
            </a:r>
            <a:r>
              <a:rPr lang="en-GB" dirty="0">
                <a:cs typeface="Times New Roman" panose="02020603050405020304" pitchFamily="18" charset="0"/>
              </a:rPr>
              <a:t> 2022</a:t>
            </a:r>
            <a:endParaRPr lang="cs-CZ" dirty="0">
              <a:cs typeface="Times New Roman" panose="02020603050405020304" pitchFamily="18" charset="0"/>
            </a:endParaRPr>
          </a:p>
          <a:p>
            <a:pPr marL="0" indent="0">
              <a:buNone/>
            </a:pPr>
            <a:r>
              <a:rPr lang="cs-CZ" dirty="0" err="1">
                <a:cs typeface="Times New Roman" panose="02020603050405020304" pitchFamily="18" charset="0"/>
              </a:rPr>
              <a:t>Gloveli</a:t>
            </a:r>
            <a:r>
              <a:rPr lang="cs-CZ" dirty="0">
                <a:cs typeface="Times New Roman" panose="02020603050405020304" pitchFamily="18" charset="0"/>
              </a:rPr>
              <a:t> proti Gruzie</a:t>
            </a:r>
            <a:r>
              <a:rPr lang="en-GB" dirty="0">
                <a:cs typeface="Times New Roman" panose="02020603050405020304" pitchFamily="18" charset="0"/>
              </a:rPr>
              <a:t>, č.  18952/18</a:t>
            </a:r>
            <a:r>
              <a:rPr lang="cs-CZ" dirty="0">
                <a:cs typeface="Times New Roman" panose="02020603050405020304" pitchFamily="18" charset="0"/>
              </a:rPr>
              <a:t>, </a:t>
            </a:r>
            <a:r>
              <a:rPr lang="en-GB" dirty="0">
                <a:cs typeface="Times New Roman" panose="02020603050405020304" pitchFamily="18" charset="0"/>
              </a:rPr>
              <a:t>7.4.2022  </a:t>
            </a:r>
            <a:endParaRPr lang="cs-CZ" dirty="0">
              <a:cs typeface="Times New Roman" panose="02020603050405020304" pitchFamily="18" charset="0"/>
            </a:endParaRPr>
          </a:p>
          <a:p>
            <a:pPr marL="0" indent="0">
              <a:buNone/>
            </a:pPr>
            <a:r>
              <a:rPr lang="en-GB" dirty="0">
                <a:cs typeface="Times New Roman" panose="02020603050405020304" pitchFamily="18" charset="0"/>
              </a:rPr>
              <a:t>Lorenzo </a:t>
            </a:r>
            <a:r>
              <a:rPr lang="en-GB" dirty="0" err="1">
                <a:cs typeface="Times New Roman" panose="02020603050405020304" pitchFamily="18" charset="0"/>
              </a:rPr>
              <a:t>Bragado</a:t>
            </a:r>
            <a:r>
              <a:rPr lang="en-GB" dirty="0">
                <a:cs typeface="Times New Roman" panose="02020603050405020304" pitchFamily="18" charset="0"/>
              </a:rPr>
              <a:t> and others v. Spain, </a:t>
            </a:r>
            <a:r>
              <a:rPr lang="cs-CZ" dirty="0">
                <a:cs typeface="Times New Roman" panose="02020603050405020304" pitchFamily="18" charset="0"/>
              </a:rPr>
              <a:t>č. 53193/21</a:t>
            </a:r>
            <a:r>
              <a:rPr lang="en-GB" dirty="0">
                <a:cs typeface="Times New Roman" panose="02020603050405020304" pitchFamily="18" charset="0"/>
              </a:rPr>
              <a:t>, 22.6. 2023 </a:t>
            </a:r>
            <a:endParaRPr lang="cs-CZ" dirty="0">
              <a:cs typeface="Times New Roman" panose="02020603050405020304" pitchFamily="18" charset="0"/>
            </a:endParaRPr>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Nová judikatura k nezávislosti soudců</a:t>
            </a:r>
            <a:br>
              <a:rPr lang="cs-CZ" dirty="0"/>
            </a:br>
            <a:r>
              <a:rPr lang="cs-CZ" dirty="0"/>
              <a:t>a rule </a:t>
            </a:r>
            <a:r>
              <a:rPr lang="cs-CZ" dirty="0" err="1"/>
              <a:t>of</a:t>
            </a:r>
            <a:r>
              <a:rPr lang="cs-CZ" dirty="0"/>
              <a:t> </a:t>
            </a:r>
            <a:r>
              <a:rPr lang="cs-CZ" dirty="0" err="1"/>
              <a:t>law</a:t>
            </a:r>
            <a:endParaRPr lang="cs-CZ" dirty="0"/>
          </a:p>
        </p:txBody>
      </p:sp>
    </p:spTree>
    <p:extLst>
      <p:ext uri="{BB962C8B-B14F-4D97-AF65-F5344CB8AC3E}">
        <p14:creationId xmlns:p14="http://schemas.microsoft.com/office/powerpoint/2010/main" val="2774643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buNone/>
            </a:pPr>
            <a:endParaRPr lang="cs-CZ" dirty="0">
              <a:cs typeface="Times New Roman" panose="02020603050405020304" pitchFamily="18" charset="0"/>
            </a:endParaRPr>
          </a:p>
          <a:p>
            <a:pPr marL="0" indent="0" algn="ctr">
              <a:buNone/>
            </a:pPr>
            <a:r>
              <a:rPr lang="cs-CZ" sz="4400" dirty="0">
                <a:cs typeface="Times New Roman" panose="02020603050405020304" pitchFamily="18" charset="0"/>
              </a:rPr>
              <a:t>Děkuji za Váš zájem o Evropský soud pro lidská práva! </a:t>
            </a:r>
          </a:p>
          <a:p>
            <a:pPr marL="0" indent="0" algn="ctr">
              <a:buNone/>
            </a:pPr>
            <a:endParaRPr lang="cs-CZ" sz="4400" dirty="0">
              <a:cs typeface="Times New Roman" panose="02020603050405020304" pitchFamily="18" charset="0"/>
            </a:endParaRPr>
          </a:p>
          <a:p>
            <a:pPr marL="0" indent="0" algn="ctr">
              <a:buNone/>
            </a:pPr>
            <a:r>
              <a:rPr lang="cs-CZ" sz="4400" dirty="0">
                <a:cs typeface="Times New Roman" panose="02020603050405020304" pitchFamily="18" charset="0"/>
              </a:rPr>
              <a:t>Katerina@simackova.cz</a:t>
            </a:r>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a:bodyPr>
          <a:lstStyle/>
          <a:p>
            <a:endParaRPr lang="cs-CZ" dirty="0"/>
          </a:p>
        </p:txBody>
      </p:sp>
    </p:spTree>
    <p:extLst>
      <p:ext uri="{BB962C8B-B14F-4D97-AF65-F5344CB8AC3E}">
        <p14:creationId xmlns:p14="http://schemas.microsoft.com/office/powerpoint/2010/main" val="244057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buNone/>
            </a:pPr>
            <a:r>
              <a:rPr lang="en-GB" sz="2400" dirty="0">
                <a:hlinkClick r:id="rId2"/>
              </a:rPr>
              <a:t>(ENG) ECHR - Film on the European Court of Human Rights (English Version) (youtube.com)</a:t>
            </a:r>
            <a:endParaRPr lang="cs-CZ" sz="2400" dirty="0"/>
          </a:p>
          <a:p>
            <a:pPr marL="0" indent="0">
              <a:buNone/>
            </a:pPr>
            <a:endParaRPr lang="cs-CZ" dirty="0"/>
          </a:p>
          <a:p>
            <a:pPr marL="0" indent="0">
              <a:buNone/>
            </a:pPr>
            <a:r>
              <a:rPr lang="fr-FR" dirty="0">
                <a:hlinkClick r:id="rId3"/>
              </a:rPr>
              <a:t>(CES) ECHR - Film o </a:t>
            </a:r>
            <a:r>
              <a:rPr lang="fr-FR" dirty="0" err="1">
                <a:hlinkClick r:id="rId3"/>
              </a:rPr>
              <a:t>Evropském</a:t>
            </a:r>
            <a:r>
              <a:rPr lang="fr-FR" dirty="0">
                <a:hlinkClick r:id="rId3"/>
              </a:rPr>
              <a:t> </a:t>
            </a:r>
            <a:r>
              <a:rPr lang="fr-FR" dirty="0" err="1">
                <a:hlinkClick r:id="rId3"/>
              </a:rPr>
              <a:t>soudu</a:t>
            </a:r>
            <a:r>
              <a:rPr lang="fr-FR" dirty="0">
                <a:hlinkClick r:id="rId3"/>
              </a:rPr>
              <a:t> pro </a:t>
            </a:r>
            <a:r>
              <a:rPr lang="fr-FR" dirty="0" err="1">
                <a:hlinkClick r:id="rId3"/>
              </a:rPr>
              <a:t>lidská</a:t>
            </a:r>
            <a:r>
              <a:rPr lang="fr-FR" dirty="0">
                <a:hlinkClick r:id="rId3"/>
              </a:rPr>
              <a:t> </a:t>
            </a:r>
            <a:r>
              <a:rPr lang="fr-FR" dirty="0" err="1">
                <a:hlinkClick r:id="rId3"/>
              </a:rPr>
              <a:t>práva</a:t>
            </a:r>
            <a:r>
              <a:rPr lang="fr-FR" dirty="0">
                <a:hlinkClick r:id="rId3"/>
              </a:rPr>
              <a:t> (</a:t>
            </a:r>
            <a:r>
              <a:rPr lang="fr-FR" dirty="0" err="1">
                <a:hlinkClick r:id="rId3"/>
              </a:rPr>
              <a:t>Czech</a:t>
            </a:r>
            <a:r>
              <a:rPr lang="fr-FR" dirty="0">
                <a:hlinkClick r:id="rId3"/>
              </a:rPr>
              <a:t> version) (youtube.com)</a:t>
            </a:r>
            <a:endParaRPr lang="cs-CZ" sz="2400" dirty="0"/>
          </a:p>
          <a:p>
            <a:pPr marL="0" indent="0">
              <a:buNone/>
            </a:pPr>
            <a:endParaRPr lang="cs-CZ" dirty="0"/>
          </a:p>
          <a:p>
            <a:pPr marL="0" indent="0">
              <a:buNone/>
            </a:pPr>
            <a:r>
              <a:rPr lang="fr-FR" sz="2400" dirty="0">
                <a:hlinkClick r:id="rId4"/>
              </a:rPr>
              <a:t>ECHR </a:t>
            </a:r>
            <a:r>
              <a:rPr lang="fr-FR" sz="2400" dirty="0" err="1">
                <a:hlinkClick r:id="rId4"/>
              </a:rPr>
              <a:t>Videos</a:t>
            </a:r>
            <a:r>
              <a:rPr lang="fr-FR" sz="2400" dirty="0">
                <a:hlinkClick r:id="rId4"/>
              </a:rPr>
              <a:t> - ECHR - ECHR / CEDH (coe.int)</a:t>
            </a:r>
            <a:endParaRPr lang="cs-CZ" sz="2400" dirty="0"/>
          </a:p>
          <a:p>
            <a:pPr marL="0" indent="0">
              <a:buNone/>
            </a:pPr>
            <a:endParaRPr lang="cs-CZ" dirty="0"/>
          </a:p>
          <a:p>
            <a:pPr marL="0" indent="0">
              <a:buNone/>
            </a:pPr>
            <a:r>
              <a:rPr lang="cs-CZ" sz="3200" dirty="0"/>
              <a:t> </a:t>
            </a:r>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a:bodyPr>
          <a:lstStyle/>
          <a:p>
            <a:r>
              <a:rPr lang="cs-CZ" dirty="0"/>
              <a:t>Krátké představení ESLP</a:t>
            </a:r>
          </a:p>
        </p:txBody>
      </p:sp>
    </p:spTree>
    <p:extLst>
      <p:ext uri="{BB962C8B-B14F-4D97-AF65-F5344CB8AC3E}">
        <p14:creationId xmlns:p14="http://schemas.microsoft.com/office/powerpoint/2010/main" val="146489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buNone/>
            </a:pPr>
            <a:r>
              <a:rPr lang="cs-CZ" sz="3200" dirty="0"/>
              <a:t>V první řadě mnoho podání ukazujících lidské trápení a mnoho právnické práce. </a:t>
            </a:r>
          </a:p>
          <a:p>
            <a:pPr marL="0" indent="0">
              <a:buNone/>
            </a:pPr>
            <a:r>
              <a:rPr lang="cs-CZ" sz="3200" dirty="0"/>
              <a:t>Komunikace se státem, slyšení, vyhlašování rozhodnutí. </a:t>
            </a:r>
          </a:p>
          <a:p>
            <a:pPr marL="0" indent="0">
              <a:buNone/>
            </a:pPr>
            <a:r>
              <a:rPr lang="cs-CZ" sz="3200" dirty="0"/>
              <a:t>To vše můžete sledovat různými způsoby. </a:t>
            </a:r>
          </a:p>
          <a:p>
            <a:pPr marL="0" indent="0">
              <a:buNone/>
            </a:pPr>
            <a:r>
              <a:rPr lang="cs-CZ" sz="3200" dirty="0"/>
              <a:t>HUDOC, </a:t>
            </a:r>
            <a:r>
              <a:rPr lang="cs-CZ" sz="3200" dirty="0">
                <a:hlinkClick r:id="rId2"/>
              </a:rPr>
              <a:t>www.coe.echr.int</a:t>
            </a:r>
            <a:r>
              <a:rPr lang="cs-CZ" sz="3200" dirty="0"/>
              <a:t>, Zpravodaj vládního zmocněnce pro zastupování před ESLP, eslp.justice.cz, </a:t>
            </a:r>
          </a:p>
          <a:p>
            <a:pPr marL="0" indent="0">
              <a:buNone/>
            </a:pPr>
            <a:r>
              <a:rPr lang="cs-CZ" sz="3200" dirty="0"/>
              <a:t>připravované mezisoudy.cz</a:t>
            </a:r>
          </a:p>
          <a:p>
            <a:pPr marL="0" indent="0">
              <a:buNone/>
            </a:pPr>
            <a:r>
              <a:rPr lang="cs-CZ" sz="3200" dirty="0"/>
              <a:t> </a:t>
            </a:r>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Dovědět se, co se na ESLP právě děje? </a:t>
            </a:r>
          </a:p>
        </p:txBody>
      </p:sp>
    </p:spTree>
    <p:extLst>
      <p:ext uri="{BB962C8B-B14F-4D97-AF65-F5344CB8AC3E}">
        <p14:creationId xmlns:p14="http://schemas.microsoft.com/office/powerpoint/2010/main" val="130476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buNone/>
            </a:pPr>
            <a:r>
              <a:rPr lang="cs-CZ" sz="3200" dirty="0"/>
              <a:t>V první řadě mnoho podání ukazujících lidské trápení a mnoho právnické práce. </a:t>
            </a:r>
          </a:p>
          <a:p>
            <a:pPr marL="0" indent="0">
              <a:buNone/>
            </a:pPr>
            <a:r>
              <a:rPr lang="cs-CZ" sz="3200" dirty="0"/>
              <a:t>Mnoho případů – komunikace se státem a vyhlašování rozhodnutí. </a:t>
            </a:r>
          </a:p>
          <a:p>
            <a:pPr marL="0" indent="0">
              <a:buNone/>
            </a:pPr>
            <a:r>
              <a:rPr lang="cs-CZ" sz="3200" dirty="0"/>
              <a:t>To vše můžete sledovat různými způsoby. </a:t>
            </a:r>
          </a:p>
          <a:p>
            <a:pPr marL="0" indent="0">
              <a:buNone/>
            </a:pPr>
            <a:r>
              <a:rPr lang="cs-CZ" sz="3200" dirty="0"/>
              <a:t>HUDOC, </a:t>
            </a:r>
            <a:r>
              <a:rPr lang="cs-CZ" sz="3200" dirty="0">
                <a:hlinkClick r:id="rId2"/>
              </a:rPr>
              <a:t>www.coe.echr.int</a:t>
            </a:r>
            <a:r>
              <a:rPr lang="cs-CZ" sz="3200" dirty="0"/>
              <a:t>, Zpravodaj vládního zmocněnce pro zastupování před ESLP, eslp.justice.cz</a:t>
            </a:r>
          </a:p>
          <a:p>
            <a:pPr marL="0" indent="0">
              <a:buNone/>
            </a:pPr>
            <a:r>
              <a:rPr lang="cs-CZ" sz="3200" dirty="0"/>
              <a:t> </a:t>
            </a:r>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a:bodyPr>
          <a:lstStyle/>
          <a:p>
            <a:r>
              <a:rPr lang="cs-CZ" dirty="0"/>
              <a:t>Co se na ESLP právě děje? </a:t>
            </a:r>
          </a:p>
        </p:txBody>
      </p:sp>
    </p:spTree>
    <p:extLst>
      <p:ext uri="{BB962C8B-B14F-4D97-AF65-F5344CB8AC3E}">
        <p14:creationId xmlns:p14="http://schemas.microsoft.com/office/powerpoint/2010/main" val="296922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fontScale="90000"/>
          </a:bodyPr>
          <a:lstStyle/>
          <a:p>
            <a:r>
              <a:rPr lang="cs-CZ" dirty="0"/>
              <a:t>Jak pracovat s Úmluvou a judikaturou ESLP na národní úrovni</a:t>
            </a:r>
          </a:p>
        </p:txBody>
      </p:sp>
      <p:sp>
        <p:nvSpPr>
          <p:cNvPr id="5" name="Rectangle 1">
            <a:extLst>
              <a:ext uri="{FF2B5EF4-FFF2-40B4-BE49-F238E27FC236}">
                <a16:creationId xmlns:a16="http://schemas.microsoft.com/office/drawing/2014/main" id="{08C87C35-F7F7-3464-F202-8836885E0F66}"/>
              </a:ext>
            </a:extLst>
          </p:cNvPr>
          <p:cNvSpPr>
            <a:spLocks noGrp="1" noChangeArrowheads="1"/>
          </p:cNvSpPr>
          <p:nvPr>
            <p:ph idx="1"/>
          </p:nvPr>
        </p:nvSpPr>
        <p:spPr bwMode="auto">
          <a:xfrm>
            <a:off x="190669" y="2709537"/>
            <a:ext cx="11567269"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Článek</a:t>
            </a:r>
            <a:r>
              <a:rPr kumimoji="0" lang="fr-FR" altLang="fr-FR" sz="9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1</a:t>
            </a:r>
            <a:endPar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Česká</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republika</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dodržuje</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závazky</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které</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pro ni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vyplývají</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z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mezinárodního</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práva</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fr-FR" sz="9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Článek</a:t>
            </a:r>
            <a:r>
              <a:rPr kumimoji="0" lang="fr-FR" altLang="fr-FR" sz="9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3</a:t>
            </a:r>
            <a:endPar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Součástí</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ústavního</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pořádku</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České</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republiky</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je </a:t>
            </a:r>
            <a:r>
              <a:rPr kumimoji="0" lang="fr-FR" altLang="fr-FR" sz="900" b="0" i="0" u="sng" strike="noStrike" cap="none" normalizeH="0" baseline="0" dirty="0" err="1">
                <a:ln>
                  <a:noFill/>
                </a:ln>
                <a:solidFill>
                  <a:srgbClr val="426C95"/>
                </a:solidFill>
                <a:effectLst/>
                <a:latin typeface="Arial" panose="020B0604020202020204" pitchFamily="34" charset="0"/>
                <a:cs typeface="Arial" panose="020B0604020202020204" pitchFamily="34" charset="0"/>
                <a:hlinkClick r:id="rId2"/>
              </a:rPr>
              <a:t>Listina</a:t>
            </a:r>
            <a:r>
              <a:rPr kumimoji="0" lang="fr-FR" altLang="fr-FR" sz="900" b="0" i="0" u="sng" strike="noStrike" cap="none" normalizeH="0" baseline="0" dirty="0">
                <a:ln>
                  <a:noFill/>
                </a:ln>
                <a:solidFill>
                  <a:srgbClr val="426C95"/>
                </a:solidFill>
                <a:effectLst/>
                <a:latin typeface="Arial" panose="020B0604020202020204" pitchFamily="34" charset="0"/>
                <a:cs typeface="Arial" panose="020B0604020202020204" pitchFamily="34" charset="0"/>
                <a:hlinkClick r:id="rId2"/>
              </a:rPr>
              <a:t> </a:t>
            </a:r>
            <a:r>
              <a:rPr kumimoji="0" lang="fr-FR" altLang="fr-FR" sz="900" b="0" i="0" u="sng" strike="noStrike" cap="none" normalizeH="0" baseline="0" dirty="0" err="1">
                <a:ln>
                  <a:noFill/>
                </a:ln>
                <a:solidFill>
                  <a:srgbClr val="426C95"/>
                </a:solidFill>
                <a:effectLst/>
                <a:latin typeface="Arial" panose="020B0604020202020204" pitchFamily="34" charset="0"/>
                <a:cs typeface="Arial" panose="020B0604020202020204" pitchFamily="34" charset="0"/>
                <a:hlinkClick r:id="rId2"/>
              </a:rPr>
              <a:t>základních</a:t>
            </a:r>
            <a:r>
              <a:rPr kumimoji="0" lang="fr-FR" altLang="fr-FR" sz="900" b="0" i="0" u="sng" strike="noStrike" cap="none" normalizeH="0" baseline="0" dirty="0">
                <a:ln>
                  <a:noFill/>
                </a:ln>
                <a:solidFill>
                  <a:srgbClr val="426C95"/>
                </a:solidFill>
                <a:effectLst/>
                <a:latin typeface="Arial" panose="020B0604020202020204" pitchFamily="34" charset="0"/>
                <a:cs typeface="Arial" panose="020B0604020202020204" pitchFamily="34" charset="0"/>
                <a:hlinkClick r:id="rId2"/>
              </a:rPr>
              <a:t> </a:t>
            </a:r>
            <a:r>
              <a:rPr kumimoji="0" lang="fr-FR" altLang="fr-FR" sz="900" b="0" i="0" u="sng" strike="noStrike" cap="none" normalizeH="0" baseline="0" dirty="0" err="1">
                <a:ln>
                  <a:noFill/>
                </a:ln>
                <a:solidFill>
                  <a:srgbClr val="426C95"/>
                </a:solidFill>
                <a:effectLst/>
                <a:latin typeface="Arial" panose="020B0604020202020204" pitchFamily="34" charset="0"/>
                <a:cs typeface="Arial" panose="020B0604020202020204" pitchFamily="34" charset="0"/>
                <a:hlinkClick r:id="rId2"/>
              </a:rPr>
              <a:t>práv</a:t>
            </a:r>
            <a:r>
              <a:rPr kumimoji="0" lang="fr-FR" altLang="fr-FR" sz="900" b="0" i="0" u="sng" strike="noStrike" cap="none" normalizeH="0" baseline="0" dirty="0">
                <a:ln>
                  <a:noFill/>
                </a:ln>
                <a:solidFill>
                  <a:srgbClr val="426C95"/>
                </a:solidFill>
                <a:effectLst/>
                <a:latin typeface="Arial" panose="020B0604020202020204" pitchFamily="34" charset="0"/>
                <a:cs typeface="Arial" panose="020B0604020202020204" pitchFamily="34" charset="0"/>
                <a:hlinkClick r:id="rId2"/>
              </a:rPr>
              <a:t> a </a:t>
            </a:r>
            <a:r>
              <a:rPr kumimoji="0" lang="fr-FR" altLang="fr-FR" sz="900" b="0" i="0" u="sng" strike="noStrike" cap="none" normalizeH="0" baseline="0" dirty="0" err="1">
                <a:ln>
                  <a:noFill/>
                </a:ln>
                <a:solidFill>
                  <a:srgbClr val="426C95"/>
                </a:solidFill>
                <a:effectLst/>
                <a:latin typeface="Arial" panose="020B0604020202020204" pitchFamily="34" charset="0"/>
                <a:cs typeface="Arial" panose="020B0604020202020204" pitchFamily="34" charset="0"/>
                <a:hlinkClick r:id="rId2"/>
              </a:rPr>
              <a:t>svobod</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fr-FR" sz="9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Článek</a:t>
            </a:r>
            <a:r>
              <a:rPr kumimoji="0" lang="fr-FR" altLang="fr-FR" sz="9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4</a:t>
            </a:r>
            <a:endPar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Základní</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práva</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svobody</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jsou</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pod</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ochranou</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soudní</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moci</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fr-FR" sz="9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Článek</a:t>
            </a:r>
            <a:r>
              <a:rPr kumimoji="0" lang="fr-FR" altLang="fr-FR" sz="9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10</a:t>
            </a:r>
            <a:endPar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Vyhlášené</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mezinárodní</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smlouvy</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k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jejichž</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ratifikaci</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dal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Parlament</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souhlas</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jimiž</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je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Česká</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republika</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vázána</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jsou</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součástí</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právního</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řádu</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stanoví</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mezinárodní</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smlouva</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něco</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jiného</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než</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zákon</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použije</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se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mezinárodní</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smlouva</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fr-FR" sz="9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Článek</a:t>
            </a:r>
            <a:r>
              <a:rPr kumimoji="0" lang="fr-FR" altLang="fr-FR" sz="9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10a</a:t>
            </a:r>
            <a:endPar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Mezinárodní</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smlouvou</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mohou</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být</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některé</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pravomoci</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orgánů</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České</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republiky</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přeneseny</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na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mezinárodní</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organizaci</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nebo</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instituci</a:t>
            </a:r>
            <a:r>
              <a:rPr kumimoji="0" lang="fr-FR" altLang="fr-FR"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341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buNone/>
            </a:pPr>
            <a:r>
              <a:rPr lang="cs-CZ" sz="3200" dirty="0"/>
              <a:t>Jak a proč argumentovat Úmluvou a judikaturou ESLP před českými soudy? </a:t>
            </a:r>
          </a:p>
          <a:p>
            <a:pPr marL="0" indent="0">
              <a:buNone/>
            </a:pPr>
            <a:r>
              <a:rPr lang="cs-CZ" sz="3200" dirty="0"/>
              <a:t>Jak pracuje s Úmluvou a judikaturou ESLP český ÚS? </a:t>
            </a:r>
          </a:p>
          <a:p>
            <a:pPr marL="0" indent="0">
              <a:buNone/>
            </a:pPr>
            <a:r>
              <a:rPr lang="cs-CZ" sz="3200" dirty="0"/>
              <a:t>Přesnost a </a:t>
            </a:r>
            <a:r>
              <a:rPr lang="cs-CZ" sz="3200"/>
              <a:t>férovost citací! </a:t>
            </a:r>
            <a:endParaRPr lang="cs-CZ" sz="3200" dirty="0"/>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a:bodyPr>
          <a:lstStyle/>
          <a:p>
            <a:endParaRPr lang="cs-CZ" dirty="0"/>
          </a:p>
        </p:txBody>
      </p:sp>
    </p:spTree>
    <p:extLst>
      <p:ext uri="{BB962C8B-B14F-4D97-AF65-F5344CB8AC3E}">
        <p14:creationId xmlns:p14="http://schemas.microsoft.com/office/powerpoint/2010/main" val="426507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a:bodyPr>
          <a:lstStyle/>
          <a:p>
            <a:r>
              <a:rPr lang="cs-CZ" dirty="0"/>
              <a:t>První předsedkyně - žena</a:t>
            </a:r>
          </a:p>
        </p:txBody>
      </p:sp>
      <p:pic>
        <p:nvPicPr>
          <p:cNvPr id="5" name="Picture 2" descr="Presidency">
            <a:extLst>
              <a:ext uri="{FF2B5EF4-FFF2-40B4-BE49-F238E27FC236}">
                <a16:creationId xmlns:a16="http://schemas.microsoft.com/office/drawing/2014/main" id="{52E2126F-1D83-308E-8979-032253AA65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6360" y="1785938"/>
            <a:ext cx="5679280" cy="378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2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buNone/>
            </a:pPr>
            <a:r>
              <a:rPr lang="en-GB"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01/03/2022 The Court has decided to indicate to the Government of Russia to refrain from military attacks against civilians and civilian objects, including residential premises, emergency vehicles and other specially protected civilian objects such as schools and hospitals, and to ensure immediately the safety of the medical establishments, personnel and emergency vehicles within the territory under attack or siege by Russian troops.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On 22 March 2022, the ECHR has adopted a Resolution </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p>
          <a:p>
            <a:pPr marL="0" indent="0">
              <a:buNone/>
            </a:pPr>
            <a:r>
              <a:rPr lang="en-GB" sz="1800" dirty="0">
                <a:solidFill>
                  <a:srgbClr val="000000"/>
                </a:solidFill>
                <a:effectLst/>
                <a:latin typeface="Calibri" panose="020F0502020204030204" pitchFamily="34" charset="0"/>
                <a:ea typeface="Calibri" panose="020F0502020204030204" pitchFamily="34" charset="0"/>
              </a:rPr>
              <a:t>1</a:t>
            </a:r>
            <a:r>
              <a:rPr lang="en-GB" sz="1800" dirty="0">
                <a:solidFill>
                  <a:srgbClr val="000000"/>
                </a:solidFill>
                <a:latin typeface="Verdana" panose="020B0604030504040204" pitchFamily="34" charset="0"/>
                <a:cs typeface="Times New Roman" panose="02020603050405020304" pitchFamily="18" charset="0"/>
              </a:rPr>
              <a:t>. </a:t>
            </a:r>
            <a:r>
              <a:rPr lang="cs-CZ" sz="1800" dirty="0" err="1">
                <a:solidFill>
                  <a:srgbClr val="000000"/>
                </a:solidFill>
                <a:latin typeface="Verdana" panose="020B0604030504040204" pitchFamily="34" charset="0"/>
                <a:cs typeface="Times New Roman" panose="02020603050405020304" pitchFamily="18" charset="0"/>
              </a:rPr>
              <a:t>Russia</a:t>
            </a:r>
            <a:r>
              <a:rPr lang="cs-CZ" sz="1800" dirty="0">
                <a:solidFill>
                  <a:srgbClr val="000000"/>
                </a:solidFill>
                <a:latin typeface="Verdana" panose="020B0604030504040204" pitchFamily="34" charset="0"/>
                <a:cs typeface="Times New Roman" panose="02020603050405020304" pitchFamily="18" charset="0"/>
              </a:rPr>
              <a:t> </a:t>
            </a:r>
            <a:r>
              <a:rPr lang="en-GB" sz="1800" dirty="0">
                <a:solidFill>
                  <a:srgbClr val="000000"/>
                </a:solidFill>
                <a:latin typeface="Verdana" panose="020B0604030504040204" pitchFamily="34" charset="0"/>
                <a:cs typeface="Times New Roman" panose="02020603050405020304" pitchFamily="18" charset="0"/>
              </a:rPr>
              <a:t>ceases to be a High Contracting Party to the Convention on 16 Sept</a:t>
            </a:r>
            <a:r>
              <a:rPr lang="cs-CZ" sz="1800" dirty="0">
                <a:solidFill>
                  <a:srgbClr val="000000"/>
                </a:solidFill>
                <a:latin typeface="Verdana" panose="020B0604030504040204" pitchFamily="34" charset="0"/>
                <a:cs typeface="Times New Roman" panose="02020603050405020304" pitchFamily="18" charset="0"/>
              </a:rPr>
              <a:t>.</a:t>
            </a:r>
            <a:r>
              <a:rPr lang="en-GB" sz="1800" dirty="0">
                <a:solidFill>
                  <a:srgbClr val="000000"/>
                </a:solidFill>
                <a:latin typeface="Verdana" panose="020B0604030504040204" pitchFamily="34" charset="0"/>
                <a:cs typeface="Times New Roman" panose="02020603050405020304" pitchFamily="18" charset="0"/>
              </a:rPr>
              <a:t> 2022. </a:t>
            </a:r>
            <a:endParaRPr lang="cs-CZ" sz="1800" dirty="0">
              <a:solidFill>
                <a:srgbClr val="000000"/>
              </a:solidFill>
              <a:latin typeface="Verdana" panose="020B0604030504040204" pitchFamily="34" charset="0"/>
              <a:cs typeface="Times New Roman" panose="02020603050405020304" pitchFamily="18" charset="0"/>
            </a:endParaRPr>
          </a:p>
          <a:p>
            <a:pPr marL="0" indent="0">
              <a:buNone/>
            </a:pPr>
            <a:r>
              <a:rPr lang="en-GB" sz="1800" dirty="0">
                <a:solidFill>
                  <a:srgbClr val="000000"/>
                </a:solidFill>
                <a:latin typeface="Verdana" panose="020B0604030504040204" pitchFamily="34" charset="0"/>
                <a:cs typeface="Times New Roman" panose="02020603050405020304" pitchFamily="18" charset="0"/>
              </a:rPr>
              <a:t>2. in relation to acts or omissions provided that they occurred until 16 Sept</a:t>
            </a:r>
            <a:r>
              <a:rPr lang="cs-CZ" sz="1800" dirty="0">
                <a:solidFill>
                  <a:srgbClr val="000000"/>
                </a:solidFill>
                <a:latin typeface="Verdana" panose="020B0604030504040204" pitchFamily="34" charset="0"/>
                <a:cs typeface="Times New Roman" panose="02020603050405020304" pitchFamily="18" charset="0"/>
              </a:rPr>
              <a:t>.</a:t>
            </a:r>
            <a:r>
              <a:rPr lang="en-GB" sz="1800" dirty="0">
                <a:solidFill>
                  <a:srgbClr val="000000"/>
                </a:solidFill>
                <a:latin typeface="Verdana" panose="020B0604030504040204" pitchFamily="34" charset="0"/>
                <a:cs typeface="Times New Roman" panose="02020603050405020304" pitchFamily="18" charset="0"/>
              </a:rPr>
              <a:t> 2022</a:t>
            </a:r>
            <a:endParaRPr lang="cs-CZ" sz="1800" dirty="0">
              <a:solidFill>
                <a:srgbClr val="000000"/>
              </a:solidFill>
              <a:latin typeface="Verdana" panose="020B0604030504040204" pitchFamily="34" charset="0"/>
              <a:cs typeface="Times New Roman" panose="02020603050405020304" pitchFamily="18" charset="0"/>
            </a:endParaRPr>
          </a:p>
          <a:p>
            <a:pPr marL="0" indent="0">
              <a:buNone/>
            </a:pPr>
            <a:r>
              <a:rPr lang="en-GB" sz="1800" dirty="0">
                <a:solidFill>
                  <a:srgbClr val="000000"/>
                </a:solidFill>
                <a:latin typeface="Verdana" panose="020B0604030504040204" pitchFamily="34" charset="0"/>
                <a:cs typeface="Times New Roman" panose="02020603050405020304" pitchFamily="18" charset="0"/>
              </a:rPr>
              <a:t>3. The suspension is lifted with immediate effect. </a:t>
            </a:r>
            <a:endParaRPr lang="cs-CZ" sz="1800" dirty="0">
              <a:solidFill>
                <a:srgbClr val="000000"/>
              </a:solidFill>
              <a:latin typeface="Verdana" panose="020B0604030504040204" pitchFamily="34" charset="0"/>
              <a:cs typeface="Times New Roman" panose="02020603050405020304" pitchFamily="18" charset="0"/>
            </a:endParaRPr>
          </a:p>
          <a:p>
            <a:pPr marL="0" indent="0">
              <a:buNone/>
            </a:pPr>
            <a:r>
              <a:rPr lang="en-GB" sz="1800" dirty="0">
                <a:solidFill>
                  <a:srgbClr val="000000"/>
                </a:solidFill>
                <a:latin typeface="Verdana" panose="020B0604030504040204" pitchFamily="34" charset="0"/>
                <a:cs typeface="Times New Roman" panose="02020603050405020304" pitchFamily="18" charset="0"/>
              </a:rPr>
              <a:t>4. The present Resolution is without prejudice to the consideration of any legal issue</a:t>
            </a:r>
            <a:endParaRPr lang="cs-CZ" sz="1800" dirty="0">
              <a:solidFill>
                <a:srgbClr val="000000"/>
              </a:solidFill>
              <a:latin typeface="Verdana" panose="020B0604030504040204" pitchFamily="34" charset="0"/>
              <a:cs typeface="Times New Roman" panose="02020603050405020304" pitchFamily="18" charset="0"/>
            </a:endParaRPr>
          </a:p>
        </p:txBody>
      </p:sp>
      <p:sp>
        <p:nvSpPr>
          <p:cNvPr id="4" name="Zástupný symbol pro zápatí 3"/>
          <p:cNvSpPr>
            <a:spLocks noGrp="1"/>
          </p:cNvSpPr>
          <p:nvPr>
            <p:ph type="ftr" sz="quarter" idx="3"/>
          </p:nvPr>
        </p:nvSpPr>
        <p:spPr>
          <a:xfrm>
            <a:off x="2129476" y="5963612"/>
            <a:ext cx="6317454" cy="365125"/>
          </a:xfrm>
        </p:spPr>
        <p:txBody>
          <a:bodyPr/>
          <a:lstStyle/>
          <a:p>
            <a:endParaRPr lang="cs-CZ" dirty="0"/>
          </a:p>
        </p:txBody>
      </p:sp>
      <p:sp>
        <p:nvSpPr>
          <p:cNvPr id="2" name="Nadpis 1"/>
          <p:cNvSpPr>
            <a:spLocks noGrp="1"/>
          </p:cNvSpPr>
          <p:nvPr>
            <p:ph type="title" idx="4294967295"/>
          </p:nvPr>
        </p:nvSpPr>
        <p:spPr>
          <a:xfrm>
            <a:off x="2129476" y="251455"/>
            <a:ext cx="7918450" cy="1143000"/>
          </a:xfrm>
        </p:spPr>
        <p:txBody>
          <a:bodyPr>
            <a:normAutofit/>
          </a:bodyPr>
          <a:lstStyle/>
          <a:p>
            <a:r>
              <a:rPr lang="cs-CZ" dirty="0"/>
              <a:t>Odcházení Ruska </a:t>
            </a:r>
          </a:p>
        </p:txBody>
      </p:sp>
    </p:spTree>
    <p:extLst>
      <p:ext uri="{BB962C8B-B14F-4D97-AF65-F5344CB8AC3E}">
        <p14:creationId xmlns:p14="http://schemas.microsoft.com/office/powerpoint/2010/main" val="375941526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A9D57DF911B54498648A49ADDFB0C78" ma:contentTypeVersion="14" ma:contentTypeDescription="Vytvoří nový dokument" ma:contentTypeScope="" ma:versionID="f15df760e6e25889ddf2e67470aa7592">
  <xsd:schema xmlns:xsd="http://www.w3.org/2001/XMLSchema" xmlns:xs="http://www.w3.org/2001/XMLSchema" xmlns:p="http://schemas.microsoft.com/office/2006/metadata/properties" xmlns:ns3="3ab29c79-af9e-431c-8382-364c0783f6b3" xmlns:ns4="d4fb13ac-3bbc-49ff-aed6-af68afdcf5f2" targetNamespace="http://schemas.microsoft.com/office/2006/metadata/properties" ma:root="true" ma:fieldsID="6ca4e1092bb41dc0d8a9a8d889d21425" ns3:_="" ns4:_="">
    <xsd:import namespace="3ab29c79-af9e-431c-8382-364c0783f6b3"/>
    <xsd:import namespace="d4fb13ac-3bbc-49ff-aed6-af68afdcf5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b29c79-af9e-431c-8382-364c0783f6b3"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SharingHintHash" ma:index="10" nillable="true" ma:displayName="Hodnota hash upozornění na sdílení"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fb13ac-3bbc-49ff-aed6-af68afdcf5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D7BBBB-0A4B-4588-881F-4B364551EF79}">
  <ds:schemaRefs>
    <ds:schemaRef ds:uri="http://purl.org/dc/terms/"/>
    <ds:schemaRef ds:uri="http://schemas.openxmlformats.org/package/2006/metadata/core-properties"/>
    <ds:schemaRef ds:uri="http://schemas.microsoft.com/office/2006/documentManagement/types"/>
    <ds:schemaRef ds:uri="3ab29c79-af9e-431c-8382-364c0783f6b3"/>
    <ds:schemaRef ds:uri="http://purl.org/dc/elements/1.1/"/>
    <ds:schemaRef ds:uri="http://schemas.microsoft.com/office/2006/metadata/properties"/>
    <ds:schemaRef ds:uri="d4fb13ac-3bbc-49ff-aed6-af68afdcf5f2"/>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B2C264A-ECD7-43AD-9AA5-98F1EF8E8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b29c79-af9e-431c-8382-364c0783f6b3"/>
    <ds:schemaRef ds:uri="d4fb13ac-3bbc-49ff-aed6-af68afdcf5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BD5F24-5C10-48E1-B5A1-3AB5B75A81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282</TotalTime>
  <Words>1355</Words>
  <Application>Microsoft Office PowerPoint</Application>
  <PresentationFormat>Widescreen</PresentationFormat>
  <Paragraphs>151</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Calibri Light</vt:lpstr>
      <vt:lpstr>Futura Hv BT</vt:lpstr>
      <vt:lpstr>Futura Lt BT</vt:lpstr>
      <vt:lpstr>Open Sans</vt:lpstr>
      <vt:lpstr>Palatino Linotype</vt:lpstr>
      <vt:lpstr>Roboto</vt:lpstr>
      <vt:lpstr>Verdana</vt:lpstr>
      <vt:lpstr>Motiv Office</vt:lpstr>
      <vt:lpstr>Vliv ESLP na český ústavní pořádek   (včetně aktuální judikatury proti ČR a notifikovaných nerozhodnutých stížností proti ČR)</vt:lpstr>
      <vt:lpstr>PowerPoint Presentation</vt:lpstr>
      <vt:lpstr>Krátké představení ESLP</vt:lpstr>
      <vt:lpstr>Dovědět se, co se na ESLP právě děje? </vt:lpstr>
      <vt:lpstr>Co se na ESLP právě děje? </vt:lpstr>
      <vt:lpstr>Jak pracovat s Úmluvou a judikaturou ESLP na národní úrovni</vt:lpstr>
      <vt:lpstr>PowerPoint Presentation</vt:lpstr>
      <vt:lpstr>První předsedkyně - žena</vt:lpstr>
      <vt:lpstr>Odcházení Ruska </vt:lpstr>
      <vt:lpstr> Fedotova a ostatní proti Rusku, VS 40792/10, 30538/14, 43439/14 </vt:lpstr>
      <vt:lpstr> Macatė proti Litvě (VS),61435/19, 23.01.2023</vt:lpstr>
      <vt:lpstr>Verein KlimaSeniorinnen Schweiz and Others v. Switzerland (no. 53600/20)</vt:lpstr>
      <vt:lpstr>Tři klimatické případy před velkým senátem – vyhlášení 9. 4. 2024</vt:lpstr>
      <vt:lpstr>Další probíhající případy před velkým senátem</vt:lpstr>
      <vt:lpstr>Co nás čeká za rozhodnutí proti ČR ? </vt:lpstr>
      <vt:lpstr>Vydaná rozhodnutí</vt:lpstr>
      <vt:lpstr>Vydaná rozhodnutí</vt:lpstr>
      <vt:lpstr>Starší  české komunikované případy </vt:lpstr>
      <vt:lpstr>Aktuální české komunikované případy </vt:lpstr>
      <vt:lpstr>Účinné vyšetřování policejního násilí</vt:lpstr>
      <vt:lpstr>Účinné vyšetřování policejního násilí</vt:lpstr>
      <vt:lpstr>Účinné vyšetřování policejního násilí</vt:lpstr>
      <vt:lpstr>Evropská role ESLP </vt:lpstr>
      <vt:lpstr>Evropská role ESLP </vt:lpstr>
      <vt:lpstr>Evropská role ESLP EUnity and diversity </vt:lpstr>
      <vt:lpstr>Ochrana nezávislosti justice prostřednictvím ochrany práv soudců</vt:lpstr>
      <vt:lpstr>Nová judikatura k nezávislosti soudců a rule of law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Muslimské šátky v kontextech evropského práva a společnosti</dc:title>
  <dc:creator>Simackova Katerina</dc:creator>
  <cp:lastModifiedBy>Simackova, Katerina</cp:lastModifiedBy>
  <cp:revision>181</cp:revision>
  <cp:lastPrinted>2024-04-15T13:01:17Z</cp:lastPrinted>
  <dcterms:created xsi:type="dcterms:W3CDTF">2016-04-30T13:41:47Z</dcterms:created>
  <dcterms:modified xsi:type="dcterms:W3CDTF">2024-04-16T09:58:23Z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20240416115737747</vt:lpwstr>
  </property>
  <property fmtid="{D5CDD505-2E9C-101B-9397-08002B2CF9AE}" pid="3" name="ContentTypeId">
    <vt:lpwstr>0x0101007A9D57DF911B54498648A49ADDFB0C78</vt:lpwstr>
  </property>
</Properties>
</file>