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41"/>
  </p:notesMasterIdLst>
  <p:handoutMasterIdLst>
    <p:handoutMasterId r:id="rId42"/>
  </p:handoutMasterIdLst>
  <p:sldIdLst>
    <p:sldId id="309" r:id="rId4"/>
    <p:sldId id="333" r:id="rId5"/>
    <p:sldId id="376" r:id="rId6"/>
    <p:sldId id="377" r:id="rId7"/>
    <p:sldId id="362" r:id="rId8"/>
    <p:sldId id="378" r:id="rId9"/>
    <p:sldId id="330" r:id="rId10"/>
    <p:sldId id="379" r:id="rId11"/>
    <p:sldId id="331" r:id="rId12"/>
    <p:sldId id="380" r:id="rId13"/>
    <p:sldId id="332" r:id="rId14"/>
    <p:sldId id="327" r:id="rId15"/>
    <p:sldId id="322" r:id="rId16"/>
    <p:sldId id="361" r:id="rId17"/>
    <p:sldId id="363" r:id="rId18"/>
    <p:sldId id="367" r:id="rId19"/>
    <p:sldId id="323" r:id="rId20"/>
    <p:sldId id="324" r:id="rId21"/>
    <p:sldId id="337" r:id="rId22"/>
    <p:sldId id="370" r:id="rId23"/>
    <p:sldId id="371" r:id="rId24"/>
    <p:sldId id="338" r:id="rId25"/>
    <p:sldId id="373" r:id="rId26"/>
    <p:sldId id="374" r:id="rId27"/>
    <p:sldId id="375" r:id="rId28"/>
    <p:sldId id="372" r:id="rId29"/>
    <p:sldId id="320" r:id="rId30"/>
    <p:sldId id="364" r:id="rId31"/>
    <p:sldId id="336" r:id="rId32"/>
    <p:sldId id="326" r:id="rId33"/>
    <p:sldId id="365" r:id="rId34"/>
    <p:sldId id="381" r:id="rId35"/>
    <p:sldId id="293" r:id="rId36"/>
    <p:sldId id="328" r:id="rId37"/>
    <p:sldId id="305" r:id="rId38"/>
    <p:sldId id="339" r:id="rId39"/>
    <p:sldId id="359" r:id="rId40"/>
  </p:sldIdLst>
  <p:sldSz cx="9144000" cy="6858000" type="screen4x3"/>
  <p:notesSz cx="6791325" cy="99218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465" autoAdjust="0"/>
  </p:normalViewPr>
  <p:slideViewPr>
    <p:cSldViewPr>
      <p:cViewPr>
        <p:scale>
          <a:sx n="94" d="100"/>
          <a:sy n="94" d="100"/>
        </p:scale>
        <p:origin x="557" y="-36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5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handoutMaster" Target="handoutMasters/handoutMaster1.xml"/><Relationship Id="rId47" Type="http://schemas.microsoft.com/office/2016/11/relationships/changesInfo" Target="changesInfos/changesInfo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presProps" Target="pres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tableStyles" Target="tableStyles.xml"/><Relationship Id="rId20" Type="http://schemas.openxmlformats.org/officeDocument/2006/relationships/slide" Target="slides/slide17.xml"/><Relationship Id="rId41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řina Ronovská" userId="cadb94cf-09c2-4f57-afb3-e8114d4ed3d9" providerId="ADAL" clId="{82552A3E-62F7-4005-82E2-01AF9BE636F7}"/>
    <pc:docChg chg="custSel delSld modSld">
      <pc:chgData name="Kateřina Ronovská" userId="cadb94cf-09c2-4f57-afb3-e8114d4ed3d9" providerId="ADAL" clId="{82552A3E-62F7-4005-82E2-01AF9BE636F7}" dt="2024-04-05T08:56:53.911" v="58" actId="47"/>
      <pc:docMkLst>
        <pc:docMk/>
      </pc:docMkLst>
      <pc:sldChg chg="modSp mod">
        <pc:chgData name="Kateřina Ronovská" userId="cadb94cf-09c2-4f57-afb3-e8114d4ed3d9" providerId="ADAL" clId="{82552A3E-62F7-4005-82E2-01AF9BE636F7}" dt="2024-04-05T08:56:37.558" v="52" actId="20577"/>
        <pc:sldMkLst>
          <pc:docMk/>
          <pc:sldMk cId="2212738292" sldId="339"/>
        </pc:sldMkLst>
        <pc:spChg chg="mod">
          <ac:chgData name="Kateřina Ronovská" userId="cadb94cf-09c2-4f57-afb3-e8114d4ed3d9" providerId="ADAL" clId="{82552A3E-62F7-4005-82E2-01AF9BE636F7}" dt="2024-04-05T08:56:37.558" v="52" actId="20577"/>
          <ac:spMkLst>
            <pc:docMk/>
            <pc:sldMk cId="2212738292" sldId="339"/>
            <ac:spMk id="2" creationId="{00000000-0000-0000-0000-000000000000}"/>
          </ac:spMkLst>
        </pc:spChg>
      </pc:sldChg>
      <pc:sldChg chg="del">
        <pc:chgData name="Kateřina Ronovská" userId="cadb94cf-09c2-4f57-afb3-e8114d4ed3d9" providerId="ADAL" clId="{82552A3E-62F7-4005-82E2-01AF9BE636F7}" dt="2024-04-05T08:56:47.400" v="53" actId="47"/>
        <pc:sldMkLst>
          <pc:docMk/>
          <pc:sldMk cId="1804171412" sldId="341"/>
        </pc:sldMkLst>
      </pc:sldChg>
      <pc:sldChg chg="del">
        <pc:chgData name="Kateřina Ronovská" userId="cadb94cf-09c2-4f57-afb3-e8114d4ed3d9" providerId="ADAL" clId="{82552A3E-62F7-4005-82E2-01AF9BE636F7}" dt="2024-04-05T08:56:49.129" v="54" actId="47"/>
        <pc:sldMkLst>
          <pc:docMk/>
          <pc:sldMk cId="0" sldId="342"/>
        </pc:sldMkLst>
      </pc:sldChg>
      <pc:sldChg chg="modSp del mod">
        <pc:chgData name="Kateřina Ronovská" userId="cadb94cf-09c2-4f57-afb3-e8114d4ed3d9" providerId="ADAL" clId="{82552A3E-62F7-4005-82E2-01AF9BE636F7}" dt="2024-04-05T08:56:50.914" v="55" actId="47"/>
        <pc:sldMkLst>
          <pc:docMk/>
          <pc:sldMk cId="1357056435" sldId="348"/>
        </pc:sldMkLst>
        <pc:spChg chg="mod">
          <ac:chgData name="Kateřina Ronovská" userId="cadb94cf-09c2-4f57-afb3-e8114d4ed3d9" providerId="ADAL" clId="{82552A3E-62F7-4005-82E2-01AF9BE636F7}" dt="2024-04-05T08:23:05.054" v="6" actId="27636"/>
          <ac:spMkLst>
            <pc:docMk/>
            <pc:sldMk cId="1357056435" sldId="348"/>
            <ac:spMk id="2" creationId="{00000000-0000-0000-0000-000000000000}"/>
          </ac:spMkLst>
        </pc:spChg>
      </pc:sldChg>
      <pc:sldChg chg="del">
        <pc:chgData name="Kateřina Ronovská" userId="cadb94cf-09c2-4f57-afb3-e8114d4ed3d9" providerId="ADAL" clId="{82552A3E-62F7-4005-82E2-01AF9BE636F7}" dt="2024-04-05T08:56:51.656" v="56" actId="47"/>
        <pc:sldMkLst>
          <pc:docMk/>
          <pc:sldMk cId="758314299" sldId="352"/>
        </pc:sldMkLst>
      </pc:sldChg>
      <pc:sldChg chg="del">
        <pc:chgData name="Kateřina Ronovská" userId="cadb94cf-09c2-4f57-afb3-e8114d4ed3d9" providerId="ADAL" clId="{82552A3E-62F7-4005-82E2-01AF9BE636F7}" dt="2024-04-05T08:56:52.723" v="57" actId="47"/>
        <pc:sldMkLst>
          <pc:docMk/>
          <pc:sldMk cId="3086561508" sldId="353"/>
        </pc:sldMkLst>
      </pc:sldChg>
      <pc:sldChg chg="del">
        <pc:chgData name="Kateřina Ronovská" userId="cadb94cf-09c2-4f57-afb3-e8114d4ed3d9" providerId="ADAL" clId="{82552A3E-62F7-4005-82E2-01AF9BE636F7}" dt="2024-04-05T08:56:53.911" v="58" actId="47"/>
        <pc:sldMkLst>
          <pc:docMk/>
          <pc:sldMk cId="0" sldId="35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2907" cy="49609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76" tIns="45688" rIns="91376" bIns="45688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6847" y="0"/>
            <a:ext cx="2942907" cy="49609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76" tIns="45688" rIns="91376" bIns="4568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4059"/>
            <a:ext cx="2942907" cy="49609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76" tIns="45688" rIns="91376" bIns="45688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6847" y="9424059"/>
            <a:ext cx="2942907" cy="49609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76" tIns="45688" rIns="91376" bIns="4568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350B70-614F-4878-9E8B-5AAE98B4CC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4604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2907" cy="49609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76" tIns="45688" rIns="91376" bIns="45688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6847" y="0"/>
            <a:ext cx="2942907" cy="49609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76" tIns="45688" rIns="91376" bIns="4568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133" y="4712891"/>
            <a:ext cx="5433060" cy="44648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76" tIns="45688" rIns="91376" bIns="456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4059"/>
            <a:ext cx="2942907" cy="49609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76" tIns="45688" rIns="91376" bIns="45688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6847" y="9424059"/>
            <a:ext cx="2942907" cy="49609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76" tIns="45688" rIns="91376" bIns="4568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826043-C603-48C8-B8EA-BCD115573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96690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826043-C603-48C8-B8EA-BCD1155735F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526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33</a:t>
            </a:fld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</p:spPr>
        <p:txBody>
          <a:bodyPr wrap="none" anchor="ctr"/>
          <a:lstStyle/>
          <a:p>
            <a:pPr algn="r">
              <a:defRPr/>
            </a:pPr>
            <a:endParaRPr lang="cs-CZ"/>
          </a:p>
        </p:txBody>
      </p:sp>
      <p:pic>
        <p:nvPicPr>
          <p:cNvPr id="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5" descr="PF_PP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</p:spPr>
        <p:txBody>
          <a:bodyPr wrap="none" anchor="ctr"/>
          <a:lstStyle/>
          <a:p>
            <a:pPr algn="r">
              <a:defRPr/>
            </a:pPr>
            <a:endParaRPr lang="cs-CZ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/>
              <a:t>Kliknutím lze upravit styl předlohy.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2AA9B-C684-4E18-B414-418061CE63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7B35A-3DD6-40F0-BDE2-04AD95CB65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38470-BAD2-41EC-B98F-4C69E29551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90E1E-8E8E-42E2-A3F8-C371BB7125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13C75A64-15BB-4EBC-8EB6-61341B1AB6B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2754640"/>
      </p:ext>
    </p:extLst>
  </p:cSld>
  <p:clrMapOvr>
    <a:masterClrMapping/>
  </p:clrMapOvr>
  <p:hf hd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4472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2EAEA-C711-43B6-885A-CE33BA02FB9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86077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BFEDA-C035-465C-87E7-63C537ECF8F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26183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3A115-C1A4-4A22-A988-D69C74AE7B1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6673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75A64-15BB-4EBC-8EB6-61341B1AB6B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877278628"/>
      </p:ext>
    </p:extLst>
  </p:cSld>
  <p:clrMapOvr>
    <a:masterClrMapping/>
  </p:clrMapOvr>
  <p:hf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156F7-56D3-493A-B06F-3DE27AD3C3F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8733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2EAEA-C711-43B6-885A-CE33BA02FB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417C2-BE73-4B2A-965F-EAE5A0904DB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75299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03C0B-FBCF-4DB7-85BF-683B57E4D15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96078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7B35A-3DD6-40F0-BDE2-04AD95CB65C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92393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38470-BAD2-41EC-B98F-4C69E295512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5032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21EE4-0D17-4196-ACA5-7977F767F2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41394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/>
              <a:t>Kliknutím lze upravit styl předlohy.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2AA9B-C684-4E18-B414-418061CE63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2344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BFEDA-C035-465C-87E7-63C537ECF8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3A115-C1A4-4A22-A988-D69C74AE7B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21EE4-0D17-4196-ACA5-7977F767F2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156F7-56D3-493A-B06F-3DE27AD3C3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417C2-BE73-4B2A-965F-EAE5A0904D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03C0B-FBCF-4DB7-85BF-683B57E4D1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6.emf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+mn-lt"/>
              </a:defRPr>
            </a:lvl1pPr>
          </a:lstStyle>
          <a:p>
            <a:pPr>
              <a:defRPr/>
            </a:pPr>
            <a:fld id="{13C75A64-15BB-4EBC-8EB6-61341B1AB6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>
            <a:spAutoFit/>
          </a:bodyPr>
          <a:lstStyle/>
          <a:p>
            <a:pPr algn="r">
              <a:defRPr/>
            </a:pPr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1032" name="Picture 18" descr="PF_PPT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24" descr="PF_PPT_nahled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</p:spPr>
        <p:txBody>
          <a:bodyPr wrap="none" anchor="ctr"/>
          <a:lstStyle/>
          <a:p>
            <a:pPr algn="r"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3316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</p:spPr>
        <p:txBody>
          <a:bodyPr wrap="none" anchor="ctr"/>
          <a:lstStyle/>
          <a:p>
            <a:pPr algn="r">
              <a:defRPr/>
            </a:pPr>
            <a:endParaRPr lang="cs-CZ"/>
          </a:p>
        </p:txBody>
      </p:sp>
      <p:pic>
        <p:nvPicPr>
          <p:cNvPr id="13318" name="Picture 23" descr="PF_PP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24" descr="pruh+znak_PF_13_gray5+fialovy_RGB"/>
          <p:cNvPicPr>
            <a:picLocks noChangeAspect="1" noChangeArrowheads="1"/>
          </p:cNvPicPr>
          <p:nvPr/>
        </p:nvPicPr>
        <p:blipFill>
          <a:blip r:embed="rId14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pPr>
              <a:defRPr/>
            </a:pPr>
            <a:fld id="{13C75A64-15BB-4EBC-8EB6-61341B1AB6B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5940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1547664" y="2636912"/>
            <a:ext cx="5969000" cy="3311525"/>
          </a:xfrm>
        </p:spPr>
        <p:txBody>
          <a:bodyPr/>
          <a:lstStyle/>
          <a:p>
            <a:pPr algn="ctr" eaLnBrk="1" hangingPunct="1"/>
            <a:r>
              <a:rPr lang="cs-CZ" sz="4800" dirty="0"/>
              <a:t>Právnické osoby</a:t>
            </a:r>
            <a:br>
              <a:rPr lang="cs-CZ" sz="4800" dirty="0"/>
            </a:br>
            <a:r>
              <a:rPr lang="cs-CZ" sz="4800" dirty="0"/>
              <a:t> </a:t>
            </a:r>
            <a:br>
              <a:rPr lang="cs-CZ" dirty="0"/>
            </a:br>
            <a:r>
              <a:rPr lang="cs-CZ" sz="1800" dirty="0"/>
              <a:t>Prof. JUDr. Kateřina Ronovská, Ph.D.</a:t>
            </a:r>
            <a:br>
              <a:rPr lang="cs-CZ" dirty="0"/>
            </a:br>
            <a:endParaRPr lang="cs-CZ" sz="28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8100F1-C352-4EC6-BD21-CDFEB169E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682" y="836712"/>
            <a:ext cx="8086635" cy="647700"/>
          </a:xfrm>
        </p:spPr>
        <p:txBody>
          <a:bodyPr/>
          <a:lstStyle/>
          <a:p>
            <a:r>
              <a:rPr lang="cs-CZ" dirty="0"/>
              <a:t>Právnické osoby veřejného práva?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A1E6D0-AC4D-439E-8A72-78BDBE02D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043" y="1628800"/>
            <a:ext cx="8082321" cy="4114800"/>
          </a:xfrm>
        </p:spPr>
        <p:txBody>
          <a:bodyPr/>
          <a:lstStyle/>
          <a:p>
            <a:r>
              <a:rPr lang="cs-CZ" dirty="0"/>
              <a:t>Neexistuje legální definice</a:t>
            </a:r>
          </a:p>
          <a:p>
            <a:r>
              <a:rPr lang="cs-CZ" dirty="0"/>
              <a:t>Význam pro použitelnost úpravy OZ pro PO veřejného práva</a:t>
            </a:r>
          </a:p>
          <a:p>
            <a:r>
              <a:rPr lang="cs-CZ" dirty="0"/>
              <a:t>Kritéria členění: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dirty="0"/>
              <a:t>Způsob založení (přítomnost vůle)/vzniku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dirty="0"/>
              <a:t>Osoba zakladatele/zřizovatele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dirty="0"/>
              <a:t>Účel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dirty="0"/>
              <a:t>Přítomnost dohledu ze strany státu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dirty="0"/>
              <a:t>Způsob financování atd.</a:t>
            </a:r>
          </a:p>
          <a:p>
            <a:pPr lvl="2"/>
            <a:r>
              <a:rPr lang="cs-CZ" sz="2000" i="1" dirty="0"/>
              <a:t>Viz téže např. I. ÚS 260/06 (výběr ÚS 3353/2007), či NSS 2 </a:t>
            </a:r>
            <a:r>
              <a:rPr lang="cs-CZ" sz="2000" i="1" dirty="0" err="1"/>
              <a:t>Ans</a:t>
            </a:r>
            <a:r>
              <a:rPr lang="cs-CZ" sz="2000" i="1" dirty="0"/>
              <a:t> 4/2009-93, či nález IV. ÚS 1146/16 (ČEZ)</a:t>
            </a:r>
          </a:p>
          <a:p>
            <a:pPr lvl="2"/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6D42269-7D0C-453E-A147-6F33D17F9E2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A76BAB0-AF0C-424E-AF44-ECAFF38651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9208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Právnické osoby veřejného práva a stát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§ 20 odst. 2: „Právnické osoby veřejného práva podléhají zákonům, podle nichž byly zřízeny; stanovení občanského zákoníku se </a:t>
            </a:r>
            <a:r>
              <a:rPr lang="cs-CZ" sz="2400" u="sng" dirty="0"/>
              <a:t>použijí jen tehdy, slučuje-li se o s jejich povahou.“</a:t>
            </a:r>
          </a:p>
          <a:p>
            <a:r>
              <a:rPr lang="cs-CZ" sz="2400" dirty="0"/>
              <a:t>§ 3029/ 2: nestanoví-li OZ jinak, </a:t>
            </a:r>
            <a:r>
              <a:rPr lang="cs-CZ" sz="2400" u="sng" dirty="0"/>
              <a:t>nejsou dotčena ustanovení právních předpisů z oboru práva veřejného</a:t>
            </a:r>
            <a:r>
              <a:rPr lang="cs-CZ" sz="2400" dirty="0"/>
              <a:t>, jakožto i ustanovení jiných právních předpisů upravujících zvláštní soukromá práva.</a:t>
            </a:r>
          </a:p>
          <a:p>
            <a:r>
              <a:rPr lang="cs-CZ" sz="2400" dirty="0"/>
              <a:t>§ 21: „Stát se v oblasti soukromého práva </a:t>
            </a:r>
            <a:r>
              <a:rPr lang="cs-CZ" sz="2400" u="sng" dirty="0"/>
              <a:t>považuje za právnickou osobu</a:t>
            </a:r>
            <a:r>
              <a:rPr lang="cs-CZ" sz="2400" dirty="0"/>
              <a:t>. Jiný právní předpis stanoví, jak stát právně jedná.“ (není PO, fikce)</a:t>
            </a:r>
          </a:p>
          <a:p>
            <a:pPr>
              <a:buNone/>
            </a:pPr>
            <a:endParaRPr lang="cs-CZ" sz="24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2BD614-7AD2-4B77-AB7D-692315492B91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ZÁJEM, ÚČEL a ČINNOST PRÁVNICKÉ OSOBY § 144 a násl. OZ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998663"/>
            <a:ext cx="7772400" cy="435768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PO lze ustavit ve </a:t>
            </a:r>
            <a:r>
              <a:rPr lang="cs-CZ" u="sng" dirty="0"/>
              <a:t>veřejném i soukromém zájmu </a:t>
            </a:r>
            <a:r>
              <a:rPr lang="cs-CZ" dirty="0"/>
              <a:t>(dle hlavní činnosti)</a:t>
            </a:r>
          </a:p>
          <a:p>
            <a:r>
              <a:rPr lang="cs-CZ" dirty="0"/>
              <a:t>Význam pro volbu právní formy</a:t>
            </a:r>
          </a:p>
          <a:p>
            <a:r>
              <a:rPr lang="cs-CZ" u="sng" dirty="0"/>
              <a:t>Účel</a:t>
            </a:r>
            <a:r>
              <a:rPr lang="cs-CZ" dirty="0"/>
              <a:t>: dává smysl existenci PO, pojmový znak, je konkretizací určitého zájmu, ekvivalentem obecného cíle (vize)</a:t>
            </a:r>
          </a:p>
          <a:p>
            <a:r>
              <a:rPr lang="cs-CZ" dirty="0"/>
              <a:t>u některých PO limity – podnikání atd. </a:t>
            </a:r>
          </a:p>
          <a:p>
            <a:r>
              <a:rPr lang="cs-CZ" dirty="0"/>
              <a:t>§ 145 – zakázané účely</a:t>
            </a:r>
          </a:p>
          <a:p>
            <a:r>
              <a:rPr lang="cs-CZ" dirty="0"/>
              <a:t>Nutno rozlišovat mezi účelem a činností (vztah cíle a prostředku)!!</a:t>
            </a:r>
          </a:p>
          <a:p>
            <a:r>
              <a:rPr lang="cs-CZ" u="sng" dirty="0"/>
              <a:t>Činnost</a:t>
            </a:r>
            <a:r>
              <a:rPr lang="cs-CZ" dirty="0"/>
              <a:t>: soubor aktivit, kterými je dosahováno účelu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29169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USTAVENÍ PRÁVNICKÉ OSOBY § 122 a násl. OZ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844824"/>
            <a:ext cx="7772400" cy="4357687"/>
          </a:xfrm>
        </p:spPr>
        <p:txBody>
          <a:bodyPr>
            <a:normAutofit fontScale="92500"/>
          </a:bodyPr>
          <a:lstStyle/>
          <a:p>
            <a:pPr lvl="1"/>
            <a:r>
              <a:rPr lang="cs-CZ" sz="2400" u="sng" dirty="0"/>
              <a:t>zakladatelské právní jednání </a:t>
            </a:r>
            <a:r>
              <a:rPr lang="cs-CZ" sz="2400" dirty="0"/>
              <a:t>– min. obsahu (§ 123) </a:t>
            </a:r>
          </a:p>
          <a:p>
            <a:pPr lvl="1">
              <a:buNone/>
            </a:pPr>
            <a:r>
              <a:rPr lang="cs-CZ" sz="2400" dirty="0"/>
              <a:t>Obecné: název, sídlo, předmět, statutární orgán a určí, kdo jsou jeho první členové (lex </a:t>
            </a:r>
            <a:r>
              <a:rPr lang="cs-CZ" sz="2400" dirty="0" err="1"/>
              <a:t>specialis</a:t>
            </a:r>
            <a:r>
              <a:rPr lang="cs-CZ" sz="2400" dirty="0"/>
              <a:t> zejména ZOK)</a:t>
            </a:r>
          </a:p>
          <a:p>
            <a:pPr lvl="2"/>
            <a:r>
              <a:rPr lang="cs-CZ" sz="2400" dirty="0"/>
              <a:t>přijetí stanov nebo uzavření jiné smlouvy (více osob) - § 125</a:t>
            </a:r>
          </a:p>
          <a:p>
            <a:pPr lvl="2"/>
            <a:r>
              <a:rPr lang="cs-CZ" sz="2400" dirty="0"/>
              <a:t>zakladatelská listina (když to připustí zákon – 1 osoba  - nadace, jednočlenná obchodní společnost)</a:t>
            </a:r>
          </a:p>
          <a:p>
            <a:pPr lvl="2"/>
            <a:r>
              <a:rPr lang="cs-CZ" sz="2400" dirty="0"/>
              <a:t>ZOK - pravidla doplňuje, modifikuje</a:t>
            </a:r>
          </a:p>
          <a:p>
            <a:pPr lvl="1"/>
            <a:r>
              <a:rPr lang="cs-CZ" sz="2400" u="sng" dirty="0"/>
              <a:t>Zákon</a:t>
            </a:r>
            <a:r>
              <a:rPr lang="cs-CZ" sz="2400" dirty="0"/>
              <a:t> (ČT, ČTK, VZP, AK ČR)</a:t>
            </a:r>
          </a:p>
          <a:p>
            <a:pPr lvl="1"/>
            <a:r>
              <a:rPr lang="cs-CZ" sz="2400" u="sng" dirty="0"/>
              <a:t>jiný způsob stanovený jiným předpisem </a:t>
            </a:r>
            <a:r>
              <a:rPr lang="cs-CZ" sz="2400" dirty="0"/>
              <a:t>(§ 122)- příspěvková organizace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6200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Zakladatelské právní jednání právnické osoby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Autonomie vůle – </a:t>
            </a:r>
            <a:r>
              <a:rPr lang="cs-CZ" u="sng" dirty="0"/>
              <a:t>svoboda ustavování </a:t>
            </a:r>
          </a:p>
          <a:p>
            <a:pPr algn="just"/>
            <a:r>
              <a:rPr lang="cs-CZ" u="sng" dirty="0"/>
              <a:t>Projev vůle zakladatele/zakladatelů  </a:t>
            </a:r>
            <a:r>
              <a:rPr lang="cs-CZ" dirty="0"/>
              <a:t>(právní jednání) k ustavení právnické osoby k realizaci zákonem nezakázaného účelu</a:t>
            </a:r>
          </a:p>
          <a:p>
            <a:pPr algn="just"/>
            <a:r>
              <a:rPr lang="cs-CZ" dirty="0"/>
              <a:t>Nutné, </a:t>
            </a:r>
            <a:r>
              <a:rPr lang="cs-CZ" u="sng" dirty="0"/>
              <a:t>nejdůležitější, nezastupitelné, jedinečné, podmínka existence, předpoklad pro nabytí právní osobnosti</a:t>
            </a:r>
          </a:p>
          <a:p>
            <a:pPr algn="just"/>
            <a:r>
              <a:rPr lang="cs-CZ" dirty="0"/>
              <a:t>zákonem stanovený </a:t>
            </a:r>
            <a:r>
              <a:rPr lang="cs-CZ" u="sng" dirty="0"/>
              <a:t>minimální forma a obsah </a:t>
            </a:r>
          </a:p>
          <a:p>
            <a:pPr algn="just"/>
            <a:r>
              <a:rPr lang="cs-CZ" u="sng" dirty="0"/>
              <a:t>numerus clausus právnických </a:t>
            </a:r>
            <a:r>
              <a:rPr lang="cs-CZ" dirty="0"/>
              <a:t>osob</a:t>
            </a:r>
          </a:p>
          <a:p>
            <a:pPr algn="just"/>
            <a:r>
              <a:rPr lang="cs-CZ" dirty="0"/>
              <a:t>Různě nastavené zákonné požadavky u jednotlivých právnických osob (právních forem)</a:t>
            </a:r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81948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4745"/>
            <a:ext cx="8086635" cy="1008111"/>
          </a:xfrm>
        </p:spPr>
        <p:txBody>
          <a:bodyPr>
            <a:noAutofit/>
          </a:bodyPr>
          <a:lstStyle/>
          <a:p>
            <a:r>
              <a:rPr lang="cs-CZ" dirty="0"/>
              <a:t>Jednání mezi založením a vznikem právnické osoby</a:t>
            </a:r>
            <a:br>
              <a:rPr lang="cs-CZ" dirty="0"/>
            </a:br>
            <a:r>
              <a:rPr lang="cs-CZ" dirty="0"/>
              <a:t>§ 127 OZ</a:t>
            </a:r>
          </a:p>
        </p:txBody>
      </p:sp>
      <p:sp>
        <p:nvSpPr>
          <p:cNvPr id="3584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/>
            <a:endParaRPr lang="cs-CZ" dirty="0"/>
          </a:p>
          <a:p>
            <a:pPr marL="0" indent="0" eaLnBrk="1" hangingPunct="1">
              <a:buNone/>
            </a:pPr>
            <a:endParaRPr lang="cs-CZ" dirty="0"/>
          </a:p>
          <a:p>
            <a:pPr eaLnBrk="1" hangingPunct="1">
              <a:buFontTx/>
              <a:buChar char="-"/>
            </a:pPr>
            <a:r>
              <a:rPr lang="cs-CZ" dirty="0"/>
              <a:t>Lze jednat „jménem“ (lépe „za“) PO</a:t>
            </a:r>
            <a:r>
              <a:rPr lang="cs-CZ" dirty="0">
                <a:latin typeface="Arial" charset="0"/>
              </a:rPr>
              <a:t>;</a:t>
            </a:r>
            <a:r>
              <a:rPr lang="cs-CZ" dirty="0"/>
              <a:t> kdo jedná, je zavázán sám, více osob  zavázáno solidárně</a:t>
            </a:r>
          </a:p>
          <a:p>
            <a:pPr marL="0" indent="0" eaLnBrk="1" hangingPunct="1">
              <a:buNone/>
            </a:pPr>
            <a:endParaRPr lang="cs-CZ" dirty="0"/>
          </a:p>
          <a:p>
            <a:pPr marL="0" indent="0" eaLnBrk="1" hangingPunct="1">
              <a:buNone/>
            </a:pPr>
            <a:r>
              <a:rPr lang="cs-CZ" dirty="0"/>
              <a:t>- Možnost PO převzít účinky jednání do 3 měsíců po vzniku a dát to najevo zúčastněným (nutný projev vůle PO)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6B35F6E-A572-4FFF-9C1A-8067369352A2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60814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Přímé jednání  PO vs. zastoupení PO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Do 31. 12. 2013 - jednání statutárního orgánu právnické osoby bylo jejím jednáním </a:t>
            </a:r>
            <a:r>
              <a:rPr lang="cs-CZ" b="1" dirty="0"/>
              <a:t>přímým</a:t>
            </a:r>
            <a:r>
              <a:rPr lang="cs-CZ" dirty="0"/>
              <a:t> (osobním)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Od 1. 1. 2014 - rozlišování mezi přímým jednáním právnické osoby (členy statutárního orgánu) a jejím zastoupením bylo opuštěno; členové statutárního orgánu právnické osoby jsou nadále považováni za její </a:t>
            </a:r>
            <a:r>
              <a:rPr lang="cs-CZ" b="1" dirty="0"/>
              <a:t>zástupce</a:t>
            </a:r>
            <a:r>
              <a:rPr lang="cs-CZ" dirty="0"/>
              <a:t> </a:t>
            </a:r>
          </a:p>
          <a:p>
            <a:pPr algn="just"/>
            <a:r>
              <a:rPr lang="cs-CZ" dirty="0"/>
              <a:t>Vede se diskuse, zda se jedná o zastoupení smluvní, zákonné nebo „</a:t>
            </a:r>
            <a:r>
              <a:rPr lang="cs-CZ" i="1" dirty="0" err="1"/>
              <a:t>sui</a:t>
            </a:r>
            <a:r>
              <a:rPr lang="cs-CZ" i="1" dirty="0"/>
              <a:t> </a:t>
            </a:r>
            <a:r>
              <a:rPr lang="cs-CZ" i="1" dirty="0" err="1"/>
              <a:t>generis</a:t>
            </a:r>
            <a:r>
              <a:rPr lang="cs-CZ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9411326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79239" y="692697"/>
            <a:ext cx="7772400" cy="648072"/>
          </a:xfrm>
        </p:spPr>
        <p:txBody>
          <a:bodyPr>
            <a:normAutofit/>
          </a:bodyPr>
          <a:lstStyle/>
          <a:p>
            <a:r>
              <a:rPr lang="cs-CZ" dirty="0"/>
              <a:t>VZNIK PRÁVNICKÉ OSOBY § 126 OZ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484784"/>
            <a:ext cx="8318824" cy="596028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/>
              <a:t>Pravidlem </a:t>
            </a:r>
            <a:r>
              <a:rPr lang="cs-CZ" u="sng" dirty="0"/>
              <a:t>registrační princip; vznik dnem zápisu do veřejného rejstříku </a:t>
            </a:r>
          </a:p>
          <a:p>
            <a:pPr>
              <a:buFontTx/>
              <a:buChar char="-"/>
            </a:pPr>
            <a:r>
              <a:rPr lang="cs-CZ" dirty="0"/>
              <a:t>výjimky:</a:t>
            </a:r>
          </a:p>
          <a:p>
            <a:pPr lvl="1">
              <a:buFontTx/>
              <a:buChar char="-"/>
            </a:pPr>
            <a:r>
              <a:rPr lang="cs-CZ" dirty="0"/>
              <a:t>vznik zákonem (účinností stanovením dne pozdějšího)</a:t>
            </a:r>
          </a:p>
          <a:p>
            <a:pPr lvl="1">
              <a:buFontTx/>
              <a:buChar char="-"/>
            </a:pPr>
            <a:r>
              <a:rPr lang="cs-CZ" dirty="0"/>
              <a:t>zákonné výjimky (odborové organizace, organizace zaměstnavatelů, § 3025/2 – </a:t>
            </a:r>
            <a:r>
              <a:rPr lang="cs-CZ" u="sng" dirty="0"/>
              <a:t>princip evidenční</a:t>
            </a:r>
            <a:r>
              <a:rPr lang="cs-CZ" dirty="0"/>
              <a:t>)</a:t>
            </a:r>
          </a:p>
          <a:p>
            <a:pPr lvl="1">
              <a:buNone/>
            </a:pPr>
            <a:r>
              <a:rPr lang="cs-CZ" dirty="0"/>
              <a:t>- v zákonem stanovených případech </a:t>
            </a:r>
            <a:r>
              <a:rPr lang="cs-CZ" u="sng" dirty="0"/>
              <a:t>i princip koncesní </a:t>
            </a:r>
          </a:p>
          <a:p>
            <a:pPr marL="0" indent="0">
              <a:buNone/>
            </a:pPr>
            <a:r>
              <a:rPr lang="cs-CZ" dirty="0"/>
              <a:t>Po vzniku PO:</a:t>
            </a:r>
          </a:p>
          <a:p>
            <a:pPr lvl="1">
              <a:buFontTx/>
              <a:buChar char="-"/>
            </a:pPr>
            <a:r>
              <a:rPr lang="cs-CZ" dirty="0"/>
              <a:t> se </a:t>
            </a:r>
            <a:r>
              <a:rPr lang="cs-CZ" u="sng" dirty="0"/>
              <a:t>nelze domáhat určení, že nevznikla </a:t>
            </a:r>
            <a:r>
              <a:rPr lang="cs-CZ" dirty="0"/>
              <a:t>(ochrana práv 3 osob- § 128)</a:t>
            </a:r>
          </a:p>
          <a:p>
            <a:pPr lvl="1">
              <a:buFontTx/>
              <a:buChar char="-"/>
            </a:pPr>
            <a:r>
              <a:rPr lang="cs-CZ" dirty="0"/>
              <a:t>lze prohlásit PO </a:t>
            </a:r>
            <a:r>
              <a:rPr lang="cs-CZ" u="sng" dirty="0"/>
              <a:t>za neplatnou </a:t>
            </a:r>
            <a:r>
              <a:rPr lang="cs-CZ" dirty="0"/>
              <a:t>= vstup do likvidace (důvody v § 129)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75015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VEŘEJNÉ REJSTŘÍKY – OZ, </a:t>
            </a:r>
            <a:r>
              <a:rPr lang="cs-CZ" dirty="0" err="1"/>
              <a:t>VeřRej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lvl="1" indent="-342900"/>
            <a:r>
              <a:rPr lang="cs-CZ" u="sng" dirty="0"/>
              <a:t>Veřejný zájem na transparentnosti PO</a:t>
            </a:r>
          </a:p>
          <a:p>
            <a:pPr marL="342900" lvl="1" indent="-342900"/>
            <a:r>
              <a:rPr lang="cs-CZ" u="sng" dirty="0"/>
              <a:t>Co se zapisuje: min. standard § 120 </a:t>
            </a:r>
          </a:p>
          <a:p>
            <a:pPr marL="342900" lvl="1" indent="-342900"/>
            <a:r>
              <a:rPr lang="cs-CZ" u="sng" dirty="0"/>
              <a:t>Princip materiální i formální publicity</a:t>
            </a:r>
            <a:r>
              <a:rPr lang="cs-CZ" b="1" dirty="0"/>
              <a:t> </a:t>
            </a:r>
            <a:r>
              <a:rPr lang="cs-CZ" dirty="0"/>
              <a:t>(§ 121) </a:t>
            </a:r>
          </a:p>
          <a:p>
            <a:pPr marL="342900" lvl="1" indent="-342900"/>
            <a:r>
              <a:rPr lang="cs-CZ" dirty="0"/>
              <a:t>ZÁKON  č. 304/2013 Sb., O VEŘEJNÝCH REJSTŘÍCÍCH PRÁVNICKÝCH A FYZICKÝCH OSOB a EVIDENCI SVĚŘENSKÝCH FONDŮ (co dříve v </a:t>
            </a:r>
            <a:r>
              <a:rPr lang="cs-CZ" dirty="0" err="1"/>
              <a:t>ObchZ</a:t>
            </a:r>
            <a:r>
              <a:rPr lang="cs-CZ" dirty="0"/>
              <a:t> a OSŘ)</a:t>
            </a:r>
          </a:p>
          <a:p>
            <a:pPr marL="342900" lvl="1" indent="-342900"/>
            <a:r>
              <a:rPr lang="cs-CZ" dirty="0"/>
              <a:t>VEŘEJNÉ REJSTŘÍKY (v režimu </a:t>
            </a:r>
            <a:r>
              <a:rPr lang="cs-CZ" dirty="0" err="1"/>
              <a:t>ZoVR</a:t>
            </a:r>
            <a:r>
              <a:rPr lang="cs-CZ" dirty="0"/>
              <a:t>):</a:t>
            </a:r>
          </a:p>
          <a:p>
            <a:pPr marL="342900" lvl="1" indent="-342900">
              <a:buFontTx/>
              <a:buChar char="-"/>
            </a:pPr>
            <a:r>
              <a:rPr lang="cs-CZ" dirty="0"/>
              <a:t>Obchodní</a:t>
            </a:r>
          </a:p>
          <a:p>
            <a:pPr marL="342900" lvl="1" indent="-342900">
              <a:buFontTx/>
              <a:buChar char="-"/>
            </a:pPr>
            <a:r>
              <a:rPr lang="cs-CZ" dirty="0"/>
              <a:t>Spolkový</a:t>
            </a:r>
          </a:p>
          <a:p>
            <a:pPr marL="342900" lvl="1" indent="-342900">
              <a:buFontTx/>
              <a:buChar char="-"/>
            </a:pPr>
            <a:r>
              <a:rPr lang="cs-CZ" dirty="0"/>
              <a:t>Nadační</a:t>
            </a:r>
          </a:p>
          <a:p>
            <a:pPr marL="342900" lvl="1" indent="-342900">
              <a:buFontTx/>
              <a:buChar char="-"/>
            </a:pPr>
            <a:r>
              <a:rPr lang="cs-CZ" dirty="0"/>
              <a:t>Obecně prospěšných společností</a:t>
            </a:r>
          </a:p>
          <a:p>
            <a:pPr marL="342900" lvl="1" indent="-342900">
              <a:buFontTx/>
              <a:buChar char="-"/>
            </a:pPr>
            <a:r>
              <a:rPr lang="cs-CZ" dirty="0"/>
              <a:t>Ústavů</a:t>
            </a:r>
          </a:p>
          <a:p>
            <a:pPr marL="342900" lvl="1" indent="-342900">
              <a:buFontTx/>
              <a:buChar char="-"/>
            </a:pPr>
            <a:r>
              <a:rPr lang="cs-CZ" dirty="0"/>
              <a:t>Společenství vlastníků jednotek</a:t>
            </a:r>
          </a:p>
          <a:p>
            <a:pPr marL="342900" lvl="1" indent="-342900">
              <a:buFontTx/>
              <a:buChar char="-"/>
            </a:pPr>
            <a:endParaRPr lang="cs-CZ" dirty="0"/>
          </a:p>
          <a:p>
            <a:pPr marL="342900" lvl="1" indent="-342900"/>
            <a:endParaRPr lang="cs-CZ" dirty="0"/>
          </a:p>
          <a:p>
            <a:pPr marL="342900" lvl="1" indent="-342900"/>
            <a:endParaRPr lang="cs-CZ" dirty="0"/>
          </a:p>
          <a:p>
            <a:pPr marL="342900" lvl="1" indent="-342900"/>
            <a:endParaRPr lang="cs-CZ" dirty="0"/>
          </a:p>
          <a:p>
            <a:pPr marL="342900" lvl="1" indent="-342900"/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5345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36713"/>
            <a:ext cx="8086635" cy="764380"/>
          </a:xfrm>
        </p:spPr>
        <p:txBody>
          <a:bodyPr>
            <a:normAutofit/>
          </a:bodyPr>
          <a:lstStyle/>
          <a:p>
            <a:r>
              <a:rPr lang="cs-CZ" dirty="0"/>
              <a:t>ORGÁNY PRÁVNICKÉ OSOBY § 151 OZ</a:t>
            </a:r>
          </a:p>
        </p:txBody>
      </p:sp>
      <p:sp>
        <p:nvSpPr>
          <p:cNvPr id="37890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3238"/>
            <a:ext cx="7772400" cy="4796729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buFont typeface="Wingdings" pitchFamily="2" charset="2"/>
              <a:buNone/>
            </a:pPr>
            <a:endParaRPr lang="cs-CZ" dirty="0"/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cs-CZ" dirty="0"/>
              <a:t>§ 151 odst. 1: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cs-CZ" dirty="0"/>
              <a:t> </a:t>
            </a:r>
            <a:r>
              <a:rPr lang="cs-CZ" i="1" dirty="0"/>
              <a:t>„Zákon stanoví, popř. zakladatelské právní jednání určí, jakým způsobem a v jakém rozsahu  členové orgánů právnické osoby </a:t>
            </a:r>
            <a:r>
              <a:rPr lang="cs-CZ" i="1" u="sng" dirty="0"/>
              <a:t>za ni rozhodují a nahrazují její vůli.“</a:t>
            </a:r>
          </a:p>
          <a:p>
            <a:pPr marL="0" indent="0" eaLnBrk="1" hangingPunct="1">
              <a:buNone/>
            </a:pPr>
            <a:endParaRPr lang="cs-CZ" dirty="0"/>
          </a:p>
          <a:p>
            <a:pPr marL="0" indent="0" eaLnBrk="1" hangingPunct="1">
              <a:buNone/>
            </a:pPr>
            <a:r>
              <a:rPr lang="cs-CZ" dirty="0"/>
              <a:t>Orgány:</a:t>
            </a:r>
          </a:p>
          <a:p>
            <a:pPr marL="0" indent="0" eaLnBrk="1" hangingPunct="1">
              <a:buNone/>
            </a:pPr>
            <a:r>
              <a:rPr lang="cs-CZ" dirty="0"/>
              <a:t> - statutární a jiné (nejvyšší, kontrolní…)</a:t>
            </a:r>
          </a:p>
          <a:p>
            <a:pPr marL="0" indent="0" eaLnBrk="1" hangingPunct="1">
              <a:buNone/>
            </a:pPr>
            <a:r>
              <a:rPr lang="cs-CZ" dirty="0"/>
              <a:t>- jednočlenné  a kolektivní (§ 152 odst. 1)</a:t>
            </a:r>
          </a:p>
          <a:p>
            <a:pPr eaLnBrk="1" hangingPunct="1">
              <a:buFontTx/>
              <a:buChar char="-"/>
            </a:pPr>
            <a:r>
              <a:rPr lang="cs-CZ" dirty="0"/>
              <a:t>Volené, jmenované, jinak sestavované</a:t>
            </a:r>
          </a:p>
          <a:p>
            <a:pPr marL="0" indent="0" eaLnBrk="1" hangingPunct="1">
              <a:buNone/>
            </a:pPr>
            <a:r>
              <a:rPr lang="cs-CZ" dirty="0"/>
              <a:t>- </a:t>
            </a:r>
            <a:r>
              <a:rPr lang="cs-CZ" u="sng" dirty="0"/>
              <a:t>„Člen orgánu“ x „člen voleného orgánu“</a:t>
            </a:r>
          </a:p>
          <a:p>
            <a:pPr marL="0" indent="0" eaLnBrk="1" hangingPunct="1">
              <a:buNone/>
            </a:pPr>
            <a:r>
              <a:rPr lang="cs-CZ" dirty="0"/>
              <a:t>- i individuální orgán (předseda) – „člen voleného orgánu“</a:t>
            </a:r>
          </a:p>
          <a:p>
            <a:pPr eaLnBrk="1" hangingPunct="1">
              <a:buFontTx/>
              <a:buChar char="-"/>
            </a:pPr>
            <a:r>
              <a:rPr lang="cs-CZ" u="sng" dirty="0"/>
              <a:t>členem orgánu může být i právnická osoba § 154 </a:t>
            </a:r>
          </a:p>
          <a:p>
            <a:pPr eaLnBrk="1" hangingPunct="1">
              <a:buFontTx/>
              <a:buChar char="-"/>
            </a:pPr>
            <a:r>
              <a:rPr lang="cs-CZ" u="sng" dirty="0"/>
              <a:t>Dobrá víra členů orgánů se přičítá PO </a:t>
            </a:r>
            <a:r>
              <a:rPr lang="cs-CZ" dirty="0"/>
              <a:t>(§ 151 odst. 2)</a:t>
            </a:r>
          </a:p>
          <a:p>
            <a:pPr marL="0" indent="0" eaLnBrk="1" hangingPunct="1">
              <a:buFontTx/>
              <a:buChar char="-"/>
            </a:pPr>
            <a:endParaRPr lang="cs-CZ" dirty="0"/>
          </a:p>
          <a:p>
            <a:pPr marL="0" indent="0" eaLnBrk="1" hangingPunct="1">
              <a:buNone/>
            </a:pPr>
            <a:r>
              <a:rPr lang="cs-CZ" dirty="0"/>
              <a:t>Příkazní smlouva x smlouva o výkonu funkce 59 ZOK</a:t>
            </a:r>
          </a:p>
          <a:p>
            <a:pPr marL="0" indent="0" eaLnBrk="1" hangingPunct="1">
              <a:buNone/>
            </a:pPr>
            <a:endParaRPr lang="cs-CZ" dirty="0"/>
          </a:p>
          <a:p>
            <a:pPr marL="0" indent="0" eaLnBrk="1" hangingPunct="1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0" y="6478588"/>
            <a:ext cx="6837363" cy="2635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BFA1FF2-882E-41FB-A522-7176B9F1B881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(3 přednášky):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132856"/>
            <a:ext cx="7772400" cy="3998069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/>
              <a:t>Základní koncepce, historické souvislosti, </a:t>
            </a:r>
          </a:p>
          <a:p>
            <a:pPr>
              <a:buFontTx/>
              <a:buChar char="-"/>
            </a:pPr>
            <a:r>
              <a:rPr lang="cs-CZ" dirty="0"/>
              <a:t>Právnické osoby de lege lata v ČR </a:t>
            </a:r>
          </a:p>
          <a:p>
            <a:pPr>
              <a:buFontTx/>
              <a:buChar char="-"/>
            </a:pPr>
            <a:r>
              <a:rPr lang="cs-CZ" dirty="0"/>
              <a:t>Prameny, systematika</a:t>
            </a:r>
          </a:p>
          <a:p>
            <a:pPr>
              <a:buFontTx/>
              <a:buChar char="-"/>
            </a:pPr>
            <a:r>
              <a:rPr lang="cs-CZ" dirty="0"/>
              <a:t>Obecná část právnických osob: ustavení, vznik, účel, vnitřní poměry, zrušení, likvidace, zánik</a:t>
            </a:r>
          </a:p>
          <a:p>
            <a:pPr>
              <a:buFontTx/>
              <a:buChar char="-"/>
            </a:pPr>
            <a:r>
              <a:rPr lang="cs-CZ" dirty="0"/>
              <a:t>Korporace</a:t>
            </a:r>
          </a:p>
          <a:p>
            <a:pPr>
              <a:buFontTx/>
              <a:buChar char="-"/>
            </a:pPr>
            <a:r>
              <a:rPr lang="cs-CZ" dirty="0"/>
              <a:t>Fundace (nadace a nadační fondy)</a:t>
            </a:r>
          </a:p>
          <a:p>
            <a:pPr>
              <a:buFontTx/>
              <a:buChar char="-"/>
            </a:pPr>
            <a:r>
              <a:rPr lang="cs-CZ" dirty="0"/>
              <a:t>Ústavy soukromého práva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2BD614-7AD2-4B77-AB7D-692315492B91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Statutární orgán právnické osoby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Nezbytný  </a:t>
            </a:r>
            <a:r>
              <a:rPr lang="cs-CZ" dirty="0"/>
              <a:t>pro každou právnickou osobu</a:t>
            </a:r>
          </a:p>
          <a:p>
            <a:r>
              <a:rPr lang="cs-CZ" dirty="0"/>
              <a:t>Kolektivní vs. individuální orgány</a:t>
            </a:r>
          </a:p>
          <a:p>
            <a:r>
              <a:rPr lang="cs-CZ" dirty="0"/>
              <a:t>Tzv. </a:t>
            </a:r>
            <a:r>
              <a:rPr lang="cs-CZ" u="sng" dirty="0"/>
              <a:t>zbytková působnost </a:t>
            </a:r>
            <a:r>
              <a:rPr lang="cs-CZ" dirty="0"/>
              <a:t>(§ 163 OZ)</a:t>
            </a:r>
          </a:p>
          <a:p>
            <a:r>
              <a:rPr lang="cs-CZ" dirty="0"/>
              <a:t>Neomezené a neomezitelné </a:t>
            </a:r>
            <a:r>
              <a:rPr lang="cs-CZ" dirty="0" err="1"/>
              <a:t>zástupčí</a:t>
            </a:r>
            <a:r>
              <a:rPr lang="cs-CZ" dirty="0"/>
              <a:t> oprávnění (§ 164/1 OZ)</a:t>
            </a:r>
          </a:p>
          <a:p>
            <a:r>
              <a:rPr lang="cs-CZ" u="sng" dirty="0"/>
              <a:t>Zastupování právnické osoby vůči 3 osobám</a:t>
            </a:r>
            <a:r>
              <a:rPr lang="cs-CZ" dirty="0"/>
              <a:t> (§ 161 OZ)</a:t>
            </a:r>
          </a:p>
          <a:p>
            <a:r>
              <a:rPr lang="cs-CZ" dirty="0"/>
              <a:t>Zápis do veřejného rejstříku, </a:t>
            </a:r>
            <a:r>
              <a:rPr lang="cs-CZ" u="sng" dirty="0"/>
              <a:t>princip materiální publicity</a:t>
            </a:r>
            <a:r>
              <a:rPr lang="cs-CZ" dirty="0"/>
              <a:t>, neúčinnost vnitřních omezení (§ 162 OZ)</a:t>
            </a:r>
          </a:p>
          <a:p>
            <a:r>
              <a:rPr lang="cs-CZ" dirty="0"/>
              <a:t>Zastupování </a:t>
            </a:r>
            <a:r>
              <a:rPr lang="cs-CZ" u="sng" dirty="0"/>
              <a:t>„ve všech záležitostech</a:t>
            </a:r>
            <a:r>
              <a:rPr lang="cs-CZ" dirty="0"/>
              <a:t>“ (§ 164 OZ)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69086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Péče řádného hospodáře (§159 OZ)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b="1" dirty="0"/>
              <a:t>Cílem je motivace </a:t>
            </a:r>
            <a:r>
              <a:rPr lang="cs-CZ" sz="2000" b="1" u="sng" dirty="0"/>
              <a:t>k zajištění řádného, tj. odpovědného a efektivního řízení/výkonu funkcí členů volených orgánů směřujícího ke sledování zvoleného účelu, za současného respektu práv třetích osob. </a:t>
            </a:r>
            <a:endParaRPr lang="cs-CZ" sz="2000" u="sng" dirty="0"/>
          </a:p>
          <a:p>
            <a:pPr algn="just"/>
            <a:r>
              <a:rPr lang="cs-CZ" sz="2000" dirty="0"/>
              <a:t>V občanském zákoníku byl v § 159 </a:t>
            </a:r>
            <a:r>
              <a:rPr lang="cs-CZ" sz="2000" dirty="0" err="1"/>
              <a:t>ObčZ</a:t>
            </a:r>
            <a:r>
              <a:rPr lang="cs-CZ" sz="2000" dirty="0"/>
              <a:t> nastaven základní - </a:t>
            </a:r>
            <a:r>
              <a:rPr lang="cs-CZ" sz="2000" b="1" dirty="0"/>
              <a:t>a pro všechny právnické osoby společný - </a:t>
            </a:r>
            <a:r>
              <a:rPr lang="cs-CZ" sz="2000" b="1" u="sng" dirty="0"/>
              <a:t>objektivizující standard </a:t>
            </a:r>
            <a:r>
              <a:rPr lang="cs-CZ" sz="2000" b="1" i="1" u="sng" dirty="0"/>
              <a:t>péče řádného hospodáře</a:t>
            </a:r>
            <a:r>
              <a:rPr lang="cs-CZ" sz="2000" b="1" u="sng" dirty="0"/>
              <a:t>, který klade důraz na plnění povinností členů (statutárních) orgánů právnických osob.</a:t>
            </a:r>
            <a:endParaRPr lang="cs-CZ" sz="2000" u="sng" dirty="0"/>
          </a:p>
          <a:p>
            <a:pPr algn="just"/>
            <a:r>
              <a:rPr lang="cs-CZ" sz="2000" dirty="0"/>
              <a:t>Zároveň je ale vytvořen prostor pro zohledňování rozdílů u jednotlivých typů právnických osob, a  to zejména s ohledem na účel, který ve společnosti sehrávají.</a:t>
            </a:r>
            <a:r>
              <a:rPr lang="cs-CZ" sz="2000" b="1" dirty="0"/>
              <a:t> </a:t>
            </a:r>
          </a:p>
          <a:p>
            <a:pPr algn="just"/>
            <a:r>
              <a:rPr lang="cs-CZ" sz="2000" b="1" u="sng" dirty="0"/>
              <a:t>Nelze však v žádném případě paušalizovat, neboť vždy bude třeba zkoumat konkrétní situaci v daném místě a čase. </a:t>
            </a:r>
            <a:endParaRPr lang="cs-CZ" sz="2000" u="sng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8824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764704"/>
            <a:ext cx="7772400" cy="864071"/>
          </a:xfrm>
        </p:spPr>
        <p:txBody>
          <a:bodyPr>
            <a:normAutofit/>
          </a:bodyPr>
          <a:lstStyle/>
          <a:p>
            <a:r>
              <a:rPr lang="cs-CZ" dirty="0"/>
              <a:t>PÉČE ŘÁDNÉHO HOSPODÁŘE § 159</a:t>
            </a:r>
            <a:br>
              <a:rPr lang="cs-CZ" dirty="0"/>
            </a:br>
            <a:r>
              <a:rPr lang="cs-CZ" dirty="0"/>
              <a:t>(loajalita, pečlivost, znalost)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sz="2000" dirty="0"/>
              <a:t>(1) Kdo přijme funkci </a:t>
            </a:r>
            <a:r>
              <a:rPr lang="cs-CZ" sz="2000" u="sng" dirty="0"/>
              <a:t>člena voleného orgánu</a:t>
            </a:r>
            <a:r>
              <a:rPr lang="cs-CZ" sz="2000" dirty="0"/>
              <a:t>, zavazuje se, že ji bude vykonávat s </a:t>
            </a:r>
            <a:r>
              <a:rPr lang="cs-CZ" sz="2000" u="sng" dirty="0"/>
              <a:t>nezbytnou loajalitou i s potřebnými znalostmi a pečlivostí</a:t>
            </a:r>
            <a:r>
              <a:rPr lang="cs-CZ" sz="2000" dirty="0"/>
              <a:t>. Má se za to, že jedná </a:t>
            </a:r>
            <a:r>
              <a:rPr lang="cs-CZ" sz="2000" u="sng" dirty="0"/>
              <a:t>nedbale</a:t>
            </a:r>
            <a:r>
              <a:rPr lang="cs-CZ" sz="2000" dirty="0"/>
              <a:t>, kdo není této </a:t>
            </a:r>
            <a:r>
              <a:rPr lang="cs-CZ" sz="2000" u="sng" dirty="0"/>
              <a:t>péče řádného hospodáře schopen</a:t>
            </a:r>
            <a:r>
              <a:rPr lang="cs-CZ" sz="2000" dirty="0"/>
              <a:t>, ač to musel zjistit při přijetí funkce nebo při jejím výkonu, a </a:t>
            </a:r>
            <a:r>
              <a:rPr lang="cs-CZ" sz="2000" u="sng" dirty="0"/>
              <a:t>nevyvodí z toho pro sebe důsledky</a:t>
            </a:r>
            <a:r>
              <a:rPr lang="cs-CZ" sz="2000" dirty="0"/>
              <a:t>.</a:t>
            </a:r>
          </a:p>
          <a:p>
            <a:pPr algn="just"/>
            <a:r>
              <a:rPr lang="cs-CZ" sz="2000" dirty="0"/>
              <a:t> (2) Člen voleného orgánu vykonává funkci </a:t>
            </a:r>
            <a:r>
              <a:rPr lang="cs-CZ" sz="2000" u="sng" dirty="0"/>
              <a:t>osobně</a:t>
            </a:r>
            <a:r>
              <a:rPr lang="cs-CZ" sz="2000" dirty="0"/>
              <a:t>; to však nebrání tomu, aby </a:t>
            </a:r>
            <a:r>
              <a:rPr lang="cs-CZ" sz="2000" u="sng" dirty="0"/>
              <a:t>člen zmocnil pro jednotlivý případ </a:t>
            </a:r>
            <a:r>
              <a:rPr lang="cs-CZ" sz="2000" dirty="0"/>
              <a:t>jiného člena téhož orgánu, aby za něho při jeho neúčasti hlasoval.</a:t>
            </a:r>
          </a:p>
          <a:p>
            <a:pPr algn="just"/>
            <a:r>
              <a:rPr lang="cs-CZ" sz="2000" dirty="0"/>
              <a:t> (3) </a:t>
            </a:r>
            <a:r>
              <a:rPr lang="cs-CZ" sz="2000" u="sng" dirty="0"/>
              <a:t>Nenahradil-li člen voleného orgánu právnické osobě škodu</a:t>
            </a:r>
            <a:r>
              <a:rPr lang="cs-CZ" sz="2000" dirty="0"/>
              <a:t>, kterou jí způsobil porušením povinnosti při výkonu funkce, ačkoli byl povinen škodu nahradit, </a:t>
            </a:r>
            <a:r>
              <a:rPr lang="cs-CZ" sz="2000" u="sng" dirty="0"/>
              <a:t>ručí věřiteli právnické osoby</a:t>
            </a:r>
            <a:r>
              <a:rPr lang="cs-CZ" sz="2000" dirty="0"/>
              <a:t> za její dluh v rozsahu, v jakém škodu nenahradil, pokud se věřitel plnění na právnické osobě nemůže domoci.</a:t>
            </a:r>
          </a:p>
          <a:p>
            <a:pPr algn="just"/>
            <a:r>
              <a:rPr lang="cs-CZ" sz="2000" dirty="0"/>
              <a:t>Pro obchodní společnosti a družstva modifikace tzv</a:t>
            </a:r>
            <a:r>
              <a:rPr lang="cs-CZ" sz="2000" u="sng" dirty="0"/>
              <a:t>. pravidlem podnikatelského úsudku § 51 ZOK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60684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Loajalita člena voleného orgánu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u="sng" dirty="0"/>
              <a:t>Loajalita je povinnost „věrnosti“ zájmům právnické osoby, tj. při výkonu funkce preferovat zájmy právnické osoby před zájmy jinými (vlastními, 3 osob).</a:t>
            </a:r>
          </a:p>
          <a:p>
            <a:pPr algn="just"/>
            <a:r>
              <a:rPr lang="cs-CZ" dirty="0"/>
              <a:t>Lze ji blíže vymezit ve smlouvě o výkonu funkce či ve vnitřních dokumentech. </a:t>
            </a:r>
          </a:p>
          <a:p>
            <a:pPr algn="just"/>
            <a:r>
              <a:rPr lang="cs-CZ" u="sng" dirty="0"/>
              <a:t>Jde o tzv. fiduciární vztah, který je vytvořen na bázi vzájemné důvěry, která by neměla být zklamána.</a:t>
            </a:r>
          </a:p>
          <a:p>
            <a:pPr algn="just"/>
            <a:r>
              <a:rPr lang="cs-CZ" dirty="0"/>
              <a:t>Při rozhodování členů orgánů je dán určitý </a:t>
            </a:r>
            <a:r>
              <a:rPr lang="cs-CZ" u="sng" dirty="0"/>
              <a:t>manévrovací prostor (je součástí výkon funkce s péčí řádného hospodáře)</a:t>
            </a:r>
            <a:r>
              <a:rPr lang="cs-CZ" dirty="0"/>
              <a:t>, ve kterém se mohou členové orgánů při rozhodování pohybovat.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53690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Soudný intelekt vs. odborník (§ 4 a § 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u="sng" dirty="0"/>
              <a:t>Obecně není vyžadován výkon funkce s „odbornou“ péči, ale „běžnou“ péčí</a:t>
            </a:r>
            <a:r>
              <a:rPr lang="cs-CZ" dirty="0"/>
              <a:t>, tj. takovou, kterou by vynaložila osoba s rozumem průměrného člověka jednající v obdobném postavení. </a:t>
            </a:r>
          </a:p>
          <a:p>
            <a:pPr algn="just"/>
            <a:r>
              <a:rPr lang="cs-CZ" dirty="0"/>
              <a:t>Pokud lze ovšem člena orgánu považovat za „odborníka“ ve smyslu § 5 </a:t>
            </a:r>
            <a:r>
              <a:rPr lang="cs-CZ" dirty="0" err="1"/>
              <a:t>ObčZ</a:t>
            </a:r>
            <a:r>
              <a:rPr lang="cs-CZ" dirty="0"/>
              <a:t> (tj. že se přihlásí veřejně nebo ve styku s jinou osobou k určitému povolání nebo stavu), musí tento </a:t>
            </a:r>
            <a:r>
              <a:rPr lang="cs-CZ" u="sng" dirty="0"/>
              <a:t>jednat s odbornou péčí. </a:t>
            </a:r>
          </a:p>
          <a:p>
            <a:pPr algn="just"/>
            <a:r>
              <a:rPr lang="cs-CZ" u="sng" dirty="0"/>
              <a:t>Toto rozlišení má dopady v oblasti deliktního práva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13158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 judikatury NS: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3"/>
            <a:ext cx="8082321" cy="4230688"/>
          </a:xfrm>
        </p:spPr>
        <p:txBody>
          <a:bodyPr/>
          <a:lstStyle/>
          <a:p>
            <a:pPr algn="just"/>
            <a:r>
              <a:rPr lang="cs-CZ" dirty="0"/>
              <a:t>Plnění povinnosti péče řádného hospodáře je nezbytné posuzovat z pohledu </a:t>
            </a:r>
            <a:r>
              <a:rPr lang="cs-CZ" u="sng" dirty="0"/>
              <a:t>ex ante, tj. úhlem pohledu skutečností, které byly jednajícímu byly známy </a:t>
            </a:r>
            <a:r>
              <a:rPr lang="cs-CZ" dirty="0"/>
              <a:t>(či při vynaložení příslušné péče mohly a měly být) v okamžiku, v němž určitá rozhodnutí činil (viz 29 </a:t>
            </a:r>
            <a:r>
              <a:rPr lang="cs-CZ" dirty="0" err="1"/>
              <a:t>Cdo</a:t>
            </a:r>
            <a:r>
              <a:rPr lang="cs-CZ" dirty="0"/>
              <a:t> 5036/2015, R 131/2017, zobecněné). </a:t>
            </a:r>
          </a:p>
          <a:p>
            <a:pPr algn="just"/>
            <a:r>
              <a:rPr lang="cs-CZ" dirty="0"/>
              <a:t>Odpovědnost člena orgánu je odpovědností </a:t>
            </a:r>
            <a:r>
              <a:rPr lang="cs-CZ" u="sng" dirty="0"/>
              <a:t>za výkon funkce, nikoli za výsledek.</a:t>
            </a:r>
            <a:r>
              <a:rPr lang="cs-CZ" dirty="0"/>
              <a:t> Zároveň nelze učinit závěr, že by určité jednání bylo vždy (per se) v rozporu s péčí řádného hospodáře (viz 29 </a:t>
            </a:r>
            <a:r>
              <a:rPr lang="cs-CZ" dirty="0" err="1"/>
              <a:t>Cdo</a:t>
            </a:r>
            <a:r>
              <a:rPr lang="cs-CZ" dirty="0"/>
              <a:t> 3235/2016).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46544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268759"/>
            <a:ext cx="8086635" cy="864097"/>
          </a:xfrm>
        </p:spPr>
        <p:txBody>
          <a:bodyPr/>
          <a:lstStyle/>
          <a:p>
            <a:r>
              <a:rPr lang="cs-CZ" dirty="0"/>
              <a:t>Povinnost k náhradě újmy při porušení péče řádného hospodáře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844824"/>
            <a:ext cx="8082321" cy="4287689"/>
          </a:xfrm>
        </p:spPr>
        <p:txBody>
          <a:bodyPr/>
          <a:lstStyle/>
          <a:p>
            <a:pPr algn="just"/>
            <a:r>
              <a:rPr lang="cs-CZ" dirty="0"/>
              <a:t>Při porušení péče řádného hospodáře vzniká každému členu orgánu </a:t>
            </a:r>
            <a:r>
              <a:rPr lang="cs-CZ" u="sng" dirty="0"/>
              <a:t>individuálně povinnost k náhradě újmy</a:t>
            </a:r>
            <a:r>
              <a:rPr lang="cs-CZ" dirty="0"/>
              <a:t>, která vznikla v příčinné souvislosti s jejich zaviněným protiprávním jednáním (porušení péče řádného hospodáře) vznikla. </a:t>
            </a:r>
          </a:p>
          <a:p>
            <a:pPr algn="just"/>
            <a:r>
              <a:rPr lang="cs-CZ" dirty="0"/>
              <a:t>Jde primárně </a:t>
            </a:r>
            <a:r>
              <a:rPr lang="cs-CZ" u="sng" dirty="0"/>
              <a:t>o „vnitřní“ vztah mezi PO a členem jejího orgánu</a:t>
            </a:r>
            <a:r>
              <a:rPr lang="cs-CZ" dirty="0"/>
              <a:t>. Pokud je způsobena újma třetí osobě, odpovídá za ni PO jako taková.</a:t>
            </a:r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3259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b="1" dirty="0"/>
              <a:t> </a:t>
            </a:r>
            <a:r>
              <a:rPr lang="cs-CZ" sz="2800" b="1" dirty="0"/>
              <a:t>JEDNÁNÍ ZA PRÁVNICKOU OSOBU § 161-166 OZ</a:t>
            </a:r>
          </a:p>
        </p:txBody>
      </p:sp>
      <p:sp>
        <p:nvSpPr>
          <p:cNvPr id="34818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cs-CZ" dirty="0"/>
              <a:t>Kdo zastupuje, dá najevo, co ho k tomu opravňuje, pravidla pro podepisování (§ 161)</a:t>
            </a:r>
          </a:p>
          <a:p>
            <a:pPr eaLnBrk="1" hangingPunct="1">
              <a:buNone/>
            </a:pPr>
            <a:r>
              <a:rPr lang="cs-CZ" dirty="0"/>
              <a:t>Jednání za:</a:t>
            </a:r>
          </a:p>
          <a:p>
            <a:pPr eaLnBrk="1" hangingPunct="1">
              <a:buFont typeface="Wingdings" pitchFamily="2" charset="2"/>
              <a:buAutoNum type="arabicParenR"/>
            </a:pPr>
            <a:r>
              <a:rPr lang="cs-CZ" dirty="0"/>
              <a:t>Statutární orgán (§ 163) </a:t>
            </a:r>
            <a:r>
              <a:rPr lang="cs-CZ" u="sng" dirty="0"/>
              <a:t>– tvoří vůli v roli zástupce </a:t>
            </a:r>
            <a:r>
              <a:rPr lang="cs-CZ" dirty="0"/>
              <a:t>(§ 436)</a:t>
            </a:r>
          </a:p>
          <a:p>
            <a:pPr eaLnBrk="1" hangingPunct="1">
              <a:buFont typeface="Wingdings" pitchFamily="2" charset="2"/>
              <a:buAutoNum type="arabicParenR"/>
            </a:pPr>
            <a:r>
              <a:rPr lang="cs-CZ" dirty="0"/>
              <a:t>Členové jiných orgánů, zapisovaných do VR</a:t>
            </a:r>
          </a:p>
          <a:p>
            <a:pPr eaLnBrk="1" hangingPunct="1">
              <a:buFont typeface="Wingdings" pitchFamily="2" charset="2"/>
              <a:buAutoNum type="arabicParenR"/>
            </a:pPr>
            <a:r>
              <a:rPr lang="cs-CZ" dirty="0"/>
              <a:t>Opatrovník (§165/2)</a:t>
            </a:r>
          </a:p>
          <a:p>
            <a:pPr eaLnBrk="1" hangingPunct="1">
              <a:buFont typeface="Wingdings" pitchFamily="2" charset="2"/>
              <a:buAutoNum type="arabicParenR"/>
            </a:pPr>
            <a:r>
              <a:rPr lang="cs-CZ" dirty="0"/>
              <a:t>Zaměstnanci, obdobně člen nebo člen jiného orgánu </a:t>
            </a:r>
            <a:r>
              <a:rPr lang="cs-CZ" u="sng" dirty="0"/>
              <a:t>nezapsaného</a:t>
            </a:r>
            <a:r>
              <a:rPr lang="cs-CZ" dirty="0"/>
              <a:t> do VR (§ 166)</a:t>
            </a:r>
          </a:p>
          <a:p>
            <a:pPr eaLnBrk="1" hangingPunct="1">
              <a:buFont typeface="Wingdings" pitchFamily="2" charset="2"/>
              <a:buAutoNum type="arabicParenR"/>
            </a:pPr>
            <a:r>
              <a:rPr lang="cs-CZ" dirty="0"/>
              <a:t>Smluvní zastoupení – zmocněnec (§ 441 až 449)</a:t>
            </a:r>
          </a:p>
          <a:p>
            <a:pPr eaLnBrk="1" hangingPunct="1">
              <a:buNone/>
            </a:pPr>
            <a:r>
              <a:rPr lang="cs-CZ" dirty="0"/>
              <a:t>				    -  prokurista (§ 450 až 456)</a:t>
            </a:r>
          </a:p>
          <a:p>
            <a:pPr eaLnBrk="1" hangingPunct="1">
              <a:buFontTx/>
              <a:buChar char="-"/>
            </a:pPr>
            <a:endParaRPr lang="cs-CZ" dirty="0"/>
          </a:p>
          <a:p>
            <a:pPr eaLnBrk="1" hangingPunct="1">
              <a:buFontTx/>
              <a:buChar char="-"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1A82417-1D1E-4E2E-B024-AC1CD6FC19B9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Zastoupení zaměstnancem §166 OZ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Právnickou osobu zastupují </a:t>
            </a:r>
            <a:r>
              <a:rPr lang="cs-CZ" u="sng" dirty="0"/>
              <a:t>její zaměstnanci v rozsahu obvyklém</a:t>
            </a:r>
            <a:r>
              <a:rPr lang="cs-CZ" dirty="0"/>
              <a:t> vzhledem k jejich zařazení nebo funkci; přitom rozhoduje stav, jak se jeví veřejnosti.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Omezení </a:t>
            </a:r>
            <a:r>
              <a:rPr lang="cs-CZ" dirty="0" err="1"/>
              <a:t>zástupčího</a:t>
            </a:r>
            <a:r>
              <a:rPr lang="cs-CZ" dirty="0"/>
              <a:t> oprávnění vnitřním předpisem právnické osoby má účinky vůči třetí osobě, jen muselo-li jí být známo.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14950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980728"/>
            <a:ext cx="8229600" cy="1440160"/>
          </a:xfrm>
        </p:spPr>
        <p:txBody>
          <a:bodyPr>
            <a:normAutofit/>
          </a:bodyPr>
          <a:lstStyle/>
          <a:p>
            <a:r>
              <a:rPr lang="cs-CZ" sz="3100" dirty="0"/>
              <a:t>§ 167 OZ: podmínky přičitatelnosti deliktu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348880"/>
            <a:ext cx="7772400" cy="37820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Právnickou osobu zavazuje :</a:t>
            </a:r>
          </a:p>
          <a:p>
            <a:pPr>
              <a:buNone/>
            </a:pPr>
            <a:r>
              <a:rPr lang="cs-CZ" u="sng" dirty="0"/>
              <a:t>1) protiprávní čin</a:t>
            </a:r>
            <a:r>
              <a:rPr lang="cs-CZ" dirty="0"/>
              <a:t>, kterého se </a:t>
            </a:r>
          </a:p>
          <a:p>
            <a:pPr>
              <a:buNone/>
            </a:pPr>
            <a:r>
              <a:rPr lang="cs-CZ" dirty="0"/>
              <a:t>2) při </a:t>
            </a:r>
            <a:r>
              <a:rPr lang="cs-CZ" u="sng" dirty="0"/>
              <a:t>plnění svých úkolů </a:t>
            </a:r>
          </a:p>
          <a:p>
            <a:pPr>
              <a:buNone/>
            </a:pPr>
            <a:r>
              <a:rPr lang="cs-CZ" dirty="0"/>
              <a:t>3) dopustil a)člen voleného orgánu, </a:t>
            </a:r>
          </a:p>
          <a:p>
            <a:pPr>
              <a:buNone/>
            </a:pPr>
            <a:r>
              <a:rPr lang="cs-CZ" dirty="0"/>
              <a:t>	     </a:t>
            </a:r>
            <a:r>
              <a:rPr lang="cs-CZ" dirty="0">
                <a:latin typeface="Arial" charset="0"/>
              </a:rPr>
              <a:t>	     </a:t>
            </a:r>
            <a:r>
              <a:rPr lang="cs-CZ" dirty="0"/>
              <a:t> b)zaměstnanec nebo </a:t>
            </a:r>
          </a:p>
          <a:p>
            <a:pPr>
              <a:buNone/>
            </a:pPr>
            <a:r>
              <a:rPr lang="cs-CZ" dirty="0"/>
              <a:t>	      </a:t>
            </a:r>
            <a:r>
              <a:rPr lang="cs-CZ" dirty="0">
                <a:latin typeface="Arial" charset="0"/>
              </a:rPr>
              <a:t>       </a:t>
            </a:r>
            <a:r>
              <a:rPr lang="cs-CZ" dirty="0"/>
              <a:t>c) jiný její zástupce 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2BD614-7AD2-4B77-AB7D-692315492B91}" type="slidenum">
              <a:rPr lang="cs-CZ" smtClean="0"/>
              <a:pPr/>
              <a:t>29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EB6330-8FD0-4773-B577-43EB002A6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89" y="980729"/>
            <a:ext cx="8086635" cy="676624"/>
          </a:xfrm>
        </p:spPr>
        <p:txBody>
          <a:bodyPr/>
          <a:lstStyle/>
          <a:p>
            <a:r>
              <a:rPr lang="cs-CZ" dirty="0"/>
              <a:t>Historický kontext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8585A7-C29A-4A57-B2BA-1CDCD2F51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1773239"/>
            <a:ext cx="8082321" cy="4359274"/>
          </a:xfrm>
        </p:spPr>
        <p:txBody>
          <a:bodyPr/>
          <a:lstStyle/>
          <a:p>
            <a:r>
              <a:rPr lang="cs-CZ" sz="2000" dirty="0"/>
              <a:t>Římské právo ani středověké právo neznalo právnické osoby jako obecnou kategorii, později  byla za autonomní entitu považována </a:t>
            </a:r>
            <a:r>
              <a:rPr lang="cs-CZ" sz="2000" u="sng" dirty="0"/>
              <a:t>církev, ve středověku cechy, první „akciové společnosti“, </a:t>
            </a:r>
            <a:r>
              <a:rPr lang="cs-CZ" sz="2000" dirty="0"/>
              <a:t>např. britská Východoindická společnost (r.1600) apod.</a:t>
            </a:r>
          </a:p>
          <a:p>
            <a:r>
              <a:rPr lang="cs-CZ" sz="2000" dirty="0"/>
              <a:t>Pojem právnické osoby se utváří </a:t>
            </a:r>
            <a:r>
              <a:rPr lang="cs-CZ" sz="2000" u="sng" dirty="0"/>
              <a:t>s nástupem novověku </a:t>
            </a:r>
            <a:r>
              <a:rPr lang="cs-CZ" sz="2000" dirty="0"/>
              <a:t>(teoretický koncept až produkt německé právní doktríny, </a:t>
            </a:r>
            <a:r>
              <a:rPr lang="cs-CZ" sz="2000" dirty="0" err="1"/>
              <a:t>Savigny</a:t>
            </a:r>
            <a:r>
              <a:rPr lang="cs-CZ" sz="2000" dirty="0"/>
              <a:t>)</a:t>
            </a:r>
          </a:p>
          <a:p>
            <a:r>
              <a:rPr lang="cs-CZ" sz="2000" dirty="0"/>
              <a:t>Právnické osoby jako typy a obecný pojem vznikají po několika liniích: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u="sng" dirty="0"/>
              <a:t>Korporativní povahy </a:t>
            </a:r>
            <a:r>
              <a:rPr lang="cs-CZ" sz="2000" dirty="0"/>
              <a:t>(personální základ) </a:t>
            </a:r>
          </a:p>
          <a:p>
            <a:pPr marL="457200" lvl="1" indent="0">
              <a:buNone/>
            </a:pPr>
            <a:r>
              <a:rPr lang="cs-CZ" sz="2000" dirty="0"/>
              <a:t>	- obchodní společnosti jako nositelé ekonomické aktivity (lex </a:t>
            </a:r>
            <a:r>
              <a:rPr lang="cs-CZ" sz="2000" dirty="0" err="1"/>
              <a:t>mercatoria</a:t>
            </a:r>
            <a:r>
              <a:rPr lang="cs-CZ" sz="2000" dirty="0"/>
              <a:t>)</a:t>
            </a:r>
          </a:p>
          <a:p>
            <a:pPr marL="457200" lvl="1" indent="0">
              <a:buNone/>
            </a:pPr>
            <a:r>
              <a:rPr lang="cs-CZ" sz="2000" dirty="0"/>
              <a:t>	- spolky jako výraz  spolčovací aktivity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u="sng" dirty="0"/>
              <a:t>Fundační povahy </a:t>
            </a:r>
            <a:r>
              <a:rPr lang="cs-CZ" sz="2000" dirty="0"/>
              <a:t>(legáty, fideikomisy, </a:t>
            </a:r>
            <a:r>
              <a:rPr lang="cs-CZ" sz="2000" dirty="0" err="1"/>
              <a:t>fiducia</a:t>
            </a:r>
            <a:r>
              <a:rPr lang="cs-CZ" sz="2000" dirty="0"/>
              <a:t>, nadace, fondy..)</a:t>
            </a:r>
          </a:p>
          <a:p>
            <a:r>
              <a:rPr lang="cs-CZ" sz="2000" dirty="0"/>
              <a:t>samosprávné typy (obce, univerzity, cechy, profesní komory..)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E84D533-7F7E-47E6-AD7C-EC5617FB84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2CFD708-E545-4AA5-83EE-878D1F93F8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80258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ZRUŠENÍ PRÁVNICKÉ OSOBY (§ 168)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/>
              <a:t>PO se zrušuje: </a:t>
            </a:r>
          </a:p>
          <a:p>
            <a:pPr>
              <a:buFontTx/>
              <a:buChar char="-"/>
            </a:pPr>
            <a:r>
              <a:rPr lang="cs-CZ" dirty="0"/>
              <a:t>Právním jednáním (dobrovolně)</a:t>
            </a:r>
          </a:p>
          <a:p>
            <a:pPr>
              <a:buFontTx/>
              <a:buChar char="-"/>
            </a:pPr>
            <a:r>
              <a:rPr lang="cs-CZ" dirty="0"/>
              <a:t>Rozhodnutím orgánu veřejné moci (soudu) </a:t>
            </a:r>
          </a:p>
          <a:p>
            <a:pPr>
              <a:buFontTx/>
              <a:buChar char="-"/>
            </a:pPr>
            <a:r>
              <a:rPr lang="cs-CZ" dirty="0"/>
              <a:t>Dosažením účelu</a:t>
            </a:r>
          </a:p>
          <a:p>
            <a:pPr>
              <a:buFontTx/>
              <a:buChar char="-"/>
            </a:pPr>
            <a:r>
              <a:rPr lang="cs-CZ" dirty="0"/>
              <a:t>z dalších důvodů stanovených zákonem (ex lege)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dirty="0"/>
              <a:t>ZRUŠENÍ S LIKVIDACÍ (§ 186 a násl.)  NEBO BEZ LIKVIDACE S PRÁVNÍM NÁSTUPCEM) – PŘEMĚNY (FÚZE, ROZDĚLENÍ), ZMĚNA PRÁVNÍ FORMY - § 174 a násl.</a:t>
            </a:r>
          </a:p>
          <a:p>
            <a:pPr marL="0" indent="0">
              <a:buNone/>
            </a:pPr>
            <a:r>
              <a:rPr lang="cs-CZ" dirty="0"/>
              <a:t>- Autoritativní zrušení soudem – důvody  § 172, vždy lhůtu ke zjednání nápravy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13822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Přeměny právnických osob – obecná úprava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Fúze – sloučení, splynutí -  §178</a:t>
            </a:r>
          </a:p>
          <a:p>
            <a:r>
              <a:rPr lang="cs-CZ" dirty="0"/>
              <a:t>Rozdělení </a:t>
            </a:r>
          </a:p>
          <a:p>
            <a:r>
              <a:rPr lang="cs-CZ" dirty="0"/>
              <a:t>Změna právní formy (transformace) - 183</a:t>
            </a:r>
          </a:p>
          <a:p>
            <a:endParaRPr lang="cs-CZ" dirty="0"/>
          </a:p>
          <a:p>
            <a:r>
              <a:rPr lang="cs-CZ" dirty="0"/>
              <a:t>Účinnost přeměny PO zapisované do veřejného rejstříku nastává dnem zápisu do rejstříku (konstitutivní účinek)</a:t>
            </a:r>
          </a:p>
          <a:p>
            <a:r>
              <a:rPr lang="cs-CZ" dirty="0"/>
              <a:t>Fúzovat a rozdělovat se mohou právnické osoby o různé právní formě, stanoví-li tak zákon. </a:t>
            </a:r>
          </a:p>
          <a:p>
            <a:r>
              <a:rPr lang="cs-CZ" dirty="0"/>
              <a:t>Zvláštní úprava u jednotlivých typů PO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9918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A26988-9A91-445B-8A07-A34BE26F2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Likvidace právnických osob I.   - exkurs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5E0E2E-E2C8-4C68-8F48-FDC142B78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Obligatorní proces, pokud zrušení bez právního nástupce</a:t>
            </a:r>
          </a:p>
          <a:p>
            <a:r>
              <a:rPr lang="cs-CZ" dirty="0"/>
              <a:t>obecná pravidla (inspirace dosavadním obchodním zákoníkem), viz § 187 – 209 OZ</a:t>
            </a:r>
          </a:p>
          <a:p>
            <a:r>
              <a:rPr lang="cs-CZ" dirty="0"/>
              <a:t>pravidla zajišťující, </a:t>
            </a:r>
            <a:r>
              <a:rPr lang="cs-CZ" u="sng" dirty="0"/>
              <a:t>aby vždy existoval likvidátor, nebo alespoň osoba, která by vykonává jeho působnost</a:t>
            </a:r>
          </a:p>
          <a:p>
            <a:r>
              <a:rPr lang="cs-CZ" dirty="0"/>
              <a:t>povinností příslušného orgánu povolat likvidátora (sama PO nebo soud)</a:t>
            </a:r>
          </a:p>
          <a:p>
            <a:r>
              <a:rPr lang="cs-CZ" dirty="0"/>
              <a:t>nesplní-li PO tuto povinnost – jmenuje soud (může jmenovat i aktuálního člena statutárního orgánu)</a:t>
            </a:r>
          </a:p>
          <a:p>
            <a:r>
              <a:rPr lang="cs-CZ" dirty="0"/>
              <a:t>není-li funkce likvidátora obsazena - § 189 odst. 2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7320E54-A8A7-4E74-9E7F-48B34A50A35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F225E8-E7A7-4E08-84A9-90CC90FBCD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46133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501122" cy="629832"/>
          </a:xfrm>
        </p:spPr>
        <p:txBody>
          <a:bodyPr/>
          <a:lstStyle/>
          <a:p>
            <a:r>
              <a:rPr lang="cs-CZ" dirty="0"/>
              <a:t>Likvidace právnické osoby II.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Clr>
                <a:srgbClr val="DD6909"/>
              </a:buClr>
            </a:pPr>
            <a:r>
              <a:rPr lang="cs-CZ" dirty="0"/>
              <a:t>zavedení pojmu </a:t>
            </a:r>
            <a:r>
              <a:rPr lang="cs-CZ" u="sng" dirty="0"/>
              <a:t>likvidační podstata </a:t>
            </a:r>
            <a:r>
              <a:rPr lang="cs-CZ" dirty="0"/>
              <a:t>(§ 187) – majetek zrušené PO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přesnější regulace pro přenechání likvidační podstaty věřitelům, nedaří-li se ji zpeněžit (§ 202 – § 204)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zvláštní způsob naložení s likvidačním zůstatkem u veřejně prospěšných nadací</a:t>
            </a:r>
          </a:p>
          <a:p>
            <a:pPr marL="0" indent="0">
              <a:buClr>
                <a:srgbClr val="DD6909"/>
              </a:buClr>
              <a:buNone/>
            </a:pPr>
            <a:endParaRPr lang="cs-CZ" dirty="0"/>
          </a:p>
          <a:p>
            <a:pPr>
              <a:buClr>
                <a:srgbClr val="DD6909"/>
              </a:buClr>
            </a:pPr>
            <a:r>
              <a:rPr lang="cs-CZ" u="sng" dirty="0"/>
              <a:t>osud neuspokojených pohledávek věřitelů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zánik – § 203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obnovení – § 209 =&gt; navazující právní úprava promlčení (§ 643 odst. 2)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</a:pPr>
            <a:r>
              <a:rPr lang="cs-CZ" u="sng" dirty="0"/>
              <a:t>postavení zaměstnance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mají právo na přednostní uspokojení všech svých pohledávek vůči zaměstnavateli (§ 202)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3633420"/>
      </p:ext>
    </p:extLst>
  </p:cSld>
  <p:clrMapOvr>
    <a:masterClrMapping/>
  </p:clrMapOvr>
  <p:transition>
    <p:randomBar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 PRÁVNICKÉ OSOBY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PO zapsaná do veřejného rejstříku – dnem výmazu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PO, která nepodléhá zápisu – skončením likvidace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LIKVIDACE – obligatorní postup pro všechny PO</a:t>
            </a:r>
          </a:p>
          <a:p>
            <a:pPr>
              <a:buFontTx/>
              <a:buChar char="-"/>
            </a:pPr>
            <a:r>
              <a:rPr lang="cs-CZ" dirty="0"/>
              <a:t>Zákonem stanovený postup pro vypořádání majetku (likvidační podstaty)</a:t>
            </a:r>
          </a:p>
          <a:p>
            <a:pPr>
              <a:buFontTx/>
              <a:buChar char="-"/>
            </a:pPr>
            <a:r>
              <a:rPr lang="cs-CZ" dirty="0"/>
              <a:t>Povinnost zveřejnění v Obchodním věstníku: „v likvidaci“</a:t>
            </a:r>
          </a:p>
          <a:p>
            <a:pPr>
              <a:buFontTx/>
              <a:buChar char="-"/>
            </a:pPr>
            <a:r>
              <a:rPr lang="cs-CZ" dirty="0"/>
              <a:t>Likvidátor povinen vykonávat funkci s péčí řádného hospodáře</a:t>
            </a:r>
          </a:p>
          <a:p>
            <a:pPr>
              <a:buFontTx/>
              <a:buChar char="-"/>
            </a:pPr>
            <a:r>
              <a:rPr lang="cs-CZ" dirty="0"/>
              <a:t>Složitý administrativně-technicistní proces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28633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/>
              <a:t>Typologie právnických osob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cs-CZ" dirty="0"/>
              <a:t>Obecná charakteristika PO (§ 118-209)</a:t>
            </a:r>
          </a:p>
          <a:p>
            <a:pPr eaLnBrk="1" hangingPunct="1"/>
            <a:r>
              <a:rPr lang="cs-CZ" dirty="0"/>
              <a:t>Korporace (§ 210-302)</a:t>
            </a:r>
          </a:p>
          <a:p>
            <a:pPr eaLnBrk="1" hangingPunct="1">
              <a:buNone/>
            </a:pPr>
            <a:r>
              <a:rPr lang="cs-CZ" dirty="0"/>
              <a:t>	- Spolky </a:t>
            </a:r>
          </a:p>
          <a:p>
            <a:pPr eaLnBrk="1" hangingPunct="1">
              <a:buNone/>
            </a:pPr>
            <a:r>
              <a:rPr lang="cs-CZ" dirty="0"/>
              <a:t>	- SVJ  (§1200 a násl.)</a:t>
            </a:r>
          </a:p>
          <a:p>
            <a:pPr eaLnBrk="1" hangingPunct="1">
              <a:buNone/>
            </a:pPr>
            <a:r>
              <a:rPr lang="cs-CZ" dirty="0"/>
              <a:t>	- OO, OZ  (§3025)</a:t>
            </a:r>
          </a:p>
          <a:p>
            <a:pPr eaLnBrk="1" hangingPunct="1">
              <a:buNone/>
            </a:pPr>
            <a:r>
              <a:rPr lang="cs-CZ" dirty="0"/>
              <a:t>	- obchodní korporace (ZOK)</a:t>
            </a:r>
          </a:p>
          <a:p>
            <a:pPr eaLnBrk="1" hangingPunct="1"/>
            <a:r>
              <a:rPr lang="cs-CZ" dirty="0"/>
              <a:t>Fundace (§ 303 – 401)</a:t>
            </a:r>
          </a:p>
          <a:p>
            <a:pPr eaLnBrk="1" hangingPunct="1">
              <a:buNone/>
            </a:pPr>
            <a:r>
              <a:rPr lang="cs-CZ" dirty="0"/>
              <a:t>	- Nadace (§ 306-393) </a:t>
            </a:r>
          </a:p>
          <a:p>
            <a:pPr eaLnBrk="1" hangingPunct="1">
              <a:buNone/>
            </a:pPr>
            <a:r>
              <a:rPr lang="cs-CZ" dirty="0"/>
              <a:t>	- Nadační fondy (§ 394-401)</a:t>
            </a:r>
          </a:p>
          <a:p>
            <a:pPr eaLnBrk="1" hangingPunct="1"/>
            <a:r>
              <a:rPr lang="cs-CZ" dirty="0"/>
              <a:t>Ústavy (§ 402-418)</a:t>
            </a:r>
          </a:p>
          <a:p>
            <a:pPr eaLnBrk="1" hangingPunct="1"/>
            <a:r>
              <a:rPr lang="cs-CZ" dirty="0"/>
              <a:t>Důležitá přechodná ustanovení - §3041 a násl.</a:t>
            </a:r>
          </a:p>
          <a:p>
            <a:pPr marL="0" indent="0" eaLnBrk="1" hangingPunct="1">
              <a:buNone/>
            </a:pPr>
            <a:endParaRPr lang="cs-CZ" dirty="0"/>
          </a:p>
          <a:p>
            <a:pPr marL="0" indent="0" eaLnBrk="1" hangingPunct="1">
              <a:buNone/>
            </a:pPr>
            <a:r>
              <a:rPr lang="cs-CZ" dirty="0"/>
              <a:t>(historické právnické osoby – OPS, ZSPO, atd.)</a:t>
            </a:r>
          </a:p>
          <a:p>
            <a:pPr marL="0" indent="0" eaLnBrk="1" hangingPunct="1">
              <a:buNone/>
            </a:pPr>
            <a:endParaRPr lang="cs-CZ" dirty="0"/>
          </a:p>
          <a:p>
            <a:pPr marL="0" indent="0" eaLnBrk="1" hangingPunct="1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E4B4677-F19E-4E87-BD9F-4FAE0EC9DE66}" type="slidenum">
              <a:rPr lang="cs-CZ"/>
              <a:pPr>
                <a:defRPr/>
              </a:pPr>
              <a:t>35</a:t>
            </a:fld>
            <a:endParaRPr lang="cs-CZ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FUNDACE, SPOLKY, ÚSTAVY V OZ</a:t>
            </a:r>
            <a:br>
              <a:rPr lang="cs-CZ" sz="3600" dirty="0"/>
            </a:br>
            <a:r>
              <a:rPr lang="cs-CZ" sz="3600" dirty="0"/>
              <a:t>(viz samostatná prezentace a sylaby v IS)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27382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A to je vše….</a:t>
            </a:r>
          </a:p>
          <a:p>
            <a:pPr>
              <a:buNone/>
            </a:pPr>
            <a:r>
              <a:rPr lang="cs-CZ" dirty="0"/>
              <a:t>			</a:t>
            </a:r>
          </a:p>
          <a:p>
            <a:pPr>
              <a:buNone/>
            </a:pPr>
            <a:r>
              <a:rPr lang="cs-CZ" dirty="0"/>
              <a:t>			Děkuji za pozornost!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cs-CZ" dirty="0"/>
              <a:t>			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cs-CZ" dirty="0"/>
              <a:t>		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37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E834D9-3AE6-4819-B3BD-14E8B855C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Vytvoření teoretického konceptu právnické osoby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C69DB3-85B9-4624-8029-CAF425C1D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Koncept/institut právnické </a:t>
            </a:r>
            <a:r>
              <a:rPr lang="cs-CZ" u="sng" dirty="0"/>
              <a:t>osoby vznikal jako obecný pojem v podmínkách </a:t>
            </a:r>
            <a:r>
              <a:rPr lang="cs-CZ" i="1" u="sng" dirty="0"/>
              <a:t>přirozenoprávního myšlení</a:t>
            </a:r>
            <a:r>
              <a:rPr lang="cs-CZ" dirty="0"/>
              <a:t>, </a:t>
            </a:r>
          </a:p>
          <a:p>
            <a:r>
              <a:rPr lang="cs-CZ" dirty="0"/>
              <a:t>To </a:t>
            </a:r>
            <a:r>
              <a:rPr lang="cs-CZ" u="sng" dirty="0"/>
              <a:t>bránilo připustit existenci subjektu práva, odlišného od člověka (přirozená osoba)</a:t>
            </a:r>
          </a:p>
          <a:p>
            <a:r>
              <a:rPr lang="cs-CZ" dirty="0"/>
              <a:t>Řešení </a:t>
            </a:r>
            <a:r>
              <a:rPr lang="cs-CZ" u="sng" dirty="0"/>
              <a:t>– pol. 19 stol. - teorie fikce (</a:t>
            </a:r>
            <a:r>
              <a:rPr lang="cs-CZ" u="sng" dirty="0" err="1"/>
              <a:t>Savigni</a:t>
            </a:r>
            <a:r>
              <a:rPr lang="cs-CZ" u="sng" dirty="0"/>
              <a:t>) </a:t>
            </a:r>
            <a:r>
              <a:rPr lang="cs-CZ" dirty="0"/>
              <a:t>– právnická osoba (PO), normativní konstrukce, nemá oporu v reálném světě</a:t>
            </a:r>
          </a:p>
          <a:p>
            <a:r>
              <a:rPr lang="cs-CZ" dirty="0"/>
              <a:t>Reakce na teorii fikce byla </a:t>
            </a:r>
            <a:r>
              <a:rPr lang="cs-CZ" u="sng" dirty="0"/>
              <a:t>teorie reality (</a:t>
            </a:r>
            <a:r>
              <a:rPr lang="cs-CZ" u="sng" dirty="0" err="1"/>
              <a:t>Gierke</a:t>
            </a:r>
            <a:r>
              <a:rPr lang="cs-CZ" u="sng" dirty="0"/>
              <a:t>) – PO přijata </a:t>
            </a:r>
            <a:r>
              <a:rPr lang="cs-CZ" dirty="0"/>
              <a:t>jako reálně existující (mající „duši a tělo“, orgány)</a:t>
            </a:r>
          </a:p>
          <a:p>
            <a:r>
              <a:rPr lang="cs-CZ" dirty="0"/>
              <a:t>Množství </a:t>
            </a:r>
            <a:r>
              <a:rPr lang="cs-CZ" u="sng" dirty="0"/>
              <a:t>dalších teorií a pohledů </a:t>
            </a:r>
            <a:r>
              <a:rPr lang="cs-CZ" dirty="0"/>
              <a:t>na to, co je právnická osoba (důležité při vytváření právního rámce – ZBG, NBW, OZ)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B92CC06-4910-4E79-A820-520CE4DB96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A773F2B-3F44-4542-8DF3-667F2ED90C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7760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Právnická osoba (obecně): různost pohledů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/>
              <a:t>Organizovaný útvar </a:t>
            </a:r>
            <a:r>
              <a:rPr lang="cs-CZ" dirty="0"/>
              <a:t>(„personifikovaný“ </a:t>
            </a:r>
            <a:r>
              <a:rPr lang="cs-CZ" u="sng" dirty="0"/>
              <a:t>účel</a:t>
            </a:r>
            <a:r>
              <a:rPr lang="cs-CZ" dirty="0"/>
              <a:t>)?, který je silou zákona nadán právní osobností (výtvor práva)</a:t>
            </a:r>
          </a:p>
          <a:p>
            <a:r>
              <a:rPr lang="cs-CZ" u="sng" dirty="0"/>
              <a:t>Osoba v právním smyslu </a:t>
            </a:r>
            <a:r>
              <a:rPr lang="cs-CZ" dirty="0"/>
              <a:t>- svébytný subjekt práva (majetková samostatnost a odpovědnost), mající hlubší </a:t>
            </a:r>
            <a:r>
              <a:rPr lang="cs-CZ" u="sng" dirty="0"/>
              <a:t>sociální podstatu</a:t>
            </a:r>
            <a:r>
              <a:rPr lang="cs-CZ" dirty="0"/>
              <a:t>? </a:t>
            </a:r>
          </a:p>
          <a:p>
            <a:r>
              <a:rPr lang="cs-CZ" dirty="0"/>
              <a:t>Druh </a:t>
            </a:r>
            <a:r>
              <a:rPr lang="cs-CZ" u="sng" dirty="0"/>
              <a:t>vlastnické struktury</a:t>
            </a:r>
            <a:r>
              <a:rPr lang="cs-CZ" dirty="0"/>
              <a:t>? – forma správy majetku</a:t>
            </a:r>
          </a:p>
          <a:p>
            <a:r>
              <a:rPr lang="cs-CZ" dirty="0"/>
              <a:t> </a:t>
            </a:r>
            <a:r>
              <a:rPr lang="cs-CZ" u="sng" dirty="0"/>
              <a:t>Nexus obligací </a:t>
            </a:r>
            <a:r>
              <a:rPr lang="cs-CZ" dirty="0"/>
              <a:t>(konstituuje ji/ je jejím důsledkem)</a:t>
            </a:r>
          </a:p>
          <a:p>
            <a:r>
              <a:rPr lang="cs-CZ" dirty="0"/>
              <a:t> </a:t>
            </a:r>
            <a:r>
              <a:rPr lang="cs-CZ" u="sng" dirty="0"/>
              <a:t>Nástroj financování?</a:t>
            </a:r>
          </a:p>
          <a:p>
            <a:r>
              <a:rPr lang="cs-CZ" dirty="0"/>
              <a:t>Mix smluvního a majetkového práva a zastoupení?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9538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B00ACD-4539-455C-AB93-879275A0E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Právnická osoba a její právně-organizační podstata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D8CB00-DAC3-46F4-A614-8547014781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Zpravidla jde o </a:t>
            </a:r>
            <a:r>
              <a:rPr lang="cs-CZ" u="sng" dirty="0"/>
              <a:t>výsledek procesu</a:t>
            </a:r>
            <a:r>
              <a:rPr lang="cs-CZ" dirty="0"/>
              <a:t>:</a:t>
            </a:r>
          </a:p>
          <a:p>
            <a:endParaRPr lang="cs-CZ" u="sng" dirty="0"/>
          </a:p>
          <a:p>
            <a:r>
              <a:rPr lang="cs-CZ" u="sng" dirty="0"/>
              <a:t>separace</a:t>
            </a:r>
            <a:r>
              <a:rPr lang="cs-CZ" dirty="0"/>
              <a:t> (oddělení od existující osoby) ke zvolenému </a:t>
            </a:r>
            <a:r>
              <a:rPr lang="cs-CZ" u="sng" dirty="0"/>
              <a:t>účelu</a:t>
            </a:r>
          </a:p>
          <a:p>
            <a:r>
              <a:rPr lang="cs-CZ" u="sng" dirty="0"/>
              <a:t>institucionalizace</a:t>
            </a:r>
            <a:r>
              <a:rPr lang="cs-CZ" dirty="0"/>
              <a:t> (vznik nového útvaru s alespoň minimální organizační strukturou)</a:t>
            </a:r>
          </a:p>
          <a:p>
            <a:r>
              <a:rPr lang="cs-CZ" u="sng" dirty="0"/>
              <a:t>personifikace</a:t>
            </a:r>
            <a:r>
              <a:rPr lang="cs-CZ" dirty="0"/>
              <a:t> (vznik nové osoby), vázáno na existenci zákonné úpravy (§ 20/1 OZ)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743ED2F-D391-48BD-8EE6-AE158377B2D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D5D1087-CF44-4093-8568-EF086EFAAD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735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>
          <a:xfrm>
            <a:off x="899592" y="1052736"/>
            <a:ext cx="7772400" cy="504056"/>
          </a:xfrm>
        </p:spPr>
        <p:txBody>
          <a:bodyPr>
            <a:normAutofit/>
          </a:bodyPr>
          <a:lstStyle/>
          <a:p>
            <a:pPr eaLnBrk="1" hangingPunct="1"/>
            <a:r>
              <a:rPr lang="cs-CZ" dirty="0"/>
              <a:t>Koncepce právnické osoby de lege lata v ČR I.</a:t>
            </a:r>
          </a:p>
        </p:txBody>
      </p:sp>
      <p:sp>
        <p:nvSpPr>
          <p:cNvPr id="32770" name="Zástupný symbol pro obsah 2"/>
          <p:cNvSpPr>
            <a:spLocks noGrp="1"/>
          </p:cNvSpPr>
          <p:nvPr>
            <p:ph idx="1"/>
          </p:nvPr>
        </p:nvSpPr>
        <p:spPr>
          <a:xfrm>
            <a:off x="900113" y="1412776"/>
            <a:ext cx="7772400" cy="504056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None/>
            </a:pPr>
            <a:endParaRPr lang="cs-CZ" dirty="0"/>
          </a:p>
          <a:p>
            <a:pPr algn="just" eaLnBrk="1" hangingPunct="1"/>
            <a:r>
              <a:rPr lang="cs-CZ" dirty="0"/>
              <a:t>§ 20 odst. 1 OZ: Právnická osoba je </a:t>
            </a:r>
            <a:r>
              <a:rPr lang="cs-CZ" u="sng" dirty="0"/>
              <a:t>organizovaný útvar</a:t>
            </a:r>
            <a:r>
              <a:rPr lang="cs-CZ" dirty="0"/>
              <a:t>, o které </a:t>
            </a:r>
            <a:r>
              <a:rPr lang="cs-CZ" u="sng" dirty="0"/>
              <a:t>zákon</a:t>
            </a:r>
            <a:r>
              <a:rPr lang="cs-CZ" dirty="0"/>
              <a:t> stanoví, že má </a:t>
            </a:r>
            <a:r>
              <a:rPr lang="cs-CZ" b="1" u="sng" dirty="0"/>
              <a:t>právní osobnost</a:t>
            </a:r>
            <a:r>
              <a:rPr lang="cs-CZ" dirty="0"/>
              <a:t>, nebo jehož právní osobnost </a:t>
            </a:r>
            <a:r>
              <a:rPr lang="cs-CZ" u="sng" dirty="0"/>
              <a:t>zákon</a:t>
            </a:r>
            <a:r>
              <a:rPr lang="cs-CZ" dirty="0"/>
              <a:t> uzná.</a:t>
            </a:r>
          </a:p>
          <a:p>
            <a:pPr algn="just" eaLnBrk="1" hangingPunct="1"/>
            <a:r>
              <a:rPr lang="cs-CZ" dirty="0"/>
              <a:t>Vychází z konceptu, že právnická osoby je </a:t>
            </a:r>
            <a:r>
              <a:rPr lang="cs-CZ" u="sng" dirty="0"/>
              <a:t>juristická fikce</a:t>
            </a:r>
            <a:r>
              <a:rPr lang="cs-CZ" dirty="0"/>
              <a:t>, nemající oporu v reálném světě (rozhodnutí zákonodárce, které „entitě“ přizná/uzná zákon právní osobnost).</a:t>
            </a:r>
          </a:p>
          <a:p>
            <a:pPr algn="just" eaLnBrk="1" hangingPunct="1"/>
            <a:r>
              <a:rPr lang="cs-CZ" dirty="0"/>
              <a:t>Právnická osoba není postavena „na roveň“ člověku (fyzické osobě), </a:t>
            </a:r>
            <a:r>
              <a:rPr lang="cs-CZ" u="sng" dirty="0"/>
              <a:t>je nástrojem k dosažení účelu</a:t>
            </a:r>
            <a:r>
              <a:rPr lang="cs-CZ" dirty="0"/>
              <a:t>.</a:t>
            </a:r>
          </a:p>
          <a:p>
            <a:pPr marL="0" indent="0" algn="just" eaLnBrk="1" hangingPunct="1">
              <a:buNone/>
            </a:pPr>
            <a:r>
              <a:rPr lang="cs-CZ" sz="1900" dirty="0">
                <a:solidFill>
                  <a:srgbClr val="FF0000"/>
                </a:solidFill>
              </a:rPr>
              <a:t>Viz  též Nejvyšší soud se v rozsudku ze dne 30. 11. 2021, </a:t>
            </a:r>
            <a:r>
              <a:rPr lang="cs-CZ" sz="1900" dirty="0" err="1">
                <a:solidFill>
                  <a:srgbClr val="FF0000"/>
                </a:solidFill>
              </a:rPr>
              <a:t>sp</a:t>
            </a:r>
            <a:r>
              <a:rPr lang="cs-CZ" sz="1900" dirty="0">
                <a:solidFill>
                  <a:srgbClr val="FF0000"/>
                </a:solidFill>
              </a:rPr>
              <a:t>. zn. 23 </a:t>
            </a:r>
            <a:r>
              <a:rPr lang="cs-CZ" sz="1900" dirty="0" err="1">
                <a:solidFill>
                  <a:srgbClr val="FF0000"/>
                </a:solidFill>
              </a:rPr>
              <a:t>Cdo</a:t>
            </a:r>
            <a:r>
              <a:rPr lang="cs-CZ" sz="1900" dirty="0">
                <a:solidFill>
                  <a:srgbClr val="FF0000"/>
                </a:solidFill>
              </a:rPr>
              <a:t> 327/2021 (právnická osoba nemá právo na odčinění nemajetkové újmy způsobené neoprávněným zásahem do své pověsti podle § 135 odst. 2 o. z., není-li výslovně ujednáno jinak).</a:t>
            </a:r>
          </a:p>
          <a:p>
            <a:pPr algn="just" eaLnBrk="1" hangingPunct="1"/>
            <a:r>
              <a:rPr lang="cs-CZ" dirty="0"/>
              <a:t>§ 118: PO má </a:t>
            </a:r>
            <a:r>
              <a:rPr lang="cs-CZ" u="sng" dirty="0"/>
              <a:t>právní osobnost </a:t>
            </a:r>
            <a:r>
              <a:rPr lang="cs-CZ" dirty="0"/>
              <a:t>(§ 15 odst. 1) od svého vzniku do zániku.</a:t>
            </a:r>
          </a:p>
          <a:p>
            <a:pPr algn="just" eaLnBrk="1" hangingPunct="1"/>
            <a:r>
              <a:rPr lang="cs-CZ" dirty="0"/>
              <a:t>§ 17/2: „Zřídí-li někdo právo nebo uloží povinnost tomu, co osobou není, </a:t>
            </a:r>
            <a:r>
              <a:rPr lang="cs-CZ" u="sng" dirty="0"/>
              <a:t>přičte se právo nebo povinnost osobě</a:t>
            </a:r>
            <a:r>
              <a:rPr lang="cs-CZ" dirty="0"/>
              <a:t>, které podle povahy právního jednání náleží.“</a:t>
            </a:r>
          </a:p>
          <a:p>
            <a:pPr marL="0" indent="0" algn="just" eaLnBrk="1" hangingPunct="1">
              <a:buNone/>
            </a:pPr>
            <a:endParaRPr lang="cs-CZ" dirty="0"/>
          </a:p>
          <a:p>
            <a:pPr eaLnBrk="1" hangingPunct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3259ECE-6694-4EC9-84F3-23D37FFB023C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10E662-F324-434B-80F9-0E6F44A14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89" y="1125539"/>
            <a:ext cx="8086635" cy="457200"/>
          </a:xfrm>
        </p:spPr>
        <p:txBody>
          <a:bodyPr/>
          <a:lstStyle/>
          <a:p>
            <a:r>
              <a:rPr lang="cs-CZ" dirty="0"/>
              <a:t>Koncepce právnické osoby de lege lata ČR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E62A6D-5883-49B5-ACA1-5011BDCDD6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1700808"/>
            <a:ext cx="8082321" cy="4431705"/>
          </a:xfrm>
        </p:spPr>
        <p:txBody>
          <a:bodyPr/>
          <a:lstStyle/>
          <a:p>
            <a:pPr algn="just" eaLnBrk="1" hangingPunct="1"/>
            <a:r>
              <a:rPr lang="cs-CZ" dirty="0"/>
              <a:t>§ 20 odst. 1 věta druhá: Právnická osoba může </a:t>
            </a:r>
            <a:r>
              <a:rPr lang="cs-CZ" u="sng" dirty="0"/>
              <a:t>bez zřetele na předmět své činnosti mít práva a povinnosti, </a:t>
            </a:r>
            <a:r>
              <a:rPr lang="pt-BR" u="sng" dirty="0"/>
              <a:t>které se slu</a:t>
            </a:r>
            <a:r>
              <a:rPr lang="cs-CZ" u="sng" dirty="0"/>
              <a:t>č</a:t>
            </a:r>
            <a:r>
              <a:rPr lang="pt-BR" u="sng" dirty="0"/>
              <a:t>ují s její právní povahou</a:t>
            </a:r>
            <a:r>
              <a:rPr lang="cs-CZ" u="sng" dirty="0"/>
              <a:t>.</a:t>
            </a:r>
          </a:p>
          <a:p>
            <a:pPr algn="just" eaLnBrk="1" hangingPunct="1"/>
            <a:r>
              <a:rPr lang="cs-CZ" dirty="0"/>
              <a:t>Účel: soukromý nebo veřejný, veřejná prospěšnost</a:t>
            </a:r>
          </a:p>
          <a:p>
            <a:pPr algn="just" eaLnBrk="1" hangingPunct="1"/>
            <a:r>
              <a:rPr lang="cs-CZ" u="sng" dirty="0"/>
              <a:t>Pro právnickou osobu není relevantní kategorie svéprávnosti: jednání za PO je v OZ chápáno jako zastupování </a:t>
            </a:r>
            <a:r>
              <a:rPr lang="cs-CZ" dirty="0"/>
              <a:t>(§ 161, 162), dobrá víra členů orgánů se přičítá právnické osobě</a:t>
            </a:r>
          </a:p>
          <a:p>
            <a:pPr algn="just" eaLnBrk="1" hangingPunct="1"/>
            <a:r>
              <a:rPr lang="cs-CZ" dirty="0"/>
              <a:t>Orgány PO za ni </a:t>
            </a:r>
            <a:r>
              <a:rPr lang="cs-CZ" u="sng" dirty="0"/>
              <a:t>rozhodují a nahrazují její vůli </a:t>
            </a:r>
            <a:r>
              <a:rPr lang="cs-CZ" dirty="0"/>
              <a:t>(§ 151 odst. 1)</a:t>
            </a:r>
          </a:p>
          <a:p>
            <a:pPr algn="just" eaLnBrk="1" hangingPunct="1"/>
            <a:r>
              <a:rPr lang="cs-CZ" dirty="0"/>
              <a:t>Orgánem PO může být </a:t>
            </a:r>
            <a:r>
              <a:rPr lang="cs-CZ" u="sng" dirty="0"/>
              <a:t>i právnická osoba </a:t>
            </a:r>
            <a:r>
              <a:rPr lang="cs-CZ" dirty="0"/>
              <a:t>(na konci vždy člověk)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04A8B45-333C-4BFA-BB47-76F5A2B371F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E50A838-CD1C-4C54-9B19-5BC0C3EB35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308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/>
          </p:nvPr>
        </p:nvSpPr>
        <p:spPr>
          <a:xfrm>
            <a:off x="785786" y="1124744"/>
            <a:ext cx="7772400" cy="91262"/>
          </a:xfrm>
        </p:spPr>
        <p:txBody>
          <a:bodyPr>
            <a:noAutofit/>
          </a:bodyPr>
          <a:lstStyle/>
          <a:p>
            <a:pPr eaLnBrk="1" hangingPunct="1"/>
            <a:r>
              <a:rPr lang="cs-CZ" dirty="0"/>
              <a:t>Podstatné/pojmové znaky právnické osoby 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2060847"/>
            <a:ext cx="7772921" cy="4032449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dirty="0"/>
              <a:t>Obecné: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Vliv státu a práva na vznik právnické osoby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Právní osobnost ( tj. právní subjektivita)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Účel právnické osoby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Organizační struktura (alespoň minimální)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Majetková samostatnost a samostatná majetková odpovědnost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dirty="0"/>
              <a:t>Identifikační: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Název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Sídlo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„Národnost“ právnické osoby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endParaRPr lang="cs-CZ" sz="2800" dirty="0"/>
          </a:p>
          <a:p>
            <a:pPr marL="533400" indent="-533400" eaLnBrk="1" hangingPunct="1">
              <a:lnSpc>
                <a:spcPct val="80000"/>
              </a:lnSpc>
              <a:buFontTx/>
              <a:buNone/>
              <a:defRPr/>
            </a:pPr>
            <a:endParaRPr lang="cs-CZ" sz="2800" dirty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69338EE-B7F0-4D2B-8EE5-B7EF4946FCC4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1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8E6FA38F-6E88-4DDE-965F-430618BD2187}" vid="{AD423196-F181-447E-9CA5-C0E30AFF1E6D}"/>
    </a:ext>
  </a:extLst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0</TotalTime>
  <Words>3098</Words>
  <Application>Microsoft Office PowerPoint</Application>
  <PresentationFormat>Předvádění na obrazovce (4:3)</PresentationFormat>
  <Paragraphs>342</Paragraphs>
  <Slides>37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37</vt:i4>
      </vt:variant>
    </vt:vector>
  </HeadingPairs>
  <TitlesOfParts>
    <vt:vector size="44" baseType="lpstr">
      <vt:lpstr>Arial</vt:lpstr>
      <vt:lpstr>Tahoma</vt:lpstr>
      <vt:lpstr>Trebuchet MS</vt:lpstr>
      <vt:lpstr>Wingdings</vt:lpstr>
      <vt:lpstr>3558</vt:lpstr>
      <vt:lpstr>BÉŽOVÁ TITL</vt:lpstr>
      <vt:lpstr>Motiv1</vt:lpstr>
      <vt:lpstr>Právnické osoby   Prof. JUDr. Kateřina Ronovská, Ph.D. </vt:lpstr>
      <vt:lpstr>Osnova (3 přednášky):</vt:lpstr>
      <vt:lpstr>Historický kontext </vt:lpstr>
      <vt:lpstr>Vytvoření teoretického konceptu právnické osoby</vt:lpstr>
      <vt:lpstr>Právnická osoba (obecně): různost pohledů</vt:lpstr>
      <vt:lpstr>Právnická osoba a její právně-organizační podstata</vt:lpstr>
      <vt:lpstr>Koncepce právnické osoby de lege lata v ČR I.</vt:lpstr>
      <vt:lpstr>Koncepce právnické osoby de lege lata ČR II.</vt:lpstr>
      <vt:lpstr>Podstatné/pojmové znaky právnické osoby   </vt:lpstr>
      <vt:lpstr>Právnické osoby veřejného práva?</vt:lpstr>
      <vt:lpstr>Právnické osoby veřejného práva a stát</vt:lpstr>
      <vt:lpstr>ZÁJEM, ÚČEL a ČINNOST PRÁVNICKÉ OSOBY § 144 a násl. OZ</vt:lpstr>
      <vt:lpstr>USTAVENÍ PRÁVNICKÉ OSOBY § 122 a násl. OZ</vt:lpstr>
      <vt:lpstr>Zakladatelské právní jednání právnické osoby</vt:lpstr>
      <vt:lpstr>Jednání mezi založením a vznikem právnické osoby § 127 OZ</vt:lpstr>
      <vt:lpstr>Přímé jednání  PO vs. zastoupení PO</vt:lpstr>
      <vt:lpstr>VZNIK PRÁVNICKÉ OSOBY § 126 OZ</vt:lpstr>
      <vt:lpstr>VEŘEJNÉ REJSTŘÍKY – OZ, VeřRej</vt:lpstr>
      <vt:lpstr>ORGÁNY PRÁVNICKÉ OSOBY § 151 OZ</vt:lpstr>
      <vt:lpstr>Statutární orgán právnické osoby</vt:lpstr>
      <vt:lpstr>Péče řádného hospodáře (§159 OZ)</vt:lpstr>
      <vt:lpstr>PÉČE ŘÁDNÉHO HOSPODÁŘE § 159 (loajalita, pečlivost, znalost)</vt:lpstr>
      <vt:lpstr>Loajalita člena voleného orgánu</vt:lpstr>
      <vt:lpstr>Soudný intelekt vs. odborník (§ 4 a § 5)</vt:lpstr>
      <vt:lpstr>Z judikatury NS:</vt:lpstr>
      <vt:lpstr>Povinnost k náhradě újmy při porušení péče řádného hospodáře </vt:lpstr>
      <vt:lpstr> JEDNÁNÍ ZA PRÁVNICKOU OSOBU § 161-166 OZ</vt:lpstr>
      <vt:lpstr>Zastoupení zaměstnancem §166 OZ</vt:lpstr>
      <vt:lpstr>§ 167 OZ: podmínky přičitatelnosti deliktu </vt:lpstr>
      <vt:lpstr>ZRUŠENÍ PRÁVNICKÉ OSOBY (§ 168)</vt:lpstr>
      <vt:lpstr>Přeměny právnických osob – obecná úprava</vt:lpstr>
      <vt:lpstr>Likvidace právnických osob I.   - exkurs</vt:lpstr>
      <vt:lpstr>Likvidace právnické osoby II.</vt:lpstr>
      <vt:lpstr>ZÁNIK PRÁVNICKÉ OSOBY</vt:lpstr>
      <vt:lpstr>Typologie právnických osob</vt:lpstr>
      <vt:lpstr>FUNDACE, SPOLKY, ÚSTAVY V OZ (viz samostatná prezentace a sylaby v IS)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Nový občanský zákoník Právnické osoby</dc:title>
  <dc:creator>1412</dc:creator>
  <cp:lastModifiedBy>Kateřina Ronovská</cp:lastModifiedBy>
  <cp:revision>154</cp:revision>
  <cp:lastPrinted>2013-10-03T13:29:36Z</cp:lastPrinted>
  <dcterms:created xsi:type="dcterms:W3CDTF">2013-05-20T18:17:52Z</dcterms:created>
  <dcterms:modified xsi:type="dcterms:W3CDTF">2024-04-05T08:56:59Z</dcterms:modified>
</cp:coreProperties>
</file>