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64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405" r:id="rId12"/>
    <p:sldId id="412" r:id="rId13"/>
    <p:sldId id="311" r:id="rId14"/>
    <p:sldId id="346" r:id="rId15"/>
    <p:sldId id="358" r:id="rId16"/>
    <p:sldId id="360" r:id="rId17"/>
    <p:sldId id="363" r:id="rId18"/>
    <p:sldId id="364" r:id="rId19"/>
    <p:sldId id="372" r:id="rId20"/>
    <p:sldId id="362" r:id="rId21"/>
    <p:sldId id="391" r:id="rId22"/>
    <p:sldId id="349" r:id="rId23"/>
    <p:sldId id="392" r:id="rId24"/>
    <p:sldId id="367" r:id="rId25"/>
    <p:sldId id="395" r:id="rId26"/>
    <p:sldId id="413" r:id="rId27"/>
    <p:sldId id="414" r:id="rId28"/>
    <p:sldId id="351" r:id="rId29"/>
    <p:sldId id="280" r:id="rId30"/>
    <p:sldId id="385" r:id="rId31"/>
    <p:sldId id="415" r:id="rId32"/>
    <p:sldId id="370" r:id="rId33"/>
    <p:sldId id="371" r:id="rId34"/>
    <p:sldId id="411" r:id="rId35"/>
    <p:sldId id="373" r:id="rId36"/>
    <p:sldId id="368" r:id="rId37"/>
    <p:sldId id="389" r:id="rId38"/>
    <p:sldId id="369" r:id="rId39"/>
    <p:sldId id="399" r:id="rId40"/>
    <p:sldId id="375" r:id="rId41"/>
    <p:sldId id="386" r:id="rId42"/>
    <p:sldId id="292" r:id="rId43"/>
    <p:sldId id="396" r:id="rId44"/>
    <p:sldId id="379" r:id="rId45"/>
    <p:sldId id="380" r:id="rId46"/>
    <p:sldId id="397" r:id="rId47"/>
    <p:sldId id="409" r:id="rId48"/>
    <p:sldId id="381" r:id="rId49"/>
    <p:sldId id="400" r:id="rId50"/>
    <p:sldId id="382" r:id="rId51"/>
    <p:sldId id="383" r:id="rId52"/>
    <p:sldId id="384" r:id="rId53"/>
    <p:sldId id="398" r:id="rId54"/>
    <p:sldId id="353" r:id="rId55"/>
    <p:sldId id="263" r:id="rId56"/>
    <p:sldId id="264" r:id="rId57"/>
    <p:sldId id="407" r:id="rId58"/>
    <p:sldId id="408" r:id="rId59"/>
    <p:sldId id="268" r:id="rId60"/>
    <p:sldId id="377" r:id="rId61"/>
    <p:sldId id="378" r:id="rId62"/>
    <p:sldId id="269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39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Ronovská" userId="cadb94cf-09c2-4f57-afb3-e8114d4ed3d9" providerId="ADAL" clId="{34CD0D4B-96EB-49FC-9EE7-714C7FBEB870}"/>
    <pc:docChg chg="custSel delSld modSld">
      <pc:chgData name="Kateřina Ronovská" userId="cadb94cf-09c2-4f57-afb3-e8114d4ed3d9" providerId="ADAL" clId="{34CD0D4B-96EB-49FC-9EE7-714C7FBEB870}" dt="2024-03-22T13:29:22.673" v="286" actId="47"/>
      <pc:docMkLst>
        <pc:docMk/>
      </pc:docMkLst>
      <pc:sldChg chg="del">
        <pc:chgData name="Kateřina Ronovská" userId="cadb94cf-09c2-4f57-afb3-e8114d4ed3d9" providerId="ADAL" clId="{34CD0D4B-96EB-49FC-9EE7-714C7FBEB870}" dt="2024-03-22T13:29:13.537" v="283" actId="47"/>
        <pc:sldMkLst>
          <pc:docMk/>
          <pc:sldMk cId="0" sldId="265"/>
        </pc:sldMkLst>
      </pc:sldChg>
      <pc:sldChg chg="modSp mod">
        <pc:chgData name="Kateřina Ronovská" userId="cadb94cf-09c2-4f57-afb3-e8114d4ed3d9" providerId="ADAL" clId="{34CD0D4B-96EB-49FC-9EE7-714C7FBEB870}" dt="2024-03-22T10:10:32.172" v="246" actId="27636"/>
        <pc:sldMkLst>
          <pc:docMk/>
          <pc:sldMk cId="0" sldId="292"/>
        </pc:sldMkLst>
        <pc:spChg chg="mod">
          <ac:chgData name="Kateřina Ronovská" userId="cadb94cf-09c2-4f57-afb3-e8114d4ed3d9" providerId="ADAL" clId="{34CD0D4B-96EB-49FC-9EE7-714C7FBEB870}" dt="2024-03-22T10:10:32.172" v="246" actId="27636"/>
          <ac:spMkLst>
            <pc:docMk/>
            <pc:sldMk cId="0" sldId="292"/>
            <ac:spMk id="37891" creationId="{00000000-0000-0000-0000-000000000000}"/>
          </ac:spMkLst>
        </pc:spChg>
      </pc:sldChg>
      <pc:sldChg chg="modSp mod">
        <pc:chgData name="Kateřina Ronovská" userId="cadb94cf-09c2-4f57-afb3-e8114d4ed3d9" providerId="ADAL" clId="{34CD0D4B-96EB-49FC-9EE7-714C7FBEB870}" dt="2024-03-22T10:09:17.972" v="128" actId="113"/>
        <pc:sldMkLst>
          <pc:docMk/>
          <pc:sldMk cId="0" sldId="311"/>
        </pc:sldMkLst>
        <pc:spChg chg="mod">
          <ac:chgData name="Kateřina Ronovská" userId="cadb94cf-09c2-4f57-afb3-e8114d4ed3d9" providerId="ADAL" clId="{34CD0D4B-96EB-49FC-9EE7-714C7FBEB870}" dt="2024-03-22T10:09:17.972" v="128" actId="113"/>
          <ac:spMkLst>
            <pc:docMk/>
            <pc:sldMk cId="0" sldId="311"/>
            <ac:spMk id="18435" creationId="{00000000-0000-0000-0000-000000000000}"/>
          </ac:spMkLst>
        </pc:spChg>
      </pc:sldChg>
      <pc:sldChg chg="del">
        <pc:chgData name="Kateřina Ronovská" userId="cadb94cf-09c2-4f57-afb3-e8114d4ed3d9" providerId="ADAL" clId="{34CD0D4B-96EB-49FC-9EE7-714C7FBEB870}" dt="2024-03-22T10:04:50.058" v="19" actId="47"/>
        <pc:sldMkLst>
          <pc:docMk/>
          <pc:sldMk cId="0" sldId="350"/>
        </pc:sldMkLst>
      </pc:sldChg>
      <pc:sldChg chg="modSp mod">
        <pc:chgData name="Kateřina Ronovská" userId="cadb94cf-09c2-4f57-afb3-e8114d4ed3d9" providerId="ADAL" clId="{34CD0D4B-96EB-49FC-9EE7-714C7FBEB870}" dt="2024-03-22T10:14:30.485" v="282" actId="14100"/>
        <pc:sldMkLst>
          <pc:docMk/>
          <pc:sldMk cId="0" sldId="353"/>
        </pc:sldMkLst>
        <pc:spChg chg="mod">
          <ac:chgData name="Kateřina Ronovská" userId="cadb94cf-09c2-4f57-afb3-e8114d4ed3d9" providerId="ADAL" clId="{34CD0D4B-96EB-49FC-9EE7-714C7FBEB870}" dt="2024-03-22T10:14:30.485" v="282" actId="14100"/>
          <ac:spMkLst>
            <pc:docMk/>
            <pc:sldMk cId="0" sldId="353"/>
            <ac:spMk id="3" creationId="{00000000-0000-0000-0000-000000000000}"/>
          </ac:spMkLst>
        </pc:spChg>
      </pc:sldChg>
      <pc:sldChg chg="del">
        <pc:chgData name="Kateřina Ronovská" userId="cadb94cf-09c2-4f57-afb3-e8114d4ed3d9" providerId="ADAL" clId="{34CD0D4B-96EB-49FC-9EE7-714C7FBEB870}" dt="2024-03-22T13:29:22.673" v="286" actId="47"/>
        <pc:sldMkLst>
          <pc:docMk/>
          <pc:sldMk cId="0" sldId="393"/>
        </pc:sldMkLst>
      </pc:sldChg>
      <pc:sldChg chg="modSp mod">
        <pc:chgData name="Kateřina Ronovská" userId="cadb94cf-09c2-4f57-afb3-e8114d4ed3d9" providerId="ADAL" clId="{34CD0D4B-96EB-49FC-9EE7-714C7FBEB870}" dt="2024-03-22T10:07:30.897" v="99" actId="5793"/>
        <pc:sldMkLst>
          <pc:docMk/>
          <pc:sldMk cId="0" sldId="399"/>
        </pc:sldMkLst>
        <pc:spChg chg="mod">
          <ac:chgData name="Kateřina Ronovská" userId="cadb94cf-09c2-4f57-afb3-e8114d4ed3d9" providerId="ADAL" clId="{34CD0D4B-96EB-49FC-9EE7-714C7FBEB870}" dt="2024-03-22T10:07:30.897" v="99" actId="5793"/>
          <ac:spMkLst>
            <pc:docMk/>
            <pc:sldMk cId="0" sldId="399"/>
            <ac:spMk id="2" creationId="{00000000-0000-0000-0000-000000000000}"/>
          </ac:spMkLst>
        </pc:spChg>
      </pc:sldChg>
      <pc:sldChg chg="del">
        <pc:chgData name="Kateřina Ronovská" userId="cadb94cf-09c2-4f57-afb3-e8114d4ed3d9" providerId="ADAL" clId="{34CD0D4B-96EB-49FC-9EE7-714C7FBEB870}" dt="2024-03-22T13:29:14.646" v="284" actId="47"/>
        <pc:sldMkLst>
          <pc:docMk/>
          <pc:sldMk cId="3423563370" sldId="403"/>
        </pc:sldMkLst>
      </pc:sldChg>
      <pc:sldChg chg="del">
        <pc:chgData name="Kateřina Ronovská" userId="cadb94cf-09c2-4f57-afb3-e8114d4ed3d9" providerId="ADAL" clId="{34CD0D4B-96EB-49FC-9EE7-714C7FBEB870}" dt="2024-03-22T13:29:15.511" v="285" actId="47"/>
        <pc:sldMkLst>
          <pc:docMk/>
          <pc:sldMk cId="2374350443" sldId="404"/>
        </pc:sldMkLst>
      </pc:sldChg>
      <pc:sldChg chg="modSp mod">
        <pc:chgData name="Kateřina Ronovská" userId="cadb94cf-09c2-4f57-afb3-e8114d4ed3d9" providerId="ADAL" clId="{34CD0D4B-96EB-49FC-9EE7-714C7FBEB870}" dt="2024-03-22T09:59:48.369" v="18" actId="20577"/>
        <pc:sldMkLst>
          <pc:docMk/>
          <pc:sldMk cId="285056469" sldId="412"/>
        </pc:sldMkLst>
        <pc:spChg chg="mod">
          <ac:chgData name="Kateřina Ronovská" userId="cadb94cf-09c2-4f57-afb3-e8114d4ed3d9" providerId="ADAL" clId="{34CD0D4B-96EB-49FC-9EE7-714C7FBEB870}" dt="2024-03-22T09:59:48.369" v="18" actId="20577"/>
          <ac:spMkLst>
            <pc:docMk/>
            <pc:sldMk cId="285056469" sldId="412"/>
            <ac:spMk id="174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61</a:t>
            </a:fld>
            <a:endParaRPr lang="cs-CZ" alt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/>
              <a:t>ochrany pověsti  nebo práv  jiných</a:t>
            </a:r>
            <a:r>
              <a:rPr lang="hu-HU" altLang="cs-CZ" sz="500"/>
              <a:t> (...)</a:t>
            </a:r>
          </a:p>
          <a:p>
            <a:pPr eaLnBrk="1" hangingPunct="1"/>
            <a:endParaRPr lang="hu-HU" altLang="cs-CZ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35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/>
              <a:t>Předpoklady uplatnění práva na ochranu osobnosti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rozh</a:t>
            </a:r>
            <a:r>
              <a:rPr lang="cs-CZ" altLang="cs-CZ" sz="1000" dirty="0"/>
              <a:t>. </a:t>
            </a:r>
            <a:r>
              <a:rPr lang="cs-CZ" altLang="cs-CZ" sz="1000" dirty="0" err="1"/>
              <a:t>Sp</a:t>
            </a:r>
            <a:r>
              <a:rPr lang="cs-CZ" altLang="cs-CZ" sz="1000" dirty="0"/>
              <a:t>. Zn. 28 </a:t>
            </a:r>
            <a:r>
              <a:rPr lang="cs-CZ" altLang="cs-CZ" sz="1000" dirty="0" err="1"/>
              <a:t>Cdo</a:t>
            </a:r>
            <a:r>
              <a:rPr lang="cs-CZ" altLang="cs-CZ" sz="1000" dirty="0"/>
              <a:t> 1524/2002)</a:t>
            </a:r>
          </a:p>
          <a:p>
            <a:pPr eaLnBrk="1" hangingPunct="1"/>
            <a:r>
              <a:rPr lang="cs-CZ" altLang="cs-CZ" sz="1000" dirty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/>
              <a:t>objektivně  způsobilý přivodit újmu na právech</a:t>
            </a:r>
            <a:r>
              <a:rPr lang="cs-CZ" altLang="cs-CZ" sz="1000" dirty="0"/>
              <a:t> chráněných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Neoprávněnost zásahu do osobnostních práv</a:t>
            </a:r>
          </a:p>
          <a:p>
            <a:pPr eaLnBrk="1" hangingPunct="1"/>
            <a:r>
              <a:rPr lang="cs-CZ" altLang="cs-CZ" sz="1000" dirty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dirty="0"/>
              <a:t>Důkaz pravdy</a:t>
            </a:r>
          </a:p>
          <a:p>
            <a:pPr eaLnBrk="1" hangingPunct="1"/>
            <a:r>
              <a:rPr lang="cs-CZ" altLang="cs-CZ" sz="1000" dirty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Oprávněnost kritiky</a:t>
            </a:r>
          </a:p>
          <a:p>
            <a:pPr eaLnBrk="1" hangingPunct="1"/>
            <a:r>
              <a:rPr lang="cs-CZ" altLang="cs-CZ" sz="1000" dirty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D13049-597B-4FAB-BEBA-E431C8C07680}" type="slidenum">
              <a:rPr lang="cs-CZ" altLang="cs-CZ" smtClean="0"/>
              <a:pPr/>
              <a:t>55</a:t>
            </a:fld>
            <a:endParaRPr lang="cs-CZ" altLang="cs-CZ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71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AA10C0-8517-4063-89AB-27277829DAF1}" type="slidenum">
              <a:rPr lang="cs-CZ" altLang="cs-CZ" smtClean="0"/>
              <a:pPr/>
              <a:t>56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203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927795-E270-4D79-BD84-3411130A93E2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D0C777-4A67-4553-8CE5-39B9055F6238}" type="slidenum">
              <a:rPr lang="cs-CZ" altLang="cs-CZ" smtClean="0"/>
              <a:pPr/>
              <a:t>58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97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FF02D2-55C5-4A1D-BF27-E2517D7FD8EB}" type="slidenum">
              <a:rPr lang="cs-CZ" altLang="cs-CZ" smtClean="0"/>
              <a:pPr/>
              <a:t>59</a:t>
            </a:fld>
            <a:endParaRPr lang="cs-CZ" altLang="cs-CZ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9942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8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1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9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8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0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6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3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fileadmin/user_upload/Tiskova_mluvci/Publikovane_nalezy/2016/Pl._US_32_15_na_web.pdf" TargetMode="External"/><Relationship Id="rId2" Type="http://schemas.openxmlformats.org/officeDocument/2006/relationships/hyperlink" Target="https://www.usoud.cz/fileadmin/user_upload/Tiskova_mluvci/Publikovane_nalezy/2017/Pl._US_26_16_na_web_vcetne_nekterych_disentu.pdf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4744"/>
            <a:ext cx="7915275" cy="306625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/>
              <a:t>Právo na ochranu osobnosti</a:t>
            </a:r>
            <a:br>
              <a:rPr lang="cs-CZ" altLang="cs-CZ" sz="6000" dirty="0"/>
            </a:br>
            <a:endParaRPr lang="cs-CZ" altLang="cs-CZ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212976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prof. JUDr. Kateřina Ronovská, Ph.D.		Právnická fakulta MU, Brno				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36912"/>
            <a:ext cx="8007350" cy="33273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Ústava: </a:t>
            </a:r>
            <a:r>
              <a:rPr lang="cs-CZ" altLang="cs-CZ" sz="2800" dirty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LZPS: </a:t>
            </a:r>
            <a:r>
              <a:rPr lang="cs-CZ" altLang="cs-CZ" sz="2800" dirty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…podle čl. 10 odst. 1 LZPS "</a:t>
            </a:r>
            <a:r>
              <a:rPr lang="cs-CZ" altLang="cs-CZ" sz="2800" u="sng" dirty="0"/>
              <a:t>každý má právo, aby byla zachována jeho lidská důstojnost, osobní čest, dobrá pověst a chráněno jeho jméno</a:t>
            </a:r>
            <a:r>
              <a:rPr lang="cs-CZ" altLang="cs-CZ" sz="2800" dirty="0"/>
              <a:t>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Právo Evropské unie (GDPR)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Obecné nařízení o ochraně osobních údajů</a:t>
            </a:r>
            <a:r>
              <a:rPr lang="cs-CZ" dirty="0"/>
              <a:t> (angl. </a:t>
            </a:r>
            <a:r>
              <a:rPr lang="cs-CZ" i="1" dirty="0"/>
              <a:t>General Data </a:t>
            </a:r>
            <a:r>
              <a:rPr lang="cs-CZ" i="1" dirty="0" err="1"/>
              <a:t>Protection</a:t>
            </a:r>
            <a:r>
              <a:rPr lang="cs-CZ" i="1" dirty="0"/>
              <a:t> </a:t>
            </a:r>
            <a:r>
              <a:rPr lang="cs-CZ" i="1" dirty="0" err="1"/>
              <a:t>Regulation</a:t>
            </a:r>
            <a:r>
              <a:rPr lang="cs-CZ" i="1" dirty="0"/>
              <a:t> neboli GDPR</a:t>
            </a:r>
            <a:r>
              <a:rPr lang="cs-CZ" dirty="0"/>
              <a:t>) je legislativa EU, která výrazně zvyšuje ochranu osobních dat občanů (účinnost 25.5. 2018)</a:t>
            </a:r>
          </a:p>
          <a:p>
            <a:pPr>
              <a:defRPr/>
            </a:pPr>
            <a:r>
              <a:rPr lang="cs-CZ" u="sng" dirty="0"/>
              <a:t>cílem hájit co nejvíce práva občanů EU proti neoprávněnému zacházení </a:t>
            </a:r>
            <a:r>
              <a:rPr lang="cs-CZ" dirty="0"/>
              <a:t>s jejich daty včetně osobních údajů </a:t>
            </a:r>
          </a:p>
          <a:p>
            <a:pPr>
              <a:defRPr/>
            </a:pPr>
            <a:r>
              <a:rPr lang="cs-CZ" dirty="0"/>
              <a:t>„</a:t>
            </a:r>
            <a:r>
              <a:rPr lang="cs-CZ" i="1" u="sng" dirty="0"/>
              <a:t>prováděcí zákon o ochraně OO</a:t>
            </a:r>
            <a:r>
              <a:rPr lang="cs-CZ" u="sng" dirty="0"/>
              <a:t>“- zákon č.110/2019 Sb., o zpracování osobních údajů provedení obecného nařízení GDPR do českého právního řádu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7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49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0342" y="2420888"/>
            <a:ext cx="8229600" cy="3877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Občanský zákoník: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§ 3, § 81 a násl. OZ, a též § 2910,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 § 2956, 2957 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endParaRPr lang="hu-HU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086635" cy="648072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82/1998 Sb., zákon o odpovědnosti za škodu způsobenou při výkonu veřejné moci rozhodnutím nebo nesprávným úředním postupem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121/2000 Sb., o právu autorském, právech souvisejících s právem autorským a o změně některých zákonů (autorský zákon),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ZŘS a další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DŮLEŽITÝ PRAMEN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ČESKÝ SOUDŮ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EVROPSKÉHO SOUDU PRO LIDSKÁ PRÁVA</a:t>
            </a:r>
          </a:p>
          <a:p>
            <a:pPr marL="0" indent="0" eaLnBrk="1" hangingPunct="1"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SOUDNÍHO DVORA EU</a:t>
            </a:r>
          </a:p>
          <a:p>
            <a:pPr marL="0" indent="0" eaLnBrk="1" hangingPunct="1">
              <a:buNone/>
              <a:defRPr/>
            </a:pPr>
            <a:endParaRPr lang="cs-CZ" altLang="cs-CZ" dirty="0"/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5844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/>
              <a:t>JMÉNO ČLOVĚKA A JEHO OCHRANA</a:t>
            </a:r>
            <a:br>
              <a:rPr lang="cs-CZ" altLang="cs-CZ" sz="2800" dirty="0"/>
            </a:br>
            <a:r>
              <a:rPr lang="cs-CZ" altLang="cs-CZ" sz="2800" dirty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000" u="sng" dirty="0"/>
              <a:t>Statusový význam </a:t>
            </a:r>
            <a:r>
              <a:rPr lang="cs-CZ" altLang="cs-CZ" sz="2000" dirty="0"/>
              <a:t>pro člověka, tradiční způsob identifikace/specifikum (člověk se s ním nerodí) – </a:t>
            </a:r>
            <a:r>
              <a:rPr lang="cs-CZ" altLang="cs-CZ" sz="2000" u="sng" dirty="0"/>
              <a:t>není vrozené, tj. přirozené</a:t>
            </a:r>
          </a:p>
          <a:p>
            <a:pPr eaLnBrk="1" hangingPunct="1"/>
            <a:r>
              <a:rPr lang="cs-CZ" altLang="cs-CZ" sz="2000" u="sng" dirty="0"/>
              <a:t>Svoboda člověka zvolit si pro </a:t>
            </a:r>
            <a:r>
              <a:rPr lang="cs-CZ" altLang="cs-CZ" sz="2000" i="1" u="sng" dirty="0"/>
              <a:t>soukromý styk </a:t>
            </a:r>
            <a:r>
              <a:rPr lang="cs-CZ" altLang="cs-CZ" sz="2000" u="sng" dirty="0"/>
              <a:t>vlastní označen</a:t>
            </a:r>
            <a:r>
              <a:rPr lang="cs-CZ" altLang="cs-CZ" sz="2000" dirty="0"/>
              <a:t>í (jméno a příjmení) a nebýt jej zbaven (čl. 7 ÚP dítěte) – </a:t>
            </a:r>
            <a:r>
              <a:rPr lang="cs-CZ" altLang="cs-CZ" sz="2000" i="1" dirty="0"/>
              <a:t>přirozené </a:t>
            </a:r>
            <a:r>
              <a:rPr lang="cs-CZ" altLang="cs-CZ" sz="2000" u="sng" dirty="0"/>
              <a:t>právo na pojmenování</a:t>
            </a:r>
          </a:p>
          <a:p>
            <a:pPr eaLnBrk="1" hangingPunct="1"/>
            <a:r>
              <a:rPr lang="cs-CZ" altLang="cs-CZ" sz="2000" u="sng" dirty="0"/>
              <a:t>Právo a povinnost rodičů </a:t>
            </a:r>
            <a:r>
              <a:rPr lang="cs-CZ" altLang="cs-CZ" sz="2000" dirty="0"/>
              <a:t>zvolit jméno dítěte (</a:t>
            </a:r>
            <a:r>
              <a:rPr lang="cs-CZ" altLang="cs-CZ" sz="2000" i="1" dirty="0"/>
              <a:t>přirozené</a:t>
            </a:r>
            <a:r>
              <a:rPr lang="cs-CZ" altLang="cs-CZ" sz="2000" dirty="0"/>
              <a:t> soukromé právo x zápis do matriky – veř.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.)</a:t>
            </a:r>
          </a:p>
          <a:p>
            <a:pPr eaLnBrk="1" hangingPunct="1"/>
            <a:r>
              <a:rPr lang="cs-CZ" altLang="cs-CZ" sz="2000" u="sng" dirty="0"/>
              <a:t>Obecná ochrana užívání jména a příjmení </a:t>
            </a:r>
            <a:r>
              <a:rPr lang="cs-CZ" altLang="cs-CZ" sz="2000" dirty="0"/>
              <a:t>(§ 77 a násl.) a  též </a:t>
            </a:r>
            <a:r>
              <a:rPr lang="cs-CZ" altLang="cs-CZ" sz="2000" u="sng" dirty="0"/>
              <a:t>pseudonymu</a:t>
            </a:r>
            <a:r>
              <a:rPr lang="cs-CZ" altLang="cs-CZ" sz="2000" dirty="0"/>
              <a:t>, osobnostně právní ochrana jména – </a:t>
            </a:r>
            <a:r>
              <a:rPr lang="cs-CZ" altLang="cs-CZ" sz="2000" u="sng" dirty="0"/>
              <a:t>požívá ochrany </a:t>
            </a:r>
            <a:r>
              <a:rPr lang="cs-CZ" altLang="cs-CZ" sz="2000" i="1" u="sng" dirty="0" err="1"/>
              <a:t>erga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omnes</a:t>
            </a:r>
            <a:endParaRPr lang="cs-CZ" altLang="cs-CZ" sz="2000" i="1" u="sng" dirty="0"/>
          </a:p>
          <a:p>
            <a:pPr eaLnBrk="1" hangingPunct="1"/>
            <a:r>
              <a:rPr lang="cs-CZ" altLang="cs-CZ" sz="2000" dirty="0"/>
              <a:t>Pravidelný způsob označení člověka – </a:t>
            </a:r>
            <a:r>
              <a:rPr lang="cs-CZ" altLang="cs-CZ" sz="2000" u="sng" dirty="0"/>
              <a:t>užití vlastního jména </a:t>
            </a:r>
            <a:r>
              <a:rPr lang="cs-CZ" altLang="cs-CZ" sz="2000" dirty="0"/>
              <a:t>(ochrana 3 os.), když takto označen, následky omylu si nese ten, s kým jednáno</a:t>
            </a:r>
            <a:r>
              <a:rPr lang="cs-CZ" altLang="cs-CZ" sz="2000" i="1" dirty="0"/>
              <a:t> </a:t>
            </a:r>
          </a:p>
          <a:p>
            <a:pPr eaLnBrk="1" hangingPunct="1"/>
            <a:r>
              <a:rPr lang="cs-CZ" altLang="cs-CZ" sz="2000" u="sng" dirty="0"/>
              <a:t>Prolínání práva soukromého a veřejného </a:t>
            </a:r>
            <a:r>
              <a:rPr lang="cs-CZ" altLang="cs-CZ" sz="2000" dirty="0"/>
              <a:t>(veřejný zájem na evidenci obyvatelstva, matriční pořádek , používání v </a:t>
            </a:r>
            <a:r>
              <a:rPr lang="cs-CZ" altLang="cs-CZ" sz="2000" u="sng" dirty="0"/>
              <a:t>úředním </a:t>
            </a:r>
            <a:r>
              <a:rPr lang="cs-CZ" altLang="cs-CZ" sz="2000" dirty="0"/>
              <a:t>styku)!!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648072"/>
          </a:xfrm>
        </p:spPr>
        <p:txBody>
          <a:bodyPr/>
          <a:lstStyle/>
          <a:p>
            <a:r>
              <a:rPr lang="cs-CZ" altLang="cs-CZ" sz="2800" dirty="0"/>
              <a:t>JMÉNO ČLOVĚKA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55650" y="1557338"/>
            <a:ext cx="8229600" cy="4968006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Statusové </a:t>
            </a:r>
            <a:r>
              <a:rPr lang="cs-CZ" altLang="cs-CZ" sz="2400" u="sng" dirty="0"/>
              <a:t>označení</a:t>
            </a:r>
            <a:r>
              <a:rPr lang="cs-CZ" altLang="cs-CZ" sz="2400" dirty="0"/>
              <a:t> x složka </a:t>
            </a:r>
            <a:r>
              <a:rPr lang="cs-CZ" altLang="cs-CZ" sz="2400" u="sng" dirty="0"/>
              <a:t>osobnosti </a:t>
            </a:r>
            <a:r>
              <a:rPr lang="cs-CZ" altLang="cs-CZ" sz="2400" dirty="0"/>
              <a:t>člověka 					(chráněný statek osobnostní)</a:t>
            </a:r>
          </a:p>
          <a:p>
            <a:r>
              <a:rPr lang="cs-CZ" altLang="cs-CZ" sz="2400" dirty="0"/>
              <a:t>Součást jména „v širším smyslu“ – jméno, příjmení, vč.  např. i příjmení připojovaného (§ 622), jiného zvoleného (mat. zák.)</a:t>
            </a:r>
          </a:p>
          <a:p>
            <a:r>
              <a:rPr lang="cs-CZ" altLang="cs-CZ" sz="2400" dirty="0"/>
              <a:t>Právní ochrana „jména“ – </a:t>
            </a:r>
            <a:r>
              <a:rPr lang="cs-CZ" altLang="cs-CZ" sz="2400" u="sng" dirty="0" err="1"/>
              <a:t>absolutněprávní</a:t>
            </a:r>
            <a:r>
              <a:rPr lang="cs-CZ" altLang="cs-CZ" sz="2400" dirty="0"/>
              <a:t> viz </a:t>
            </a:r>
            <a:r>
              <a:rPr lang="cs-CZ" altLang="cs-CZ" sz="2400" u="sng" dirty="0"/>
              <a:t>§ 78 (zdržení se, odstranění závadného stavu)</a:t>
            </a:r>
          </a:p>
          <a:p>
            <a:r>
              <a:rPr lang="cs-CZ" altLang="cs-CZ" sz="2400" dirty="0"/>
              <a:t>Ochrana „</a:t>
            </a:r>
            <a:r>
              <a:rPr lang="cs-CZ" altLang="cs-CZ" sz="2400" u="sng" dirty="0"/>
              <a:t>dobrého jména</a:t>
            </a:r>
            <a:r>
              <a:rPr lang="cs-CZ" altLang="cs-CZ" sz="2400" dirty="0"/>
              <a:t>“ – není zvláštní způsob označení, ale </a:t>
            </a:r>
            <a:r>
              <a:rPr lang="cs-CZ" altLang="cs-CZ" sz="2400" u="sng" dirty="0"/>
              <a:t>složka osobnosti </a:t>
            </a:r>
            <a:r>
              <a:rPr lang="cs-CZ" altLang="cs-CZ" sz="2400" dirty="0"/>
              <a:t>(čest, dobrá pověst, </a:t>
            </a:r>
            <a:r>
              <a:rPr lang="cs-CZ" altLang="cs-CZ" sz="2400" u="sng" dirty="0"/>
              <a:t>§ 81 a </a:t>
            </a:r>
            <a:r>
              <a:rPr lang="cs-CZ" altLang="cs-CZ" sz="2400" u="sng" dirty="0" err="1"/>
              <a:t>násl</a:t>
            </a:r>
            <a:r>
              <a:rPr lang="cs-CZ" altLang="cs-CZ" sz="2400" dirty="0"/>
              <a:t>. – zdržení se, odstranění, </a:t>
            </a:r>
            <a:r>
              <a:rPr lang="cs-CZ" altLang="cs-CZ" sz="2400" u="sng" dirty="0"/>
              <a:t>náhrada nemajetkové újmy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/>
              <a:t>Možnost udělení </a:t>
            </a:r>
            <a:r>
              <a:rPr lang="cs-CZ" altLang="cs-CZ" sz="2400" u="sng" dirty="0"/>
              <a:t>svolení s použitím jména </a:t>
            </a:r>
            <a:r>
              <a:rPr lang="cs-CZ" altLang="cs-CZ" sz="2400" dirty="0"/>
              <a:t>pro účely (i úplatné)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/>
              <a:t>OCHRANA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760"/>
            <a:ext cx="8218487" cy="54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u="sng" dirty="0"/>
              <a:t>Původem přirozenoprávní (§ 81)</a:t>
            </a:r>
            <a:r>
              <a:rPr lang="cs-CZ" sz="2000" dirty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Právo být pojmenován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Svoboda člověka zvolit si své označení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Ochrana důstojnosti, cti, vážnosti, tj. „dobré jméno“</a:t>
            </a:r>
          </a:p>
          <a:p>
            <a:pPr>
              <a:defRPr/>
            </a:pPr>
            <a:r>
              <a:rPr lang="cs-CZ" sz="2000" u="sng" dirty="0"/>
              <a:t>Původem statusovou (pozitivně právní) – ochrana „tvaru“ jména (§ 78):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Zpochybnění práva ke jménu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Neoprávněný zásah do jména (např. použití jména při propagaci výrobku či služby)</a:t>
            </a:r>
          </a:p>
          <a:p>
            <a:pPr marL="0" indent="0">
              <a:buFont typeface="Arial" charset="0"/>
              <a:buNone/>
              <a:defRPr/>
            </a:pPr>
            <a:endParaRPr lang="cs-CZ" sz="2000" u="sng" dirty="0"/>
          </a:p>
          <a:p>
            <a:pPr marL="0" indent="0">
              <a:buFont typeface="Arial" charset="0"/>
              <a:buNone/>
              <a:defRPr/>
            </a:pPr>
            <a:r>
              <a:rPr lang="cs-CZ" sz="2000" u="sng" dirty="0"/>
              <a:t>Praktický význam</a:t>
            </a:r>
            <a:r>
              <a:rPr lang="cs-CZ" sz="2000" dirty="0"/>
              <a:t>: náhradu nemajetkové újmy </a:t>
            </a:r>
            <a:r>
              <a:rPr lang="cs-CZ" sz="2000" b="1" dirty="0"/>
              <a:t>lze požadovat pouze u újmy na přirozených právech</a:t>
            </a:r>
            <a:r>
              <a:rPr lang="cs-CZ" sz="2000" dirty="0"/>
              <a:t> (§ 2956 a násl. – není jednotný názor, že absolutní právo ke jménu není právem přirozeným)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000" dirty="0"/>
              <a:t>- Možnost požadovat náhradu majetkové újmy majetkové, bezdůvodné obohacení, též </a:t>
            </a:r>
            <a:r>
              <a:rPr lang="cs-CZ" sz="2000" dirty="0" err="1"/>
              <a:t>nekalosoutěžní</a:t>
            </a:r>
            <a:r>
              <a:rPr lang="cs-CZ" sz="2000" dirty="0"/>
              <a:t> ochrana § 2976 OZ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cap="all" dirty="0"/>
              <a:t>Aktivní legitimace k ochraně jména – </a:t>
            </a:r>
            <a:br>
              <a:rPr lang="cs-CZ" altLang="cs-CZ" sz="2800" cap="all" dirty="0"/>
            </a:br>
            <a:r>
              <a:rPr lang="cs-CZ" altLang="cs-CZ" sz="2800" cap="all" dirty="0"/>
              <a:t>§78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/>
              <a:t>Dotčený člověk</a:t>
            </a:r>
          </a:p>
          <a:p>
            <a:pPr>
              <a:defRPr/>
            </a:pPr>
            <a:endParaRPr lang="cs-CZ" sz="2400" u="sng" dirty="0"/>
          </a:p>
          <a:p>
            <a:pPr>
              <a:defRPr/>
            </a:pPr>
            <a:r>
              <a:rPr lang="cs-CZ" sz="2400" u="sng" dirty="0"/>
              <a:t>Manžel, potomek, předek, partner (tax.)</a:t>
            </a:r>
            <a:r>
              <a:rPr lang="cs-CZ" sz="2400" dirty="0"/>
              <a:t> - vlastním jménem – (výjimka!)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a) </a:t>
            </a:r>
            <a:r>
              <a:rPr lang="cs-CZ" sz="2400" u="sng" dirty="0"/>
              <a:t>v případě ztráty schopnosti/možnosti člověka samostatně chránit své právo</a:t>
            </a:r>
            <a:r>
              <a:rPr lang="cs-CZ" sz="2400" dirty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b) nedal najevo (svéprávný), </a:t>
            </a:r>
            <a:r>
              <a:rPr lang="cs-CZ" sz="2400" u="sng" dirty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OZ (dědičné příjmení § 860 a násl. OZ):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/>
              <a:t>manžel,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důležitý zájem rodiny (ochrana rodového jména)</a:t>
            </a:r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člověka</a:t>
            </a:r>
          </a:p>
          <a:p>
            <a:pPr>
              <a:buFontTx/>
              <a:buChar char="-"/>
              <a:defRPr/>
            </a:pPr>
            <a:r>
              <a:rPr lang="cs-CZ" dirty="0"/>
              <a:t>i když </a:t>
            </a:r>
            <a:r>
              <a:rPr lang="cs-CZ" u="sng" dirty="0"/>
              <a:t>nenese</a:t>
            </a:r>
            <a:r>
              <a:rPr lang="cs-CZ" dirty="0"/>
              <a:t> stejné příjmení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/>
              <a:t>OSNOVA:</a:t>
            </a:r>
            <a:br>
              <a:rPr lang="cs-CZ" sz="4000" u="sng" dirty="0"/>
            </a:br>
            <a:endParaRPr lang="cs-CZ" sz="36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18487" cy="44973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osobnosti versus svoboda projevu</a:t>
            </a:r>
            <a:br>
              <a:rPr lang="cs-CZ" altLang="cs-CZ" sz="1800" dirty="0"/>
            </a:b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/>
              <a:t>Přirozené právo zvolit si  vlastní  „jiné“ soukromé označe</a:t>
            </a:r>
            <a:r>
              <a:rPr lang="cs-CZ" altLang="cs-CZ" sz="1800" dirty="0"/>
              <a:t>ní -  pro určitý obor i pro </a:t>
            </a:r>
            <a:r>
              <a:rPr lang="cs-CZ" altLang="cs-CZ" sz="1800" u="sng" dirty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/>
              <a:t>Není legální definice v OZ</a:t>
            </a:r>
            <a:r>
              <a:rPr lang="cs-CZ" altLang="cs-CZ" sz="1800" dirty="0"/>
              <a:t> ani v jiném zákoně (</a:t>
            </a:r>
            <a:r>
              <a:rPr lang="cs-CZ" altLang="cs-CZ" sz="1800" u="sng" dirty="0"/>
              <a:t>jakékoli označení </a:t>
            </a:r>
            <a:r>
              <a:rPr lang="cs-CZ" altLang="cs-CZ" sz="1800" dirty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/>
              <a:t>Právní jednání pod pseudonymem </a:t>
            </a:r>
            <a:r>
              <a:rPr lang="cs-CZ" altLang="cs-CZ" sz="1800" dirty="0"/>
              <a:t>může být platné (kumulativně):</a:t>
            </a:r>
          </a:p>
          <a:p>
            <a:pPr lvl="1">
              <a:buFontTx/>
              <a:buChar char="-"/>
              <a:defRPr/>
            </a:pPr>
            <a:r>
              <a:rPr lang="cs-CZ" altLang="cs-CZ" sz="1800" u="sng" dirty="0"/>
              <a:t>je-li zřejmé, kdo jednal</a:t>
            </a:r>
          </a:p>
          <a:p>
            <a:pPr lvl="1">
              <a:buFontTx/>
              <a:buChar char="-"/>
              <a:defRPr/>
            </a:pPr>
            <a:r>
              <a:rPr lang="cs-CZ" altLang="cs-CZ" sz="1800" dirty="0"/>
              <a:t>Nemůže-li mít druhá strana pochybnost o osobě jednajícího</a:t>
            </a:r>
          </a:p>
          <a:p>
            <a:pPr>
              <a:defRPr/>
            </a:pPr>
            <a:r>
              <a:rPr lang="cs-CZ" altLang="cs-CZ" sz="1800" dirty="0"/>
              <a:t>Vždy nutno respektovat </a:t>
            </a:r>
            <a:r>
              <a:rPr lang="cs-CZ" altLang="cs-CZ" sz="1800" u="sng" dirty="0"/>
              <a:t>ochranu práv 3 osob </a:t>
            </a:r>
          </a:p>
          <a:p>
            <a:pPr>
              <a:defRPr/>
            </a:pPr>
            <a:r>
              <a:rPr lang="cs-CZ" altLang="cs-CZ" sz="1800" u="sng" dirty="0"/>
              <a:t>následky  omylu (§ 583) nese kdo jedná pod pseudonymem</a:t>
            </a:r>
            <a:r>
              <a:rPr lang="cs-CZ" altLang="cs-CZ" sz="1800" dirty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/>
              <a:t>Osobnostní ochrana pseudonymu (chráněný statek osobnostní), zvláštní úprava </a:t>
            </a:r>
            <a:r>
              <a:rPr lang="cs-CZ" altLang="cs-CZ" sz="1800" dirty="0" err="1"/>
              <a:t>AutZ</a:t>
            </a:r>
            <a:r>
              <a:rPr lang="cs-CZ" altLang="cs-CZ" sz="1800" dirty="0"/>
              <a:t> - souběh</a:t>
            </a:r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4800" dirty="0"/>
          </a:p>
          <a:p>
            <a:pPr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OCHRANA OSOBNOSTI</a:t>
            </a:r>
          </a:p>
          <a:p>
            <a:pPr algn="ctr">
              <a:buNone/>
            </a:pPr>
            <a:r>
              <a:rPr lang="cs-CZ" sz="3200" dirty="0"/>
              <a:t>(tělesné a duševní integrity člověka)</a:t>
            </a:r>
          </a:p>
          <a:p>
            <a:pPr algn="ctr">
              <a:buNone/>
            </a:pPr>
            <a:r>
              <a:rPr lang="cs-CZ" sz="3200" dirty="0"/>
              <a:t>„všeobecná“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latin typeface="+mn-lt"/>
              </a:rPr>
              <a:t>PRINCIPY OBECNÉ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v pochybnostech ve prospěch života</a:t>
            </a:r>
            <a:r>
              <a:rPr lang="cs-CZ" sz="18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	(zásada pro vitae/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life</a:t>
            </a:r>
            <a:r>
              <a:rPr lang="cs-CZ" sz="1800" dirty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přednosti ochrany lidské bytosti před zájmy společnosti nebo vědy,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nedotknutelnosti osobnosti</a:t>
            </a:r>
            <a:r>
              <a:rPr lang="cs-CZ" sz="1800" dirty="0"/>
              <a:t>,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(nedotknutelnost lidské bytosti, stránek osobnosti včetně kupř. soukromí a rodinného života, projevů osobní povahy atd. - lze však udělit svolení(licenci) dotčeného anebo výjimečně zákonem)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odvolatelnosti svolení</a:t>
            </a:r>
            <a:r>
              <a:rPr lang="cs-CZ" sz="1800" dirty="0"/>
              <a:t>, je založena na možné změně přesvědčení svolujícího (limity – zákaz zneužití, poctivost)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zákazu těžení finančního prospěchu z lidského těla</a:t>
            </a:r>
            <a:r>
              <a:rPr lang="cs-CZ" sz="1800" dirty="0"/>
              <a:t> nebo jeho částí,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pietní ochrany</a:t>
            </a:r>
            <a:r>
              <a:rPr lang="cs-CZ" sz="1800" dirty="0"/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23790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OZ vychází z úpravy OZ1964, kterou ale zpřesňuje, přináší některé změny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1 OZ: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2 OZ:….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81 OZ: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908720"/>
            <a:ext cx="8086635" cy="9357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OCHRANA OSOBNOSTI</a:t>
            </a:r>
            <a:br>
              <a:rPr lang="cs-CZ" altLang="cs-CZ" sz="2800" dirty="0"/>
            </a:br>
            <a:r>
              <a:rPr lang="cs-CZ" altLang="cs-CZ" sz="2800" dirty="0"/>
              <a:t>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Okruh osob</a:t>
            </a:r>
            <a:r>
              <a:rPr lang="cs-CZ" altLang="cs-CZ" sz="2800" dirty="0"/>
              <a:t>, které mohu uplatnit ochranu osobnosti člověka (aktivně legitimovaných):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- </a:t>
            </a:r>
            <a:r>
              <a:rPr lang="cs-CZ" altLang="cs-CZ" sz="2800" u="sng" dirty="0"/>
              <a:t>dotčený člověk  (každý samostatně)</a:t>
            </a:r>
            <a:br>
              <a:rPr lang="cs-CZ" altLang="cs-CZ" sz="2800" u="sng" dirty="0"/>
            </a:br>
            <a:endParaRPr lang="cs-CZ" altLang="cs-CZ" sz="2800" u="sng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– </a:t>
            </a:r>
            <a:r>
              <a:rPr lang="cs-CZ" altLang="cs-CZ" sz="2800" u="sng" dirty="0"/>
              <a:t>osoby blízké </a:t>
            </a:r>
            <a:r>
              <a:rPr lang="cs-CZ" altLang="cs-CZ" sz="2800" dirty="0"/>
              <a:t>(postmortální ochrana § 82 odst. 2 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- právnická osoba</a:t>
            </a:r>
            <a:r>
              <a:rPr lang="cs-CZ" altLang="cs-CZ" sz="2800" dirty="0"/>
              <a:t>, týká-li se nedovolený zásah činnosti člověka v právnické osobě, § 83 odst. 2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/>
              <a:t>Pozor! u </a:t>
            </a:r>
            <a:r>
              <a:rPr lang="cs-CZ" altLang="cs-CZ" sz="2800" u="sng" dirty="0"/>
              <a:t>jména je okruh takto vymezených osob </a:t>
            </a:r>
            <a:r>
              <a:rPr lang="cs-CZ" altLang="cs-CZ" sz="2800" dirty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OCHRANA OSOBNOSTI V OZ</a:t>
            </a:r>
            <a:br>
              <a:rPr lang="cs-CZ" sz="3100" dirty="0"/>
            </a:br>
            <a:r>
              <a:rPr lang="cs-CZ" dirty="0"/>
              <a:t>(pasivní legitimace)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/>
              <a:t> - </a:t>
            </a:r>
            <a:r>
              <a:rPr lang="cs-CZ" sz="2800" dirty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více osob společně – společná odpovědnost za zásah do osobnostní sféry (vydavatel, novinář na volné noze apod.)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Příklad: Zeman jako veřejný činitel či soukromá osoba?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Ústavní soud, IV. ÚS 3076/20, [ÚS 277/2021]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7FC1B-6B43-4697-AA78-493DA7E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IV. ÚS 3076/20, [ÚS 277/2021]</a:t>
            </a:r>
            <a:br>
              <a:rPr lang="pt-BR" dirty="0"/>
            </a:br>
            <a:r>
              <a:rPr lang="cs-CZ" dirty="0"/>
              <a:t>Skutkově: Zeman vs. Šarapatka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6AC686-113C-4F9E-8943-6A71575F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Spor před obecnými soudy se vedl o to, zda je stát povinen se vedlejšímu účastníkovi omluvit za následující výrok, který pronesl prezident republiky dne 16.  11.  2017 v  televizním pořadu Týden s  prezidentem: "</a:t>
            </a:r>
            <a:r>
              <a:rPr lang="cs-CZ" i="1" dirty="0"/>
              <a:t>Zdeněk Šarapatka je člověk, který kdysi pracoval, teď nevím, jestli v Lidovém domě nebo Úřadu vlády, už je to hrozně dávno, ale vím, že jsem ho vyhodil pro neschopnost</a:t>
            </a:r>
            <a:r>
              <a:rPr lang="cs-CZ" dirty="0"/>
              <a:t>.„</a:t>
            </a:r>
          </a:p>
          <a:p>
            <a:pPr algn="just"/>
            <a:r>
              <a:rPr lang="cs-CZ" dirty="0"/>
              <a:t>Nepravdivé tvrzení</a:t>
            </a:r>
          </a:p>
        </p:txBody>
      </p:sp>
    </p:spTree>
    <p:extLst>
      <p:ext uri="{BB962C8B-B14F-4D97-AF65-F5344CB8AC3E}">
        <p14:creationId xmlns:p14="http://schemas.microsoft.com/office/powerpoint/2010/main" val="3658952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909DB-DCBE-44BF-9D39-08A29AB37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argumentace ÚS: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4A3563-C6F4-4D9A-B900-5D07D627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 „</a:t>
            </a:r>
            <a:r>
              <a:rPr lang="cs-CZ" i="1" u="sng" dirty="0"/>
              <a:t>Půjde-li o projev, který vybočuje z rámce výkonu funkce prezidenta republiky </a:t>
            </a:r>
            <a:r>
              <a:rPr lang="cs-CZ" i="1" dirty="0"/>
              <a:t>(tj. půjde-li o projev mimo výkon funkce prezidenta ve smyslu čl. 54 odst. 3 Ústavy a  mimo úřední postup prezidenta ve smyslu čl.  36 odst. 3 Listiny), </a:t>
            </a:r>
            <a:r>
              <a:rPr lang="cs-CZ" i="1" u="sng" dirty="0"/>
              <a:t>pak z  pohledu ústavního práva není nic, co by bránilo tomu, aby za případnou újmu jím způsobenou odpovídal prezident jako soukromá osoba podle obecných předpisů</a:t>
            </a:r>
            <a:r>
              <a:rPr lang="cs-CZ" dirty="0"/>
              <a:t>“.  </a:t>
            </a:r>
          </a:p>
          <a:p>
            <a:pPr marL="0" indent="0" algn="just">
              <a:buNone/>
            </a:pPr>
            <a:r>
              <a:rPr lang="cs-CZ" dirty="0"/>
              <a:t>Zda jde o „</a:t>
            </a:r>
            <a:r>
              <a:rPr lang="cs-CZ" i="1" dirty="0"/>
              <a:t>úřední postup</a:t>
            </a:r>
            <a:r>
              <a:rPr lang="cs-CZ" dirty="0"/>
              <a:t>“ svém hodnocení Ústavní soud vyšel </a:t>
            </a:r>
            <a:r>
              <a:rPr lang="cs-CZ" u="sng" dirty="0"/>
              <a:t>ze tří kritérií</a:t>
            </a:r>
            <a:r>
              <a:rPr lang="cs-CZ" dirty="0"/>
              <a:t>: 1) </a:t>
            </a:r>
            <a:r>
              <a:rPr lang="cs-CZ" u="sng" dirty="0"/>
              <a:t>časového</a:t>
            </a:r>
            <a:r>
              <a:rPr lang="cs-CZ" dirty="0"/>
              <a:t> kritéria, 2) kritéria</a:t>
            </a:r>
            <a:r>
              <a:rPr lang="cs-CZ" u="sng" dirty="0"/>
              <a:t> fóra</a:t>
            </a:r>
            <a:r>
              <a:rPr lang="cs-CZ" dirty="0"/>
              <a:t>, na němž byl výrok pronesen, a 3) kritéria </a:t>
            </a:r>
            <a:r>
              <a:rPr lang="cs-CZ" u="sng" dirty="0"/>
              <a:t>obsahu výroku</a:t>
            </a:r>
            <a:r>
              <a:rPr lang="cs-CZ" dirty="0"/>
              <a:t>.              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21225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§ 81 odst. 1 OZ</a:t>
            </a:r>
            <a:r>
              <a:rPr lang="cs-CZ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/>
              <a:t>„ Chráněna je osobnost člověka včetně všech jeho přirozených práv. Každý je povinen ctít svobodné rozhodnutí člověka žít podle svého</a:t>
            </a:r>
            <a:r>
              <a:rPr lang="cs-CZ" dirty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jeho projevy osobní povahy atd…..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Zásah se </a:t>
            </a:r>
            <a:r>
              <a:rPr lang="cs-CZ" b="1" u="sng" dirty="0"/>
              <a:t>svolením</a:t>
            </a:r>
            <a:r>
              <a:rPr lang="cs-CZ" dirty="0"/>
              <a:t> člověka (se </a:t>
            </a:r>
            <a:r>
              <a:rPr lang="cs-CZ" b="1" dirty="0"/>
              <a:t>souhlasem</a:t>
            </a:r>
            <a:r>
              <a:rPr lang="cs-CZ" dirty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/>
              <a:t>důraz na určitost „svolení“</a:t>
            </a:r>
            <a:r>
              <a:rPr lang="cs-CZ" dirty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kdo svolil - </a:t>
            </a:r>
            <a:r>
              <a:rPr lang="cs-CZ" b="1" dirty="0"/>
              <a:t>může </a:t>
            </a:r>
            <a:r>
              <a:rPr lang="cs-CZ" b="1" u="sng" dirty="0"/>
              <a:t>odvolat souhlas (limity)</a:t>
            </a:r>
            <a:endParaRPr lang="cs-CZ" b="1" dirty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/>
              <a:t>(otázka, zda i dvoustranné právní jednání – licence – blíže na seminářích) </a:t>
            </a:r>
            <a:endParaRPr lang="cs-CZ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Základní východisko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poskytování právní ochrany  </a:t>
            </a:r>
            <a:r>
              <a:rPr lang="cs-CZ" altLang="cs-CZ" sz="4800" b="1" dirty="0"/>
              <a:t>člověku</a:t>
            </a:r>
            <a:r>
              <a:rPr lang="cs-CZ" altLang="cs-CZ" sz="4800" dirty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jako lidské osobnosti, jeho rodině a jeho osobnímu stavu patří mezi pilíře obecného soukromého (občanského) práva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dirty="0"/>
              <a:t>Slovy OZ (proklamace): „právo brát se o vlastní štěstí“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cap="all" dirty="0"/>
              <a:t>Zákonné licence (podoba a soukromí)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54721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licence (rozšíření oproti OZ1964)</a:t>
            </a:r>
            <a:r>
              <a:rPr lang="cs-CZ" sz="3100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k ochraně práva nebo jiných chráněných zájmů třetích osob 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úřední licence § 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vystoupí-li někdo veřejně v záležitosti veřejného zájmu § 88 odst. 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vědecká a umělecká § 89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zákonná licence zpravodajská (reportážní) 89 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9A30-F80B-42AB-9F7A-CDC507FD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CFA5B-495E-4C94-8AB3-175D20813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nesmí být </a:t>
            </a:r>
            <a:r>
              <a:rPr lang="cs-CZ" sz="2400" b="1" u="sng" dirty="0"/>
              <a:t>nepřiměřeným způsobem </a:t>
            </a:r>
            <a:r>
              <a:rPr lang="cs-CZ" sz="2400" b="1" dirty="0"/>
              <a:t>a </a:t>
            </a:r>
            <a:r>
              <a:rPr lang="cs-CZ" sz="2400" b="1" u="sng" dirty="0"/>
              <a:t>v rozporu s</a:t>
            </a:r>
            <a:r>
              <a:rPr lang="cs-CZ" sz="2400" u="sng" dirty="0"/>
              <a:t>  </a:t>
            </a:r>
            <a:r>
              <a:rPr lang="cs-CZ" sz="2400" b="1" u="sng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v případě pochybností </a:t>
            </a:r>
            <a:r>
              <a:rPr lang="cs-CZ" sz="2400" b="1" u="sng" dirty="0"/>
              <a:t>vykládat restriktivně</a:t>
            </a:r>
            <a:r>
              <a:rPr lang="cs-CZ" sz="2400" dirty="0"/>
              <a:t>  (§ 90 OZ)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musí být vždy zaručena základní ochrana </a:t>
            </a:r>
            <a:r>
              <a:rPr lang="cs-CZ" sz="2400" u="sng" dirty="0"/>
              <a:t>důstojné existence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523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9"/>
            <a:ext cx="8362950" cy="4352924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1 OZ: PODOBIZNA, ZVUKOVÝ A OBRAZOVÝ ZÁZNAM (NE PÍSEMNOST OSOBNÍ 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ÚŘEDNÍ a V PŘÍPADĚ, ŽE NĚKDO VYSTOUPÍ V ZÁLEŽITOSTI VEŘEJNÉHO ZÁJMU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OZ  PODOBIZNA, ZVUKOVÝ A OBRAZOVÝ ZÁZNAM( I PÍSEMNOST OSOBNÍ POVAHY)… „</a:t>
            </a:r>
            <a:r>
              <a:rPr lang="cs-CZ" i="1" dirty="0"/>
              <a:t>na základě zákona k úřednímu účelu nebo v případě, že někdo veřejně vystoupí v záležitosti veřejného zájmu.“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§ 89 OZ: vědecká a umělecká licence  zpravodajská </a:t>
            </a:r>
            <a:r>
              <a:rPr lang="cs-CZ" sz="2400" i="1" dirty="0"/>
              <a:t>- </a:t>
            </a:r>
            <a:r>
              <a:rPr lang="cs-CZ" sz="2400" dirty="0"/>
              <a:t>(NE POUŽITÍ PÍSEMNOSTÍ 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PRÁVO NA INFORMACE, SVOBODA PROJEVU, OCHRANA VEŘEJNÉHO POŘÁDKU, VŽDY NUTNÝ  TEST PROPORCIONALITY (VIZ NÍŽE)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0729"/>
            <a:ext cx="8086635" cy="576064"/>
          </a:xfrm>
        </p:spPr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r>
              <a:rPr lang="cs-CZ" b="1" dirty="0"/>
              <a:t>Kolize práv se řeší testem proporcionality (a takovým způsobem, aby </a:t>
            </a:r>
            <a:r>
              <a:rPr lang="cs-CZ" b="1" u="sng" dirty="0"/>
              <a:t>hodnotnější z nich bylo chráněno s minimálním omezením méně hodnotného</a:t>
            </a:r>
            <a:r>
              <a:rPr lang="cs-CZ" b="1" dirty="0"/>
              <a:t>).</a:t>
            </a:r>
          </a:p>
          <a:p>
            <a:r>
              <a:rPr lang="cs-CZ" sz="2000" b="1" dirty="0"/>
              <a:t>Kritéria dle ÚS (</a:t>
            </a:r>
            <a:r>
              <a:rPr lang="cs-CZ" sz="2000" b="1" dirty="0" err="1"/>
              <a:t>Pl</a:t>
            </a:r>
            <a:r>
              <a:rPr lang="cs-CZ" sz="2000" b="1" dirty="0"/>
              <a:t>. ÚS 4/94):</a:t>
            </a:r>
          </a:p>
          <a:p>
            <a:pPr algn="just"/>
            <a:r>
              <a:rPr lang="cs-CZ" sz="2000" b="1" u="sng" dirty="0"/>
              <a:t>kritérium vhodnosti</a:t>
            </a:r>
            <a:r>
              <a:rPr lang="cs-CZ" sz="2000" dirty="0"/>
              <a:t>: soud zkoumá, zdali „</a:t>
            </a:r>
            <a:r>
              <a:rPr lang="cs-CZ" sz="2000" i="1" dirty="0"/>
              <a:t>institut, omezující určité základní právo, umožňuje dosáhnout stanovený cíl</a:t>
            </a:r>
            <a:r>
              <a:rPr lang="cs-CZ" sz="2000" dirty="0"/>
              <a:t>“</a:t>
            </a:r>
          </a:p>
          <a:p>
            <a:pPr algn="just"/>
            <a:r>
              <a:rPr lang="cs-CZ" sz="2000" b="1" u="sng" dirty="0"/>
              <a:t>kritérium potřebnosti (nutnosti): </a:t>
            </a:r>
            <a:r>
              <a:rPr lang="cs-CZ" sz="2000" dirty="0"/>
              <a:t>soud zkoumá, zdali by stanoveného cíle nemohlo být dosaženo „</a:t>
            </a:r>
            <a:r>
              <a:rPr lang="cs-CZ" sz="2000" i="1" dirty="0"/>
              <a:t>jinými opatřeními, umožňujícími dosáhnout stejného cíle, avšak nedotýkajícími se základních práv a svobod</a:t>
            </a:r>
            <a:r>
              <a:rPr lang="cs-CZ" sz="2000" dirty="0"/>
              <a:t>“</a:t>
            </a:r>
          </a:p>
          <a:p>
            <a:pPr algn="just"/>
            <a:r>
              <a:rPr lang="cs-CZ" sz="2000" b="1" u="sng" dirty="0"/>
              <a:t>kritérium poměřování</a:t>
            </a:r>
            <a:r>
              <a:rPr lang="cs-CZ" sz="2000" dirty="0"/>
              <a:t>: soud porovnává „</a:t>
            </a:r>
            <a:r>
              <a:rPr lang="cs-CZ" sz="2000" i="1" dirty="0"/>
              <a:t>závažnost obou v kolizi stojících základních práv</a:t>
            </a:r>
            <a:r>
              <a:rPr lang="cs-CZ" sz="2000" dirty="0"/>
              <a:t>“, což „</a:t>
            </a:r>
            <a:r>
              <a:rPr lang="cs-CZ" sz="2000" i="1" dirty="0"/>
              <a:t>spočívá ve zvažování empirických, systémových, kontextových i hodnotových argumentů</a:t>
            </a:r>
            <a:r>
              <a:rPr lang="cs-CZ" sz="2000" dirty="0"/>
              <a:t>“.</a:t>
            </a:r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412775"/>
            <a:ext cx="8086635" cy="360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 </a:t>
            </a:r>
            <a:br>
              <a:rPr lang="cs-CZ" sz="2800" b="1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PROSTŘEDKY OCHRANY PRÁVA NA OCHRANU OSOBNOSTI (NÁROKY ZE ZÁSAHŮ)</a:t>
            </a:r>
            <a:br>
              <a:rPr lang="cs-CZ" sz="2800" dirty="0"/>
            </a:br>
            <a:endParaRPr lang="cs-CZ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628800"/>
            <a:ext cx="8082321" cy="496855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PRÁVO NA OCHRANU OSOBNOSTI JE </a:t>
            </a:r>
            <a:r>
              <a:rPr lang="cs-CZ" sz="2400" u="sng" dirty="0"/>
              <a:t>SUBJEKTIVNÍ ABSOLUTNÍ SOUKROMÉ PRÁVO </a:t>
            </a:r>
            <a:r>
              <a:rPr lang="cs-CZ" sz="2400" dirty="0"/>
              <a:t>- JE VYBAVENO </a:t>
            </a:r>
            <a:r>
              <a:rPr lang="cs-CZ" sz="2400" u="sng" dirty="0"/>
              <a:t>NÁROKEM</a:t>
            </a:r>
            <a:r>
              <a:rPr lang="cs-CZ" sz="2400" dirty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Prostředky ochrany jsou zakotveny v </a:t>
            </a:r>
            <a:r>
              <a:rPr lang="cs-CZ" sz="2400" u="sng" dirty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Ochrana se týká </a:t>
            </a:r>
            <a:r>
              <a:rPr lang="cs-CZ" sz="2400" u="sng" dirty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Rozmanitost skutkových podstat – zásahy do složek osobnosti a projevů osobní povahy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Občanský zákoník zakotvuje </a:t>
            </a:r>
            <a:r>
              <a:rPr lang="cs-CZ" sz="2400" u="sng" dirty="0"/>
              <a:t>obecné i zvláštní právní prostředky </a:t>
            </a:r>
            <a:r>
              <a:rPr lang="cs-CZ" sz="2400" dirty="0"/>
              <a:t>ochrany osobnosti.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/>
              <a:t>Předpoklad</a:t>
            </a:r>
            <a:r>
              <a:rPr lang="cs-CZ" sz="2400" dirty="0"/>
              <a:t>: neoprávněný zásah, </a:t>
            </a:r>
            <a:r>
              <a:rPr lang="cs-CZ" sz="2400" b="1" dirty="0"/>
              <a:t>objektivně způsobilý </a:t>
            </a:r>
            <a:r>
              <a:rPr lang="cs-CZ" sz="2400" dirty="0"/>
              <a:t>přivodit nemajetkovou újmu na právech chráněných § 81 a násl. 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600" b="1" dirty="0"/>
            </a:br>
            <a:r>
              <a:rPr lang="cs-CZ" altLang="cs-CZ" sz="3100" b="1" dirty="0"/>
              <a:t>PROSTŘEDKY OCHRANY OSOBNOSTI I.</a:t>
            </a:r>
            <a:br>
              <a:rPr lang="cs-CZ" altLang="cs-CZ" sz="3100" b="1" dirty="0"/>
            </a:br>
            <a:r>
              <a:rPr lang="cs-CZ" altLang="cs-CZ" sz="3100" dirty="0"/>
              <a:t>ZVLÁŠTNÍ ŽALOBNÍ NÁROKY (absolutně </a:t>
            </a:r>
            <a:r>
              <a:rPr lang="cs-CZ" altLang="cs-CZ" sz="3100" dirty="0" err="1"/>
              <a:t>pr</a:t>
            </a:r>
            <a:r>
              <a:rPr lang="cs-CZ" altLang="cs-CZ" sz="3100" dirty="0"/>
              <a:t>.)</a:t>
            </a:r>
            <a:endParaRPr lang="cs-CZ" altLang="cs-CZ" sz="3100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zdržení se </a:t>
            </a:r>
            <a:r>
              <a:rPr lang="cs-CZ" dirty="0"/>
              <a:t>(upuštění od neoprávněného zásahu – negatorní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odstranění škodlivého následku (restituční) </a:t>
            </a:r>
            <a:r>
              <a:rPr lang="cs-CZ" dirty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/>
              <a:t>PROSTŘEDKY OCHRANY OSOBNOSTI II.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Nárok na náhradu vzniklé </a:t>
            </a:r>
            <a:r>
              <a:rPr lang="cs-CZ" b="1" u="sng" dirty="0"/>
              <a:t>nemajetkové újmy </a:t>
            </a:r>
            <a:r>
              <a:rPr lang="cs-CZ" dirty="0"/>
              <a:t>(přiměřené zadostiučinění) - § 2956 OZ</a:t>
            </a:r>
          </a:p>
          <a:p>
            <a:endParaRPr lang="cs-CZ" dirty="0"/>
          </a:p>
          <a:p>
            <a:r>
              <a:rPr lang="cs-CZ" u="sng" dirty="0"/>
              <a:t>Nelze předem vyloučit nebo omezit povinnost</a:t>
            </a:r>
            <a:r>
              <a:rPr lang="cs-CZ" dirty="0"/>
              <a:t> k náhradě újmy a přirozených právech - § 2898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náhradu vzniklé </a:t>
            </a:r>
            <a:r>
              <a:rPr lang="cs-CZ" b="1" u="sng" dirty="0"/>
              <a:t>majetkové újmy </a:t>
            </a:r>
            <a:r>
              <a:rPr lang="cs-CZ" dirty="0"/>
              <a:t>(skutečné škody, ušlého zisku) – 2910 a násl.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vydání </a:t>
            </a:r>
            <a:r>
              <a:rPr lang="cs-CZ" b="1" dirty="0"/>
              <a:t>bezdůvodného obohacení </a:t>
            </a:r>
            <a:r>
              <a:rPr lang="cs-CZ" dirty="0"/>
              <a:t>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PŘI ZÁSAHU DO PRÁVA NA OCHRANU OSOBNOSTI LZE I POŽADOVAT </a:t>
            </a:r>
            <a:r>
              <a:rPr lang="cs-CZ" sz="2000" b="1" dirty="0"/>
              <a:t>NÁHRADU MAJETKOVÉ A NEMAJTEKOVÉ ÚJMY </a:t>
            </a:r>
            <a:r>
              <a:rPr lang="cs-CZ" sz="2000" dirty="0"/>
              <a:t>(§ 2956 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VYŽADOVÁNO </a:t>
            </a:r>
            <a:r>
              <a:rPr lang="cs-CZ" sz="2000" b="1" u="sng" dirty="0"/>
              <a:t>ZAVINĚNÍ</a:t>
            </a:r>
            <a:r>
              <a:rPr lang="cs-CZ" sz="2000" u="sng" dirty="0"/>
              <a:t> RUŠITELE</a:t>
            </a:r>
            <a:r>
              <a:rPr lang="cs-CZ" sz="2000" dirty="0"/>
              <a:t>– SUBJEKTIVNÍ ODPOVĚDNOST (§ 2910 a násl. OZ)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Zvláštní skutková podstata § 2956 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„Nemajetková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</a:t>
            </a:r>
            <a:r>
              <a:rPr lang="cs-CZ" sz="2000" b="1" dirty="0"/>
              <a:t>preferována peněžitá satisfakce</a:t>
            </a:r>
            <a:r>
              <a:rPr lang="cs-CZ" sz="2000" dirty="0"/>
              <a:t> (změna oproti OZ1964)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Náhrada nemajetkové újmy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/>
              <a:t>Interpretační pravidlo </a:t>
            </a:r>
            <a:r>
              <a:rPr lang="cs-CZ" sz="2800" dirty="0"/>
              <a:t>pro určování výše náhrady nemajetkové újmy (2957 OZ) výslovně </a:t>
            </a:r>
            <a:r>
              <a:rPr lang="cs-CZ" sz="2800" u="sng" dirty="0"/>
              <a:t>v zákoně</a:t>
            </a:r>
            <a:r>
              <a:rPr lang="cs-CZ" sz="2800" dirty="0"/>
              <a:t>, co dovodila judikatura dříve</a:t>
            </a:r>
          </a:p>
          <a:p>
            <a:pPr marL="0" indent="0" algn="just">
              <a:buNone/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dirty="0"/>
              <a:t>neoficiální“ tabulky NS + metodika – NOVÝ NÁLEZ </a:t>
            </a:r>
          </a:p>
          <a:p>
            <a:pPr marL="0" indent="0" algn="just">
              <a:buNone/>
              <a:defRPr/>
            </a:pPr>
            <a:endParaRPr lang="cs-CZ" sz="2800" dirty="0"/>
          </a:p>
          <a:p>
            <a:pPr marL="0" indent="0" algn="just">
              <a:buNone/>
              <a:defRPr/>
            </a:pPr>
            <a:r>
              <a:rPr lang="cs-CZ" sz="2800" dirty="0">
                <a:highlight>
                  <a:srgbClr val="FFFF00"/>
                </a:highlight>
              </a:rPr>
              <a:t>PL. ÚS 27/23 „ZÁSADY SLUŠNOSTI“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Náhrada nemajetkové </a:t>
            </a:r>
            <a:r>
              <a:rPr lang="cs-CZ" sz="2800" u="sng" dirty="0"/>
              <a:t>újmy i dalším osobám (2971 OZ) – 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„Náhrada nemajetkové újmy </a:t>
            </a:r>
            <a:r>
              <a:rPr lang="cs-CZ" sz="2800" u="sng" dirty="0"/>
              <a:t>při usmrcení </a:t>
            </a:r>
            <a:r>
              <a:rPr lang="cs-CZ" sz="2800" dirty="0"/>
              <a:t>(tzv. sekundární oběti) 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/>
              <a:t> </a:t>
            </a:r>
            <a:r>
              <a:rPr lang="cs-CZ" altLang="cs-CZ" sz="3100" dirty="0"/>
              <a:t>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 </a:t>
            </a:r>
            <a:br>
              <a:rPr lang="cs-CZ" altLang="cs-CZ" dirty="0"/>
            </a:b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7" y="908720"/>
            <a:ext cx="8086635" cy="6654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662" y="1424456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/>
              <a:t>nepromlčitelnost práva na ochranu osobnosti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 ale!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Promlčení práva na odčinění újmy:</a:t>
            </a:r>
          </a:p>
          <a:p>
            <a:pPr marL="0" indent="0">
              <a:buNone/>
              <a:defRPr/>
            </a:pPr>
            <a:endParaRPr lang="cs-CZ" sz="2400" u="sng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§ 612 OZ: „</a:t>
            </a:r>
            <a:r>
              <a:rPr lang="cs-CZ" sz="5100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3200" b="1" i="1"/>
            </a:br>
            <a:endParaRPr lang="cs-CZ" altLang="cs-CZ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V I. STUPNI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/>
              <a:t>(změna oproti úpravě do konce roku 2013,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DALŠÍ PROSTŘEDKY OCHRANY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32594" y="1223962"/>
            <a:ext cx="8301037" cy="52292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V MEDIÁLNÍM PRÁVU </a:t>
            </a:r>
            <a:r>
              <a:rPr lang="cs-CZ" altLang="cs-CZ" sz="2000" b="1" dirty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ZAMĚSTNANCE </a:t>
            </a:r>
            <a:r>
              <a:rPr lang="cs-CZ" altLang="cs-CZ" sz="2000" b="1" dirty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ANTIDISKRIMINAČNÍM ZÁKONĚ </a:t>
            </a:r>
            <a:r>
              <a:rPr lang="cs-CZ" altLang="cs-CZ" sz="2000" b="1" dirty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OBLASTI SVOBODNÉHO PŘÍSTUPU K INFORMACÍM </a:t>
            </a:r>
            <a:r>
              <a:rPr lang="cs-CZ" altLang="cs-CZ" sz="2000" b="1" dirty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OSOBOSTI PŘI ZÁSAHU VEŘEJNÉ MOCI A NESPRVNÝM ÚŘEDNÍM POSTPEM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988840"/>
            <a:ext cx="8082321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sz="3200" b="1" dirty="0"/>
              <a:t>VYBRANÉ CHRÁNĚNÉ STATKY OSOBNOSTNÍ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PODOBA A SOUKROMÍ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Zachytit a rozšiřovat podobu člověka je možné </a:t>
            </a:r>
            <a:r>
              <a:rPr lang="cs-CZ" u="sng" dirty="0"/>
              <a:t>jen s jeho svolením</a:t>
            </a:r>
            <a:r>
              <a:rPr lang="cs-CZ" dirty="0"/>
              <a:t> (§ 84 a 85 OZ, </a:t>
            </a:r>
            <a:r>
              <a:rPr lang="cs-CZ" dirty="0" err="1"/>
              <a:t>výj</a:t>
            </a:r>
            <a:r>
              <a:rPr lang="cs-CZ" dirty="0"/>
              <a:t>.), svolení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Limit</a:t>
            </a:r>
            <a:r>
              <a:rPr lang="cs-CZ" dirty="0"/>
              <a:t>: Nikdo nesmí zasáhnout do soukromí jiného, nemá-li k tomu zákonný důvod (§ 86 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Zákonné licence: – vykládat restriktivně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ze 16. 12. 1992, ve věci </a:t>
            </a:r>
            <a:r>
              <a:rPr lang="cs-CZ" sz="2000" i="1" dirty="0" err="1"/>
              <a:t>Niemitz</a:t>
            </a:r>
            <a:r>
              <a:rPr lang="cs-CZ" sz="2000" i="1" dirty="0"/>
              <a:t> vs. </a:t>
            </a:r>
            <a:r>
              <a:rPr lang="cs-CZ" sz="2000" i="1" dirty="0" err="1"/>
              <a:t>Němcko</a:t>
            </a:r>
            <a:r>
              <a:rPr lang="cs-CZ" sz="20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„……..</a:t>
            </a:r>
            <a:r>
              <a:rPr lang="cs-CZ" sz="2000" i="1" u="sng" dirty="0"/>
              <a:t>soud nepokládá za možné ani nutné pokusit se o vyčerpávající definici pojmu "soukromý život"</a:t>
            </a:r>
            <a:r>
              <a:rPr lang="cs-CZ" sz="2000" i="1" dirty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6.2. 2001, ve věci </a:t>
            </a:r>
            <a:r>
              <a:rPr lang="cs-CZ" sz="2000" i="1" dirty="0" err="1"/>
              <a:t>Bensaid</a:t>
            </a:r>
            <a:r>
              <a:rPr lang="cs-CZ" sz="2000" i="1" dirty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</a:t>
            </a:r>
            <a:r>
              <a:rPr lang="cs-CZ" sz="2000" i="1" u="sng" dirty="0"/>
              <a:t>soukromý život je široký pojem, který se nehodí k vyčerpávající definici</a:t>
            </a:r>
            <a:r>
              <a:rPr lang="cs-CZ" sz="2000" i="1" dirty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19.2. 1998, ve věci </a:t>
            </a:r>
            <a:r>
              <a:rPr lang="cs-CZ" sz="2000" i="1" dirty="0" err="1"/>
              <a:t>Guerrová</a:t>
            </a:r>
            <a:r>
              <a:rPr lang="cs-CZ" sz="2000" i="1" dirty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„Vážné zásahy do </a:t>
            </a:r>
            <a:r>
              <a:rPr lang="cs-CZ" sz="2000" i="1" u="sng" dirty="0"/>
              <a:t>životního prostředí </a:t>
            </a:r>
            <a:r>
              <a:rPr lang="cs-CZ" sz="2000" i="1" dirty="0"/>
              <a:t>mohou mít dopad na blaho osob a mohou je zbavit možnosti pokojného užívání obydlí, čímž poškozují </a:t>
            </a:r>
            <a:r>
              <a:rPr lang="cs-CZ" sz="2000" dirty="0"/>
              <a:t>jejich </a:t>
            </a:r>
            <a:r>
              <a:rPr lang="cs-CZ" sz="2000" u="sng" dirty="0"/>
              <a:t>rodinný a soukromý život</a:t>
            </a:r>
            <a:r>
              <a:rPr lang="cs-CZ" sz="2000" dirty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Zásah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/>
              <a:t>Von</a:t>
            </a:r>
            <a:r>
              <a:rPr lang="cs-CZ" sz="2000" b="1" i="1" dirty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Blíže k tomu též </a:t>
            </a:r>
            <a:r>
              <a:rPr lang="cs-CZ" sz="2000" b="1" i="1" dirty="0" err="1"/>
              <a:t>Herzog</a:t>
            </a:r>
            <a:r>
              <a:rPr lang="cs-CZ" sz="2000" b="1" i="1" dirty="0"/>
              <a:t>, J,: </a:t>
            </a:r>
            <a:r>
              <a:rPr lang="cs-CZ" sz="2000" dirty="0"/>
              <a:t>Případ </a:t>
            </a:r>
            <a:r>
              <a:rPr lang="cs-CZ" sz="2000" dirty="0" err="1"/>
              <a:t>Caroline</a:t>
            </a:r>
            <a:r>
              <a:rPr lang="cs-CZ" sz="2000" dirty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(blíže na seminářích)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podstatě a rozsahu práva na soukromí (český ÚS):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 ÚS 2048/09 (N 232/55 </a:t>
            </a:r>
            <a:r>
              <a:rPr lang="cs-CZ" dirty="0" err="1"/>
              <a:t>SbNU</a:t>
            </a:r>
            <a:r>
              <a:rPr lang="cs-CZ" dirty="0"/>
              <a:t> č-181), I. ÚS 705/06 (N 207/51 </a:t>
            </a:r>
            <a:r>
              <a:rPr lang="cs-CZ" dirty="0" err="1"/>
              <a:t>SbNU</a:t>
            </a:r>
            <a:r>
              <a:rPr lang="cs-CZ" dirty="0"/>
              <a:t> č. 577) a další</a:t>
            </a:r>
          </a:p>
          <a:p>
            <a:r>
              <a:rPr lang="cs-CZ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US 32/15 (část zákona o kontrolním hlášení)</a:t>
            </a:r>
          </a:p>
          <a:p>
            <a:pPr marL="0" indent="0">
              <a:buNone/>
            </a:pPr>
            <a:r>
              <a:rPr lang="cs-CZ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https://www.usoud.cz/fileadmin/user_upload/Tiskova_mluvci/Publikovane_nalezy/2016/Pl._US_32_15_na_web.pdf</a:t>
            </a:r>
            <a:endParaRPr lang="cs-CZ" sz="20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US 26/16 (EET),</a:t>
            </a:r>
          </a:p>
          <a:p>
            <a:pPr marL="0" indent="0">
              <a:buNone/>
            </a:pPr>
            <a:r>
              <a:rPr lang="cs-CZ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https://www.usoud.cz/fileadmin/user_upload/Tiskova_mluvci/Publikovane_nalezy/2017/Pl._US_26_16_na_web_vcetne_nekterych_disentu.pdf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8550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Poučovací povinnost při zákroku (zásahu)- </a:t>
            </a:r>
            <a:r>
              <a:rPr lang="cs-CZ" sz="2800" u="sng" dirty="0"/>
              <a:t>vědomí o povaze a jeho možných následcích § 94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Zákonný zástupce souhlas se zásahem, pokud k „</a:t>
            </a:r>
            <a:r>
              <a:rPr lang="cs-CZ" sz="2800" u="sng" dirty="0"/>
              <a:t>přímému prospěchu</a:t>
            </a:r>
            <a:r>
              <a:rPr lang="cs-CZ" sz="2800" dirty="0"/>
              <a:t>“ zastoupeného § 93 odst. 2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u="sng" dirty="0"/>
              <a:t>Informovaný souhlas </a:t>
            </a:r>
            <a:r>
              <a:rPr lang="cs-CZ" sz="2800" dirty="0"/>
              <a:t>§ 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6809" y="1124744"/>
            <a:ext cx="8086635" cy="647700"/>
          </a:xfrm>
        </p:spPr>
        <p:txBody>
          <a:bodyPr/>
          <a:lstStyle/>
          <a:p>
            <a:r>
              <a:rPr lang="cs-CZ" sz="2800" cap="all" dirty="0"/>
              <a:t>Zásahy do tělesné integrity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Souhlasy nezletilců se zásahem (§ 95)</a:t>
            </a:r>
          </a:p>
          <a:p>
            <a:pPr>
              <a:buNone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 dalších osob se zásahem (§ 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KDY SOUHLAS SOUDU: konflikt zákonného zástupce a nezletilce staršího 14 let (§ 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00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/>
              <a:t> </a:t>
            </a:r>
            <a:br>
              <a:rPr lang="cs-CZ" sz="3200" cap="all" dirty="0"/>
            </a:br>
            <a:r>
              <a:rPr lang="cs-CZ" sz="3100" cap="all" dirty="0"/>
              <a:t>právo na ochranu osobnosti </a:t>
            </a:r>
            <a:br>
              <a:rPr lang="cs-CZ" sz="3100" cap="all" dirty="0"/>
            </a:br>
            <a:endParaRPr lang="cs-CZ" altLang="cs-CZ" sz="3100" cap="all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u="sng" dirty="0"/>
            </a:br>
            <a:endParaRPr lang="cs-CZ" u="sng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přirozenoprávní koncept - </a:t>
            </a:r>
            <a:r>
              <a:rPr lang="cs-CZ" sz="6000" u="sng" dirty="0"/>
              <a:t>právní osobnost</a:t>
            </a:r>
            <a:r>
              <a:rPr lang="cs-CZ" sz="6000" dirty="0"/>
              <a:t> (subjektivita) je </a:t>
            </a:r>
            <a:r>
              <a:rPr lang="cs-CZ" sz="6000" u="sng" dirty="0"/>
              <a:t>důsledek </a:t>
            </a:r>
            <a:r>
              <a:rPr lang="cs-CZ" sz="6000" dirty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stát člověku osobnost </a:t>
            </a:r>
            <a:r>
              <a:rPr lang="cs-CZ" sz="6000" u="sng" dirty="0"/>
              <a:t>neposkytuje</a:t>
            </a:r>
            <a:r>
              <a:rPr lang="cs-CZ" sz="6000" dirty="0"/>
              <a:t>, ale</a:t>
            </a:r>
            <a:r>
              <a:rPr lang="cs-CZ" sz="6000" u="sng" dirty="0"/>
              <a:t> garantuje (zaručuje) 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VÝKONU PŘIROZENÉHO PRÁVA </a:t>
            </a:r>
            <a:r>
              <a:rPr lang="cs-CZ" sz="7400" dirty="0"/>
              <a:t>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UPLATŇOVÁNÍ </a:t>
            </a:r>
            <a:r>
              <a:rPr lang="cs-CZ" sz="7400" dirty="0"/>
              <a:t>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u="sng" dirty="0"/>
              <a:t>ZPŮSOB OCHRANY </a:t>
            </a:r>
            <a:r>
              <a:rPr lang="cs-CZ" sz="7400" dirty="0"/>
              <a:t>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Zvláštní řízení v 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VLASY, PODOBNÉ ČÁSTI LIDSKÉHO TĚLA – I ODMĚNA –  FIKCE, ŽE PRÁVNÍ REŽIM JAKO VĚC MOVITÁ (§ 112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/>
              <a:t>Provést pitvu lze bez souhlasu, pokud tak stanoví zvláštní zákon</a:t>
            </a:r>
          </a:p>
          <a:p>
            <a:pPr eaLnBrk="1" hangingPunct="1"/>
            <a:r>
              <a:rPr lang="cs-CZ" altLang="cs-CZ" dirty="0"/>
              <a:t>Veřejnoprávní regulace – zákon č. 259/2001 Sb., o pohřebnictví, v aktuálním znění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/>
              <a:t> ZVLÁŠTNÍ OSOBNOSTNÍ PRÁVA TVŮRČÍ – EXKURS </a:t>
            </a:r>
            <a:br>
              <a:rPr lang="cs-CZ" altLang="cs-CZ" sz="2800" b="1" dirty="0"/>
            </a:br>
            <a:r>
              <a:rPr lang="cs-CZ" altLang="cs-CZ" sz="2800" b="1" dirty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náleží pouze člověku – </a:t>
            </a:r>
            <a:r>
              <a:rPr lang="cs-CZ" altLang="cs-CZ" sz="2400" b="1" dirty="0"/>
              <a:t>tvůrci (původci)</a:t>
            </a:r>
            <a:r>
              <a:rPr lang="cs-CZ" altLang="cs-CZ" sz="2400" dirty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1) </a:t>
            </a:r>
            <a:r>
              <a:rPr lang="cs-CZ" altLang="cs-CZ" sz="2400" b="1" dirty="0"/>
              <a:t>osobní právo na ochranu autorství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2) </a:t>
            </a:r>
            <a:r>
              <a:rPr lang="cs-CZ" altLang="cs-CZ" sz="2400" b="1" dirty="0"/>
              <a:t>osobní právo na ochranu původcovství výkonu výkonného umělce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3) </a:t>
            </a:r>
            <a:r>
              <a:rPr lang="cs-CZ" altLang="cs-CZ" sz="2400" b="1" dirty="0"/>
              <a:t>osobní právo na ochranu původcovství ideálních předmětů průmyslových práv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6482"/>
          </a:xfrm>
        </p:spPr>
        <p:txBody>
          <a:bodyPr/>
          <a:lstStyle/>
          <a:p>
            <a:r>
              <a:rPr lang="cs-CZ" altLang="cs-CZ" sz="3600" b="1" cap="all" dirty="0"/>
              <a:t>„</a:t>
            </a:r>
            <a:r>
              <a:rPr lang="cs-CZ" altLang="cs-CZ" sz="2800" b="1" cap="all" dirty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16832"/>
            <a:ext cx="8082321" cy="4215681"/>
          </a:xfrm>
        </p:spPr>
        <p:txBody>
          <a:bodyPr>
            <a:normAutofit fontScale="85000"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právnické osoby </a:t>
            </a:r>
            <a:r>
              <a:rPr lang="cs-CZ" sz="2400" u="sng" dirty="0"/>
              <a:t>nemají „ PRÁVO NA OCHRANU OSOBNOSTI</a:t>
            </a:r>
            <a:r>
              <a:rPr lang="cs-CZ" sz="2400" dirty="0"/>
              <a:t>“ , nejsou nadány přirozenými právy (antropocentrický přístup OZ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</a:t>
            </a:r>
            <a:r>
              <a:rPr lang="cs-CZ" dirty="0"/>
              <a:t>Pouze </a:t>
            </a:r>
            <a:r>
              <a:rPr lang="cs-CZ" sz="2400" dirty="0"/>
              <a:t>„quasi osobnostní“ chráněné statky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- § 135 OZ: rozšíření a  drobné zpřesnění – název, pověst, soukromí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/>
              <a:t>Nekalosoutěžní</a:t>
            </a:r>
            <a:r>
              <a:rPr lang="cs-CZ" sz="2400" dirty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Trestní zákoník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dirty="0"/>
              <a:t>k tématu viz rozhodnutí NS  - 23 </a:t>
            </a:r>
            <a:r>
              <a:rPr lang="cs-CZ" dirty="0" err="1"/>
              <a:t>Cdo</a:t>
            </a:r>
            <a:r>
              <a:rPr lang="cs-CZ" dirty="0"/>
              <a:t> 327/2021-190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„</a:t>
            </a:r>
            <a:r>
              <a:rPr lang="cs-CZ" sz="2400" i="1" dirty="0"/>
              <a:t>Právnická osoba nemá právo na odčinění nemajetkové újmy způsobené (samotným) neoprávněným zásahem do své pověsti podle § 135 odst. 2 o. z., není-li výslovně ujednáno jinak</a:t>
            </a:r>
            <a:r>
              <a:rPr lang="cs-CZ" sz="2400" dirty="0"/>
              <a:t>.“ - diskuse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88670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b="1" cap="all" dirty="0"/>
              <a:t>Právo na ochranu osobnosti</a:t>
            </a:r>
            <a:br>
              <a:rPr lang="cs-CZ" sz="2800" b="1" cap="all" dirty="0"/>
            </a:br>
            <a:r>
              <a:rPr lang="cs-CZ" sz="2800" b="1" cap="all" dirty="0"/>
              <a:t>vs. </a:t>
            </a:r>
            <a:br>
              <a:rPr lang="cs-CZ" sz="2800" b="1" cap="all" dirty="0"/>
            </a:br>
            <a:r>
              <a:rPr lang="cs-CZ" sz="2800" b="1" cap="all" dirty="0"/>
              <a:t>Právo na informace a svoboda projevu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/>
              <a:t>Evropská úmluva o lidských právech (1950)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8</a:t>
            </a:r>
            <a:r>
              <a:rPr lang="hu-HU" sz="1800" dirty="0"/>
              <a:t> Právo na respektování rodinného a soukromého života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8(1): Každý  má  právo   na  respektování  svého  soukromého  a rodinného života, obydlí a korespondence.</a:t>
            </a:r>
            <a:endParaRPr lang="cs-CZ" sz="1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10</a:t>
            </a:r>
            <a:r>
              <a:rPr lang="hu-HU" sz="1800" dirty="0"/>
              <a:t> Svoboda projevu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sz="1800" b="1" u="sng" dirty="0"/>
              <a:t>ochrany pověsti  nebo práv  jiných</a:t>
            </a:r>
            <a:r>
              <a:rPr lang="hu-HU" sz="1800" dirty="0"/>
              <a:t> (...)</a:t>
            </a:r>
            <a:endParaRPr lang="cs-CZ" sz="1800" dirty="0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Klíčová judikatura ESLP </a:t>
            </a:r>
            <a:br>
              <a:rPr lang="cs-CZ" sz="4000" dirty="0"/>
            </a:br>
            <a:r>
              <a:rPr lang="cs-CZ" sz="3100" dirty="0"/>
              <a:t>ochrana osobnosti versus svoboda projevu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Lingens</a:t>
            </a:r>
            <a:r>
              <a:rPr lang="cs-CZ" sz="2000" i="1" dirty="0"/>
              <a:t> v. Rakousko,</a:t>
            </a:r>
            <a:r>
              <a:rPr lang="cs-CZ" sz="2000" dirty="0"/>
              <a:t> z 8.7.1986, §46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„Požadavek prokázat pravdivost hodnotového soudu nelze splnit a sám o sobě porušuje svobodu projevu.“ </a:t>
            </a:r>
            <a:endParaRPr lang="cs-CZ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Castells</a:t>
            </a:r>
            <a:r>
              <a:rPr lang="cs-CZ" sz="2000" i="1" dirty="0"/>
              <a:t> v. Španělsko</a:t>
            </a:r>
            <a:r>
              <a:rPr lang="cs-CZ" sz="2000" dirty="0"/>
              <a:t>, z 23.4.1992</a:t>
            </a:r>
            <a:endParaRPr lang="cs-CZ" sz="2000" i="1" dirty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Jednání vlády musí být podrobeno přísné kontrole ze strany moci zákonodárné a soudní, ale také ze strany veřejného mínění.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Jersild</a:t>
            </a:r>
            <a:r>
              <a:rPr lang="cs-CZ" sz="2000" i="1" dirty="0"/>
              <a:t> v. Dánsko</a:t>
            </a:r>
            <a:r>
              <a:rPr lang="cs-CZ" sz="2000" dirty="0"/>
              <a:t>, z 23.9.1994, §31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„Svoboda projevu se nevztahuje pouze na „informace“ a „myšlenky“, které jsou přijímány pozitivně, jež jsou považovány za neškodné nebo bezvýznamné, ale i na ty, které urážejí, šokují či zneklidňují“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Perna v. Itálie</a:t>
            </a:r>
            <a:r>
              <a:rPr lang="cs-CZ" sz="2000" dirty="0"/>
              <a:t>, z 6.5.2003, §39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„Novinářská svoboda tudíž zahrnuje také možnost použití jisté dávky přehánění nebo dokonce provokace.“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882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Kritéria pro vymezení hranice akceptovatelné kritiky</a:t>
            </a:r>
            <a:endParaRPr lang="en-US" sz="2800" cap="all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492896"/>
            <a:ext cx="8007350" cy="3841750"/>
          </a:xfrm>
        </p:spPr>
        <p:txBody>
          <a:bodyPr rtlCol="0">
            <a:normAutofit/>
          </a:bodyPr>
          <a:lstStyle/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2 klíčová kritéria </a:t>
            </a:r>
            <a:r>
              <a:rPr lang="hu-HU" sz="1600" dirty="0"/>
              <a:t>(</a:t>
            </a:r>
            <a:r>
              <a:rPr lang="cs-CZ" sz="1600" dirty="0"/>
              <a:t>M. Bartoň, Svoboda projevu) </a:t>
            </a:r>
            <a:endParaRPr lang="hu-HU" sz="1600" dirty="0"/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Věcné kritérium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Personální kritérium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Věcné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o přípustnosti kritiky rozhoduje obsah a forma zveřejněné informace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obsahu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Do jaké míry se kritika zakládá na pravdivých informacích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formy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Zda použité výrazové prostředky odpovídají (1) obsahu a (2) cíli kritiky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Personální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Je rozhodující, jaké postavení má ve společnosti osoba, o níž pojednává zveřejněná informace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600" dirty="0"/>
              <a:t>	= míra veřejné známosti + míra angažovanosti ve veřejných funkcích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1942265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85175" cy="1431925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Personální kritérium (Bartoň)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808"/>
            <a:ext cx="8089900" cy="4968552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</a:pPr>
            <a:r>
              <a:rPr lang="cs-CZ" altLang="cs-CZ" sz="2000" dirty="0"/>
              <a:t>Hierarchie veřejně známých osob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Vláda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Politik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Veřejně známá osoba – umělci, sportovci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Člen královské rodiny  (</a:t>
            </a:r>
            <a:r>
              <a:rPr lang="cs-CZ" altLang="cs-CZ" sz="2000" i="1" dirty="0"/>
              <a:t>vyj. Pokud nejsou veřejně činné osoby – jud. Karolina </a:t>
            </a:r>
            <a:r>
              <a:rPr lang="cs-CZ" altLang="cs-CZ" sz="2000" i="1" dirty="0" err="1"/>
              <a:t>von</a:t>
            </a:r>
            <a:r>
              <a:rPr lang="cs-CZ" altLang="cs-CZ" sz="2000" i="1" dirty="0"/>
              <a:t> Hannover v. Německo)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Státní zaměstnanec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Policisté 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Soudci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zasahování do nezávislosti soudu 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pohrdání soudem (§ 169b TZ)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pomluva (§ 206 TZ)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Obyčejná (tj. nespadající do předcházejících kategorií) fyzická osoba</a:t>
            </a:r>
          </a:p>
          <a:p>
            <a:pPr marL="577850" indent="-577850"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031108344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39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Hodnotící soud vs. skutkové tvrzení</a:t>
            </a:r>
            <a:endParaRPr lang="en-US" sz="2800" cap="all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148138"/>
          </a:xfrm>
        </p:spPr>
        <p:txBody>
          <a:bodyPr rtlCol="0">
            <a:normAutofit fontScale="92500" lnSpcReduction="2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u="sng" dirty="0"/>
              <a:t>Skutkové tvrzení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popisuje objektivní skutečnost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každý popis faktů podléhá důkazu pravdivosti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u="sng" dirty="0"/>
              <a:t>Hodnotící soud </a:t>
            </a:r>
            <a:r>
              <a:rPr lang="cs-CZ" sz="2400" u="sng" dirty="0"/>
              <a:t>(</a:t>
            </a:r>
            <a:r>
              <a:rPr lang="cs-CZ" sz="2400" i="1" u="sng" dirty="0" err="1"/>
              <a:t>value-judgement</a:t>
            </a:r>
            <a:r>
              <a:rPr lang="cs-CZ" sz="2400" u="sng" dirty="0"/>
              <a:t>)</a:t>
            </a:r>
            <a:endParaRPr lang="hu-HU" sz="2400" u="sng" dirty="0"/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vyjadřuje určitý názor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je spjat se subjektivním vnímáním reality, a jeho pravdivost tudíž nemůže být prokázána </a:t>
            </a:r>
            <a:r>
              <a:rPr lang="hu-HU" sz="2400" dirty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Klíčový rozdíl = </a:t>
            </a:r>
            <a:r>
              <a:rPr lang="hu-HU" sz="2400" u="sng" dirty="0"/>
              <a:t>možnost prokázat pravdivost předmětného tvrzení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Hranice mezi skutkovým tvrzením a hodnotovým soudem je velmi tenká </a:t>
            </a:r>
            <a:r>
              <a:rPr lang="hu-HU" sz="2400" dirty="0">
                <a:sym typeface="Wingdings" pitchFamily="2" charset="2"/>
              </a:rPr>
              <a:t>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sym typeface="Wingdings" pitchFamily="2" charset="2"/>
              </a:rPr>
              <a:t>Stejné slovo může být jednou „SK” a jindy „HS” (např. „mafie”)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náleží </a:t>
            </a:r>
            <a:r>
              <a:rPr lang="cs-CZ" altLang="cs-CZ" sz="2400" u="sng" dirty="0"/>
              <a:t>nerozlučně a neoddělitelně každému člověku</a:t>
            </a:r>
            <a:r>
              <a:rPr lang="cs-CZ" altLang="cs-CZ" sz="2400" dirty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Je spjato se zásadou, že </a:t>
            </a:r>
            <a:r>
              <a:rPr lang="cs-CZ" altLang="cs-CZ" sz="2400" u="sng" dirty="0"/>
              <a:t>„každý člověk má právo si žít podle svého“, </a:t>
            </a:r>
            <a:r>
              <a:rPr lang="cs-CZ" altLang="cs-CZ" sz="2400" dirty="0"/>
              <a:t>čemuž odpovídá </a:t>
            </a:r>
            <a:r>
              <a:rPr lang="cs-CZ" altLang="cs-CZ" sz="2400" u="sng" dirty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jednotné právo na ochranu osobnosti = </a:t>
            </a:r>
            <a:r>
              <a:rPr lang="cs-CZ" altLang="cs-CZ" sz="3000" b="1" u="sng" dirty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chráněné jsou </a:t>
            </a:r>
            <a:r>
              <a:rPr lang="cs-CZ" altLang="cs-CZ" sz="2400" u="sng" dirty="0"/>
              <a:t>nehmotné statky osobnostní </a:t>
            </a:r>
            <a:r>
              <a:rPr lang="cs-CZ" altLang="cs-CZ" sz="2400" dirty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/>
              <a:t>OCHRANA OSOBNOSTI V NOZ 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Garance </a:t>
            </a:r>
            <a:r>
              <a:rPr lang="cs-CZ" sz="1600" u="sng" dirty="0">
                <a:cs typeface="Arial" panose="020B0604020202020204" pitchFamily="34" charset="0"/>
              </a:rPr>
              <a:t>všech</a:t>
            </a:r>
            <a:r>
              <a:rPr lang="cs-CZ" sz="16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600" u="sng" dirty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6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cs typeface="Arial" panose="020B0604020202020204" pitchFamily="34" charset="0"/>
              </a:rPr>
              <a:t>Možnosti omezení práva na och</a:t>
            </a:r>
            <a:r>
              <a:rPr lang="cs-CZ" sz="1600" dirty="0"/>
              <a:t>ranu osobnosti – </a:t>
            </a:r>
            <a:r>
              <a:rPr lang="cs-CZ" sz="1600" u="sng" dirty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u="sng" dirty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jména a příjmení – zvláštní 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osobních údajů – zvláštní zákon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Kolize práva na ochranu osobnosti x svoboda projevu, právo na informace – test proporcionality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1600" b="1" i="1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Ondruš, M. </a:t>
            </a:r>
            <a:r>
              <a:rPr lang="cs-CZ" altLang="cs-CZ" sz="1600" b="1" i="1" dirty="0" err="1"/>
              <a:t>Soukormoprávní</a:t>
            </a:r>
            <a:r>
              <a:rPr lang="cs-CZ" altLang="cs-CZ" sz="1600" b="1" i="1" dirty="0"/>
              <a:t> ochrana piety zemřelého, WK, 2019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Tůma, P. in: Lavický a kol., Komentář k § 1 – 654, C.H. Beck, 2. vydání, 2022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Doležal, T. in: </a:t>
            </a:r>
            <a:r>
              <a:rPr lang="cs-CZ" altLang="cs-CZ" sz="1600" b="1" i="1" dirty="0" err="1"/>
              <a:t>Melzer</a:t>
            </a:r>
            <a:r>
              <a:rPr lang="cs-CZ" altLang="cs-CZ" sz="1600" b="1" i="1" dirty="0"/>
              <a:t>, F., </a:t>
            </a:r>
            <a:r>
              <a:rPr lang="cs-CZ" altLang="cs-CZ" sz="1600" b="1" i="1" dirty="0" err="1"/>
              <a:t>Tégl</a:t>
            </a:r>
            <a:r>
              <a:rPr lang="cs-CZ" altLang="cs-CZ" sz="1600" b="1" i="1" dirty="0"/>
              <a:t>, P., Komentář k  § 1 – 117, </a:t>
            </a:r>
            <a:r>
              <a:rPr lang="cs-CZ" altLang="cs-CZ" sz="1600" b="1" i="1" dirty="0" err="1"/>
              <a:t>Leges</a:t>
            </a:r>
            <a:r>
              <a:rPr lang="cs-CZ" altLang="cs-CZ" sz="1600" b="1" i="1" dirty="0"/>
              <a:t>, 2013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Bartoň, M:</a:t>
            </a:r>
            <a:r>
              <a:rPr lang="cs-CZ" altLang="cs-CZ" sz="1600" i="1" dirty="0"/>
              <a:t> Svoboda projevu: Principy, garance, meze, Linde,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92697"/>
            <a:ext cx="8086635" cy="792088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 </a:t>
            </a:r>
            <a:r>
              <a:rPr lang="cs-CZ" altLang="cs-CZ" sz="2800" dirty="0"/>
              <a:t>PRÁVO NA OCHRANU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92137" y="1759118"/>
            <a:ext cx="8082321" cy="5098882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(PŘIROZENÉ) SUBJEKTIVNÍ PRÁVO  </a:t>
            </a:r>
            <a:r>
              <a:rPr lang="cs-CZ" sz="2400" dirty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ABSOLUTNÍ</a:t>
            </a:r>
            <a:r>
              <a:rPr lang="cs-CZ" sz="2400" dirty="0"/>
              <a:t> PRÁVNÍ POVAHY -PŮSOBÍ </a:t>
            </a:r>
            <a:r>
              <a:rPr lang="cs-CZ" sz="2400" u="sng" dirty="0"/>
              <a:t>ERGA OMNES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NEMAJETKOVÝ CHARAKTER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PRÁVO NA OCHRANU OSOBNOSTI JE ZÁKLADNÍ PRÁVO A TA JSOU“ </a:t>
            </a: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PRÁVNÍ ZAKOTVENÍ de lege lata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MEZINÁRODNÍCH DOKUMENTECH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ÚSTAVĚ A LZPS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ZÁKONNÉ ZAKOTVENÍ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MEZINÁRODNĚ/EVROPSKÉ</a:t>
            </a:r>
            <a:br>
              <a:rPr lang="cs-CZ" altLang="cs-CZ" sz="2800" dirty="0"/>
            </a:br>
            <a:r>
              <a:rPr lang="cs-CZ" altLang="cs-CZ" sz="2800" dirty="0"/>
              <a:t>PRÁVNÍ ZAKOTVENÍ</a:t>
            </a:r>
            <a:endParaRPr lang="en-US" altLang="cs-CZ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Všeobecná deklarace lidských práv z roku 1948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Mezinárodní pakt o občanských a politických právech (1966) </a:t>
            </a:r>
            <a:r>
              <a:rPr lang="cs-CZ" altLang="cs-CZ" sz="2000" dirty="0"/>
              <a:t>(vyhláška MZV č. 120/1976 Sb.)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Úmluva o ochraně lidských práv a základních  svobod (EÚLP50) </a:t>
            </a:r>
            <a:r>
              <a:rPr lang="cs-CZ" altLang="cs-CZ" sz="2000" dirty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Úmluva o právech dítěte (sdělení č. 104/1991 Sb., s opčním protokolem č. 57/2006 </a:t>
            </a:r>
            <a:r>
              <a:rPr lang="cs-CZ" altLang="cs-CZ" sz="2000" dirty="0" err="1"/>
              <a:t>Sb.m.s</a:t>
            </a:r>
            <a:r>
              <a:rPr lang="cs-CZ" altLang="cs-CZ" sz="2000" dirty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/>
              <a:t>The</a:t>
            </a:r>
            <a:r>
              <a:rPr lang="cs-CZ" altLang="cs-CZ" sz="2000" dirty="0"/>
              <a:t> Charter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Fundamental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Rights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European</a:t>
            </a:r>
            <a:r>
              <a:rPr lang="cs-CZ" altLang="cs-CZ" sz="2000" dirty="0"/>
              <a:t> Union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Obecné nařízení o ochraně osobních údajů (GDPR) (https://eur-lex.europa.eu/</a:t>
            </a:r>
            <a:r>
              <a:rPr lang="cs-CZ" altLang="cs-CZ" sz="2000" dirty="0" err="1"/>
              <a:t>legal-content</a:t>
            </a:r>
            <a:r>
              <a:rPr lang="cs-CZ" altLang="cs-CZ" sz="2000" dirty="0"/>
              <a:t>/CS/TXT/PDF/?</a:t>
            </a:r>
            <a:r>
              <a:rPr lang="cs-CZ" altLang="cs-CZ" sz="2000" dirty="0" err="1"/>
              <a:t>uri</a:t>
            </a:r>
            <a:r>
              <a:rPr lang="cs-CZ" altLang="cs-CZ" sz="2000" dirty="0"/>
              <a:t>=CELEX:32016R0679)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 další…..</a:t>
            </a:r>
            <a:endParaRPr lang="en-US" altLang="cs-CZ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5671</Words>
  <Application>Microsoft Office PowerPoint</Application>
  <PresentationFormat>Předvádění na obrazovce (4:3)</PresentationFormat>
  <Paragraphs>620</Paragraphs>
  <Slides>62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8" baseType="lpstr">
      <vt:lpstr>Arial</vt:lpstr>
      <vt:lpstr>Symbol</vt:lpstr>
      <vt:lpstr>Tahoma</vt:lpstr>
      <vt:lpstr>Times New Roman</vt:lpstr>
      <vt:lpstr>Wingdings</vt:lpstr>
      <vt:lpstr>Motiv1</vt:lpstr>
      <vt:lpstr>Právo na ochranu osobnosti </vt:lpstr>
      <vt:lpstr>OSNOVA: </vt:lpstr>
      <vt:lpstr>Základní východisko</vt:lpstr>
      <vt:lpstr> SOUKROMÁ OSOBNÍ PRÁVA NEMAJETKOVÉ POVAHY</vt:lpstr>
      <vt:lpstr>  právo na ochranu osobnosti  </vt:lpstr>
      <vt:lpstr>PRÁVO NA OCHRANU OSOBNOSTI</vt:lpstr>
      <vt:lpstr> PRÁVO NA OCHRANU OSOBNOSTI</vt:lpstr>
      <vt:lpstr>PRÁVNÍ ZAKOTVENÍ de lege lata</vt:lpstr>
      <vt:lpstr>MEZINÁRODNĚ/EVROPSKÉ PRÁVNÍ ZAKOTVENÍ</vt:lpstr>
      <vt:lpstr>ÚSTAVNĚ PRÁVNÍ ZAKOTVENÍ PRÁVA NA OCHRANU OSOBNOSTI</vt:lpstr>
      <vt:lpstr>Právo Evropské unie (GDPR)</vt:lpstr>
      <vt:lpstr>ZÁKONNÉ ZAKOTVENÍ PRÁVA NA OCHRANU OSOBNOSTI</vt:lpstr>
      <vt:lpstr>Další související předpisy</vt:lpstr>
      <vt:lpstr>DŮLEŽITÝ PRAMEN POZNÁNÍ</vt:lpstr>
      <vt:lpstr>JMÉNO ČLOVĚKA A JEHO OCHRANA (právo na ochranu jména – zvláštní )</vt:lpstr>
      <vt:lpstr>JMÉNO ČLOVĚKA</vt:lpstr>
      <vt:lpstr>OCHRANA JMÉNA</vt:lpstr>
      <vt:lpstr>Aktivní legitimace k ochraně jména –  §78 OZ</vt:lpstr>
      <vt:lpstr>OCHRANA PŘÍJMENÍ</vt:lpstr>
      <vt:lpstr>PSEUDONYM (§ 79)</vt:lpstr>
      <vt:lpstr>Prezentace aplikace PowerPoint</vt:lpstr>
      <vt:lpstr>PRINCIPY OBECNÉ</vt:lpstr>
      <vt:lpstr>PRINCIPY EXPLICITNĚ V OZ </vt:lpstr>
      <vt:lpstr>OCHRANA OSOBNOSTI (aktivní legitimace)</vt:lpstr>
      <vt:lpstr>OCHRANA OSOBNOSTI V OZ (pasivní legitimace)</vt:lpstr>
      <vt:lpstr>IV. ÚS 3076/20, [ÚS 277/2021] Skutkově: Zeman vs. Šarapatka</vt:lpstr>
      <vt:lpstr>Z argumentace ÚS:</vt:lpstr>
      <vt:lpstr>CHRÁNĚNÉ STATKY OSOBNOSTNÍ DLE OZ</vt:lpstr>
      <vt:lpstr>OMEZENÍ PRÁVA NA OCHRANU OSOBNOSTI</vt:lpstr>
      <vt:lpstr>Zákonné licence (podoba a soukromí)</vt:lpstr>
      <vt:lpstr>Limity!</vt:lpstr>
      <vt:lpstr>ZÁKONNÉ LICENCE I.</vt:lpstr>
      <vt:lpstr>ZÁKONNÉ LICENCE II.</vt:lpstr>
      <vt:lpstr>TEST PROPORCIONALITY</vt:lpstr>
      <vt:lpstr>            PROSTŘEDKY OCHRANY PRÁVA NA OCHRANU OSOBNOSTI (NÁROKY ZE ZÁSAHŮ) </vt:lpstr>
      <vt:lpstr> PROSTŘEDKY OCHRANY OSOBNOSTI I. ZVLÁŠTNÍ ŽALOBNÍ NÁROKY (absolutně pr.)</vt:lpstr>
      <vt:lpstr>PROSTŘEDKY OCHRANY OSOBNOSTI II.  </vt:lpstr>
      <vt:lpstr>NÁHRADA NEMAJEKTOVÉ i MAJETKOVÉ ÚJMY </vt:lpstr>
      <vt:lpstr>Náhrada nemajetkové újmy</vt:lpstr>
      <vt:lpstr>OTÁZKA PROMLČENÍ</vt:lpstr>
      <vt:lpstr> </vt:lpstr>
      <vt:lpstr>DALŠÍ PROSTŘEDKY OCHRANY</vt:lpstr>
      <vt:lpstr>Prezentace aplikace PowerPoint</vt:lpstr>
      <vt:lpstr>PODOBA A SOUKROMÍ V OZ</vt:lpstr>
      <vt:lpstr>Z judikatury:</vt:lpstr>
      <vt:lpstr>Zásah do soukromí - příklad</vt:lpstr>
      <vt:lpstr>K podstatě a rozsahu práva na soukromí (český ÚS):</vt:lpstr>
      <vt:lpstr>PRÁVO NA TĚLESNOU INTEGRITU</vt:lpstr>
      <vt:lpstr>Zásahy do tělesné integrity</vt:lpstr>
      <vt:lpstr>PRÁVA ČLOVĚKA PŘEVZATÉHO DO ZDRAVOTNICKÉHO ZAŘÍZENÍ BEZ JEHO SOUHLASU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Právo na ochranu osobnosti vs.  Právo na informace a svoboda projevu</vt:lpstr>
      <vt:lpstr>Klíčová judikatura ESLP  ochrana osobnosti versus svoboda projevu</vt:lpstr>
      <vt:lpstr>Kritéria pro vymezení hranice akceptovatelné kritiky</vt:lpstr>
      <vt:lpstr>Personální kritérium (Bartoň)</vt:lpstr>
      <vt:lpstr>Hodnotící soud vs. skutkové tvrzení</vt:lpstr>
      <vt:lpstr>OCHRANA OSOBNOSTI V NOZ - SHRNUTÍ </vt:lpstr>
      <vt:lpstr>Literatura: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Kateřina Ronovská</cp:lastModifiedBy>
  <cp:revision>281</cp:revision>
  <dcterms:created xsi:type="dcterms:W3CDTF">2006-03-21T12:38:01Z</dcterms:created>
  <dcterms:modified xsi:type="dcterms:W3CDTF">2024-03-22T13:29:48Z</dcterms:modified>
</cp:coreProperties>
</file>