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1" r:id="rId1"/>
  </p:sldMasterIdLst>
  <p:notesMasterIdLst>
    <p:notesMasterId r:id="rId39"/>
  </p:notesMasterIdLst>
  <p:sldIdLst>
    <p:sldId id="256" r:id="rId2"/>
    <p:sldId id="292" r:id="rId3"/>
    <p:sldId id="293" r:id="rId4"/>
    <p:sldId id="258" r:id="rId5"/>
    <p:sldId id="259" r:id="rId6"/>
    <p:sldId id="260" r:id="rId7"/>
    <p:sldId id="261" r:id="rId8"/>
    <p:sldId id="285" r:id="rId9"/>
    <p:sldId id="286" r:id="rId10"/>
    <p:sldId id="287" r:id="rId11"/>
    <p:sldId id="288" r:id="rId12"/>
    <p:sldId id="289" r:id="rId13"/>
    <p:sldId id="290" r:id="rId14"/>
    <p:sldId id="262" r:id="rId15"/>
    <p:sldId id="263" r:id="rId16"/>
    <p:sldId id="265" r:id="rId17"/>
    <p:sldId id="291" r:id="rId18"/>
    <p:sldId id="266" r:id="rId19"/>
    <p:sldId id="267" r:id="rId20"/>
    <p:sldId id="268" r:id="rId21"/>
    <p:sldId id="269" r:id="rId22"/>
    <p:sldId id="270" r:id="rId23"/>
    <p:sldId id="271" r:id="rId24"/>
    <p:sldId id="272" r:id="rId25"/>
    <p:sldId id="273" r:id="rId26"/>
    <p:sldId id="274" r:id="rId27"/>
    <p:sldId id="275" r:id="rId28"/>
    <p:sldId id="276" r:id="rId29"/>
    <p:sldId id="294" r:id="rId30"/>
    <p:sldId id="295" r:id="rId31"/>
    <p:sldId id="277" r:id="rId32"/>
    <p:sldId id="278" r:id="rId33"/>
    <p:sldId id="279" r:id="rId34"/>
    <p:sldId id="280" r:id="rId35"/>
    <p:sldId id="281" r:id="rId36"/>
    <p:sldId id="282" r:id="rId37"/>
    <p:sldId id="284" r:id="rId38"/>
  </p:sldIdLst>
  <p:sldSz cx="13004800" cy="9753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133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9" name="Rectangle 8"/>
          <p:cNvSpPr/>
          <p:nvPr/>
        </p:nvSpPr>
        <p:spPr>
          <a:xfrm>
            <a:off x="0" y="1"/>
            <a:ext cx="13004800" cy="65024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6773" y="1"/>
            <a:ext cx="12998029" cy="65024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87680" y="7054417"/>
            <a:ext cx="8290560" cy="2080768"/>
          </a:xfrm>
        </p:spPr>
        <p:txBody>
          <a:bodyPr anchor="ctr">
            <a:normAutofit/>
          </a:bodyPr>
          <a:lstStyle>
            <a:lvl1pPr algn="r">
              <a:defRPr sz="6258" spc="284" baseline="0"/>
            </a:lvl1pPr>
          </a:lstStyle>
          <a:p>
            <a:r>
              <a:rPr lang="cs-CZ"/>
              <a:t>Kliknutím lze upravit styl.</a:t>
            </a:r>
            <a:endParaRPr lang="en-US" dirty="0"/>
          </a:p>
        </p:txBody>
      </p:sp>
      <p:sp>
        <p:nvSpPr>
          <p:cNvPr id="3" name="Subtitle 2"/>
          <p:cNvSpPr>
            <a:spLocks noGrp="1"/>
          </p:cNvSpPr>
          <p:nvPr>
            <p:ph type="subTitle" idx="1"/>
          </p:nvPr>
        </p:nvSpPr>
        <p:spPr>
          <a:xfrm>
            <a:off x="9184640" y="7054417"/>
            <a:ext cx="3413760" cy="2080768"/>
          </a:xfrm>
        </p:spPr>
        <p:txBody>
          <a:bodyPr lIns="91440" rIns="91440" anchor="ctr">
            <a:normAutofit/>
          </a:bodyPr>
          <a:lstStyle>
            <a:lvl1pPr marL="0" indent="0" algn="l">
              <a:lnSpc>
                <a:spcPct val="100000"/>
              </a:lnSpc>
              <a:spcBef>
                <a:spcPts val="0"/>
              </a:spcBef>
              <a:buNone/>
              <a:defRPr sz="2276">
                <a:solidFill>
                  <a:schemeClr val="tx1">
                    <a:lumMod val="95000"/>
                    <a:lumOff val="5000"/>
                  </a:schemeClr>
                </a:solidFill>
              </a:defRPr>
            </a:lvl1pPr>
            <a:lvl2pPr marL="650230" indent="0" algn="ctr">
              <a:buNone/>
              <a:defRPr sz="2276"/>
            </a:lvl2pPr>
            <a:lvl3pPr marL="1300460" indent="0" algn="ctr">
              <a:buNone/>
              <a:defRPr sz="2276"/>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lvl1pPr algn="l">
              <a:defRPr/>
            </a:lvl1pPr>
          </a:lstStyle>
          <a:p>
            <a:fld id="{96DFF08F-DC6B-4601-B491-B0F83F6DD2DA}" type="datetimeFigureOut">
              <a:rPr lang="en-US" dirty="0"/>
              <a:pPr/>
              <a:t>4/9/2024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cs-CZ" smtClean="0"/>
              <a:t>‹#›</a:t>
            </a:fld>
            <a:endParaRPr lang="cs-CZ"/>
          </a:p>
        </p:txBody>
      </p:sp>
      <p:cxnSp>
        <p:nvCxnSpPr>
          <p:cNvPr id="8" name="Straight Connector 7"/>
          <p:cNvCxnSpPr/>
          <p:nvPr/>
        </p:nvCxnSpPr>
        <p:spPr>
          <a:xfrm flipV="1">
            <a:off x="8945966" y="7486729"/>
            <a:ext cx="0" cy="130048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5202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4/9/2024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cs-CZ" smtClean="0"/>
              <a:t>‹#›</a:t>
            </a:fld>
            <a:endParaRPr lang="cs-CZ"/>
          </a:p>
        </p:txBody>
      </p:sp>
    </p:spTree>
    <p:extLst>
      <p:ext uri="{BB962C8B-B14F-4D97-AF65-F5344CB8AC3E}">
        <p14:creationId xmlns:p14="http://schemas.microsoft.com/office/powerpoint/2010/main" val="3112096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2" y="1083733"/>
            <a:ext cx="2804160" cy="7694507"/>
          </a:xfrm>
        </p:spPr>
        <p:txBody>
          <a:bodyPr vert="eaVert" lIns="45720" tIns="91440" rIns="45720" bIns="91440"/>
          <a:lstStyle/>
          <a:p>
            <a:r>
              <a:rPr lang="cs-CZ"/>
              <a:t>Kliknutím lze upravit styl.</a:t>
            </a:r>
            <a:endParaRPr lang="en-US" dirty="0"/>
          </a:p>
        </p:txBody>
      </p:sp>
      <p:sp>
        <p:nvSpPr>
          <p:cNvPr id="3" name="Vertical Text Placeholder 2"/>
          <p:cNvSpPr>
            <a:spLocks noGrp="1"/>
          </p:cNvSpPr>
          <p:nvPr>
            <p:ph type="body" orient="vert" idx="1"/>
          </p:nvPr>
        </p:nvSpPr>
        <p:spPr>
          <a:xfrm>
            <a:off x="1056642" y="1083733"/>
            <a:ext cx="8087360" cy="7694507"/>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4/9/2024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cs-CZ" smtClean="0"/>
              <a:t>‹#›</a:t>
            </a:fld>
            <a:endParaRPr lang="cs-CZ"/>
          </a:p>
        </p:txBody>
      </p:sp>
      <p:cxnSp>
        <p:nvCxnSpPr>
          <p:cNvPr id="7" name="Straight Connector 6"/>
          <p:cNvCxnSpPr/>
          <p:nvPr/>
        </p:nvCxnSpPr>
        <p:spPr>
          <a:xfrm rot="5400000" flipV="1">
            <a:off x="10728960" y="246845"/>
            <a:ext cx="0" cy="97536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82384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Název a odrážky">
    <p:spTree>
      <p:nvGrpSpPr>
        <p:cNvPr id="1" name=""/>
        <p:cNvGrpSpPr/>
        <p:nvPr/>
      </p:nvGrpSpPr>
      <p:grpSpPr>
        <a:xfrm>
          <a:off x="0" y="0"/>
          <a:ext cx="0" cy="0"/>
          <a:chOff x="0" y="0"/>
          <a:chExt cx="0" cy="0"/>
        </a:xfrm>
      </p:grpSpPr>
      <p:sp>
        <p:nvSpPr>
          <p:cNvPr id="56" name="Text názvu"/>
          <p:cNvSpPr txBox="1">
            <a:spLocks noGrp="1"/>
          </p:cNvSpPr>
          <p:nvPr>
            <p:ph type="title"/>
          </p:nvPr>
        </p:nvSpPr>
        <p:spPr>
          <a:prstGeom prst="rect">
            <a:avLst/>
          </a:prstGeom>
        </p:spPr>
        <p:txBody>
          <a:bodyPr/>
          <a:lstStyle/>
          <a:p>
            <a:r>
              <a:t>Text názvu</a:t>
            </a:r>
          </a:p>
        </p:txBody>
      </p:sp>
      <p:sp>
        <p:nvSpPr>
          <p:cNvPr id="57" name="Text úrovně 1…"/>
          <p:cNvSpPr txBox="1">
            <a:spLocks noGrp="1"/>
          </p:cNvSpPr>
          <p:nvPr>
            <p:ph type="body" idx="1"/>
          </p:nvPr>
        </p:nvSpPr>
        <p:spPr>
          <a:prstGeom prst="rect">
            <a:avLst/>
          </a:prstGeom>
        </p:spPr>
        <p:txBody>
          <a:bodyPr/>
          <a:lstStyle/>
          <a:p>
            <a:r>
              <a:t>Text úrovně 1</a:t>
            </a:r>
          </a:p>
          <a:p>
            <a:pPr lvl="1"/>
            <a:r>
              <a:t>Text úrovně 2</a:t>
            </a:r>
          </a:p>
          <a:p>
            <a:pPr lvl="2"/>
            <a:r>
              <a:t>Text úrovně 3</a:t>
            </a:r>
          </a:p>
          <a:p>
            <a:pPr lvl="3"/>
            <a:r>
              <a:t>Text úrovně 4</a:t>
            </a:r>
          </a:p>
          <a:p>
            <a:pPr lvl="4"/>
            <a:r>
              <a:t>Text úrovně 5</a:t>
            </a:r>
          </a:p>
        </p:txBody>
      </p:sp>
      <p:sp>
        <p:nvSpPr>
          <p:cNvPr id="58"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1100370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4/9/2024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cs-CZ" smtClean="0"/>
              <a:t>‹#›</a:t>
            </a:fld>
            <a:endParaRPr lang="cs-CZ"/>
          </a:p>
        </p:txBody>
      </p:sp>
    </p:spTree>
    <p:extLst>
      <p:ext uri="{BB962C8B-B14F-4D97-AF65-F5344CB8AC3E}">
        <p14:creationId xmlns:p14="http://schemas.microsoft.com/office/powerpoint/2010/main" val="3484607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spTree>
      <p:nvGrpSpPr>
        <p:cNvPr id="1" name=""/>
        <p:cNvGrpSpPr/>
        <p:nvPr/>
      </p:nvGrpSpPr>
      <p:grpSpPr>
        <a:xfrm>
          <a:off x="0" y="0"/>
          <a:ext cx="0" cy="0"/>
          <a:chOff x="0" y="0"/>
          <a:chExt cx="0" cy="0"/>
        </a:xfrm>
      </p:grpSpPr>
      <p:sp>
        <p:nvSpPr>
          <p:cNvPr id="9" name="Rectangle 8"/>
          <p:cNvSpPr/>
          <p:nvPr/>
        </p:nvSpPr>
        <p:spPr>
          <a:xfrm>
            <a:off x="0" y="1"/>
            <a:ext cx="13004800" cy="65024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10"/>
          <p:cNvSpPr/>
          <p:nvPr/>
        </p:nvSpPr>
        <p:spPr>
          <a:xfrm>
            <a:off x="6773" y="1"/>
            <a:ext cx="12998029" cy="65024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87680" y="7054417"/>
            <a:ext cx="8290560" cy="2080768"/>
          </a:xfrm>
        </p:spPr>
        <p:txBody>
          <a:bodyPr anchor="ctr">
            <a:normAutofit/>
          </a:bodyPr>
          <a:lstStyle>
            <a:lvl1pPr algn="r">
              <a:defRPr sz="6258" b="0" spc="284" baseline="0"/>
            </a:lvl1pPr>
          </a:lstStyle>
          <a:p>
            <a:r>
              <a:rPr lang="cs-CZ"/>
              <a:t>Kliknutím lze upravit styl.</a:t>
            </a:r>
            <a:endParaRPr lang="en-US" dirty="0"/>
          </a:p>
        </p:txBody>
      </p:sp>
      <p:sp>
        <p:nvSpPr>
          <p:cNvPr id="3" name="Text Placeholder 2"/>
          <p:cNvSpPr>
            <a:spLocks noGrp="1"/>
          </p:cNvSpPr>
          <p:nvPr>
            <p:ph type="body" idx="1"/>
          </p:nvPr>
        </p:nvSpPr>
        <p:spPr>
          <a:xfrm>
            <a:off x="9184640" y="7054417"/>
            <a:ext cx="3413760" cy="2080768"/>
          </a:xfrm>
        </p:spPr>
        <p:txBody>
          <a:bodyPr lIns="91440" rIns="91440" anchor="ctr">
            <a:normAutofit/>
          </a:bodyPr>
          <a:lstStyle>
            <a:lvl1pPr marL="0" indent="0">
              <a:lnSpc>
                <a:spcPct val="100000"/>
              </a:lnSpc>
              <a:spcBef>
                <a:spcPts val="0"/>
              </a:spcBef>
              <a:buNone/>
              <a:defRPr sz="2276">
                <a:solidFill>
                  <a:schemeClr val="tx1">
                    <a:lumMod val="95000"/>
                    <a:lumOff val="5000"/>
                  </a:schemeClr>
                </a:solidFill>
              </a:defRPr>
            </a:lvl1pPr>
            <a:lvl2pPr marL="650230" indent="0">
              <a:buNone/>
              <a:defRPr sz="2276">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96DFF08F-DC6B-4601-B491-B0F83F6DD2DA}" type="datetimeFigureOut">
              <a:rPr lang="en-US" dirty="0"/>
              <a:t>4/9/2024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cs-CZ" smtClean="0"/>
              <a:t>‹#›</a:t>
            </a:fld>
            <a:endParaRPr lang="cs-CZ"/>
          </a:p>
        </p:txBody>
      </p:sp>
      <p:cxnSp>
        <p:nvCxnSpPr>
          <p:cNvPr id="8" name="Straight Connector 7"/>
          <p:cNvCxnSpPr/>
          <p:nvPr/>
        </p:nvCxnSpPr>
        <p:spPr>
          <a:xfrm flipV="1">
            <a:off x="8945966" y="7486729"/>
            <a:ext cx="0" cy="130048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77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a:xfrm>
            <a:off x="1092403" y="832307"/>
            <a:ext cx="10368077" cy="2132787"/>
          </a:xfrm>
        </p:spPr>
        <p:txBody>
          <a:bodyPr/>
          <a:lstStyle/>
          <a:p>
            <a:r>
              <a:rPr lang="cs-CZ"/>
              <a:t>Kliknutím lze upravit styl.</a:t>
            </a:r>
            <a:endParaRPr lang="en-US" dirty="0"/>
          </a:p>
        </p:txBody>
      </p:sp>
      <p:sp>
        <p:nvSpPr>
          <p:cNvPr id="3" name="Content Placeholder 2"/>
          <p:cNvSpPr>
            <a:spLocks noGrp="1"/>
          </p:cNvSpPr>
          <p:nvPr>
            <p:ph sz="half" idx="1"/>
          </p:nvPr>
        </p:nvSpPr>
        <p:spPr>
          <a:xfrm>
            <a:off x="1092403" y="3251200"/>
            <a:ext cx="5071872" cy="572211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388608" y="3251200"/>
            <a:ext cx="5071872" cy="572211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4/9/2024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cs-CZ" smtClean="0"/>
              <a:t>‹#›</a:t>
            </a:fld>
            <a:endParaRPr lang="cs-CZ"/>
          </a:p>
        </p:txBody>
      </p:sp>
    </p:spTree>
    <p:extLst>
      <p:ext uri="{BB962C8B-B14F-4D97-AF65-F5344CB8AC3E}">
        <p14:creationId xmlns:p14="http://schemas.microsoft.com/office/powerpoint/2010/main" val="501978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a:xfrm>
            <a:off x="1092403" y="832307"/>
            <a:ext cx="10368077" cy="2132787"/>
          </a:xfrm>
        </p:spPr>
        <p:txBody>
          <a:bodyPr/>
          <a:lstStyle/>
          <a:p>
            <a:r>
              <a:rPr lang="cs-CZ"/>
              <a:t>Kliknutím lze upravit styl.</a:t>
            </a:r>
            <a:endParaRPr lang="en-US" dirty="0"/>
          </a:p>
        </p:txBody>
      </p:sp>
      <p:sp>
        <p:nvSpPr>
          <p:cNvPr id="3" name="Text Placeholder 2"/>
          <p:cNvSpPr>
            <a:spLocks noGrp="1"/>
          </p:cNvSpPr>
          <p:nvPr>
            <p:ph type="body" idx="1"/>
          </p:nvPr>
        </p:nvSpPr>
        <p:spPr>
          <a:xfrm>
            <a:off x="1092403" y="3099927"/>
            <a:ext cx="5071872" cy="1170432"/>
          </a:xfrm>
        </p:spPr>
        <p:txBody>
          <a:bodyPr lIns="137160" rIns="137160" anchor="ctr">
            <a:normAutofit/>
          </a:bodyPr>
          <a:lstStyle>
            <a:lvl1pPr marL="0" indent="0">
              <a:spcBef>
                <a:spcPts val="0"/>
              </a:spcBef>
              <a:spcAft>
                <a:spcPts val="0"/>
              </a:spcAft>
              <a:buNone/>
              <a:defRPr sz="3129" b="0" cap="none" baseline="0">
                <a:solidFill>
                  <a:schemeClr val="accent1"/>
                </a:solidFill>
                <a:latin typeface="+mn-lt"/>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cs-CZ"/>
              <a:t>Po kliknutí můžete upravovat styly textu v předloze.</a:t>
            </a:r>
          </a:p>
        </p:txBody>
      </p:sp>
      <p:sp>
        <p:nvSpPr>
          <p:cNvPr id="4" name="Content Placeholder 3"/>
          <p:cNvSpPr>
            <a:spLocks noGrp="1"/>
          </p:cNvSpPr>
          <p:nvPr>
            <p:ph sz="half" idx="2"/>
          </p:nvPr>
        </p:nvSpPr>
        <p:spPr>
          <a:xfrm>
            <a:off x="1092403" y="4220854"/>
            <a:ext cx="5071872" cy="475245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388608" y="3099927"/>
            <a:ext cx="5071872" cy="1170432"/>
          </a:xfrm>
        </p:spPr>
        <p:txBody>
          <a:bodyPr lIns="137160" rIns="137160" anchor="ctr">
            <a:normAutofit/>
          </a:bodyPr>
          <a:lstStyle>
            <a:lvl1pPr marL="0" indent="0">
              <a:spcBef>
                <a:spcPts val="0"/>
              </a:spcBef>
              <a:spcAft>
                <a:spcPts val="0"/>
              </a:spcAft>
              <a:buNone/>
              <a:defRPr lang="en-US" sz="3129" b="0" kern="1200" cap="none" baseline="0" dirty="0">
                <a:solidFill>
                  <a:schemeClr val="accent1"/>
                </a:solidFill>
                <a:latin typeface="+mn-lt"/>
                <a:ea typeface="+mn-ea"/>
                <a:cs typeface="+mn-cs"/>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marL="0" lvl="0" indent="0" algn="l" defTabSz="1300460" rtl="0" eaLnBrk="1" latinLnBrk="0" hangingPunct="1">
              <a:lnSpc>
                <a:spcPct val="90000"/>
              </a:lnSpc>
              <a:spcBef>
                <a:spcPts val="2560"/>
              </a:spcBef>
              <a:buNone/>
            </a:pPr>
            <a:r>
              <a:rPr lang="cs-CZ"/>
              <a:t>Po kliknutí můžete upravovat styly textu v předloze.</a:t>
            </a:r>
          </a:p>
        </p:txBody>
      </p:sp>
      <p:sp>
        <p:nvSpPr>
          <p:cNvPr id="6" name="Content Placeholder 5"/>
          <p:cNvSpPr>
            <a:spLocks noGrp="1"/>
          </p:cNvSpPr>
          <p:nvPr>
            <p:ph sz="quarter" idx="4"/>
          </p:nvPr>
        </p:nvSpPr>
        <p:spPr>
          <a:xfrm>
            <a:off x="6388608" y="4220854"/>
            <a:ext cx="5071872" cy="475245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4/9/2024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cs-CZ" smtClean="0"/>
              <a:t>‹#›</a:t>
            </a:fld>
            <a:endParaRPr lang="cs-CZ"/>
          </a:p>
        </p:txBody>
      </p:sp>
    </p:spTree>
    <p:extLst>
      <p:ext uri="{BB962C8B-B14F-4D97-AF65-F5344CB8AC3E}">
        <p14:creationId xmlns:p14="http://schemas.microsoft.com/office/powerpoint/2010/main" val="2870536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4/9/2024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cs-CZ" smtClean="0"/>
              <a:t>‹#›</a:t>
            </a:fld>
            <a:endParaRPr lang="cs-CZ"/>
          </a:p>
        </p:txBody>
      </p:sp>
    </p:spTree>
    <p:extLst>
      <p:ext uri="{BB962C8B-B14F-4D97-AF65-F5344CB8AC3E}">
        <p14:creationId xmlns:p14="http://schemas.microsoft.com/office/powerpoint/2010/main" val="2894214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4/9/2024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CB4B4D-7CA3-9044-876B-883B54F8677D}" type="slidenum">
              <a:rPr lang="cs-CZ" smtClean="0"/>
              <a:t>‹#›</a:t>
            </a:fld>
            <a:endParaRPr lang="cs-CZ"/>
          </a:p>
        </p:txBody>
      </p:sp>
    </p:spTree>
    <p:extLst>
      <p:ext uri="{BB962C8B-B14F-4D97-AF65-F5344CB8AC3E}">
        <p14:creationId xmlns:p14="http://schemas.microsoft.com/office/powerpoint/2010/main" val="1718505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8" name="Title 7"/>
          <p:cNvSpPr>
            <a:spLocks noGrp="1"/>
          </p:cNvSpPr>
          <p:nvPr>
            <p:ph type="title"/>
          </p:nvPr>
        </p:nvSpPr>
        <p:spPr>
          <a:xfrm>
            <a:off x="1092403" y="670591"/>
            <a:ext cx="4681728" cy="2470912"/>
          </a:xfrm>
        </p:spPr>
        <p:txBody>
          <a:bodyPr>
            <a:noAutofit/>
          </a:bodyPr>
          <a:lstStyle>
            <a:lvl1pPr>
              <a:lnSpc>
                <a:spcPct val="80000"/>
              </a:lnSpc>
              <a:defRPr sz="5120"/>
            </a:lvl1pPr>
          </a:lstStyle>
          <a:p>
            <a:r>
              <a:rPr lang="cs-CZ"/>
              <a:t>Kliknutím lze upravit styl.</a:t>
            </a:r>
            <a:endParaRPr lang="en-US" dirty="0"/>
          </a:p>
        </p:txBody>
      </p:sp>
      <p:sp>
        <p:nvSpPr>
          <p:cNvPr id="3" name="Content Placeholder 2"/>
          <p:cNvSpPr>
            <a:spLocks noGrp="1"/>
          </p:cNvSpPr>
          <p:nvPr>
            <p:ph idx="1"/>
          </p:nvPr>
        </p:nvSpPr>
        <p:spPr>
          <a:xfrm>
            <a:off x="6096000" y="1170432"/>
            <a:ext cx="6056986" cy="7373722"/>
          </a:xfrm>
        </p:spPr>
        <p:txBody>
          <a:bodyPr>
            <a:normAutofit/>
          </a:bodyPr>
          <a:lstStyle>
            <a:lvl1pPr>
              <a:defRPr sz="2844"/>
            </a:lvl1pPr>
            <a:lvl2pPr>
              <a:defRPr sz="2276"/>
            </a:lvl2pPr>
            <a:lvl3pPr>
              <a:defRPr sz="1707"/>
            </a:lvl3pPr>
            <a:lvl4pPr>
              <a:defRPr sz="1707"/>
            </a:lvl4pPr>
            <a:lvl5pPr>
              <a:defRPr sz="1707"/>
            </a:lvl5pPr>
            <a:lvl6pPr>
              <a:defRPr sz="1707"/>
            </a:lvl6pPr>
            <a:lvl7pPr>
              <a:defRPr sz="1707"/>
            </a:lvl7pPr>
            <a:lvl8pPr>
              <a:defRPr sz="1707"/>
            </a:lvl8pPr>
            <a:lvl9pPr>
              <a:defRPr sz="1707"/>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092403" y="3210675"/>
            <a:ext cx="4681728" cy="5350818"/>
          </a:xfrm>
        </p:spPr>
        <p:txBody>
          <a:bodyPr lIns="91440" rIns="91440">
            <a:normAutofit/>
          </a:bodyPr>
          <a:lstStyle>
            <a:lvl1pPr marL="0" indent="0">
              <a:lnSpc>
                <a:spcPct val="108000"/>
              </a:lnSpc>
              <a:spcBef>
                <a:spcPts val="853"/>
              </a:spcBef>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96DFF08F-DC6B-4601-B491-B0F83F6DD2DA}" type="datetimeFigureOut">
              <a:rPr lang="en-US" dirty="0"/>
              <a:t>4/9/2024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cs-CZ" smtClean="0"/>
              <a:t>‹#›</a:t>
            </a:fld>
            <a:endParaRPr lang="cs-CZ"/>
          </a:p>
        </p:txBody>
      </p:sp>
    </p:spTree>
    <p:extLst>
      <p:ext uri="{BB962C8B-B14F-4D97-AF65-F5344CB8AC3E}">
        <p14:creationId xmlns:p14="http://schemas.microsoft.com/office/powerpoint/2010/main" val="3735122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487680" y="7054418"/>
            <a:ext cx="8290560" cy="2080768"/>
          </a:xfrm>
        </p:spPr>
        <p:txBody>
          <a:bodyPr anchor="ctr">
            <a:normAutofit/>
          </a:bodyPr>
          <a:lstStyle>
            <a:lvl1pPr algn="r">
              <a:defRPr sz="6258" spc="284" baseline="0"/>
            </a:lvl1pPr>
          </a:lstStyle>
          <a:p>
            <a:r>
              <a:rPr lang="cs-CZ"/>
              <a:t>Kliknutím lze upravit styl.</a:t>
            </a:r>
            <a:endParaRPr lang="en-US" dirty="0"/>
          </a:p>
        </p:txBody>
      </p:sp>
      <p:sp>
        <p:nvSpPr>
          <p:cNvPr id="3" name="Picture Placeholder 2"/>
          <p:cNvSpPr>
            <a:spLocks noGrp="1" noChangeAspect="1"/>
          </p:cNvSpPr>
          <p:nvPr>
            <p:ph type="pic" idx="1"/>
          </p:nvPr>
        </p:nvSpPr>
        <p:spPr>
          <a:xfrm>
            <a:off x="0" y="-1"/>
            <a:ext cx="13001549" cy="6502400"/>
          </a:xfrm>
          <a:solidFill>
            <a:schemeClr val="accent1">
              <a:lumMod val="60000"/>
              <a:lumOff val="40000"/>
            </a:schemeClr>
          </a:solidFill>
        </p:spPr>
        <p:txBody>
          <a:bodyPr lIns="457200" tIns="365760" anchor="t"/>
          <a:lstStyle>
            <a:lvl1pPr marL="0" indent="0">
              <a:buNone/>
              <a:defRPr sz="3413"/>
            </a:lvl1pPr>
            <a:lvl2pPr marL="487672" indent="0">
              <a:buNone/>
              <a:defRPr sz="2987"/>
            </a:lvl2pPr>
            <a:lvl3pPr marL="975345" indent="0">
              <a:buNone/>
              <a:defRPr sz="2560"/>
            </a:lvl3pPr>
            <a:lvl4pPr marL="1463017" indent="0">
              <a:buNone/>
              <a:defRPr sz="2133"/>
            </a:lvl4pPr>
            <a:lvl5pPr marL="1950690" indent="0">
              <a:buNone/>
              <a:defRPr sz="2133"/>
            </a:lvl5pPr>
            <a:lvl6pPr marL="2438362" indent="0">
              <a:buNone/>
              <a:defRPr sz="2133"/>
            </a:lvl6pPr>
            <a:lvl7pPr marL="2926034" indent="0">
              <a:buNone/>
              <a:defRPr sz="2133"/>
            </a:lvl7pPr>
            <a:lvl8pPr marL="3413707" indent="0">
              <a:buNone/>
              <a:defRPr sz="2133"/>
            </a:lvl8pPr>
            <a:lvl9pPr marL="3901379" indent="0">
              <a:buNone/>
              <a:defRPr sz="2133"/>
            </a:lvl9pPr>
          </a:lstStyle>
          <a:p>
            <a:r>
              <a:rPr lang="cs-CZ"/>
              <a:t>Kliknutím na ikonu přidáte obrázek.</a:t>
            </a:r>
            <a:endParaRPr lang="en-US" dirty="0"/>
          </a:p>
        </p:txBody>
      </p:sp>
      <p:sp>
        <p:nvSpPr>
          <p:cNvPr id="4" name="Text Placeholder 3"/>
          <p:cNvSpPr>
            <a:spLocks noGrp="1"/>
          </p:cNvSpPr>
          <p:nvPr>
            <p:ph type="body" sz="half" idx="2"/>
          </p:nvPr>
        </p:nvSpPr>
        <p:spPr>
          <a:xfrm>
            <a:off x="9184640" y="7054418"/>
            <a:ext cx="3413760" cy="2080768"/>
          </a:xfrm>
        </p:spPr>
        <p:txBody>
          <a:bodyPr lIns="91440" rIns="91440" anchor="ctr">
            <a:normAutofit/>
          </a:bodyPr>
          <a:lstStyle>
            <a:lvl1pPr marL="0" indent="0">
              <a:lnSpc>
                <a:spcPct val="100000"/>
              </a:lnSpc>
              <a:spcBef>
                <a:spcPts val="0"/>
              </a:spcBef>
              <a:buNone/>
              <a:defRPr sz="2276">
                <a:solidFill>
                  <a:schemeClr val="tx1">
                    <a:lumMod val="95000"/>
                    <a:lumOff val="5000"/>
                  </a:schemeClr>
                </a:solidFill>
              </a:defRPr>
            </a:lvl1pPr>
            <a:lvl2pPr marL="487672" indent="0">
              <a:buNone/>
              <a:defRPr sz="1493"/>
            </a:lvl2pPr>
            <a:lvl3pPr marL="975345" indent="0">
              <a:buNone/>
              <a:defRPr sz="1280"/>
            </a:lvl3pPr>
            <a:lvl4pPr marL="1463017" indent="0">
              <a:buNone/>
              <a:defRPr sz="1067"/>
            </a:lvl4pPr>
            <a:lvl5pPr marL="1950690" indent="0">
              <a:buNone/>
              <a:defRPr sz="1067"/>
            </a:lvl5pPr>
            <a:lvl6pPr marL="2438362" indent="0">
              <a:buNone/>
              <a:defRPr sz="1067"/>
            </a:lvl6pPr>
            <a:lvl7pPr marL="2926034" indent="0">
              <a:buNone/>
              <a:defRPr sz="1067"/>
            </a:lvl7pPr>
            <a:lvl8pPr marL="3413707" indent="0">
              <a:buNone/>
              <a:defRPr sz="1067"/>
            </a:lvl8pPr>
            <a:lvl9pPr marL="3901379" indent="0">
              <a:buNone/>
              <a:defRPr sz="1067"/>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9CDD058F-B960-4439-B370-43D89816EE05}" type="datetimeFigureOut">
              <a:rPr lang="en-US" dirty="0"/>
              <a:t>4/9/2024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cs-CZ" smtClean="0"/>
              <a:t>‹#›</a:t>
            </a:fld>
            <a:endParaRPr lang="cs-CZ"/>
          </a:p>
        </p:txBody>
      </p:sp>
      <p:cxnSp>
        <p:nvCxnSpPr>
          <p:cNvPr id="8" name="Straight Connector 7"/>
          <p:cNvCxnSpPr/>
          <p:nvPr/>
        </p:nvCxnSpPr>
        <p:spPr>
          <a:xfrm flipV="1">
            <a:off x="8945966" y="7486729"/>
            <a:ext cx="0" cy="130048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6656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2403" y="832307"/>
            <a:ext cx="10368077" cy="2132787"/>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1092404" y="3251200"/>
            <a:ext cx="10368078" cy="5722112"/>
          </a:xfrm>
          <a:prstGeom prst="rect">
            <a:avLst/>
          </a:prstGeom>
        </p:spPr>
        <p:txBody>
          <a:bodyPr vert="horz" lIns="45720" tIns="45720" rIns="4572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092405" y="9202779"/>
            <a:ext cx="2297752" cy="390144"/>
          </a:xfrm>
          <a:prstGeom prst="rect">
            <a:avLst/>
          </a:prstGeom>
        </p:spPr>
        <p:txBody>
          <a:bodyPr vert="horz" lIns="91440" tIns="45720" rIns="91440" bIns="45720" rtlCol="0" anchor="ctr"/>
          <a:lstStyle>
            <a:lvl1pPr algn="l">
              <a:defRPr sz="1422">
                <a:solidFill>
                  <a:schemeClr val="tx1">
                    <a:lumMod val="95000"/>
                    <a:lumOff val="5000"/>
                  </a:schemeClr>
                </a:solidFill>
                <a:latin typeface="+mj-lt"/>
              </a:defRPr>
            </a:lvl1pPr>
          </a:lstStyle>
          <a:p>
            <a:fld id="{96DFF08F-DC6B-4601-B491-B0F83F6DD2DA}" type="datetimeFigureOut">
              <a:rPr lang="en-US" dirty="0"/>
              <a:pPr/>
              <a:t>4/9/2024</a:t>
            </a:fld>
            <a:endParaRPr lang="en-US" dirty="0"/>
          </a:p>
        </p:txBody>
      </p:sp>
      <p:sp>
        <p:nvSpPr>
          <p:cNvPr id="5" name="Footer Placeholder 4"/>
          <p:cNvSpPr>
            <a:spLocks noGrp="1"/>
          </p:cNvSpPr>
          <p:nvPr>
            <p:ph type="ftr" sz="quarter" idx="3"/>
          </p:nvPr>
        </p:nvSpPr>
        <p:spPr>
          <a:xfrm>
            <a:off x="5165796" y="9202779"/>
            <a:ext cx="6294889" cy="390144"/>
          </a:xfrm>
          <a:prstGeom prst="rect">
            <a:avLst/>
          </a:prstGeom>
        </p:spPr>
        <p:txBody>
          <a:bodyPr vert="horz" lIns="91440" tIns="45720" rIns="91440" bIns="45720" rtlCol="0" anchor="ctr"/>
          <a:lstStyle>
            <a:lvl1pPr algn="r">
              <a:defRPr sz="1422"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1559822" y="9202779"/>
            <a:ext cx="1038578" cy="390144"/>
          </a:xfrm>
          <a:prstGeom prst="rect">
            <a:avLst/>
          </a:prstGeom>
        </p:spPr>
        <p:txBody>
          <a:bodyPr vert="horz" lIns="91440" tIns="45720" rIns="91440" bIns="45720" rtlCol="0" anchor="ctr"/>
          <a:lstStyle>
            <a:lvl1pPr algn="l">
              <a:defRPr sz="1422">
                <a:solidFill>
                  <a:schemeClr val="tx1">
                    <a:lumMod val="95000"/>
                    <a:lumOff val="5000"/>
                  </a:schemeClr>
                </a:solidFill>
                <a:latin typeface="+mj-lt"/>
              </a:defRPr>
            </a:lvl1pPr>
          </a:lstStyle>
          <a:p>
            <a:fld id="{86CB4B4D-7CA3-9044-876B-883B54F8677D}" type="slidenum">
              <a:rPr lang="cs-CZ" smtClean="0"/>
              <a:t>‹#›</a:t>
            </a:fld>
            <a:endParaRPr lang="cs-CZ"/>
          </a:p>
        </p:txBody>
      </p:sp>
      <p:cxnSp>
        <p:nvCxnSpPr>
          <p:cNvPr id="7" name="Straight Connector 6"/>
          <p:cNvCxnSpPr/>
          <p:nvPr/>
        </p:nvCxnSpPr>
        <p:spPr>
          <a:xfrm flipV="1">
            <a:off x="812800" y="1175216"/>
            <a:ext cx="0" cy="130048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193114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1300460" rtl="0" eaLnBrk="1" latinLnBrk="0" hangingPunct="1">
        <a:lnSpc>
          <a:spcPct val="80000"/>
        </a:lnSpc>
        <a:spcBef>
          <a:spcPct val="0"/>
        </a:spcBef>
        <a:buNone/>
        <a:defRPr sz="6258" kern="1200" cap="all" spc="142" baseline="0">
          <a:solidFill>
            <a:schemeClr val="tx1">
              <a:lumMod val="95000"/>
              <a:lumOff val="5000"/>
            </a:schemeClr>
          </a:solidFill>
          <a:latin typeface="+mj-lt"/>
          <a:ea typeface="+mj-ea"/>
          <a:cs typeface="+mj-cs"/>
        </a:defRPr>
      </a:lvl1pPr>
    </p:titleStyle>
    <p:bodyStyle>
      <a:lvl1pPr marL="130046" indent="-130046" algn="l" defTabSz="1300460" rtl="0" eaLnBrk="1" latinLnBrk="0" hangingPunct="1">
        <a:lnSpc>
          <a:spcPct val="90000"/>
        </a:lnSpc>
        <a:spcBef>
          <a:spcPts val="1707"/>
        </a:spcBef>
        <a:spcAft>
          <a:spcPts val="284"/>
        </a:spcAft>
        <a:buClr>
          <a:schemeClr val="accent1"/>
        </a:buClr>
        <a:buSzPct val="100000"/>
        <a:buFont typeface="Tw Cen MT" panose="020B0602020104020603" pitchFamily="34" charset="0"/>
        <a:buChar char=" "/>
        <a:defRPr sz="2844" kern="1200">
          <a:solidFill>
            <a:schemeClr val="tx1"/>
          </a:solidFill>
          <a:latin typeface="+mn-lt"/>
          <a:ea typeface="+mn-ea"/>
          <a:cs typeface="+mn-cs"/>
        </a:defRPr>
      </a:lvl1pPr>
      <a:lvl2pPr marL="377133" indent="-195069" algn="l" defTabSz="1300460" rtl="0" eaLnBrk="1" latinLnBrk="0" hangingPunct="1">
        <a:lnSpc>
          <a:spcPct val="90000"/>
        </a:lnSpc>
        <a:spcBef>
          <a:spcPts val="284"/>
        </a:spcBef>
        <a:spcAft>
          <a:spcPts val="569"/>
        </a:spcAft>
        <a:buClr>
          <a:schemeClr val="accent1"/>
        </a:buClr>
        <a:buFont typeface="Wingdings 3" pitchFamily="18" charset="2"/>
        <a:buChar char=""/>
        <a:defRPr sz="2276" kern="1200">
          <a:solidFill>
            <a:schemeClr val="tx1"/>
          </a:solidFill>
          <a:latin typeface="+mn-lt"/>
          <a:ea typeface="+mn-ea"/>
          <a:cs typeface="+mn-cs"/>
        </a:defRPr>
      </a:lvl2pPr>
      <a:lvl3pPr marL="637225" indent="-195069" algn="l" defTabSz="1300460" rtl="0" eaLnBrk="1" latinLnBrk="0" hangingPunct="1">
        <a:lnSpc>
          <a:spcPct val="90000"/>
        </a:lnSpc>
        <a:spcBef>
          <a:spcPts val="284"/>
        </a:spcBef>
        <a:spcAft>
          <a:spcPts val="569"/>
        </a:spcAft>
        <a:buClr>
          <a:schemeClr val="accent1"/>
        </a:buClr>
        <a:buFont typeface="Wingdings 3" pitchFamily="18" charset="2"/>
        <a:buChar char=""/>
        <a:defRPr sz="1707" kern="1200">
          <a:solidFill>
            <a:schemeClr val="tx1"/>
          </a:solidFill>
          <a:latin typeface="+mn-lt"/>
          <a:ea typeface="+mn-ea"/>
          <a:cs typeface="+mn-cs"/>
        </a:defRPr>
      </a:lvl3pPr>
      <a:lvl4pPr marL="845299" indent="-195069" algn="l" defTabSz="1300460" rtl="0" eaLnBrk="1" latinLnBrk="0" hangingPunct="1">
        <a:lnSpc>
          <a:spcPct val="90000"/>
        </a:lnSpc>
        <a:spcBef>
          <a:spcPts val="284"/>
        </a:spcBef>
        <a:spcAft>
          <a:spcPts val="569"/>
        </a:spcAft>
        <a:buClr>
          <a:schemeClr val="accent1"/>
        </a:buClr>
        <a:buFont typeface="Wingdings 3" pitchFamily="18" charset="2"/>
        <a:buChar char=""/>
        <a:defRPr sz="1707" kern="1200">
          <a:solidFill>
            <a:schemeClr val="tx1"/>
          </a:solidFill>
          <a:latin typeface="+mn-lt"/>
          <a:ea typeface="+mn-ea"/>
          <a:cs typeface="+mn-cs"/>
        </a:defRPr>
      </a:lvl4pPr>
      <a:lvl5pPr marL="1105391" indent="-195069" algn="l" defTabSz="1300460" rtl="0" eaLnBrk="1" latinLnBrk="0" hangingPunct="1">
        <a:lnSpc>
          <a:spcPct val="90000"/>
        </a:lnSpc>
        <a:spcBef>
          <a:spcPts val="284"/>
        </a:spcBef>
        <a:spcAft>
          <a:spcPts val="569"/>
        </a:spcAft>
        <a:buClr>
          <a:schemeClr val="accent1"/>
        </a:buClr>
        <a:buFont typeface="Wingdings 3" pitchFamily="18" charset="2"/>
        <a:buChar char=""/>
        <a:defRPr sz="1707" kern="1200">
          <a:solidFill>
            <a:schemeClr val="tx1"/>
          </a:solidFill>
          <a:latin typeface="+mn-lt"/>
          <a:ea typeface="+mn-ea"/>
          <a:cs typeface="+mn-cs"/>
        </a:defRPr>
      </a:lvl5pPr>
      <a:lvl6pPr marL="1300460" indent="-195069" algn="l" defTabSz="1300460" rtl="0" eaLnBrk="1" latinLnBrk="0" hangingPunct="1">
        <a:lnSpc>
          <a:spcPct val="90000"/>
        </a:lnSpc>
        <a:spcBef>
          <a:spcPts val="284"/>
        </a:spcBef>
        <a:spcAft>
          <a:spcPts val="569"/>
        </a:spcAft>
        <a:buClr>
          <a:schemeClr val="accent1"/>
        </a:buClr>
        <a:buFont typeface="Wingdings 3" pitchFamily="18" charset="2"/>
        <a:buChar char=""/>
        <a:defRPr sz="1707" kern="1200">
          <a:solidFill>
            <a:schemeClr val="tx1"/>
          </a:solidFill>
          <a:latin typeface="+mn-lt"/>
          <a:ea typeface="+mn-ea"/>
          <a:cs typeface="+mn-cs"/>
        </a:defRPr>
      </a:lvl6pPr>
      <a:lvl7pPr marL="1508533" indent="-195069" algn="l" defTabSz="1300460" rtl="0" eaLnBrk="1" latinLnBrk="0" hangingPunct="1">
        <a:lnSpc>
          <a:spcPct val="90000"/>
        </a:lnSpc>
        <a:spcBef>
          <a:spcPts val="284"/>
        </a:spcBef>
        <a:spcAft>
          <a:spcPts val="569"/>
        </a:spcAft>
        <a:buClr>
          <a:schemeClr val="accent1"/>
        </a:buClr>
        <a:buFont typeface="Wingdings 3" pitchFamily="18" charset="2"/>
        <a:buChar char=""/>
        <a:defRPr sz="1707" kern="1200">
          <a:solidFill>
            <a:schemeClr val="tx1"/>
          </a:solidFill>
          <a:latin typeface="+mn-lt"/>
          <a:ea typeface="+mn-ea"/>
          <a:cs typeface="+mn-cs"/>
        </a:defRPr>
      </a:lvl7pPr>
      <a:lvl8pPr marL="1729611" indent="-195069" algn="l" defTabSz="1300460" rtl="0" eaLnBrk="1" latinLnBrk="0" hangingPunct="1">
        <a:lnSpc>
          <a:spcPct val="90000"/>
        </a:lnSpc>
        <a:spcBef>
          <a:spcPts val="284"/>
        </a:spcBef>
        <a:spcAft>
          <a:spcPts val="569"/>
        </a:spcAft>
        <a:buClr>
          <a:schemeClr val="accent1"/>
        </a:buClr>
        <a:buFont typeface="Wingdings 3" pitchFamily="18" charset="2"/>
        <a:buChar char=""/>
        <a:defRPr sz="1707" kern="1200">
          <a:solidFill>
            <a:schemeClr val="tx1"/>
          </a:solidFill>
          <a:latin typeface="+mn-lt"/>
          <a:ea typeface="+mn-ea"/>
          <a:cs typeface="+mn-cs"/>
        </a:defRPr>
      </a:lvl8pPr>
      <a:lvl9pPr marL="1937685" indent="-195069" algn="l" defTabSz="1300460" rtl="0" eaLnBrk="1" latinLnBrk="0" hangingPunct="1">
        <a:lnSpc>
          <a:spcPct val="90000"/>
        </a:lnSpc>
        <a:spcBef>
          <a:spcPts val="284"/>
        </a:spcBef>
        <a:spcAft>
          <a:spcPts val="569"/>
        </a:spcAft>
        <a:buClr>
          <a:schemeClr val="accent1"/>
        </a:buClr>
        <a:buFont typeface="Wingdings 3" pitchFamily="18" charset="2"/>
        <a:buChar char=""/>
        <a:defRPr sz="1707"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ystematický, logický, teleologický výklad"/>
          <p:cNvSpPr txBox="1">
            <a:spLocks noGrp="1"/>
          </p:cNvSpPr>
          <p:nvPr>
            <p:ph type="ctrTitle"/>
          </p:nvPr>
        </p:nvSpPr>
        <p:spPr>
          <a:prstGeom prst="rect">
            <a:avLst/>
          </a:prstGeom>
        </p:spPr>
        <p:txBody>
          <a:bodyPr/>
          <a:lstStyle>
            <a:lvl1pPr>
              <a:defRPr>
                <a:solidFill>
                  <a:srgbClr val="0433FF"/>
                </a:solidFill>
              </a:defRPr>
            </a:lvl1pPr>
          </a:lstStyle>
          <a:p>
            <a:r>
              <a:rPr>
                <a:solidFill>
                  <a:srgbClr val="0070C0"/>
                </a:solidFill>
              </a:rPr>
              <a:t>Systematický, logický, teleologický výklad</a:t>
            </a:r>
          </a:p>
        </p:txBody>
      </p:sp>
      <p:sp>
        <p:nvSpPr>
          <p:cNvPr id="120" name="Dennis Wassouf…"/>
          <p:cNvSpPr txBox="1">
            <a:spLocks noGrp="1"/>
          </p:cNvSpPr>
          <p:nvPr>
            <p:ph type="subTitle" idx="1"/>
          </p:nvPr>
        </p:nvSpPr>
        <p:spPr>
          <a:prstGeom prst="rect">
            <a:avLst/>
          </a:prstGeom>
        </p:spPr>
        <p:txBody>
          <a:bodyPr/>
          <a:lstStyle/>
          <a:p>
            <a:pPr defTabSz="537463">
              <a:defRPr sz="3404"/>
            </a:pPr>
            <a:r>
              <a:t>Dennis Wassouf </a:t>
            </a:r>
          </a:p>
          <a:p>
            <a:pPr defTabSz="537463">
              <a:defRPr sz="3404"/>
            </a:pPr>
            <a:r>
              <a:t>Teorie práva II. (Jaro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D26FE7C-65F3-4335-06DB-E17BF9326C27}"/>
              </a:ext>
            </a:extLst>
          </p:cNvPr>
          <p:cNvSpPr>
            <a:spLocks noGrp="1"/>
          </p:cNvSpPr>
          <p:nvPr>
            <p:ph type="title"/>
          </p:nvPr>
        </p:nvSpPr>
        <p:spPr/>
        <p:txBody>
          <a:bodyPr/>
          <a:lstStyle/>
          <a:p>
            <a:r>
              <a:rPr lang="cs-CZ">
                <a:solidFill>
                  <a:srgbClr val="0070C0"/>
                </a:solidFill>
              </a:rPr>
              <a:t>Princip vyloučení redundance</a:t>
            </a:r>
          </a:p>
        </p:txBody>
      </p:sp>
      <p:sp>
        <p:nvSpPr>
          <p:cNvPr id="3" name="Zástupný text 2">
            <a:extLst>
              <a:ext uri="{FF2B5EF4-FFF2-40B4-BE49-F238E27FC236}">
                <a16:creationId xmlns:a16="http://schemas.microsoft.com/office/drawing/2014/main" id="{A7B02DC1-BFB8-1E4D-A0B7-4B944F0E7FA1}"/>
              </a:ext>
            </a:extLst>
          </p:cNvPr>
          <p:cNvSpPr>
            <a:spLocks noGrp="1"/>
          </p:cNvSpPr>
          <p:nvPr>
            <p:ph type="body" idx="1"/>
          </p:nvPr>
        </p:nvSpPr>
        <p:spPr>
          <a:xfrm>
            <a:off x="1092403" y="3251200"/>
            <a:ext cx="11446149" cy="5722112"/>
          </a:xfrm>
        </p:spPr>
        <p:txBody>
          <a:bodyPr>
            <a:normAutofit fontScale="92500"/>
          </a:bodyPr>
          <a:lstStyle/>
          <a:p>
            <a:pPr algn="just">
              <a:buFont typeface="Arial" panose="020B0604020202020204" pitchFamily="34" charset="0"/>
              <a:buChar char="•"/>
            </a:pPr>
            <a:r>
              <a:rPr lang="cs-CZ" dirty="0"/>
              <a:t>Racionálně uspořádaný systém nemá obsahovat ustanovení, která nemohou dopadat na žádnou reálnou situaci. </a:t>
            </a:r>
          </a:p>
          <a:p>
            <a:pPr algn="just">
              <a:buFont typeface="Arial" panose="020B0604020202020204" pitchFamily="34" charset="0"/>
              <a:buChar char="•"/>
            </a:pPr>
            <a:r>
              <a:rPr lang="cs-CZ" i="1" dirty="0"/>
              <a:t>„Ustanovení je třeba interpretovat tak, aby se jiné nestalo </a:t>
            </a:r>
            <a:r>
              <a:rPr lang="cs-CZ" i="1" dirty="0" err="1"/>
              <a:t>obsolentní</a:t>
            </a:r>
            <a:r>
              <a:rPr lang="cs-CZ" i="1" dirty="0"/>
              <a:t>.“ </a:t>
            </a:r>
            <a:r>
              <a:rPr lang="cs-CZ" dirty="0"/>
              <a:t>– Filip </a:t>
            </a:r>
            <a:r>
              <a:rPr lang="cs-CZ" dirty="0" err="1"/>
              <a:t>Melzer</a:t>
            </a:r>
            <a:endParaRPr lang="cs-CZ" dirty="0"/>
          </a:p>
          <a:p>
            <a:pPr marL="0" indent="0" algn="just">
              <a:buNone/>
            </a:pPr>
            <a:r>
              <a:rPr lang="cs-CZ" b="1" dirty="0"/>
              <a:t>Dvě dílčí zásady:</a:t>
            </a:r>
          </a:p>
          <a:p>
            <a:pPr marL="514350" indent="-514350" algn="just">
              <a:buFont typeface="+mj-lt"/>
              <a:buAutoNum type="alphaLcParenR"/>
            </a:pPr>
            <a:r>
              <a:rPr lang="cs-CZ" dirty="0"/>
              <a:t>Zásada nevytváření nepoužitelných ustanovení.</a:t>
            </a:r>
          </a:p>
          <a:p>
            <a:pPr marL="514350" indent="-514350" algn="just">
              <a:buFont typeface="+mj-lt"/>
              <a:buAutoNum type="alphaLcParenR"/>
            </a:pPr>
            <a:r>
              <a:rPr lang="cs-CZ" dirty="0"/>
              <a:t>Zásada nevytváření nadbytečných ustanovení.</a:t>
            </a:r>
          </a:p>
          <a:p>
            <a:pPr algn="just">
              <a:buFont typeface="Arial" panose="020B0604020202020204" pitchFamily="34" charset="0"/>
              <a:buChar char="•"/>
            </a:pPr>
            <a:r>
              <a:rPr lang="cs-CZ" dirty="0"/>
              <a:t>Vychází z předpokladu </a:t>
            </a:r>
            <a:r>
              <a:rPr lang="cs-CZ" b="1" dirty="0"/>
              <a:t>racionálního zákonodárce</a:t>
            </a:r>
            <a:r>
              <a:rPr lang="cs-CZ" dirty="0"/>
              <a:t>. Částečnou oporu pro něj nacházíme v čl. 39 odst. 1 LPV: </a:t>
            </a:r>
            <a:r>
              <a:rPr lang="cs-CZ" i="1" dirty="0"/>
              <a:t>„Právní předpis obsahuje pouze ustanovení normativní povahy.“</a:t>
            </a:r>
          </a:p>
          <a:p>
            <a:pPr algn="just">
              <a:buFont typeface="Arial" panose="020B0604020202020204" pitchFamily="34" charset="0"/>
              <a:buChar char="•"/>
            </a:pPr>
            <a:r>
              <a:rPr lang="cs-CZ" dirty="0"/>
              <a:t>Druhá zásada je aplikačně slabší, platí totiž zásada</a:t>
            </a:r>
            <a:r>
              <a:rPr lang="cs-CZ" i="1" dirty="0"/>
              <a:t> </a:t>
            </a:r>
            <a:r>
              <a:rPr lang="cs-CZ" i="1" dirty="0" err="1"/>
              <a:t>superfluum</a:t>
            </a:r>
            <a:r>
              <a:rPr lang="cs-CZ" i="1" dirty="0"/>
              <a:t> non </a:t>
            </a:r>
            <a:r>
              <a:rPr lang="cs-CZ" i="1" dirty="0" err="1"/>
              <a:t>nocet</a:t>
            </a:r>
            <a:r>
              <a:rPr lang="cs-CZ" i="1" dirty="0"/>
              <a:t> </a:t>
            </a:r>
            <a:r>
              <a:rPr lang="cs-CZ" dirty="0"/>
              <a:t>(nadbytečné neškodí)</a:t>
            </a:r>
            <a:r>
              <a:rPr lang="cs-CZ" i="1" dirty="0"/>
              <a:t>. </a:t>
            </a:r>
          </a:p>
          <a:p>
            <a:pPr marL="514350" indent="-514350" algn="just">
              <a:buFont typeface="+mj-lt"/>
              <a:buAutoNum type="alphaLcParenR"/>
            </a:pPr>
            <a:endParaRPr lang="cs-CZ" b="1" dirty="0"/>
          </a:p>
          <a:p>
            <a:pPr marL="0" indent="0" algn="just">
              <a:buNone/>
            </a:pPr>
            <a:endParaRPr lang="cs-CZ" i="1" dirty="0"/>
          </a:p>
        </p:txBody>
      </p:sp>
    </p:spTree>
    <p:extLst>
      <p:ext uri="{BB962C8B-B14F-4D97-AF65-F5344CB8AC3E}">
        <p14:creationId xmlns:p14="http://schemas.microsoft.com/office/powerpoint/2010/main" val="63527183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4660EA-E0A7-7FA6-7921-F6C55AAD2665}"/>
              </a:ext>
            </a:extLst>
          </p:cNvPr>
          <p:cNvSpPr>
            <a:spLocks noGrp="1"/>
          </p:cNvSpPr>
          <p:nvPr>
            <p:ph type="title"/>
          </p:nvPr>
        </p:nvSpPr>
        <p:spPr/>
        <p:txBody>
          <a:bodyPr/>
          <a:lstStyle/>
          <a:p>
            <a:r>
              <a:rPr lang="cs-CZ">
                <a:solidFill>
                  <a:srgbClr val="0070C0"/>
                </a:solidFill>
              </a:rPr>
              <a:t>Princip úplnosti právního řádu </a:t>
            </a:r>
          </a:p>
        </p:txBody>
      </p:sp>
      <p:sp>
        <p:nvSpPr>
          <p:cNvPr id="3" name="Zástupný text 2">
            <a:extLst>
              <a:ext uri="{FF2B5EF4-FFF2-40B4-BE49-F238E27FC236}">
                <a16:creationId xmlns:a16="http://schemas.microsoft.com/office/drawing/2014/main" id="{33694EE7-A018-D826-DD8D-C4A3C204979B}"/>
              </a:ext>
            </a:extLst>
          </p:cNvPr>
          <p:cNvSpPr>
            <a:spLocks noGrp="1"/>
          </p:cNvSpPr>
          <p:nvPr>
            <p:ph type="body" idx="1"/>
          </p:nvPr>
        </p:nvSpPr>
        <p:spPr>
          <a:xfrm>
            <a:off x="1092403" y="3251200"/>
            <a:ext cx="11333415" cy="5722112"/>
          </a:xfrm>
        </p:spPr>
        <p:txBody>
          <a:bodyPr>
            <a:normAutofit lnSpcReduction="10000"/>
          </a:bodyPr>
          <a:lstStyle/>
          <a:p>
            <a:pPr algn="just">
              <a:buFont typeface="Arial" panose="020B0604020202020204" pitchFamily="34" charset="0"/>
              <a:buChar char="•"/>
            </a:pPr>
            <a:r>
              <a:rPr lang="cs-CZ" dirty="0"/>
              <a:t>Zákaz vykládat ustanovení tak, že bychom vyvářeli mezery  zákoně. </a:t>
            </a:r>
          </a:p>
          <a:p>
            <a:pPr algn="just">
              <a:buFont typeface="Arial" panose="020B0604020202020204" pitchFamily="34" charset="0"/>
              <a:buChar char="•"/>
            </a:pPr>
            <a:r>
              <a:rPr lang="cs-CZ" b="1" dirty="0"/>
              <a:t>Mezera v zákoně: </a:t>
            </a:r>
            <a:r>
              <a:rPr lang="cs-CZ" dirty="0" err="1"/>
              <a:t>protiplánová</a:t>
            </a:r>
            <a:r>
              <a:rPr lang="cs-CZ" dirty="0"/>
              <a:t> neúplnost zákonodárství, kdy pro daný problém v textu zákona chybí aplikovatelné ustanovení, který by ale existovat mělo, aby </a:t>
            </a:r>
            <a:r>
              <a:rPr lang="cs-CZ" dirty="0" err="1"/>
              <a:t>pr</a:t>
            </a:r>
            <a:r>
              <a:rPr lang="cs-CZ" dirty="0"/>
              <a:t>. řád byl celistvý. </a:t>
            </a:r>
          </a:p>
          <a:p>
            <a:pPr algn="just">
              <a:buFont typeface="Arial" panose="020B0604020202020204" pitchFamily="34" charset="0"/>
              <a:buChar char="•"/>
            </a:pPr>
            <a:r>
              <a:rPr lang="cs-CZ" dirty="0"/>
              <a:t>Mezery pravé/nepravé, logické/teleologické, vědomé/nevědomé. </a:t>
            </a:r>
          </a:p>
          <a:p>
            <a:pPr algn="just">
              <a:buFont typeface="Arial" panose="020B0604020202020204" pitchFamily="34" charset="0"/>
              <a:buChar char="•"/>
            </a:pPr>
            <a:r>
              <a:rPr lang="cs-CZ" b="1" dirty="0"/>
              <a:t>Mezera pravá (logická) </a:t>
            </a:r>
            <a:r>
              <a:rPr lang="cs-CZ" dirty="0"/>
              <a:t>– aplikace jedné normy nutně předpokládá jinou právní úpravu, která ale chybí. (např. zákon dá státu nějakou úlohu, ale neurčí orgán, který má tuto působnost vykonávat nebo podle jakých procesních pravidel tak má činit). </a:t>
            </a:r>
          </a:p>
          <a:p>
            <a:pPr algn="just">
              <a:buFont typeface="Arial" panose="020B0604020202020204" pitchFamily="34" charset="0"/>
              <a:buChar char="•"/>
            </a:pPr>
            <a:r>
              <a:rPr lang="cs-CZ" b="1" dirty="0"/>
              <a:t>Mezera nepravá (teleologická) </a:t>
            </a:r>
            <a:r>
              <a:rPr lang="cs-CZ" dirty="0"/>
              <a:t>– daná otázka není právem explicitně stanovena. Mezera je </a:t>
            </a:r>
            <a:r>
              <a:rPr lang="cs-CZ" dirty="0" err="1"/>
              <a:t>protiplánová</a:t>
            </a:r>
            <a:r>
              <a:rPr lang="cs-CZ" dirty="0"/>
              <a:t> neúplnost, zjišťujeme tedy „plán“ zákonodárce, zda to byl či nebyl záměr/účel. </a:t>
            </a:r>
          </a:p>
        </p:txBody>
      </p:sp>
    </p:spTree>
    <p:extLst>
      <p:ext uri="{BB962C8B-B14F-4D97-AF65-F5344CB8AC3E}">
        <p14:creationId xmlns:p14="http://schemas.microsoft.com/office/powerpoint/2010/main" val="291181140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500B6A-F28E-4B26-AD2C-4670D00CE913}"/>
              </a:ext>
            </a:extLst>
          </p:cNvPr>
          <p:cNvSpPr>
            <a:spLocks noGrp="1"/>
          </p:cNvSpPr>
          <p:nvPr>
            <p:ph type="title"/>
          </p:nvPr>
        </p:nvSpPr>
        <p:spPr/>
        <p:txBody>
          <a:bodyPr/>
          <a:lstStyle/>
          <a:p>
            <a:r>
              <a:rPr lang="cs-CZ">
                <a:solidFill>
                  <a:srgbClr val="0070C0"/>
                </a:solidFill>
              </a:rPr>
              <a:t>Princip systematiky zákonodárství </a:t>
            </a:r>
          </a:p>
        </p:txBody>
      </p:sp>
      <p:sp>
        <p:nvSpPr>
          <p:cNvPr id="3" name="Zástupný text 2">
            <a:extLst>
              <a:ext uri="{FF2B5EF4-FFF2-40B4-BE49-F238E27FC236}">
                <a16:creationId xmlns:a16="http://schemas.microsoft.com/office/drawing/2014/main" id="{1F60C4C7-A695-42A8-7B20-214AA84748E3}"/>
              </a:ext>
            </a:extLst>
          </p:cNvPr>
          <p:cNvSpPr>
            <a:spLocks noGrp="1"/>
          </p:cNvSpPr>
          <p:nvPr>
            <p:ph type="body" idx="1"/>
          </p:nvPr>
        </p:nvSpPr>
        <p:spPr>
          <a:xfrm>
            <a:off x="838200" y="2292262"/>
            <a:ext cx="12065000" cy="7311025"/>
          </a:xfrm>
        </p:spPr>
        <p:txBody>
          <a:bodyPr>
            <a:normAutofit fontScale="85000" lnSpcReduction="10000"/>
          </a:bodyPr>
          <a:lstStyle/>
          <a:p>
            <a:pPr>
              <a:buFont typeface="Arial" panose="020B0604020202020204" pitchFamily="34" charset="0"/>
              <a:buChar char="•"/>
            </a:pPr>
            <a:r>
              <a:rPr lang="cs-CZ" dirty="0"/>
              <a:t>Členění zákonů na části, hlavy, díly, oddíly a </a:t>
            </a:r>
            <a:r>
              <a:rPr lang="cs-CZ" dirty="0" err="1"/>
              <a:t>paragarafy</a:t>
            </a:r>
            <a:r>
              <a:rPr lang="cs-CZ" dirty="0"/>
              <a:t> (a odstavce) má svůj účel a význam pro výklad. </a:t>
            </a:r>
          </a:p>
          <a:p>
            <a:pPr algn="just">
              <a:buFont typeface="Arial" panose="020B0604020202020204" pitchFamily="34" charset="0"/>
              <a:buChar char="•"/>
            </a:pPr>
            <a:r>
              <a:rPr lang="cs-CZ" b="1" dirty="0"/>
              <a:t>Jde o příkaz k přihlížení ke členění právních předpisů a jejich struktuře. </a:t>
            </a:r>
          </a:p>
          <a:p>
            <a:pPr algn="just">
              <a:buFont typeface="Arial" panose="020B0604020202020204" pitchFamily="34" charset="0"/>
              <a:buChar char="•"/>
            </a:pPr>
            <a:r>
              <a:rPr lang="cs-CZ" dirty="0"/>
              <a:t>Čl. 26 LPV: „</a:t>
            </a:r>
            <a:r>
              <a:rPr lang="cs-CZ" i="1" u="sng" dirty="0"/>
              <a:t>Každý právní předpis, s výjimkou ústavního zákona a novely, se člení na paragrafy. </a:t>
            </a:r>
            <a:r>
              <a:rPr lang="cs-CZ" i="1" dirty="0"/>
              <a:t>Paragraf lze členit na odstavce, odstavce na pododstavce a pododstavce na body. Text paragrafu, který není členěn na odstavce, lze členit na pododstavce a pododstavce na body.“</a:t>
            </a:r>
          </a:p>
          <a:p>
            <a:pPr algn="just">
              <a:buFont typeface="Arial" panose="020B0604020202020204" pitchFamily="34" charset="0"/>
              <a:buChar char="•"/>
            </a:pPr>
            <a:r>
              <a:rPr lang="cs-CZ" dirty="0"/>
              <a:t>Čl. 47 LPV odst. 1 a 2: </a:t>
            </a:r>
            <a:r>
              <a:rPr lang="cs-CZ" i="1" dirty="0"/>
              <a:t>„</a:t>
            </a:r>
            <a:r>
              <a:rPr lang="cs-CZ" i="1" u="sng" dirty="0"/>
              <a:t>Poznámka pod čarou nemá normativní povahu</a:t>
            </a:r>
            <a:r>
              <a:rPr lang="cs-CZ" i="1" dirty="0"/>
              <a:t>…Poznámka pod čarou obsahuje citaci právního předpisu, na který se v právním předpisu odkazuje, anebo citaci pouze určitého ustanovení právního předpisu, na který se v právním předpisu odkazuje.“</a:t>
            </a:r>
          </a:p>
          <a:p>
            <a:pPr algn="just">
              <a:buFont typeface="Arial" panose="020B0604020202020204" pitchFamily="34" charset="0"/>
              <a:buChar char="•"/>
            </a:pPr>
            <a:r>
              <a:rPr lang="cs-CZ" b="1" dirty="0"/>
              <a:t>Zásada tematické jednoty právního předpisu nebo jeho části </a:t>
            </a:r>
            <a:r>
              <a:rPr lang="cs-CZ" i="1" dirty="0"/>
              <a:t>– </a:t>
            </a:r>
            <a:r>
              <a:rPr lang="cs-CZ" dirty="0"/>
              <a:t>úprava odstavce se vztahuje nejen na bezprostředně předchozí odstavec, nýbrž na všechny předchozí odstavce.  </a:t>
            </a:r>
          </a:p>
          <a:p>
            <a:pPr marL="442156" lvl="2" indent="0" algn="just">
              <a:buNone/>
            </a:pPr>
            <a:r>
              <a:rPr lang="cs-CZ" sz="1900" b="1" dirty="0"/>
              <a:t>Příklad</a:t>
            </a:r>
            <a:r>
              <a:rPr lang="cs-CZ" sz="1900" dirty="0"/>
              <a:t>: čl. 26 LZPS </a:t>
            </a:r>
          </a:p>
          <a:p>
            <a:pPr marL="650230" lvl="3" indent="0" algn="just">
              <a:buNone/>
            </a:pPr>
            <a:r>
              <a:rPr lang="cs-CZ" sz="1900" i="1" dirty="0"/>
              <a:t>(1) Každý má právo na svobodnou volbu povolání a přípravu k němu, jakož i právo podnikat a provozovat jinou hospodářskou činnost.</a:t>
            </a:r>
          </a:p>
          <a:p>
            <a:pPr marL="650230" lvl="3" indent="0" algn="just">
              <a:buNone/>
            </a:pPr>
            <a:r>
              <a:rPr lang="cs-CZ" sz="1900" i="1" dirty="0"/>
              <a:t>(2) Zákon může stanovit podmínky a omezení pro výkon určitých povolání nebo činností.</a:t>
            </a:r>
          </a:p>
          <a:p>
            <a:pPr marL="650230" lvl="3" indent="0" algn="just">
              <a:buNone/>
            </a:pPr>
            <a:r>
              <a:rPr lang="cs-CZ" sz="1900" i="1" dirty="0"/>
              <a:t>(3) Každý má právo získávat prostředky pro své životní potřeby prací. Občany, kteří toto právo nemohou bez své viny vykonávat, stát v přiměřeném rozsahu hmotně zajišťuje; podmínky stanoví zákon.</a:t>
            </a:r>
          </a:p>
          <a:p>
            <a:pPr marL="650230" lvl="3" indent="0" algn="just">
              <a:buNone/>
            </a:pPr>
            <a:r>
              <a:rPr lang="cs-CZ" sz="1900" i="1" dirty="0"/>
              <a:t>(4) Zákon může stanovit odchylnou úpravu pro cizince.</a:t>
            </a:r>
          </a:p>
          <a:p>
            <a:pPr algn="just">
              <a:buFont typeface="Arial" panose="020B0604020202020204" pitchFamily="34" charset="0"/>
              <a:buChar char="•"/>
            </a:pPr>
            <a:r>
              <a:rPr lang="cs-CZ" b="1" dirty="0"/>
              <a:t>Zásada tematické různosti právních předpisů nebo jejich částí – </a:t>
            </a:r>
            <a:r>
              <a:rPr lang="cs-CZ" dirty="0"/>
              <a:t>pokud zákonodárce zahrnul ustanovení do příslušné části, pak lze v pochybnostech předpokládat, že se dané vztahuje jen na problematiku upravenou  právě v této části. Výjimkou je obecná část zákona. </a:t>
            </a:r>
          </a:p>
          <a:p>
            <a:pPr algn="just">
              <a:buFont typeface="Arial" panose="020B0604020202020204" pitchFamily="34" charset="0"/>
              <a:buChar char="•"/>
            </a:pPr>
            <a:endParaRPr lang="cs-CZ" i="1" dirty="0"/>
          </a:p>
        </p:txBody>
      </p:sp>
    </p:spTree>
    <p:extLst>
      <p:ext uri="{BB962C8B-B14F-4D97-AF65-F5344CB8AC3E}">
        <p14:creationId xmlns:p14="http://schemas.microsoft.com/office/powerpoint/2010/main" val="231364042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3112C6-63B5-2211-FC3F-D5B60FB10BF0}"/>
              </a:ext>
            </a:extLst>
          </p:cNvPr>
          <p:cNvSpPr>
            <a:spLocks noGrp="1"/>
          </p:cNvSpPr>
          <p:nvPr>
            <p:ph type="title"/>
          </p:nvPr>
        </p:nvSpPr>
        <p:spPr/>
        <p:txBody>
          <a:bodyPr/>
          <a:lstStyle/>
          <a:p>
            <a:r>
              <a:rPr lang="cs-CZ" dirty="0">
                <a:solidFill>
                  <a:srgbClr val="0070C0"/>
                </a:solidFill>
              </a:rPr>
              <a:t>Princip doktrinálního členění právního řádu </a:t>
            </a:r>
          </a:p>
        </p:txBody>
      </p:sp>
      <p:sp>
        <p:nvSpPr>
          <p:cNvPr id="3" name="Zástupný text 2">
            <a:extLst>
              <a:ext uri="{FF2B5EF4-FFF2-40B4-BE49-F238E27FC236}">
                <a16:creationId xmlns:a16="http://schemas.microsoft.com/office/drawing/2014/main" id="{01719CF0-05D8-C1F1-B482-447A955E993E}"/>
              </a:ext>
            </a:extLst>
          </p:cNvPr>
          <p:cNvSpPr>
            <a:spLocks noGrp="1"/>
          </p:cNvSpPr>
          <p:nvPr>
            <p:ph type="body" idx="1"/>
          </p:nvPr>
        </p:nvSpPr>
        <p:spPr>
          <a:xfrm>
            <a:off x="736601" y="2965094"/>
            <a:ext cx="12014200" cy="6267806"/>
          </a:xfrm>
        </p:spPr>
        <p:txBody>
          <a:bodyPr>
            <a:normAutofit/>
          </a:bodyPr>
          <a:lstStyle/>
          <a:p>
            <a:pPr algn="just">
              <a:buFont typeface="Arial" panose="020B0604020202020204" pitchFamily="34" charset="0"/>
              <a:buChar char="•"/>
            </a:pPr>
            <a:r>
              <a:rPr lang="cs-CZ" dirty="0"/>
              <a:t>Členění právních norem do zákonů a jejich částí </a:t>
            </a:r>
            <a:r>
              <a:rPr lang="cs-CZ" b="1" dirty="0"/>
              <a:t>je úkolem zákonodárce. </a:t>
            </a:r>
          </a:p>
          <a:p>
            <a:pPr algn="just">
              <a:buFont typeface="Arial" panose="020B0604020202020204" pitchFamily="34" charset="0"/>
              <a:buChar char="•"/>
            </a:pPr>
            <a:r>
              <a:rPr lang="cs-CZ" dirty="0"/>
              <a:t>Členění právního řádu na právní odvětví </a:t>
            </a:r>
            <a:r>
              <a:rPr lang="cs-CZ" b="1" dirty="0"/>
              <a:t>je úkolem právní vědy. </a:t>
            </a:r>
          </a:p>
          <a:p>
            <a:pPr algn="just">
              <a:buFont typeface="Arial" panose="020B0604020202020204" pitchFamily="34" charset="0"/>
              <a:buChar char="•"/>
            </a:pPr>
            <a:r>
              <a:rPr lang="cs-CZ" dirty="0"/>
              <a:t>Klasické kritérium členění je </a:t>
            </a:r>
            <a:r>
              <a:rPr lang="cs-CZ" b="1" dirty="0"/>
              <a:t>předmět právní úpravy.</a:t>
            </a:r>
          </a:p>
          <a:p>
            <a:pPr algn="just">
              <a:buFont typeface="Arial" panose="020B0604020202020204" pitchFamily="34" charset="0"/>
              <a:buChar char="•"/>
            </a:pPr>
            <a:r>
              <a:rPr lang="cs-CZ" b="1" dirty="0"/>
              <a:t>Podle Franze </a:t>
            </a:r>
            <a:r>
              <a:rPr lang="cs-CZ" b="1" dirty="0" err="1"/>
              <a:t>Bydlinskeho</a:t>
            </a:r>
            <a:r>
              <a:rPr lang="cs-CZ" b="1" dirty="0"/>
              <a:t> se: </a:t>
            </a:r>
          </a:p>
          <a:p>
            <a:pPr marL="514350" indent="-514350" algn="just">
              <a:buFont typeface="+mj-lt"/>
              <a:buAutoNum type="alphaLcParenR"/>
            </a:pPr>
            <a:r>
              <a:rPr lang="cs-CZ" dirty="0"/>
              <a:t>Každé právní odvětví musí vztahovat na dobře ohraničenou výseč reality, musí se od jiných </a:t>
            </a:r>
            <a:r>
              <a:rPr lang="cs-CZ" dirty="0" err="1"/>
              <a:t>pr</a:t>
            </a:r>
            <a:r>
              <a:rPr lang="cs-CZ" dirty="0"/>
              <a:t>. odvětví odlišovat předmětem právních vztahů;</a:t>
            </a:r>
          </a:p>
          <a:p>
            <a:pPr marL="514350" indent="-514350" algn="just">
              <a:buFont typeface="+mj-lt"/>
              <a:buAutoNum type="alphaLcParenR"/>
            </a:pPr>
            <a:r>
              <a:rPr lang="cs-CZ" dirty="0"/>
              <a:t>musí vykazovat normativní specifičnost, musí spočívat na určitých specifických principech, jež zdůvodňují jeho samostatnost;</a:t>
            </a:r>
          </a:p>
          <a:p>
            <a:pPr marL="514350" indent="-514350" algn="just">
              <a:buFont typeface="+mj-lt"/>
              <a:buAutoNum type="alphaLcParenR"/>
            </a:pPr>
            <a:r>
              <a:rPr lang="cs-CZ" dirty="0"/>
              <a:t>a samostatné postavení </a:t>
            </a:r>
            <a:r>
              <a:rPr lang="cs-CZ" dirty="0" err="1"/>
              <a:t>pr</a:t>
            </a:r>
            <a:r>
              <a:rPr lang="cs-CZ" dirty="0"/>
              <a:t>. odvětví musí být obecně účelné. </a:t>
            </a:r>
          </a:p>
          <a:p>
            <a:pPr algn="just">
              <a:buFont typeface="Arial" panose="020B0604020202020204" pitchFamily="34" charset="0"/>
              <a:buChar char="•"/>
            </a:pPr>
            <a:r>
              <a:rPr lang="cs-CZ" dirty="0"/>
              <a:t>Tendence k fragmentaci právních odvětví a prostupování práva soukromého a veřejného. </a:t>
            </a:r>
          </a:p>
        </p:txBody>
      </p:sp>
    </p:spTree>
    <p:extLst>
      <p:ext uri="{BB962C8B-B14F-4D97-AF65-F5344CB8AC3E}">
        <p14:creationId xmlns:p14="http://schemas.microsoft.com/office/powerpoint/2010/main" val="284614851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ystematický výklad"/>
          <p:cNvSpPr txBox="1">
            <a:spLocks noGrp="1"/>
          </p:cNvSpPr>
          <p:nvPr>
            <p:ph type="title"/>
          </p:nvPr>
        </p:nvSpPr>
        <p:spPr>
          <a:prstGeom prst="rect">
            <a:avLst/>
          </a:prstGeom>
        </p:spPr>
        <p:txBody>
          <a:bodyPr/>
          <a:lstStyle>
            <a:lvl1pPr>
              <a:defRPr>
                <a:solidFill>
                  <a:srgbClr val="0433FF"/>
                </a:solidFill>
              </a:defRPr>
            </a:lvl1pPr>
          </a:lstStyle>
          <a:p>
            <a:r>
              <a:rPr>
                <a:solidFill>
                  <a:srgbClr val="0070C0"/>
                </a:solidFill>
              </a:rPr>
              <a:t>Systematický výklad</a:t>
            </a:r>
          </a:p>
        </p:txBody>
      </p:sp>
      <p:sp>
        <p:nvSpPr>
          <p:cNvPr id="138" name="Právní řád tedy představuje uspořádaný celek, který musí být bezrozporný.…"/>
          <p:cNvSpPr txBox="1">
            <a:spLocks noGrp="1"/>
          </p:cNvSpPr>
          <p:nvPr>
            <p:ph type="body" idx="1"/>
          </p:nvPr>
        </p:nvSpPr>
        <p:spPr>
          <a:xfrm>
            <a:off x="1092402" y="2870200"/>
            <a:ext cx="11671098" cy="6228373"/>
          </a:xfrm>
          <a:prstGeom prst="rect">
            <a:avLst/>
          </a:prstGeom>
        </p:spPr>
        <p:txBody>
          <a:bodyPr>
            <a:normAutofit/>
          </a:bodyPr>
          <a:lstStyle/>
          <a:p>
            <a:pPr marL="0" indent="0" algn="just" defTabSz="508254">
              <a:spcBef>
                <a:spcPts val="3600"/>
              </a:spcBef>
              <a:buNone/>
              <a:defRPr sz="2784"/>
            </a:pPr>
            <a:r>
              <a:rPr lang="cs-CZ" dirty="0"/>
              <a:t>Právní řád představuje uspořádaný celek, který musí být bezrozporný. </a:t>
            </a:r>
          </a:p>
          <a:p>
            <a:pPr marL="0" indent="0" algn="just" defTabSz="508254">
              <a:spcBef>
                <a:spcPts val="3600"/>
              </a:spcBef>
              <a:buNone/>
              <a:defRPr sz="2784"/>
            </a:pPr>
            <a:r>
              <a:rPr lang="cs-CZ" dirty="0"/>
              <a:t>Právě bezrozpornosti je dosahováno za pomocí derogačních pravidel, která mají za úkol řešit případné kolize: </a:t>
            </a:r>
          </a:p>
          <a:p>
            <a:pPr marL="552450" indent="-552450" algn="just" defTabSz="508254">
              <a:spcBef>
                <a:spcPts val="3600"/>
              </a:spcBef>
              <a:buSzPct val="100000"/>
              <a:buAutoNum type="arabicPeriod"/>
              <a:defRPr sz="2784"/>
            </a:pPr>
            <a:r>
              <a:rPr b="1" dirty="0"/>
              <a:t>Lex superior </a:t>
            </a:r>
            <a:r>
              <a:rPr b="1" dirty="0" err="1"/>
              <a:t>derogat</a:t>
            </a:r>
            <a:r>
              <a:rPr b="1" dirty="0"/>
              <a:t> </a:t>
            </a:r>
            <a:r>
              <a:rPr b="1" dirty="0" err="1"/>
              <a:t>legi</a:t>
            </a:r>
            <a:r>
              <a:rPr b="1" dirty="0"/>
              <a:t> </a:t>
            </a:r>
            <a:r>
              <a:rPr b="1" dirty="0" err="1"/>
              <a:t>inferiori</a:t>
            </a:r>
            <a:r>
              <a:rPr b="1" dirty="0"/>
              <a:t> </a:t>
            </a:r>
            <a:r>
              <a:rPr dirty="0"/>
              <a:t>(</a:t>
            </a:r>
            <a:r>
              <a:rPr dirty="0" err="1"/>
              <a:t>tj</a:t>
            </a:r>
            <a:r>
              <a:rPr dirty="0"/>
              <a:t>. </a:t>
            </a:r>
            <a:r>
              <a:rPr lang="cs-CZ" dirty="0"/>
              <a:t>právní norma vyšší právní síly ruší právní normu nižší právní síly</a:t>
            </a:r>
            <a:r>
              <a:rPr dirty="0"/>
              <a:t>). </a:t>
            </a:r>
            <a:r>
              <a:rPr sz="1044" dirty="0">
                <a:latin typeface="Times"/>
                <a:ea typeface="Times"/>
                <a:cs typeface="Times"/>
                <a:sym typeface="Times"/>
              </a:rPr>
              <a:t> </a:t>
            </a:r>
          </a:p>
          <a:p>
            <a:pPr marL="552450" indent="-552450" algn="just" defTabSz="508254">
              <a:spcBef>
                <a:spcPts val="3600"/>
              </a:spcBef>
              <a:buSzPct val="100000"/>
              <a:buAutoNum type="arabicPeriod"/>
              <a:defRPr sz="2784"/>
            </a:pPr>
            <a:r>
              <a:rPr b="1" dirty="0"/>
              <a:t>Lex posterior </a:t>
            </a:r>
            <a:r>
              <a:rPr b="1" dirty="0" err="1"/>
              <a:t>derogat</a:t>
            </a:r>
            <a:r>
              <a:rPr b="1" dirty="0"/>
              <a:t> </a:t>
            </a:r>
            <a:r>
              <a:rPr b="1" dirty="0" err="1"/>
              <a:t>legi</a:t>
            </a:r>
            <a:r>
              <a:rPr b="1" dirty="0"/>
              <a:t> priori </a:t>
            </a:r>
            <a:r>
              <a:rPr dirty="0"/>
              <a:t>(</a:t>
            </a:r>
            <a:r>
              <a:rPr dirty="0" err="1"/>
              <a:t>tj</a:t>
            </a:r>
            <a:r>
              <a:rPr dirty="0"/>
              <a:t>. </a:t>
            </a:r>
            <a:r>
              <a:rPr lang="cs-CZ" dirty="0"/>
              <a:t>později stanovená právní norma ruší právní normu stanovenou dříve).</a:t>
            </a:r>
          </a:p>
          <a:p>
            <a:pPr marL="552450" indent="-552450" algn="just" defTabSz="508254">
              <a:spcBef>
                <a:spcPts val="3600"/>
              </a:spcBef>
              <a:buSzPct val="100000"/>
              <a:buAutoNum type="arabicPeriod"/>
              <a:defRPr sz="2784"/>
            </a:pPr>
            <a:r>
              <a:rPr b="1" dirty="0"/>
              <a:t>Lex </a:t>
            </a:r>
            <a:r>
              <a:rPr b="1" dirty="0" err="1"/>
              <a:t>specialis</a:t>
            </a:r>
            <a:r>
              <a:rPr b="1" dirty="0"/>
              <a:t> </a:t>
            </a:r>
            <a:r>
              <a:rPr b="1" dirty="0" err="1"/>
              <a:t>derogat</a:t>
            </a:r>
            <a:r>
              <a:rPr b="1" dirty="0"/>
              <a:t> </a:t>
            </a:r>
            <a:r>
              <a:rPr b="1" dirty="0" err="1"/>
              <a:t>legi</a:t>
            </a:r>
            <a:r>
              <a:rPr b="1" dirty="0"/>
              <a:t> </a:t>
            </a:r>
            <a:r>
              <a:rPr b="1" dirty="0" err="1"/>
              <a:t>generali</a:t>
            </a:r>
            <a:r>
              <a:rPr b="1" dirty="0"/>
              <a:t> </a:t>
            </a:r>
            <a:r>
              <a:rPr dirty="0"/>
              <a:t>(</a:t>
            </a:r>
            <a:r>
              <a:rPr dirty="0" err="1"/>
              <a:t>tj</a:t>
            </a:r>
            <a:r>
              <a:rPr dirty="0"/>
              <a:t>. </a:t>
            </a:r>
            <a:r>
              <a:rPr lang="cs-CZ" dirty="0"/>
              <a:t>speciální právní norma ruší právní normu obecnou</a:t>
            </a:r>
            <a:r>
              <a:rPr dirty="0"/>
              <a:t>). </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ystematický výklad"/>
          <p:cNvSpPr txBox="1">
            <a:spLocks noGrp="1"/>
          </p:cNvSpPr>
          <p:nvPr>
            <p:ph type="title"/>
          </p:nvPr>
        </p:nvSpPr>
        <p:spPr>
          <a:prstGeom prst="rect">
            <a:avLst/>
          </a:prstGeom>
        </p:spPr>
        <p:txBody>
          <a:bodyPr/>
          <a:lstStyle>
            <a:lvl1pPr>
              <a:defRPr>
                <a:solidFill>
                  <a:srgbClr val="0433FF"/>
                </a:solidFill>
              </a:defRPr>
            </a:lvl1pPr>
          </a:lstStyle>
          <a:p>
            <a:r>
              <a:rPr>
                <a:solidFill>
                  <a:srgbClr val="0070C0"/>
                </a:solidFill>
              </a:rPr>
              <a:t>Systematický výklad</a:t>
            </a:r>
          </a:p>
        </p:txBody>
      </p:sp>
      <p:sp>
        <p:nvSpPr>
          <p:cNvPr id="141" name="Poslední z uvedených pravidel má tři vzájemně odlišné projevy:…"/>
          <p:cNvSpPr txBox="1">
            <a:spLocks noGrp="1"/>
          </p:cNvSpPr>
          <p:nvPr>
            <p:ph type="body" idx="1"/>
          </p:nvPr>
        </p:nvSpPr>
        <p:spPr>
          <a:xfrm>
            <a:off x="822724" y="2965094"/>
            <a:ext cx="11944248" cy="6175333"/>
          </a:xfrm>
          <a:prstGeom prst="rect">
            <a:avLst/>
          </a:prstGeom>
        </p:spPr>
        <p:txBody>
          <a:bodyPr>
            <a:normAutofit/>
          </a:bodyPr>
          <a:lstStyle/>
          <a:p>
            <a:pPr marL="0" indent="0" algn="just" defTabSz="350520">
              <a:spcBef>
                <a:spcPts val="2500"/>
              </a:spcBef>
              <a:buNone/>
              <a:defRPr sz="1920"/>
            </a:pPr>
            <a:r>
              <a:rPr lang="cs-CZ" sz="2400" dirty="0"/>
              <a:t>Poslední z uvedených pravidel má 3 vzájemně odlišné projevy:</a:t>
            </a:r>
          </a:p>
          <a:p>
            <a:pPr algn="just" defTabSz="350520">
              <a:spcBef>
                <a:spcPts val="2500"/>
              </a:spcBef>
              <a:buFont typeface="Arial" panose="020B0604020202020204" pitchFamily="34" charset="0"/>
              <a:buChar char="•"/>
              <a:defRPr sz="1920"/>
            </a:pPr>
            <a:r>
              <a:rPr lang="cs-CZ" sz="2400" b="1" dirty="0"/>
              <a:t>Specialitu</a:t>
            </a:r>
            <a:r>
              <a:rPr lang="cs-CZ" sz="2400" dirty="0"/>
              <a:t> (zvláštní norma ustoupí obecné);</a:t>
            </a:r>
          </a:p>
          <a:p>
            <a:pPr algn="just" defTabSz="350520">
              <a:spcBef>
                <a:spcPts val="2500"/>
              </a:spcBef>
              <a:buFont typeface="Arial" panose="020B0604020202020204" pitchFamily="34" charset="0"/>
              <a:buChar char="•"/>
              <a:defRPr sz="1920"/>
            </a:pPr>
            <a:r>
              <a:rPr lang="cs-CZ" sz="2400" b="1" dirty="0"/>
              <a:t>Subsidiaritu</a:t>
            </a:r>
            <a:r>
              <a:rPr lang="cs-CZ" sz="2400" dirty="0"/>
              <a:t> (právní norma se používá podpůrně k jiné, vyplňuje tak mezeru, která je důsledkem výslovné úpravy předmětu regulace zvláštní právní normou);</a:t>
            </a:r>
          </a:p>
          <a:p>
            <a:pPr algn="just" defTabSz="350520">
              <a:spcBef>
                <a:spcPts val="2500"/>
              </a:spcBef>
              <a:buFont typeface="Arial" panose="020B0604020202020204" pitchFamily="34" charset="0"/>
              <a:buChar char="•"/>
              <a:defRPr sz="1920"/>
            </a:pPr>
            <a:r>
              <a:rPr lang="cs-CZ" sz="2400" b="1" dirty="0"/>
              <a:t>Konsumpci</a:t>
            </a:r>
            <a:r>
              <a:rPr lang="cs-CZ" sz="2400" dirty="0"/>
              <a:t> (jsou-li naplněny pojmové znaky zvláštní skutkové podstaty, už se neuplatní skutková podstata obecná, jedná se o specifickou výkladovou metodu sankčních norem).</a:t>
            </a:r>
          </a:p>
          <a:p>
            <a:pPr marL="0" indent="0" algn="just" defTabSz="350520">
              <a:spcBef>
                <a:spcPts val="2500"/>
              </a:spcBef>
              <a:buSzTx/>
              <a:buNone/>
              <a:defRPr sz="1920"/>
            </a:pPr>
            <a:r>
              <a:rPr sz="2400" b="1" dirty="0" err="1"/>
              <a:t>Základní</a:t>
            </a:r>
            <a:r>
              <a:rPr sz="2400" b="1" dirty="0"/>
              <a:t> </a:t>
            </a:r>
            <a:r>
              <a:rPr sz="2400" b="1" dirty="0" err="1"/>
              <a:t>formule</a:t>
            </a:r>
            <a:r>
              <a:rPr sz="2400" b="1" dirty="0"/>
              <a:t> </a:t>
            </a:r>
            <a:r>
              <a:rPr sz="2400" b="1" dirty="0" err="1"/>
              <a:t>systematického</a:t>
            </a:r>
            <a:r>
              <a:rPr sz="2400" b="1" dirty="0"/>
              <a:t> </a:t>
            </a:r>
            <a:r>
              <a:rPr sz="2400" b="1" dirty="0" err="1"/>
              <a:t>výkladu</a:t>
            </a:r>
            <a:r>
              <a:rPr sz="2400" b="1" dirty="0"/>
              <a:t> </a:t>
            </a:r>
            <a:r>
              <a:rPr sz="2400" b="1" dirty="0" err="1"/>
              <a:t>používaná</a:t>
            </a:r>
            <a:r>
              <a:rPr sz="2400" b="1" dirty="0"/>
              <a:t> </a:t>
            </a:r>
            <a:r>
              <a:rPr sz="2400" b="1" dirty="0" err="1"/>
              <a:t>napříč</a:t>
            </a:r>
            <a:r>
              <a:rPr sz="2400" b="1" dirty="0"/>
              <a:t> </a:t>
            </a:r>
            <a:r>
              <a:rPr sz="2400" b="1" dirty="0" err="1"/>
              <a:t>rozhodnutími</a:t>
            </a:r>
            <a:r>
              <a:rPr sz="2400" b="1" dirty="0"/>
              <a:t> ÚS</a:t>
            </a:r>
            <a:r>
              <a:rPr sz="2400" dirty="0"/>
              <a:t>: </a:t>
            </a:r>
            <a:r>
              <a:rPr sz="2400" i="1" dirty="0"/>
              <a:t>„…</a:t>
            </a:r>
            <a:r>
              <a:rPr sz="2400" i="1" dirty="0" err="1"/>
              <a:t>neudržitelným</a:t>
            </a:r>
            <a:r>
              <a:rPr sz="2400" i="1" dirty="0"/>
              <a:t> </a:t>
            </a:r>
            <a:r>
              <a:rPr sz="2400" i="1" dirty="0" err="1"/>
              <a:t>momentem</a:t>
            </a:r>
            <a:r>
              <a:rPr sz="2400" i="1" dirty="0"/>
              <a:t> </a:t>
            </a:r>
            <a:r>
              <a:rPr sz="2400" i="1" dirty="0" err="1"/>
              <a:t>používání</a:t>
            </a:r>
            <a:r>
              <a:rPr sz="2400" i="1" dirty="0"/>
              <a:t> </a:t>
            </a:r>
            <a:r>
              <a:rPr sz="2400" i="1" dirty="0" err="1"/>
              <a:t>práva</a:t>
            </a:r>
            <a:r>
              <a:rPr sz="2400" i="1" dirty="0"/>
              <a:t> je </a:t>
            </a:r>
            <a:r>
              <a:rPr sz="2400" i="1" dirty="0" err="1"/>
              <a:t>jeho</a:t>
            </a:r>
            <a:r>
              <a:rPr sz="2400" i="1" dirty="0"/>
              <a:t> </a:t>
            </a:r>
            <a:r>
              <a:rPr sz="2400" i="1" dirty="0" err="1"/>
              <a:t>aplikace</a:t>
            </a:r>
            <a:r>
              <a:rPr sz="2400" i="1" dirty="0"/>
              <a:t> </a:t>
            </a:r>
            <a:r>
              <a:rPr sz="2400" i="1" dirty="0" err="1"/>
              <a:t>vycházející</a:t>
            </a:r>
            <a:r>
              <a:rPr sz="2400" i="1" dirty="0"/>
              <a:t> </a:t>
            </a:r>
            <a:r>
              <a:rPr sz="2400" i="1" dirty="0" err="1"/>
              <a:t>pouze</a:t>
            </a:r>
            <a:r>
              <a:rPr sz="2400" i="1" dirty="0"/>
              <a:t> z </a:t>
            </a:r>
            <a:r>
              <a:rPr sz="2400" i="1" dirty="0" err="1"/>
              <a:t>jazykového</a:t>
            </a:r>
            <a:r>
              <a:rPr sz="2400" i="1" dirty="0"/>
              <a:t> </a:t>
            </a:r>
            <a:r>
              <a:rPr sz="2400" i="1" dirty="0" err="1"/>
              <a:t>výkladu</a:t>
            </a:r>
            <a:r>
              <a:rPr sz="2400" i="1" dirty="0"/>
              <a:t>; </a:t>
            </a:r>
            <a:r>
              <a:rPr sz="2400" b="1" i="1" dirty="0" err="1"/>
              <a:t>jazykový</a:t>
            </a:r>
            <a:r>
              <a:rPr sz="2400" b="1" i="1" dirty="0"/>
              <a:t> </a:t>
            </a:r>
            <a:r>
              <a:rPr sz="2400" b="1" i="1" dirty="0" err="1"/>
              <a:t>výklad</a:t>
            </a:r>
            <a:r>
              <a:rPr sz="2400" b="1" i="1" dirty="0"/>
              <a:t> </a:t>
            </a:r>
            <a:r>
              <a:rPr sz="2400" b="1" i="1" dirty="0" err="1"/>
              <a:t>představuje</a:t>
            </a:r>
            <a:r>
              <a:rPr sz="2400" b="1" i="1" dirty="0"/>
              <a:t> </a:t>
            </a:r>
            <a:r>
              <a:rPr sz="2400" b="1" i="1" dirty="0" err="1"/>
              <a:t>toliko</a:t>
            </a:r>
            <a:r>
              <a:rPr sz="2400" b="1" i="1" dirty="0"/>
              <a:t> </a:t>
            </a:r>
            <a:r>
              <a:rPr sz="2400" b="1" i="1" dirty="0" err="1"/>
              <a:t>prvotní</a:t>
            </a:r>
            <a:r>
              <a:rPr sz="2400" b="1" i="1" dirty="0"/>
              <a:t> </a:t>
            </a:r>
            <a:r>
              <a:rPr sz="2400" b="1" i="1" dirty="0" err="1"/>
              <a:t>přiblížení</a:t>
            </a:r>
            <a:r>
              <a:rPr sz="2400" b="1" i="1" dirty="0"/>
              <a:t> se k </a:t>
            </a:r>
            <a:r>
              <a:rPr sz="2400" b="1" i="1" dirty="0" err="1"/>
              <a:t>aplikované</a:t>
            </a:r>
            <a:r>
              <a:rPr sz="2400" b="1" i="1" dirty="0"/>
              <a:t> </a:t>
            </a:r>
            <a:r>
              <a:rPr sz="2400" b="1" i="1" dirty="0" err="1"/>
              <a:t>právní</a:t>
            </a:r>
            <a:r>
              <a:rPr sz="2400" b="1" i="1" dirty="0"/>
              <a:t> </a:t>
            </a:r>
            <a:r>
              <a:rPr sz="2400" b="1" i="1" dirty="0" err="1"/>
              <a:t>normě</a:t>
            </a:r>
            <a:r>
              <a:rPr sz="2400" i="1" dirty="0"/>
              <a:t>, je </a:t>
            </a:r>
            <a:r>
              <a:rPr sz="2400" i="1" dirty="0" err="1"/>
              <a:t>východiskem</a:t>
            </a:r>
            <a:r>
              <a:rPr sz="2400" i="1" dirty="0"/>
              <a:t> pro </a:t>
            </a:r>
            <a:r>
              <a:rPr sz="2400" i="1" dirty="0" err="1"/>
              <a:t>objasnění</a:t>
            </a:r>
            <a:r>
              <a:rPr sz="2400" i="1" dirty="0"/>
              <a:t> a </a:t>
            </a:r>
            <a:r>
              <a:rPr sz="2400" i="1" dirty="0" err="1"/>
              <a:t>ujasnění</a:t>
            </a:r>
            <a:r>
              <a:rPr sz="2400" i="1" dirty="0"/>
              <a:t> </a:t>
            </a:r>
            <a:r>
              <a:rPr sz="2400" i="1" dirty="0" err="1"/>
              <a:t>si</a:t>
            </a:r>
            <a:r>
              <a:rPr sz="2400" i="1" dirty="0"/>
              <a:t> </a:t>
            </a:r>
            <a:r>
              <a:rPr sz="2400" i="1" dirty="0" err="1"/>
              <a:t>jejího</a:t>
            </a:r>
            <a:r>
              <a:rPr sz="2400" i="1" dirty="0"/>
              <a:t> </a:t>
            </a:r>
            <a:r>
              <a:rPr sz="2400" i="1" dirty="0" err="1"/>
              <a:t>smyslu</a:t>
            </a:r>
            <a:r>
              <a:rPr sz="2400" i="1" dirty="0"/>
              <a:t> a </a:t>
            </a:r>
            <a:r>
              <a:rPr sz="2400" i="1" dirty="0" err="1"/>
              <a:t>účelu</a:t>
            </a:r>
            <a:r>
              <a:rPr sz="2400" i="1" dirty="0"/>
              <a:t> (k </a:t>
            </a:r>
            <a:r>
              <a:rPr sz="2400" i="1" dirty="0" err="1"/>
              <a:t>čemuž</a:t>
            </a:r>
            <a:r>
              <a:rPr sz="2400" i="1" dirty="0"/>
              <a:t> </a:t>
            </a:r>
            <a:r>
              <a:rPr sz="2400" i="1" dirty="0" err="1"/>
              <a:t>slouží</a:t>
            </a:r>
            <a:r>
              <a:rPr sz="2400" i="1" dirty="0"/>
              <a:t> </a:t>
            </a:r>
            <a:r>
              <a:rPr sz="2400" i="1" dirty="0" err="1"/>
              <a:t>i</a:t>
            </a:r>
            <a:r>
              <a:rPr sz="2400" i="1" dirty="0"/>
              <a:t> </a:t>
            </a:r>
            <a:r>
              <a:rPr sz="2400" i="1" dirty="0" err="1"/>
              <a:t>řada</a:t>
            </a:r>
            <a:r>
              <a:rPr sz="2400" i="1" dirty="0"/>
              <a:t> </a:t>
            </a:r>
            <a:r>
              <a:rPr sz="2400" i="1" dirty="0" err="1"/>
              <a:t>dalších</a:t>
            </a:r>
            <a:r>
              <a:rPr sz="2400" i="1" dirty="0"/>
              <a:t> </a:t>
            </a:r>
            <a:r>
              <a:rPr sz="2400" i="1" dirty="0" err="1"/>
              <a:t>postupů</a:t>
            </a:r>
            <a:r>
              <a:rPr sz="2400" i="1" dirty="0"/>
              <a:t>, </a:t>
            </a:r>
            <a:r>
              <a:rPr sz="2400" i="1" dirty="0" err="1"/>
              <a:t>jako</a:t>
            </a:r>
            <a:r>
              <a:rPr sz="2400" i="1" dirty="0"/>
              <a:t> </a:t>
            </a:r>
            <a:r>
              <a:rPr sz="2400" b="1" i="1" dirty="0" err="1"/>
              <a:t>logický</a:t>
            </a:r>
            <a:r>
              <a:rPr sz="2400" b="1" i="1" dirty="0"/>
              <a:t> a </a:t>
            </a:r>
            <a:r>
              <a:rPr sz="2400" b="1" i="1" dirty="0" err="1"/>
              <a:t>systematický</a:t>
            </a:r>
            <a:r>
              <a:rPr sz="2400" b="1" i="1" dirty="0"/>
              <a:t> </a:t>
            </a:r>
            <a:r>
              <a:rPr sz="2400" b="1" i="1" dirty="0" err="1"/>
              <a:t>výklad</a:t>
            </a:r>
            <a:r>
              <a:rPr sz="2400" b="1" i="1" dirty="0"/>
              <a:t>, </a:t>
            </a:r>
            <a:r>
              <a:rPr sz="2400" b="1" i="1" dirty="0" err="1"/>
              <a:t>výklad</a:t>
            </a:r>
            <a:r>
              <a:rPr sz="2400" b="1" i="1" dirty="0"/>
              <a:t> e </a:t>
            </a:r>
            <a:r>
              <a:rPr sz="2400" b="1" i="1" dirty="0" err="1"/>
              <a:t>ratione</a:t>
            </a:r>
            <a:r>
              <a:rPr sz="2400" b="1" i="1" dirty="0"/>
              <a:t> </a:t>
            </a:r>
            <a:r>
              <a:rPr sz="2400" b="1" i="1" dirty="0" err="1"/>
              <a:t>legis</a:t>
            </a:r>
            <a:r>
              <a:rPr sz="2400" b="1" i="1" dirty="0"/>
              <a:t> </a:t>
            </a:r>
            <a:r>
              <a:rPr sz="2400" i="1" dirty="0" err="1"/>
              <a:t>atd</a:t>
            </a:r>
            <a:r>
              <a:rPr sz="2400" i="1" dirty="0"/>
              <a:t>.). </a:t>
            </a:r>
            <a:r>
              <a:rPr sz="2400" i="1" dirty="0" err="1"/>
              <a:t>Mechanická</a:t>
            </a:r>
            <a:r>
              <a:rPr sz="2400" i="1" dirty="0"/>
              <a:t> </a:t>
            </a:r>
            <a:r>
              <a:rPr sz="2400" i="1" dirty="0" err="1"/>
              <a:t>aplikace</a:t>
            </a:r>
            <a:r>
              <a:rPr sz="2400" i="1" dirty="0"/>
              <a:t> </a:t>
            </a:r>
            <a:r>
              <a:rPr sz="2400" i="1" dirty="0" err="1"/>
              <a:t>abstrahující</a:t>
            </a:r>
            <a:r>
              <a:rPr sz="2400" i="1" dirty="0"/>
              <a:t>, resp. </a:t>
            </a:r>
            <a:r>
              <a:rPr sz="2400" i="1" dirty="0" err="1"/>
              <a:t>neuvědomující</a:t>
            </a:r>
            <a:r>
              <a:rPr sz="2400" i="1" dirty="0"/>
              <a:t> </a:t>
            </a:r>
            <a:r>
              <a:rPr sz="2400" i="1" dirty="0" err="1"/>
              <a:t>si</a:t>
            </a:r>
            <a:r>
              <a:rPr sz="2400" i="1" dirty="0"/>
              <a:t>, a to </a:t>
            </a:r>
            <a:r>
              <a:rPr sz="2400" i="1" dirty="0" err="1"/>
              <a:t>buď</a:t>
            </a:r>
            <a:r>
              <a:rPr sz="2400" i="1" dirty="0"/>
              <a:t> </a:t>
            </a:r>
            <a:r>
              <a:rPr sz="2400" i="1" dirty="0" err="1"/>
              <a:t>úmyslně</a:t>
            </a:r>
            <a:r>
              <a:rPr sz="2400" i="1" dirty="0"/>
              <a:t>, </a:t>
            </a:r>
            <a:r>
              <a:rPr sz="2400" i="1" dirty="0" err="1"/>
              <a:t>nebo</a:t>
            </a:r>
            <a:r>
              <a:rPr sz="2400" i="1" dirty="0"/>
              <a:t> v </a:t>
            </a:r>
            <a:r>
              <a:rPr sz="2400" i="1" dirty="0" err="1"/>
              <a:t>důsledku</a:t>
            </a:r>
            <a:r>
              <a:rPr sz="2400" i="1" dirty="0"/>
              <a:t> </a:t>
            </a:r>
            <a:r>
              <a:rPr sz="2400" i="1" dirty="0" err="1"/>
              <a:t>nevzdělanosti</a:t>
            </a:r>
            <a:r>
              <a:rPr sz="2400" i="1" dirty="0"/>
              <a:t>, </a:t>
            </a:r>
            <a:r>
              <a:rPr sz="2400" i="1" dirty="0" err="1"/>
              <a:t>smysl</a:t>
            </a:r>
            <a:r>
              <a:rPr sz="2400" i="1" dirty="0"/>
              <a:t> a </a:t>
            </a:r>
            <a:r>
              <a:rPr sz="2400" i="1" dirty="0" err="1"/>
              <a:t>účel</a:t>
            </a:r>
            <a:r>
              <a:rPr sz="2400" i="1" dirty="0"/>
              <a:t> </a:t>
            </a:r>
            <a:r>
              <a:rPr sz="2400" i="1" dirty="0" err="1"/>
              <a:t>právní</a:t>
            </a:r>
            <a:r>
              <a:rPr sz="2400" i="1" dirty="0"/>
              <a:t> </a:t>
            </a:r>
            <a:r>
              <a:rPr sz="2400" i="1" dirty="0" err="1"/>
              <a:t>normy</a:t>
            </a:r>
            <a:r>
              <a:rPr sz="2400" i="1" dirty="0"/>
              <a:t>, </a:t>
            </a:r>
            <a:r>
              <a:rPr sz="2400" i="1" dirty="0" err="1"/>
              <a:t>činí</a:t>
            </a:r>
            <a:r>
              <a:rPr sz="2400" i="1" dirty="0"/>
              <a:t> z </a:t>
            </a:r>
            <a:r>
              <a:rPr sz="2400" i="1" dirty="0" err="1"/>
              <a:t>práva</a:t>
            </a:r>
            <a:r>
              <a:rPr sz="2400" i="1" dirty="0"/>
              <a:t> </a:t>
            </a:r>
            <a:r>
              <a:rPr sz="2400" i="1" dirty="0" err="1"/>
              <a:t>nástroj</a:t>
            </a:r>
            <a:r>
              <a:rPr sz="2400" i="1" dirty="0"/>
              <a:t> </a:t>
            </a:r>
            <a:r>
              <a:rPr sz="2400" i="1" dirty="0" err="1"/>
              <a:t>odcizení</a:t>
            </a:r>
            <a:r>
              <a:rPr sz="2400" i="1" dirty="0"/>
              <a:t> a absurdity“ </a:t>
            </a:r>
            <a:r>
              <a:rPr sz="2400" dirty="0"/>
              <a:t>(</a:t>
            </a:r>
            <a:r>
              <a:rPr sz="2400" dirty="0" err="1"/>
              <a:t>nález</a:t>
            </a:r>
            <a:r>
              <a:rPr sz="2400" dirty="0"/>
              <a:t> sp. </a:t>
            </a:r>
            <a:r>
              <a:rPr sz="2400" dirty="0" err="1"/>
              <a:t>zn</a:t>
            </a:r>
            <a:r>
              <a:rPr sz="2400" dirty="0"/>
              <a:t>. Pl. ÚS 33/97 </a:t>
            </a:r>
            <a:r>
              <a:rPr sz="2400" dirty="0" err="1"/>
              <a:t>ze</a:t>
            </a:r>
            <a:r>
              <a:rPr sz="2400" dirty="0"/>
              <a:t> </a:t>
            </a:r>
            <a:r>
              <a:rPr sz="2400" dirty="0" err="1"/>
              <a:t>dne</a:t>
            </a:r>
            <a:r>
              <a:rPr sz="2400" dirty="0"/>
              <a:t> 17. 12. 1997)</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Logický výklad"/>
          <p:cNvSpPr txBox="1">
            <a:spLocks noGrp="1"/>
          </p:cNvSpPr>
          <p:nvPr>
            <p:ph type="title"/>
          </p:nvPr>
        </p:nvSpPr>
        <p:spPr>
          <a:prstGeom prst="rect">
            <a:avLst/>
          </a:prstGeom>
        </p:spPr>
        <p:txBody>
          <a:bodyPr/>
          <a:lstStyle>
            <a:lvl1pPr>
              <a:defRPr>
                <a:solidFill>
                  <a:srgbClr val="0433FF"/>
                </a:solidFill>
              </a:defRPr>
            </a:lvl1pPr>
          </a:lstStyle>
          <a:p>
            <a:r>
              <a:rPr>
                <a:solidFill>
                  <a:srgbClr val="0070C0"/>
                </a:solidFill>
              </a:rPr>
              <a:t>Logický výklad</a:t>
            </a:r>
          </a:p>
        </p:txBody>
      </p:sp>
      <p:sp>
        <p:nvSpPr>
          <p:cNvPr id="147" name="Logický výklad představuje jeden z tradičních druhů výkladu, ačkoliv v poslední době bývá některými autory chápán i jako součást výkladu teleologického.…"/>
          <p:cNvSpPr txBox="1">
            <a:spLocks noGrp="1"/>
          </p:cNvSpPr>
          <p:nvPr>
            <p:ph type="body" idx="1"/>
          </p:nvPr>
        </p:nvSpPr>
        <p:spPr>
          <a:xfrm>
            <a:off x="878069" y="2329841"/>
            <a:ext cx="11873426" cy="7240044"/>
          </a:xfrm>
          <a:prstGeom prst="rect">
            <a:avLst/>
          </a:prstGeom>
        </p:spPr>
        <p:txBody>
          <a:bodyPr>
            <a:normAutofit fontScale="77500" lnSpcReduction="20000"/>
          </a:bodyPr>
          <a:lstStyle/>
          <a:p>
            <a:pPr algn="just" defTabSz="572516">
              <a:lnSpc>
                <a:spcPct val="120000"/>
              </a:lnSpc>
              <a:spcBef>
                <a:spcPts val="1800"/>
              </a:spcBef>
              <a:buFont typeface="Arial" panose="020B0604020202020204" pitchFamily="34" charset="0"/>
              <a:buChar char="•"/>
              <a:defRPr sz="3136"/>
            </a:pPr>
            <a:r>
              <a:rPr lang="cs-CZ" dirty="0"/>
              <a:t>Jeden z tradičních druhů výkladu. (Friedrich von </a:t>
            </a:r>
            <a:r>
              <a:rPr lang="cs-CZ" dirty="0" err="1"/>
              <a:t>Savigny</a:t>
            </a:r>
            <a:r>
              <a:rPr lang="cs-CZ" dirty="0"/>
              <a:t>)</a:t>
            </a:r>
          </a:p>
          <a:p>
            <a:pPr algn="just" defTabSz="572516">
              <a:lnSpc>
                <a:spcPct val="120000"/>
              </a:lnSpc>
              <a:spcBef>
                <a:spcPts val="1800"/>
              </a:spcBef>
              <a:buFont typeface="Arial" panose="020B0604020202020204" pitchFamily="34" charset="0"/>
              <a:buChar char="•"/>
              <a:defRPr sz="3136"/>
            </a:pPr>
            <a:r>
              <a:rPr lang="cs-CZ" dirty="0"/>
              <a:t>Dnes chápán jako součást teleologického výkladu. </a:t>
            </a:r>
          </a:p>
          <a:p>
            <a:pPr algn="just" defTabSz="572516">
              <a:lnSpc>
                <a:spcPct val="120000"/>
              </a:lnSpc>
              <a:spcBef>
                <a:spcPts val="1800"/>
              </a:spcBef>
              <a:buFont typeface="Arial" panose="020B0604020202020204" pitchFamily="34" charset="0"/>
              <a:buChar char="•"/>
              <a:defRPr sz="3136"/>
            </a:pPr>
            <a:r>
              <a:rPr lang="cs-CZ" dirty="0"/>
              <a:t>Důvodem je, že mnohé z právních argumentů nemají spolehlivý formálně logický základ, ale jsou spíše rétorické povahy. </a:t>
            </a:r>
            <a:r>
              <a:rPr lang="cs-CZ" b="1" dirty="0"/>
              <a:t>(Právní sylogismus) </a:t>
            </a:r>
          </a:p>
          <a:p>
            <a:pPr algn="just" defTabSz="572516">
              <a:lnSpc>
                <a:spcPct val="120000"/>
              </a:lnSpc>
              <a:spcBef>
                <a:spcPts val="1800"/>
              </a:spcBef>
              <a:buFont typeface="Arial" panose="020B0604020202020204" pitchFamily="34" charset="0"/>
              <a:buChar char="•"/>
              <a:defRPr sz="3136"/>
            </a:pPr>
            <a:r>
              <a:rPr lang="cs-CZ" dirty="0"/>
              <a:t>Lze je sice zapsat do logicky platných argumentů. Jejich podstata ale spočívá spíše v mimologických operacích a specificky právních premisách (např. posouzení účelu zákona). </a:t>
            </a:r>
          </a:p>
          <a:p>
            <a:pPr algn="just" defTabSz="572516">
              <a:lnSpc>
                <a:spcPct val="120000"/>
              </a:lnSpc>
              <a:spcBef>
                <a:spcPts val="1800"/>
              </a:spcBef>
              <a:buFont typeface="Arial" panose="020B0604020202020204" pitchFamily="34" charset="0"/>
              <a:buChar char="•"/>
              <a:defRPr sz="3136"/>
            </a:pPr>
            <a:r>
              <a:rPr lang="cs-CZ" b="1" dirty="0"/>
              <a:t>Právní sylogismus:</a:t>
            </a:r>
          </a:p>
          <a:p>
            <a:pPr marL="182064" lvl="1" indent="0" algn="just" defTabSz="572516">
              <a:lnSpc>
                <a:spcPct val="120000"/>
              </a:lnSpc>
              <a:spcBef>
                <a:spcPts val="1800"/>
              </a:spcBef>
              <a:buNone/>
              <a:defRPr sz="3136"/>
            </a:pPr>
            <a:r>
              <a:rPr lang="cs-CZ" i="1" dirty="0"/>
              <a:t>Kdo jiného usmrtí, má být potrestán odnětím svobody na deset až patnáct let. </a:t>
            </a:r>
            <a:r>
              <a:rPr lang="cs-CZ" dirty="0"/>
              <a:t>(právní norma) </a:t>
            </a:r>
          </a:p>
          <a:p>
            <a:pPr marL="182064" lvl="1" indent="0" algn="just" defTabSz="572516">
              <a:lnSpc>
                <a:spcPct val="120000"/>
              </a:lnSpc>
              <a:spcBef>
                <a:spcPts val="1800"/>
              </a:spcBef>
              <a:buNone/>
              <a:defRPr sz="3136"/>
            </a:pPr>
            <a:r>
              <a:rPr lang="cs-CZ" i="1" dirty="0"/>
              <a:t>Petr úmyslně usmrtil Karla. </a:t>
            </a:r>
            <a:r>
              <a:rPr lang="cs-CZ" dirty="0"/>
              <a:t>(subsumpce) </a:t>
            </a:r>
          </a:p>
          <a:p>
            <a:pPr marL="182064" lvl="1" indent="0" algn="just" defTabSz="572516">
              <a:lnSpc>
                <a:spcPct val="120000"/>
              </a:lnSpc>
              <a:spcBef>
                <a:spcPts val="1800"/>
              </a:spcBef>
              <a:buNone/>
              <a:defRPr sz="3136"/>
            </a:pPr>
            <a:r>
              <a:rPr lang="cs-CZ" i="1" dirty="0"/>
              <a:t>Tedy: Petr má být potrestán odnětím svobody na deset až patnáct let. </a:t>
            </a:r>
            <a:endParaRPr lang="cs-CZ" dirty="0"/>
          </a:p>
          <a:p>
            <a:pPr algn="just" defTabSz="572516">
              <a:lnSpc>
                <a:spcPct val="120000"/>
              </a:lnSpc>
              <a:spcBef>
                <a:spcPts val="1800"/>
              </a:spcBef>
              <a:buFont typeface="Arial" panose="020B0604020202020204" pitchFamily="34" charset="0"/>
              <a:buChar char="•"/>
              <a:defRPr sz="3136"/>
            </a:pPr>
            <a:r>
              <a:rPr lang="cs-CZ" dirty="0"/>
              <a:t>Jejich použití je vázáno na různé teleologické úvahy stojících v pozadí vykládaných ustanovení. </a:t>
            </a:r>
          </a:p>
          <a:p>
            <a:pPr algn="just" defTabSz="572516">
              <a:lnSpc>
                <a:spcPct val="120000"/>
              </a:lnSpc>
              <a:spcBef>
                <a:spcPts val="1800"/>
              </a:spcBef>
              <a:buFont typeface="Arial" panose="020B0604020202020204" pitchFamily="34" charset="0"/>
              <a:buChar char="•"/>
              <a:defRPr sz="3136"/>
            </a:pPr>
            <a:r>
              <a:rPr lang="cs-CZ" dirty="0"/>
              <a:t>Můžeme rozlišit řadu tzv. „specifických argumentů právní logiky“. </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570DC9-EBEB-EFF3-C019-FF44D172B97A}"/>
              </a:ext>
            </a:extLst>
          </p:cNvPr>
          <p:cNvSpPr>
            <a:spLocks noGrp="1"/>
          </p:cNvSpPr>
          <p:nvPr>
            <p:ph type="title"/>
          </p:nvPr>
        </p:nvSpPr>
        <p:spPr/>
        <p:txBody>
          <a:bodyPr/>
          <a:lstStyle/>
          <a:p>
            <a:r>
              <a:rPr lang="cs-CZ">
                <a:solidFill>
                  <a:srgbClr val="0070C0"/>
                </a:solidFill>
              </a:rPr>
              <a:t>Logický výklad</a:t>
            </a:r>
          </a:p>
        </p:txBody>
      </p:sp>
      <p:sp>
        <p:nvSpPr>
          <p:cNvPr id="3" name="Zástupný text 2">
            <a:extLst>
              <a:ext uri="{FF2B5EF4-FFF2-40B4-BE49-F238E27FC236}">
                <a16:creationId xmlns:a16="http://schemas.microsoft.com/office/drawing/2014/main" id="{786BC079-7EAD-FD99-E698-5CB060AC3B57}"/>
              </a:ext>
            </a:extLst>
          </p:cNvPr>
          <p:cNvSpPr>
            <a:spLocks noGrp="1"/>
          </p:cNvSpPr>
          <p:nvPr>
            <p:ph type="body" idx="1"/>
          </p:nvPr>
        </p:nvSpPr>
        <p:spPr>
          <a:xfrm>
            <a:off x="741674" y="2965094"/>
            <a:ext cx="11909614" cy="6091224"/>
          </a:xfrm>
        </p:spPr>
        <p:txBody>
          <a:bodyPr>
            <a:normAutofit/>
          </a:bodyPr>
          <a:lstStyle/>
          <a:p>
            <a:pPr algn="just"/>
            <a:r>
              <a:rPr lang="cs-CZ" dirty="0" err="1"/>
              <a:t>Argumentum</a:t>
            </a:r>
            <a:r>
              <a:rPr lang="cs-CZ" dirty="0"/>
              <a:t> a contrario, </a:t>
            </a:r>
            <a:r>
              <a:rPr lang="cs-CZ" dirty="0" err="1"/>
              <a:t>Argumentum</a:t>
            </a:r>
            <a:r>
              <a:rPr lang="cs-CZ" dirty="0"/>
              <a:t> a simile, </a:t>
            </a:r>
            <a:r>
              <a:rPr lang="cs-CZ" dirty="0" err="1"/>
              <a:t>Argumentum</a:t>
            </a:r>
            <a:r>
              <a:rPr lang="cs-CZ" dirty="0"/>
              <a:t> a </a:t>
            </a:r>
            <a:r>
              <a:rPr lang="cs-CZ" dirty="0" err="1"/>
              <a:t>fortiori</a:t>
            </a:r>
            <a:r>
              <a:rPr lang="cs-CZ" dirty="0"/>
              <a:t>, </a:t>
            </a:r>
            <a:r>
              <a:rPr lang="cs-CZ" dirty="0" err="1"/>
              <a:t>Argumentum</a:t>
            </a:r>
            <a:r>
              <a:rPr lang="cs-CZ" dirty="0"/>
              <a:t> per </a:t>
            </a:r>
            <a:r>
              <a:rPr lang="cs-CZ" dirty="0" err="1"/>
              <a:t>analogiam</a:t>
            </a:r>
            <a:r>
              <a:rPr lang="cs-CZ" dirty="0"/>
              <a:t>, </a:t>
            </a:r>
            <a:r>
              <a:rPr lang="cs-CZ" dirty="0" err="1"/>
              <a:t>Argumentum</a:t>
            </a:r>
            <a:r>
              <a:rPr lang="cs-CZ" dirty="0"/>
              <a:t> </a:t>
            </a:r>
            <a:r>
              <a:rPr lang="cs-CZ" dirty="0" err="1"/>
              <a:t>reductione</a:t>
            </a:r>
            <a:r>
              <a:rPr lang="cs-CZ" dirty="0"/>
              <a:t> ad absurdum…</a:t>
            </a:r>
          </a:p>
          <a:p>
            <a:pPr algn="just">
              <a:buFont typeface="Arial" panose="020B0604020202020204" pitchFamily="34" charset="0"/>
              <a:buChar char="•"/>
            </a:pPr>
            <a:r>
              <a:rPr lang="cs-CZ" dirty="0"/>
              <a:t>Jejich použití negarantuje korektní výsledek. </a:t>
            </a:r>
          </a:p>
          <a:p>
            <a:pPr marL="0" indent="0" algn="just">
              <a:buNone/>
            </a:pPr>
            <a:r>
              <a:rPr lang="cs-CZ" b="1" dirty="0"/>
              <a:t>Příklad: </a:t>
            </a:r>
          </a:p>
          <a:p>
            <a:pPr marL="0" indent="0" algn="just">
              <a:buNone/>
            </a:pPr>
            <a:r>
              <a:rPr lang="cs-CZ" i="1" dirty="0"/>
              <a:t>Advokáti jsou oprávněni komerčně poskytovat právní rady. </a:t>
            </a:r>
          </a:p>
          <a:p>
            <a:pPr marL="0" indent="0" algn="just">
              <a:buNone/>
            </a:pPr>
            <a:r>
              <a:rPr lang="cs-CZ" i="1" dirty="0"/>
              <a:t>Karel není advokát. </a:t>
            </a:r>
          </a:p>
          <a:p>
            <a:pPr marL="0" indent="0" algn="just">
              <a:buNone/>
            </a:pPr>
            <a:r>
              <a:rPr lang="cs-CZ" i="1" dirty="0"/>
              <a:t>Tedy: Karel není oprávněný komerčně poskytovat právní rady. </a:t>
            </a:r>
          </a:p>
          <a:p>
            <a:pPr algn="just">
              <a:buFont typeface="Arial" panose="020B0604020202020204" pitchFamily="34" charset="0"/>
              <a:buChar char="•"/>
            </a:pPr>
            <a:r>
              <a:rPr lang="cs-CZ" b="1" dirty="0"/>
              <a:t>Podstata logiky: </a:t>
            </a:r>
            <a:r>
              <a:rPr lang="cs-CZ" dirty="0"/>
              <a:t>zabývá se deduktivní platností logických forem, které tyto argumenty ztělesňují. Smysl spočívá v tom, že pokud je logická forma deduktivně platná, pak se nemůže stát, aby nějaký argument, který ji ztělesňuje měl všechny premisy pravdivé a zároveň nepravdivý závěr. </a:t>
            </a:r>
          </a:p>
        </p:txBody>
      </p:sp>
    </p:spTree>
    <p:extLst>
      <p:ext uri="{BB962C8B-B14F-4D97-AF65-F5344CB8AC3E}">
        <p14:creationId xmlns:p14="http://schemas.microsoft.com/office/powerpoint/2010/main" val="144041440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Logický výklad"/>
          <p:cNvSpPr txBox="1">
            <a:spLocks noGrp="1"/>
          </p:cNvSpPr>
          <p:nvPr>
            <p:ph type="title"/>
          </p:nvPr>
        </p:nvSpPr>
        <p:spPr>
          <a:xfrm>
            <a:off x="952500" y="350207"/>
            <a:ext cx="11099800" cy="2159000"/>
          </a:xfrm>
          <a:prstGeom prst="rect">
            <a:avLst/>
          </a:prstGeom>
        </p:spPr>
        <p:txBody>
          <a:bodyPr/>
          <a:lstStyle>
            <a:lvl1pPr>
              <a:defRPr>
                <a:solidFill>
                  <a:srgbClr val="0433FF"/>
                </a:solidFill>
              </a:defRPr>
            </a:lvl1pPr>
          </a:lstStyle>
          <a:p>
            <a:r>
              <a:rPr>
                <a:solidFill>
                  <a:srgbClr val="0070C0"/>
                </a:solidFill>
              </a:rPr>
              <a:t>Logický výklad</a:t>
            </a:r>
          </a:p>
        </p:txBody>
      </p:sp>
      <p:sp>
        <p:nvSpPr>
          <p:cNvPr id="150" name="Argumentum a contrario (někdy též důkaz vyloučením): Podstatou tohoto argumentu je, že jsou-li dvě možnosti (žádná další již není) a právní předpis výslovně stanoví něco o jedné z nich, pak to neplatí pro možnost druhou.…"/>
          <p:cNvSpPr txBox="1">
            <a:spLocks noGrp="1"/>
          </p:cNvSpPr>
          <p:nvPr>
            <p:ph type="body" idx="1"/>
          </p:nvPr>
        </p:nvSpPr>
        <p:spPr>
          <a:xfrm>
            <a:off x="838200" y="2120900"/>
            <a:ext cx="11734800" cy="6896100"/>
          </a:xfrm>
          <a:prstGeom prst="rect">
            <a:avLst/>
          </a:prstGeom>
        </p:spPr>
        <p:txBody>
          <a:bodyPr>
            <a:normAutofit lnSpcReduction="10000"/>
          </a:bodyPr>
          <a:lstStyle/>
          <a:p>
            <a:pPr marL="457200" indent="-457200" algn="just" defTabSz="338835">
              <a:spcBef>
                <a:spcPts val="2400"/>
              </a:spcBef>
              <a:buFont typeface="+mj-lt"/>
              <a:buAutoNum type="arabicPeriod"/>
              <a:defRPr sz="1856"/>
            </a:pPr>
            <a:r>
              <a:rPr b="1" dirty="0"/>
              <a:t>Argumentum a </a:t>
            </a:r>
            <a:r>
              <a:rPr b="1" dirty="0" err="1"/>
              <a:t>contrario</a:t>
            </a:r>
            <a:r>
              <a:rPr b="1" dirty="0"/>
              <a:t> </a:t>
            </a:r>
            <a:r>
              <a:rPr dirty="0"/>
              <a:t>(</a:t>
            </a:r>
            <a:r>
              <a:rPr lang="cs-CZ" dirty="0"/>
              <a:t>důkaz vyloučením</a:t>
            </a:r>
            <a:r>
              <a:rPr dirty="0"/>
              <a:t>): </a:t>
            </a:r>
            <a:r>
              <a:rPr dirty="0" err="1"/>
              <a:t>Podstatou</a:t>
            </a:r>
            <a:r>
              <a:rPr dirty="0"/>
              <a:t> je, </a:t>
            </a:r>
            <a:r>
              <a:rPr lang="cs-CZ" dirty="0"/>
              <a:t>že</a:t>
            </a:r>
            <a:r>
              <a:rPr dirty="0"/>
              <a:t> </a:t>
            </a:r>
            <a:r>
              <a:rPr dirty="0" err="1"/>
              <a:t>jsou</a:t>
            </a:r>
            <a:r>
              <a:rPr dirty="0"/>
              <a:t>-li </a:t>
            </a:r>
            <a:r>
              <a:rPr lang="cs-CZ" dirty="0"/>
              <a:t>dvě možnosti (žádná další už není) a právní předpis výslovně stanoví něco o jedné z nich, pak to neplatí pro možnost druhou. – </a:t>
            </a:r>
            <a:r>
              <a:rPr lang="cs-CZ" i="1" dirty="0"/>
              <a:t>Qui de </a:t>
            </a:r>
            <a:r>
              <a:rPr lang="cs-CZ" i="1" dirty="0" err="1"/>
              <a:t>uno</a:t>
            </a:r>
            <a:r>
              <a:rPr lang="cs-CZ" i="1" dirty="0"/>
              <a:t> </a:t>
            </a:r>
            <a:r>
              <a:rPr lang="cs-CZ" i="1" dirty="0" err="1"/>
              <a:t>dicit</a:t>
            </a:r>
            <a:r>
              <a:rPr lang="cs-CZ" i="1" dirty="0"/>
              <a:t>, de </a:t>
            </a:r>
            <a:r>
              <a:rPr lang="cs-CZ" i="1" dirty="0" err="1"/>
              <a:t>altero</a:t>
            </a:r>
            <a:r>
              <a:rPr lang="cs-CZ" i="1" dirty="0"/>
              <a:t> </a:t>
            </a:r>
            <a:r>
              <a:rPr lang="cs-CZ" i="1" dirty="0" err="1"/>
              <a:t>negat</a:t>
            </a:r>
            <a:r>
              <a:rPr lang="cs-CZ" i="1" dirty="0"/>
              <a:t> </a:t>
            </a:r>
            <a:r>
              <a:rPr lang="cs-CZ" dirty="0"/>
              <a:t>(Co se říká o jednom, to se popírá o jiném).</a:t>
            </a:r>
          </a:p>
          <a:p>
            <a:pPr marL="457200" indent="-457200" algn="just" defTabSz="338835">
              <a:spcBef>
                <a:spcPts val="2400"/>
              </a:spcBef>
              <a:buFont typeface="+mj-lt"/>
              <a:buAutoNum type="arabicPeriod"/>
              <a:defRPr sz="1856"/>
            </a:pPr>
            <a:r>
              <a:rPr dirty="0" err="1"/>
              <a:t>Výraz</a:t>
            </a:r>
            <a:r>
              <a:rPr b="1" dirty="0"/>
              <a:t> argumentum a </a:t>
            </a:r>
            <a:r>
              <a:rPr b="1" dirty="0" err="1"/>
              <a:t>contrario</a:t>
            </a:r>
            <a:r>
              <a:rPr dirty="0"/>
              <a:t> </a:t>
            </a:r>
            <a:r>
              <a:rPr lang="cs-CZ" dirty="0"/>
              <a:t>někdy slouží i označení </a:t>
            </a:r>
            <a:r>
              <a:rPr b="1" dirty="0"/>
              <a:t>argumentum per </a:t>
            </a:r>
            <a:r>
              <a:rPr b="1" dirty="0" err="1"/>
              <a:t>eliminationem</a:t>
            </a:r>
            <a:r>
              <a:rPr b="1" dirty="0"/>
              <a:t>.</a:t>
            </a:r>
            <a:r>
              <a:rPr dirty="0"/>
              <a:t> </a:t>
            </a:r>
            <a:r>
              <a:rPr lang="cs-CZ" dirty="0"/>
              <a:t>V tom případě vycházíme z existence taxativního výčtu a konkrétního případu, který není </a:t>
            </a:r>
            <a:r>
              <a:rPr lang="cs-CZ" dirty="0" err="1"/>
              <a:t>podřaditelný</a:t>
            </a:r>
            <a:r>
              <a:rPr lang="cs-CZ" dirty="0"/>
              <a:t> pod žádnou z jeho položek. Per </a:t>
            </a:r>
            <a:r>
              <a:rPr lang="cs-CZ" dirty="0" err="1"/>
              <a:t>eliminationem</a:t>
            </a:r>
            <a:r>
              <a:rPr lang="cs-CZ" dirty="0"/>
              <a:t> se tedy norma na tento případ neaplikuje. </a:t>
            </a:r>
          </a:p>
          <a:p>
            <a:pPr marL="457200" indent="-457200" algn="just" defTabSz="338835">
              <a:spcBef>
                <a:spcPts val="2400"/>
              </a:spcBef>
              <a:buFont typeface="+mj-lt"/>
              <a:buAutoNum type="arabicPeriod"/>
              <a:defRPr sz="1856"/>
            </a:pPr>
            <a:r>
              <a:rPr b="1" dirty="0"/>
              <a:t>Argumentum a </a:t>
            </a:r>
            <a:r>
              <a:rPr b="1" dirty="0" err="1"/>
              <a:t>simili</a:t>
            </a:r>
            <a:r>
              <a:rPr dirty="0"/>
              <a:t>: </a:t>
            </a:r>
            <a:r>
              <a:rPr lang="cs-CZ" dirty="0"/>
              <a:t>Používá se u demonstrativních výčtů. Zde konkrétní případ také není </a:t>
            </a:r>
            <a:r>
              <a:rPr lang="cs-CZ" dirty="0" err="1"/>
              <a:t>podřaditelný</a:t>
            </a:r>
            <a:r>
              <a:rPr lang="cs-CZ" dirty="0"/>
              <a:t> pod žádnou z jednotlivých položek, avšak v nějakém relevantních ohledu se těmto podobá. A </a:t>
            </a:r>
            <a:r>
              <a:rPr lang="cs-CZ" dirty="0" err="1"/>
              <a:t>simili</a:t>
            </a:r>
            <a:r>
              <a:rPr lang="cs-CZ" dirty="0"/>
              <a:t> se tedy norma na tento případ aplikuje. </a:t>
            </a:r>
          </a:p>
          <a:p>
            <a:pPr marL="457200" indent="-457200" algn="just" defTabSz="338835">
              <a:spcBef>
                <a:spcPts val="2400"/>
              </a:spcBef>
              <a:buFont typeface="+mj-lt"/>
              <a:buAutoNum type="arabicPeriod"/>
              <a:defRPr sz="1856"/>
            </a:pPr>
            <a:r>
              <a:rPr b="1" dirty="0"/>
              <a:t>Argumentum a fortiori</a:t>
            </a:r>
            <a:r>
              <a:rPr dirty="0"/>
              <a:t>: </a:t>
            </a:r>
            <a:r>
              <a:rPr lang="cs-CZ" dirty="0"/>
              <a:t>Spočívá v úvaze, že platí-li něco o větším (silnějším, více škodlivém), pak to tím spíše platí i o menším (slabším, méně škodlivém)</a:t>
            </a:r>
          </a:p>
          <a:p>
            <a:pPr marL="457200" indent="-457200" algn="just" defTabSz="338835">
              <a:spcBef>
                <a:spcPts val="2400"/>
              </a:spcBef>
              <a:buFont typeface="+mj-lt"/>
              <a:buAutoNum type="arabicPeriod"/>
              <a:defRPr sz="1856"/>
            </a:pPr>
            <a:r>
              <a:rPr lang="cs-CZ" dirty="0"/>
              <a:t>Zde můžeme dále rozlišit </a:t>
            </a:r>
            <a:r>
              <a:rPr b="1" dirty="0"/>
              <a:t>argumentum a </a:t>
            </a:r>
            <a:r>
              <a:rPr b="1" dirty="0" err="1"/>
              <a:t>maiori</a:t>
            </a:r>
            <a:r>
              <a:rPr b="1" dirty="0"/>
              <a:t> ad minus </a:t>
            </a:r>
            <a:r>
              <a:rPr dirty="0"/>
              <a:t>(</a:t>
            </a:r>
            <a:r>
              <a:rPr lang="cs-CZ" dirty="0"/>
              <a:t>úsudek od silnějšího k slabšímu)</a:t>
            </a:r>
            <a:r>
              <a:rPr dirty="0"/>
              <a:t> a </a:t>
            </a:r>
            <a:r>
              <a:rPr b="1" dirty="0"/>
              <a:t>argumentum a </a:t>
            </a:r>
            <a:r>
              <a:rPr b="1" dirty="0" err="1"/>
              <a:t>minori</a:t>
            </a:r>
            <a:r>
              <a:rPr b="1" dirty="0"/>
              <a:t> ad </a:t>
            </a:r>
            <a:r>
              <a:rPr b="1" dirty="0" err="1"/>
              <a:t>maius</a:t>
            </a:r>
            <a:r>
              <a:rPr b="1" dirty="0"/>
              <a:t> </a:t>
            </a:r>
            <a:r>
              <a:rPr dirty="0"/>
              <a:t>(</a:t>
            </a:r>
            <a:r>
              <a:rPr lang="cs-CZ" dirty="0"/>
              <a:t>úsudek od slabšího k silnějšímu).</a:t>
            </a:r>
          </a:p>
          <a:p>
            <a:pPr marL="457200" indent="-457200" algn="just" defTabSz="338835">
              <a:spcBef>
                <a:spcPts val="2400"/>
              </a:spcBef>
              <a:buFont typeface="+mj-lt"/>
              <a:buAutoNum type="arabicPeriod"/>
              <a:defRPr sz="1856"/>
            </a:pPr>
            <a:r>
              <a:rPr b="1" dirty="0"/>
              <a:t>Argumentum per </a:t>
            </a:r>
            <a:r>
              <a:rPr b="1" dirty="0" err="1"/>
              <a:t>analogiam</a:t>
            </a:r>
            <a:r>
              <a:rPr b="1" dirty="0"/>
              <a:t> </a:t>
            </a:r>
            <a:r>
              <a:rPr dirty="0"/>
              <a:t>(</a:t>
            </a:r>
            <a:r>
              <a:rPr lang="cs-CZ" dirty="0"/>
              <a:t>výklad podle podobnosti</a:t>
            </a:r>
            <a:r>
              <a:rPr dirty="0"/>
              <a:t>): </a:t>
            </a:r>
            <a:r>
              <a:rPr lang="cs-CZ" dirty="0"/>
              <a:t>Využití je přípustné pouze v některých případech </a:t>
            </a:r>
            <a:r>
              <a:rPr dirty="0"/>
              <a:t>(je </a:t>
            </a:r>
            <a:r>
              <a:rPr lang="cs-CZ" dirty="0"/>
              <a:t>zakázáno</a:t>
            </a:r>
            <a:r>
              <a:rPr dirty="0"/>
              <a:t> </a:t>
            </a:r>
            <a:r>
              <a:rPr lang="cs-CZ" dirty="0"/>
              <a:t>např. v trestním právu hmotném</a:t>
            </a:r>
            <a:r>
              <a:rPr dirty="0"/>
              <a:t>). </a:t>
            </a:r>
            <a:r>
              <a:rPr lang="cs-CZ" dirty="0"/>
              <a:t>Dále rozlišujeme </a:t>
            </a:r>
            <a:r>
              <a:rPr b="1" dirty="0"/>
              <a:t>analogia </a:t>
            </a:r>
            <a:r>
              <a:rPr b="1" dirty="0" err="1"/>
              <a:t>legis</a:t>
            </a:r>
            <a:r>
              <a:rPr b="1" dirty="0"/>
              <a:t> </a:t>
            </a:r>
            <a:r>
              <a:rPr dirty="0"/>
              <a:t>(</a:t>
            </a:r>
            <a:r>
              <a:rPr lang="cs-CZ" dirty="0"/>
              <a:t>spočívá v tom, že na otázku zákonem neřešenou analogicky vztáhneme takové ustanovení zákona, které řeší otázku podobnou) </a:t>
            </a:r>
            <a:r>
              <a:rPr dirty="0"/>
              <a:t>a </a:t>
            </a:r>
            <a:r>
              <a:rPr b="1" dirty="0"/>
              <a:t>analogia </a:t>
            </a:r>
            <a:r>
              <a:rPr b="1" dirty="0" err="1"/>
              <a:t>iuris</a:t>
            </a:r>
            <a:r>
              <a:rPr b="1" dirty="0"/>
              <a:t> </a:t>
            </a:r>
            <a:r>
              <a:rPr dirty="0"/>
              <a:t>(</a:t>
            </a:r>
            <a:r>
              <a:rPr lang="cs-CZ" dirty="0"/>
              <a:t>spočívá v tom, že otázku zákonem neřešenou posuzujeme podle obecných zásad právních. Jedná se tzv. nepravou analogii). </a:t>
            </a:r>
          </a:p>
          <a:p>
            <a:pPr marL="457200" indent="-457200" algn="just" defTabSz="338835">
              <a:spcBef>
                <a:spcPts val="2400"/>
              </a:spcBef>
              <a:buFont typeface="+mj-lt"/>
              <a:buAutoNum type="arabicPeriod"/>
              <a:defRPr sz="1856"/>
            </a:pPr>
            <a:r>
              <a:rPr b="1" dirty="0"/>
              <a:t>Argumentum </a:t>
            </a:r>
            <a:r>
              <a:rPr b="1" dirty="0" err="1"/>
              <a:t>reductione</a:t>
            </a:r>
            <a:r>
              <a:rPr b="1" dirty="0"/>
              <a:t> ad absurdum</a:t>
            </a:r>
            <a:r>
              <a:rPr dirty="0"/>
              <a:t>: </a:t>
            </a:r>
            <a:r>
              <a:rPr lang="cs-CZ" dirty="0"/>
              <a:t>Spočívá </a:t>
            </a:r>
            <a:r>
              <a:rPr dirty="0"/>
              <a:t>v tom,</a:t>
            </a:r>
            <a:r>
              <a:rPr lang="cs-CZ" dirty="0"/>
              <a:t> že se určitá možnost výkladu právní normy vyloučí prostřednictvím poukazu k jeho nesmyslným důsledkům.</a:t>
            </a:r>
            <a:r>
              <a:rPr dirty="0"/>
              <a:t> </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Logický výklad – analogie"/>
          <p:cNvSpPr txBox="1">
            <a:spLocks noGrp="1"/>
          </p:cNvSpPr>
          <p:nvPr>
            <p:ph type="title"/>
          </p:nvPr>
        </p:nvSpPr>
        <p:spPr>
          <a:prstGeom prst="rect">
            <a:avLst/>
          </a:prstGeom>
        </p:spPr>
        <p:txBody>
          <a:bodyPr/>
          <a:lstStyle>
            <a:lvl1pPr defTabSz="531622">
              <a:defRPr sz="7280">
                <a:solidFill>
                  <a:srgbClr val="0433FF"/>
                </a:solidFill>
              </a:defRPr>
            </a:lvl1pPr>
          </a:lstStyle>
          <a:p>
            <a:r>
              <a:rPr>
                <a:solidFill>
                  <a:srgbClr val="0070C0"/>
                </a:solidFill>
              </a:rPr>
              <a:t>Logický výklad – analogie</a:t>
            </a:r>
          </a:p>
        </p:txBody>
      </p:sp>
      <p:sp>
        <p:nvSpPr>
          <p:cNvPr id="153" name="Analogie patří ke standardním metodám výkladu (jazykový, logický, systematický výklad) a řadíme ji k výkladu logickému.…"/>
          <p:cNvSpPr txBox="1">
            <a:spLocks noGrp="1"/>
          </p:cNvSpPr>
          <p:nvPr>
            <p:ph type="body" idx="1"/>
          </p:nvPr>
        </p:nvSpPr>
        <p:spPr>
          <a:xfrm>
            <a:off x="645764" y="2641600"/>
            <a:ext cx="12155835" cy="6795642"/>
          </a:xfrm>
          <a:prstGeom prst="rect">
            <a:avLst/>
          </a:prstGeom>
        </p:spPr>
        <p:txBody>
          <a:bodyPr/>
          <a:lstStyle/>
          <a:p>
            <a:pPr algn="just" defTabSz="344677">
              <a:spcBef>
                <a:spcPts val="2400"/>
              </a:spcBef>
              <a:buFont typeface="Arial" panose="020B0604020202020204" pitchFamily="34" charset="0"/>
              <a:buChar char="•"/>
              <a:defRPr sz="1887"/>
            </a:pPr>
            <a:r>
              <a:rPr dirty="0" err="1"/>
              <a:t>Analogie</a:t>
            </a:r>
            <a:r>
              <a:rPr dirty="0"/>
              <a:t> </a:t>
            </a:r>
            <a:r>
              <a:rPr dirty="0" err="1"/>
              <a:t>patří</a:t>
            </a:r>
            <a:r>
              <a:rPr dirty="0"/>
              <a:t> </a:t>
            </a:r>
            <a:r>
              <a:rPr dirty="0" err="1"/>
              <a:t>ke</a:t>
            </a:r>
            <a:r>
              <a:rPr dirty="0"/>
              <a:t> </a:t>
            </a:r>
            <a:r>
              <a:rPr dirty="0" err="1"/>
              <a:t>standardním</a:t>
            </a:r>
            <a:r>
              <a:rPr dirty="0"/>
              <a:t> </a:t>
            </a:r>
            <a:r>
              <a:rPr dirty="0" err="1"/>
              <a:t>metodám</a:t>
            </a:r>
            <a:r>
              <a:rPr dirty="0"/>
              <a:t> </a:t>
            </a:r>
            <a:r>
              <a:rPr dirty="0" err="1"/>
              <a:t>výkladu</a:t>
            </a:r>
            <a:r>
              <a:rPr dirty="0"/>
              <a:t> a </a:t>
            </a:r>
            <a:r>
              <a:rPr dirty="0" err="1"/>
              <a:t>řadíme</a:t>
            </a:r>
            <a:r>
              <a:rPr dirty="0"/>
              <a:t> ji k </a:t>
            </a:r>
            <a:r>
              <a:rPr dirty="0" err="1"/>
              <a:t>výkladu</a:t>
            </a:r>
            <a:r>
              <a:rPr dirty="0"/>
              <a:t> </a:t>
            </a:r>
            <a:r>
              <a:rPr dirty="0" err="1"/>
              <a:t>logickému</a:t>
            </a:r>
            <a:r>
              <a:rPr dirty="0"/>
              <a:t>.</a:t>
            </a:r>
          </a:p>
          <a:p>
            <a:pPr algn="just" defTabSz="344677">
              <a:spcBef>
                <a:spcPts val="2400"/>
              </a:spcBef>
              <a:buFont typeface="Arial" panose="020B0604020202020204" pitchFamily="34" charset="0"/>
              <a:buChar char="•"/>
              <a:defRPr sz="1887"/>
            </a:pPr>
            <a:r>
              <a:rPr lang="cs-CZ" dirty="0"/>
              <a:t>Ú</a:t>
            </a:r>
            <a:r>
              <a:rPr dirty="0" err="1"/>
              <a:t>čelem</a:t>
            </a:r>
            <a:r>
              <a:rPr dirty="0"/>
              <a:t> je </a:t>
            </a:r>
            <a:r>
              <a:rPr dirty="0" err="1"/>
              <a:t>vyplňování</a:t>
            </a:r>
            <a:r>
              <a:rPr dirty="0"/>
              <a:t> </a:t>
            </a:r>
            <a:r>
              <a:rPr dirty="0" err="1"/>
              <a:t>mezer</a:t>
            </a:r>
            <a:r>
              <a:rPr dirty="0"/>
              <a:t> v </a:t>
            </a:r>
            <a:r>
              <a:rPr dirty="0" err="1"/>
              <a:t>právu</a:t>
            </a:r>
            <a:r>
              <a:rPr dirty="0"/>
              <a:t>. </a:t>
            </a:r>
          </a:p>
          <a:p>
            <a:pPr algn="just" defTabSz="344677">
              <a:spcBef>
                <a:spcPts val="2400"/>
              </a:spcBef>
              <a:buFont typeface="Arial" panose="020B0604020202020204" pitchFamily="34" charset="0"/>
              <a:buChar char="•"/>
              <a:defRPr sz="1887"/>
            </a:pPr>
            <a:r>
              <a:rPr dirty="0" err="1"/>
              <a:t>Mezera</a:t>
            </a:r>
            <a:r>
              <a:rPr dirty="0"/>
              <a:t> je „</a:t>
            </a:r>
            <a:r>
              <a:rPr dirty="0" err="1"/>
              <a:t>hluchým</a:t>
            </a:r>
            <a:r>
              <a:rPr dirty="0"/>
              <a:t> </a:t>
            </a:r>
            <a:r>
              <a:rPr dirty="0" err="1"/>
              <a:t>místem</a:t>
            </a:r>
            <a:r>
              <a:rPr dirty="0"/>
              <a:t> </a:t>
            </a:r>
            <a:r>
              <a:rPr dirty="0" err="1"/>
              <a:t>práva</a:t>
            </a:r>
            <a:r>
              <a:rPr dirty="0"/>
              <a:t>“. </a:t>
            </a:r>
            <a:r>
              <a:rPr dirty="0" err="1"/>
              <a:t>Jedná</a:t>
            </a:r>
            <a:r>
              <a:rPr dirty="0"/>
              <a:t> se o </a:t>
            </a:r>
            <a:r>
              <a:rPr dirty="0" err="1"/>
              <a:t>situaci</a:t>
            </a:r>
            <a:r>
              <a:rPr dirty="0"/>
              <a:t>, </a:t>
            </a:r>
            <a:r>
              <a:rPr dirty="0" err="1"/>
              <a:t>kdy</a:t>
            </a:r>
            <a:r>
              <a:rPr dirty="0"/>
              <a:t> </a:t>
            </a:r>
            <a:r>
              <a:rPr dirty="0" err="1"/>
              <a:t>na</a:t>
            </a:r>
            <a:r>
              <a:rPr dirty="0"/>
              <a:t> </a:t>
            </a:r>
            <a:r>
              <a:rPr dirty="0" err="1"/>
              <a:t>určitý</a:t>
            </a:r>
            <a:r>
              <a:rPr dirty="0"/>
              <a:t> </a:t>
            </a:r>
            <a:r>
              <a:rPr dirty="0" err="1"/>
              <a:t>případ</a:t>
            </a:r>
            <a:r>
              <a:rPr dirty="0"/>
              <a:t> </a:t>
            </a:r>
            <a:r>
              <a:rPr dirty="0" err="1"/>
              <a:t>přímo</a:t>
            </a:r>
            <a:r>
              <a:rPr dirty="0"/>
              <a:t> </a:t>
            </a:r>
            <a:r>
              <a:rPr dirty="0" err="1"/>
              <a:t>nedopadá</a:t>
            </a:r>
            <a:r>
              <a:rPr dirty="0"/>
              <a:t> </a:t>
            </a:r>
            <a:r>
              <a:rPr dirty="0" err="1"/>
              <a:t>žádná</a:t>
            </a:r>
            <a:r>
              <a:rPr dirty="0"/>
              <a:t> </a:t>
            </a:r>
            <a:r>
              <a:rPr dirty="0" err="1"/>
              <a:t>pozitivně</a:t>
            </a:r>
            <a:r>
              <a:rPr dirty="0"/>
              <a:t> </a:t>
            </a:r>
            <a:r>
              <a:rPr dirty="0" err="1"/>
              <a:t>právní</a:t>
            </a:r>
            <a:r>
              <a:rPr dirty="0"/>
              <a:t> </a:t>
            </a:r>
            <a:r>
              <a:rPr dirty="0" err="1"/>
              <a:t>norma</a:t>
            </a:r>
            <a:r>
              <a:rPr dirty="0"/>
              <a:t>. </a:t>
            </a:r>
          </a:p>
          <a:p>
            <a:pPr algn="just" defTabSz="344677">
              <a:spcBef>
                <a:spcPts val="2400"/>
              </a:spcBef>
              <a:buFont typeface="Arial" panose="020B0604020202020204" pitchFamily="34" charset="0"/>
              <a:buChar char="•"/>
              <a:defRPr sz="1887"/>
            </a:pPr>
            <a:r>
              <a:rPr dirty="0" err="1"/>
              <a:t>Mezery</a:t>
            </a:r>
            <a:r>
              <a:rPr dirty="0"/>
              <a:t> </a:t>
            </a:r>
            <a:r>
              <a:rPr dirty="0" err="1"/>
              <a:t>mohou</a:t>
            </a:r>
            <a:r>
              <a:rPr dirty="0"/>
              <a:t> </a:t>
            </a:r>
            <a:r>
              <a:rPr dirty="0" err="1"/>
              <a:t>vznikat</a:t>
            </a:r>
            <a:r>
              <a:rPr dirty="0"/>
              <a:t> </a:t>
            </a:r>
            <a:r>
              <a:rPr dirty="0" err="1"/>
              <a:t>tak</a:t>
            </a:r>
            <a:r>
              <a:rPr dirty="0"/>
              <a:t>, </a:t>
            </a:r>
            <a:r>
              <a:rPr dirty="0" err="1"/>
              <a:t>že</a:t>
            </a:r>
            <a:r>
              <a:rPr dirty="0"/>
              <a:t> </a:t>
            </a:r>
            <a:r>
              <a:rPr dirty="0" err="1"/>
              <a:t>zákonodárce</a:t>
            </a:r>
            <a:r>
              <a:rPr dirty="0"/>
              <a:t> </a:t>
            </a:r>
            <a:r>
              <a:rPr dirty="0" err="1"/>
              <a:t>nedokázal</a:t>
            </a:r>
            <a:r>
              <a:rPr dirty="0"/>
              <a:t> </a:t>
            </a:r>
            <a:r>
              <a:rPr dirty="0" err="1"/>
              <a:t>daný</a:t>
            </a:r>
            <a:r>
              <a:rPr dirty="0"/>
              <a:t> </a:t>
            </a:r>
            <a:r>
              <a:rPr dirty="0" err="1"/>
              <a:t>případ</a:t>
            </a:r>
            <a:r>
              <a:rPr dirty="0"/>
              <a:t> </a:t>
            </a:r>
            <a:r>
              <a:rPr dirty="0" err="1"/>
              <a:t>předpokládat</a:t>
            </a:r>
            <a:r>
              <a:rPr dirty="0"/>
              <a:t> a proto </a:t>
            </a:r>
            <a:r>
              <a:rPr dirty="0" err="1"/>
              <a:t>jej</a:t>
            </a:r>
            <a:r>
              <a:rPr dirty="0"/>
              <a:t> ani </a:t>
            </a:r>
            <a:r>
              <a:rPr dirty="0" err="1"/>
              <a:t>neupravil</a:t>
            </a:r>
            <a:r>
              <a:rPr dirty="0"/>
              <a:t>. </a:t>
            </a:r>
          </a:p>
          <a:p>
            <a:pPr algn="just" defTabSz="344677">
              <a:spcBef>
                <a:spcPts val="2400"/>
              </a:spcBef>
              <a:buFont typeface="Arial" panose="020B0604020202020204" pitchFamily="34" charset="0"/>
              <a:buChar char="•"/>
              <a:defRPr sz="1887"/>
            </a:pPr>
            <a:r>
              <a:rPr dirty="0" err="1"/>
              <a:t>Dalé</a:t>
            </a:r>
            <a:r>
              <a:rPr dirty="0"/>
              <a:t> </a:t>
            </a:r>
            <a:r>
              <a:rPr dirty="0" err="1"/>
              <a:t>jsou</a:t>
            </a:r>
            <a:r>
              <a:rPr dirty="0"/>
              <a:t> </a:t>
            </a:r>
            <a:r>
              <a:rPr dirty="0" err="1"/>
              <a:t>zde</a:t>
            </a:r>
            <a:r>
              <a:rPr dirty="0"/>
              <a:t> </a:t>
            </a:r>
            <a:r>
              <a:rPr dirty="0" err="1"/>
              <a:t>situace</a:t>
            </a:r>
            <a:r>
              <a:rPr dirty="0"/>
              <a:t>, </a:t>
            </a:r>
            <a:r>
              <a:rPr dirty="0" err="1"/>
              <a:t>kdy</a:t>
            </a:r>
            <a:r>
              <a:rPr dirty="0"/>
              <a:t> </a:t>
            </a:r>
            <a:r>
              <a:rPr dirty="0" err="1"/>
              <a:t>zákonodárce</a:t>
            </a:r>
            <a:r>
              <a:rPr dirty="0"/>
              <a:t> </a:t>
            </a:r>
            <a:r>
              <a:rPr dirty="0" err="1"/>
              <a:t>danou</a:t>
            </a:r>
            <a:r>
              <a:rPr dirty="0"/>
              <a:t> </a:t>
            </a:r>
            <a:r>
              <a:rPr dirty="0" err="1"/>
              <a:t>věc</a:t>
            </a:r>
            <a:r>
              <a:rPr dirty="0"/>
              <a:t> </a:t>
            </a:r>
            <a:r>
              <a:rPr dirty="0" err="1"/>
              <a:t>výslovně</a:t>
            </a:r>
            <a:r>
              <a:rPr dirty="0"/>
              <a:t> </a:t>
            </a:r>
            <a:r>
              <a:rPr dirty="0" err="1"/>
              <a:t>neupravuje</a:t>
            </a:r>
            <a:r>
              <a:rPr dirty="0"/>
              <a:t>, ale </a:t>
            </a:r>
            <a:r>
              <a:rPr dirty="0" err="1"/>
              <a:t>vybízí</a:t>
            </a:r>
            <a:r>
              <a:rPr dirty="0"/>
              <a:t> k </a:t>
            </a:r>
            <a:r>
              <a:rPr dirty="0" err="1"/>
              <a:t>užití</a:t>
            </a:r>
            <a:r>
              <a:rPr dirty="0"/>
              <a:t> </a:t>
            </a:r>
            <a:r>
              <a:rPr dirty="0" err="1"/>
              <a:t>jiné</a:t>
            </a:r>
            <a:r>
              <a:rPr dirty="0"/>
              <a:t> </a:t>
            </a:r>
            <a:r>
              <a:rPr dirty="0" err="1"/>
              <a:t>normy</a:t>
            </a:r>
            <a:r>
              <a:rPr dirty="0"/>
              <a:t> pro </a:t>
            </a:r>
            <a:r>
              <a:rPr dirty="0" err="1"/>
              <a:t>dané</a:t>
            </a:r>
            <a:r>
              <a:rPr dirty="0"/>
              <a:t> </a:t>
            </a:r>
            <a:r>
              <a:rPr dirty="0" err="1"/>
              <a:t>případy</a:t>
            </a:r>
            <a:r>
              <a:rPr dirty="0"/>
              <a:t>. V </a:t>
            </a:r>
            <a:r>
              <a:rPr dirty="0" err="1"/>
              <a:t>takovém</a:t>
            </a:r>
            <a:r>
              <a:rPr dirty="0"/>
              <a:t> </a:t>
            </a:r>
            <a:r>
              <a:rPr dirty="0" err="1"/>
              <a:t>případě</a:t>
            </a:r>
            <a:r>
              <a:rPr dirty="0"/>
              <a:t> </a:t>
            </a:r>
            <a:r>
              <a:rPr dirty="0" err="1"/>
              <a:t>nejde</a:t>
            </a:r>
            <a:r>
              <a:rPr dirty="0"/>
              <a:t> o </a:t>
            </a:r>
            <a:r>
              <a:rPr dirty="0" err="1"/>
              <a:t>mezeru</a:t>
            </a:r>
            <a:r>
              <a:rPr dirty="0"/>
              <a:t>, ale o </a:t>
            </a:r>
            <a:r>
              <a:rPr dirty="0" err="1"/>
              <a:t>tzv</a:t>
            </a:r>
            <a:r>
              <a:rPr dirty="0"/>
              <a:t>. </a:t>
            </a:r>
            <a:r>
              <a:rPr b="1" dirty="0" err="1"/>
              <a:t>analogii</a:t>
            </a:r>
            <a:r>
              <a:rPr b="1" dirty="0"/>
              <a:t> intra </a:t>
            </a:r>
            <a:r>
              <a:rPr b="1" dirty="0" err="1"/>
              <a:t>legem</a:t>
            </a:r>
            <a:r>
              <a:rPr b="1" dirty="0"/>
              <a:t> </a:t>
            </a:r>
            <a:r>
              <a:rPr dirty="0"/>
              <a:t>(</a:t>
            </a:r>
            <a:r>
              <a:rPr dirty="0" err="1"/>
              <a:t>typicky</a:t>
            </a:r>
            <a:r>
              <a:rPr dirty="0"/>
              <a:t> se </a:t>
            </a:r>
            <a:r>
              <a:rPr dirty="0" err="1"/>
              <a:t>můžeme</a:t>
            </a:r>
            <a:r>
              <a:rPr dirty="0"/>
              <a:t> </a:t>
            </a:r>
            <a:r>
              <a:rPr dirty="0" err="1"/>
              <a:t>setkat</a:t>
            </a:r>
            <a:r>
              <a:rPr dirty="0"/>
              <a:t> v </a:t>
            </a:r>
            <a:r>
              <a:rPr dirty="0" err="1"/>
              <a:t>zákonech</a:t>
            </a:r>
            <a:r>
              <a:rPr dirty="0"/>
              <a:t> s </a:t>
            </a:r>
            <a:r>
              <a:rPr dirty="0" err="1"/>
              <a:t>obratem</a:t>
            </a:r>
            <a:r>
              <a:rPr dirty="0"/>
              <a:t> „pro </a:t>
            </a:r>
            <a:r>
              <a:rPr dirty="0" err="1"/>
              <a:t>daný</a:t>
            </a:r>
            <a:r>
              <a:rPr dirty="0"/>
              <a:t> </a:t>
            </a:r>
            <a:r>
              <a:rPr dirty="0" err="1"/>
              <a:t>případ</a:t>
            </a:r>
            <a:r>
              <a:rPr dirty="0"/>
              <a:t> se </a:t>
            </a:r>
            <a:r>
              <a:rPr dirty="0" err="1"/>
              <a:t>použijí</a:t>
            </a:r>
            <a:r>
              <a:rPr dirty="0"/>
              <a:t> </a:t>
            </a:r>
            <a:r>
              <a:rPr dirty="0" err="1"/>
              <a:t>ustanovení</a:t>
            </a:r>
            <a:r>
              <a:rPr dirty="0"/>
              <a:t> XY </a:t>
            </a:r>
            <a:r>
              <a:rPr dirty="0" err="1"/>
              <a:t>obdobně</a:t>
            </a:r>
            <a:r>
              <a:rPr dirty="0"/>
              <a:t>“).</a:t>
            </a:r>
          </a:p>
          <a:p>
            <a:pPr marL="0" indent="0" algn="just" defTabSz="344677">
              <a:spcBef>
                <a:spcPts val="2400"/>
              </a:spcBef>
              <a:buNone/>
              <a:defRPr sz="1887"/>
            </a:pPr>
            <a:r>
              <a:rPr lang="cs-CZ" b="1" dirty="0"/>
              <a:t>P</a:t>
            </a:r>
            <a:r>
              <a:rPr b="1" dirty="0" err="1"/>
              <a:t>říklad</a:t>
            </a:r>
            <a:r>
              <a:rPr b="1" dirty="0"/>
              <a:t>:</a:t>
            </a:r>
          </a:p>
          <a:p>
            <a:pPr marL="0" indent="0" algn="just" defTabSz="344677">
              <a:spcBef>
                <a:spcPts val="2400"/>
              </a:spcBef>
              <a:buSzTx/>
              <a:buNone/>
              <a:defRPr sz="1887"/>
            </a:pPr>
            <a:r>
              <a:rPr dirty="0"/>
              <a:t>§ 28, </a:t>
            </a:r>
            <a:r>
              <a:rPr dirty="0" err="1"/>
              <a:t>odst</a:t>
            </a:r>
            <a:r>
              <a:rPr dirty="0"/>
              <a:t>. 1 SŘ: </a:t>
            </a:r>
            <a:r>
              <a:rPr b="1" dirty="0"/>
              <a:t>Za </a:t>
            </a:r>
            <a:r>
              <a:rPr b="1" dirty="0" err="1"/>
              <a:t>účastníka</a:t>
            </a:r>
            <a:r>
              <a:rPr b="1" dirty="0"/>
              <a:t> </a:t>
            </a:r>
            <a:r>
              <a:rPr b="1" dirty="0" err="1"/>
              <a:t>bude</a:t>
            </a:r>
            <a:r>
              <a:rPr b="1" dirty="0"/>
              <a:t> v </a:t>
            </a:r>
            <a:r>
              <a:rPr b="1" dirty="0" err="1"/>
              <a:t>pochybnostech</a:t>
            </a:r>
            <a:r>
              <a:rPr b="1" dirty="0"/>
              <a:t> </a:t>
            </a:r>
            <a:r>
              <a:rPr b="1" dirty="0" err="1"/>
              <a:t>považován</a:t>
            </a:r>
            <a:r>
              <a:rPr b="1" dirty="0"/>
              <a:t> </a:t>
            </a:r>
            <a:r>
              <a:rPr b="1" dirty="0" err="1"/>
              <a:t>i</a:t>
            </a:r>
            <a:r>
              <a:rPr b="1" dirty="0"/>
              <a:t> ten, </a:t>
            </a:r>
            <a:r>
              <a:rPr b="1" dirty="0" err="1"/>
              <a:t>kdo</a:t>
            </a:r>
            <a:r>
              <a:rPr b="1" dirty="0"/>
              <a:t> </a:t>
            </a:r>
            <a:r>
              <a:rPr b="1" dirty="0" err="1"/>
              <a:t>tvrdí</a:t>
            </a:r>
            <a:r>
              <a:rPr b="1" dirty="0"/>
              <a:t>, </a:t>
            </a:r>
            <a:r>
              <a:rPr b="1" dirty="0" err="1"/>
              <a:t>že</a:t>
            </a:r>
            <a:r>
              <a:rPr b="1" dirty="0"/>
              <a:t> je </a:t>
            </a:r>
            <a:r>
              <a:rPr b="1" dirty="0" err="1"/>
              <a:t>účastníkem</a:t>
            </a:r>
            <a:r>
              <a:rPr b="1" dirty="0"/>
              <a:t>, </a:t>
            </a:r>
            <a:r>
              <a:rPr b="1" dirty="0" err="1"/>
              <a:t>dokud</a:t>
            </a:r>
            <a:r>
              <a:rPr b="1" dirty="0"/>
              <a:t> se </a:t>
            </a:r>
            <a:r>
              <a:rPr b="1" dirty="0" err="1"/>
              <a:t>neprokáže</a:t>
            </a:r>
            <a:r>
              <a:rPr b="1" dirty="0"/>
              <a:t> </a:t>
            </a:r>
            <a:r>
              <a:rPr b="1" dirty="0" err="1"/>
              <a:t>opak</a:t>
            </a:r>
            <a:r>
              <a:rPr b="1" dirty="0"/>
              <a:t>.</a:t>
            </a:r>
            <a:r>
              <a:rPr dirty="0"/>
              <a:t> O tom, </a:t>
            </a:r>
            <a:r>
              <a:rPr dirty="0" err="1"/>
              <a:t>zda</a:t>
            </a:r>
            <a:r>
              <a:rPr dirty="0"/>
              <a:t> </a:t>
            </a:r>
            <a:r>
              <a:rPr dirty="0" err="1"/>
              <a:t>osoba</a:t>
            </a:r>
            <a:r>
              <a:rPr dirty="0"/>
              <a:t> je </a:t>
            </a:r>
            <a:r>
              <a:rPr dirty="0" err="1"/>
              <a:t>či</a:t>
            </a:r>
            <a:r>
              <a:rPr dirty="0"/>
              <a:t> </a:t>
            </a:r>
            <a:r>
              <a:rPr dirty="0" err="1"/>
              <a:t>není</a:t>
            </a:r>
            <a:r>
              <a:rPr dirty="0"/>
              <a:t> </a:t>
            </a:r>
            <a:r>
              <a:rPr dirty="0" err="1"/>
              <a:t>účastníkem</a:t>
            </a:r>
            <a:r>
              <a:rPr dirty="0"/>
              <a:t>, </a:t>
            </a:r>
            <a:r>
              <a:rPr dirty="0" err="1"/>
              <a:t>vydá</a:t>
            </a:r>
            <a:r>
              <a:rPr dirty="0"/>
              <a:t> </a:t>
            </a:r>
            <a:r>
              <a:rPr dirty="0" err="1"/>
              <a:t>správní</a:t>
            </a:r>
            <a:r>
              <a:rPr dirty="0"/>
              <a:t> </a:t>
            </a:r>
            <a:r>
              <a:rPr dirty="0" err="1"/>
              <a:t>orgán</a:t>
            </a:r>
            <a:r>
              <a:rPr dirty="0"/>
              <a:t> </a:t>
            </a:r>
            <a:r>
              <a:rPr dirty="0" err="1"/>
              <a:t>usnesení</a:t>
            </a:r>
            <a:r>
              <a:rPr dirty="0"/>
              <a:t>, </a:t>
            </a:r>
            <a:r>
              <a:rPr dirty="0" err="1"/>
              <a:t>jež</a:t>
            </a:r>
            <a:r>
              <a:rPr dirty="0"/>
              <a:t> se </a:t>
            </a:r>
            <a:r>
              <a:rPr dirty="0" err="1"/>
              <a:t>oznamuje</a:t>
            </a:r>
            <a:r>
              <a:rPr dirty="0"/>
              <a:t> </a:t>
            </a:r>
            <a:r>
              <a:rPr dirty="0" err="1"/>
              <a:t>pouze</a:t>
            </a:r>
            <a:r>
              <a:rPr dirty="0"/>
              <a:t> </a:t>
            </a:r>
            <a:r>
              <a:rPr dirty="0" err="1"/>
              <a:t>tomu</a:t>
            </a:r>
            <a:r>
              <a:rPr dirty="0"/>
              <a:t>, o </a:t>
            </a:r>
            <a:r>
              <a:rPr dirty="0" err="1"/>
              <a:t>jehož</a:t>
            </a:r>
            <a:r>
              <a:rPr dirty="0"/>
              <a:t> </a:t>
            </a:r>
            <a:r>
              <a:rPr dirty="0" err="1"/>
              <a:t>účasti</a:t>
            </a:r>
            <a:r>
              <a:rPr dirty="0"/>
              <a:t> v </a:t>
            </a:r>
            <a:r>
              <a:rPr dirty="0" err="1"/>
              <a:t>řízení</a:t>
            </a:r>
            <a:r>
              <a:rPr dirty="0"/>
              <a:t> </a:t>
            </a:r>
            <a:r>
              <a:rPr dirty="0" err="1"/>
              <a:t>bylo</a:t>
            </a:r>
            <a:r>
              <a:rPr dirty="0"/>
              <a:t> </a:t>
            </a:r>
            <a:r>
              <a:rPr dirty="0" err="1"/>
              <a:t>rozhodováno</a:t>
            </a:r>
            <a:r>
              <a:rPr dirty="0"/>
              <a:t>, a </a:t>
            </a:r>
            <a:r>
              <a:rPr dirty="0" err="1"/>
              <a:t>ostatní</a:t>
            </a:r>
            <a:r>
              <a:rPr dirty="0"/>
              <a:t> </a:t>
            </a:r>
            <a:r>
              <a:rPr dirty="0" err="1"/>
              <a:t>účastníci</a:t>
            </a:r>
            <a:r>
              <a:rPr dirty="0"/>
              <a:t> se o </a:t>
            </a:r>
            <a:r>
              <a:rPr dirty="0" err="1"/>
              <a:t>něm</a:t>
            </a:r>
            <a:r>
              <a:rPr dirty="0"/>
              <a:t> </a:t>
            </a:r>
            <a:r>
              <a:rPr dirty="0" err="1"/>
              <a:t>vyrozumí</a:t>
            </a:r>
            <a:r>
              <a:rPr dirty="0"/>
              <a:t>. </a:t>
            </a:r>
            <a:r>
              <a:rPr dirty="0" err="1"/>
              <a:t>Postup</a:t>
            </a:r>
            <a:r>
              <a:rPr dirty="0"/>
              <a:t> </a:t>
            </a:r>
            <a:r>
              <a:rPr dirty="0" err="1"/>
              <a:t>podle</a:t>
            </a:r>
            <a:r>
              <a:rPr dirty="0"/>
              <a:t> </a:t>
            </a:r>
            <a:r>
              <a:rPr dirty="0" err="1"/>
              <a:t>předchozí</a:t>
            </a:r>
            <a:r>
              <a:rPr dirty="0"/>
              <a:t> </a:t>
            </a:r>
            <a:r>
              <a:rPr dirty="0" err="1"/>
              <a:t>věty</a:t>
            </a:r>
            <a:r>
              <a:rPr dirty="0"/>
              <a:t> </a:t>
            </a:r>
            <a:r>
              <a:rPr dirty="0" err="1"/>
              <a:t>nebrání</a:t>
            </a:r>
            <a:r>
              <a:rPr dirty="0"/>
              <a:t> </a:t>
            </a:r>
            <a:r>
              <a:rPr dirty="0" err="1"/>
              <a:t>dalšímu</a:t>
            </a:r>
            <a:r>
              <a:rPr dirty="0"/>
              <a:t> </a:t>
            </a:r>
            <a:r>
              <a:rPr dirty="0" err="1"/>
              <a:t>projednávání</a:t>
            </a:r>
            <a:r>
              <a:rPr dirty="0"/>
              <a:t> a </a:t>
            </a:r>
            <a:r>
              <a:rPr dirty="0" err="1"/>
              <a:t>rozhodnutí</a:t>
            </a:r>
            <a:r>
              <a:rPr dirty="0"/>
              <a:t> </a:t>
            </a:r>
            <a:r>
              <a:rPr dirty="0" err="1"/>
              <a:t>věci</a:t>
            </a:r>
            <a:r>
              <a:rPr dirty="0"/>
              <a:t>.</a:t>
            </a:r>
          </a:p>
          <a:p>
            <a:pPr marL="0" indent="0" algn="just" defTabSz="344677">
              <a:spcBef>
                <a:spcPts val="2400"/>
              </a:spcBef>
              <a:buSzTx/>
              <a:buNone/>
              <a:defRPr sz="1887"/>
            </a:pPr>
            <a:r>
              <a:rPr dirty="0"/>
              <a:t>§ 29, </a:t>
            </a:r>
            <a:r>
              <a:rPr dirty="0" err="1"/>
              <a:t>odst</a:t>
            </a:r>
            <a:r>
              <a:rPr dirty="0"/>
              <a:t>. 1 SŘ: </a:t>
            </a:r>
            <a:r>
              <a:rPr dirty="0" err="1"/>
              <a:t>Každý</a:t>
            </a:r>
            <a:r>
              <a:rPr dirty="0"/>
              <a:t> je </a:t>
            </a:r>
            <a:r>
              <a:rPr dirty="0" err="1"/>
              <a:t>způsobilý</a:t>
            </a:r>
            <a:r>
              <a:rPr dirty="0"/>
              <a:t> </a:t>
            </a:r>
            <a:r>
              <a:rPr dirty="0" err="1"/>
              <a:t>činit</a:t>
            </a:r>
            <a:r>
              <a:rPr dirty="0"/>
              <a:t> v </a:t>
            </a:r>
            <a:r>
              <a:rPr dirty="0" err="1"/>
              <a:t>řízení</a:t>
            </a:r>
            <a:r>
              <a:rPr dirty="0"/>
              <a:t> </a:t>
            </a:r>
            <a:r>
              <a:rPr dirty="0" err="1"/>
              <a:t>úkony</a:t>
            </a:r>
            <a:r>
              <a:rPr dirty="0"/>
              <a:t> </a:t>
            </a:r>
            <a:r>
              <a:rPr dirty="0" err="1"/>
              <a:t>samostatně</a:t>
            </a:r>
            <a:r>
              <a:rPr dirty="0"/>
              <a:t> (</a:t>
            </a:r>
            <a:r>
              <a:rPr dirty="0" err="1"/>
              <a:t>dále</a:t>
            </a:r>
            <a:r>
              <a:rPr dirty="0"/>
              <a:t> </a:t>
            </a:r>
            <a:r>
              <a:rPr dirty="0" err="1"/>
              <a:t>jen</a:t>
            </a:r>
            <a:r>
              <a:rPr dirty="0"/>
              <a:t> "</a:t>
            </a:r>
            <a:r>
              <a:rPr dirty="0" err="1"/>
              <a:t>procesní</a:t>
            </a:r>
            <a:r>
              <a:rPr dirty="0"/>
              <a:t> </a:t>
            </a:r>
            <a:r>
              <a:rPr dirty="0" err="1"/>
              <a:t>způsobilost</a:t>
            </a:r>
            <a:r>
              <a:rPr dirty="0"/>
              <a:t>") v tom </a:t>
            </a:r>
            <a:r>
              <a:rPr dirty="0" err="1"/>
              <a:t>rozsahu</a:t>
            </a:r>
            <a:r>
              <a:rPr dirty="0"/>
              <a:t>, v </a:t>
            </a:r>
            <a:r>
              <a:rPr dirty="0" err="1"/>
              <a:t>jakém</a:t>
            </a:r>
            <a:r>
              <a:rPr dirty="0"/>
              <a:t> mu </a:t>
            </a:r>
            <a:r>
              <a:rPr dirty="0" err="1"/>
              <a:t>zákon</a:t>
            </a:r>
            <a:r>
              <a:rPr dirty="0"/>
              <a:t> </a:t>
            </a:r>
            <a:r>
              <a:rPr dirty="0" err="1"/>
              <a:t>přiznává</a:t>
            </a:r>
            <a:r>
              <a:rPr dirty="0"/>
              <a:t> </a:t>
            </a:r>
            <a:r>
              <a:rPr dirty="0" err="1"/>
              <a:t>svéprávnost</a:t>
            </a:r>
            <a:r>
              <a:rPr dirty="0"/>
              <a:t>. </a:t>
            </a:r>
            <a:r>
              <a:rPr b="1" dirty="0" err="1"/>
              <a:t>Ustanovení</a:t>
            </a:r>
            <a:r>
              <a:rPr b="1" dirty="0"/>
              <a:t> § 28 se </a:t>
            </a:r>
            <a:r>
              <a:rPr b="1" dirty="0" err="1"/>
              <a:t>použije</a:t>
            </a:r>
            <a:r>
              <a:rPr b="1" dirty="0"/>
              <a:t> </a:t>
            </a:r>
            <a:r>
              <a:rPr b="1" dirty="0" err="1"/>
              <a:t>obdobně</a:t>
            </a:r>
            <a:r>
              <a:rPr b="1" dirty="0"/>
              <a:t>.</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084E68-72AD-E9EB-B6A3-F516057301EE}"/>
              </a:ext>
            </a:extLst>
          </p:cNvPr>
          <p:cNvSpPr>
            <a:spLocks noGrp="1"/>
          </p:cNvSpPr>
          <p:nvPr>
            <p:ph type="title"/>
          </p:nvPr>
        </p:nvSpPr>
        <p:spPr/>
        <p:txBody>
          <a:bodyPr/>
          <a:lstStyle/>
          <a:p>
            <a:r>
              <a:rPr lang="cs-CZ" dirty="0">
                <a:solidFill>
                  <a:schemeClr val="accent1"/>
                </a:solidFill>
              </a:rPr>
              <a:t>Test proporcionality</a:t>
            </a:r>
          </a:p>
        </p:txBody>
      </p:sp>
      <p:pic>
        <p:nvPicPr>
          <p:cNvPr id="4" name="Zástupný obsah 3">
            <a:extLst>
              <a:ext uri="{FF2B5EF4-FFF2-40B4-BE49-F238E27FC236}">
                <a16:creationId xmlns:a16="http://schemas.microsoft.com/office/drawing/2014/main" id="{8B4040F2-CCF6-D559-3B6C-A29ECFA84E0B}"/>
              </a:ext>
            </a:extLst>
          </p:cNvPr>
          <p:cNvPicPr>
            <a:picLocks noGrp="1" noChangeAspect="1"/>
          </p:cNvPicPr>
          <p:nvPr>
            <p:ph idx="1"/>
          </p:nvPr>
        </p:nvPicPr>
        <p:blipFill>
          <a:blip r:embed="rId2"/>
          <a:stretch>
            <a:fillRect/>
          </a:stretch>
        </p:blipFill>
        <p:spPr>
          <a:xfrm>
            <a:off x="863160" y="4656027"/>
            <a:ext cx="6034352" cy="1479577"/>
          </a:xfrm>
          <a:prstGeom prst="rect">
            <a:avLst/>
          </a:prstGeom>
        </p:spPr>
      </p:pic>
      <p:pic>
        <p:nvPicPr>
          <p:cNvPr id="5" name="Obrázek 4">
            <a:extLst>
              <a:ext uri="{FF2B5EF4-FFF2-40B4-BE49-F238E27FC236}">
                <a16:creationId xmlns:a16="http://schemas.microsoft.com/office/drawing/2014/main" id="{46961B68-2284-3A05-F155-B2CC448DED3D}"/>
              </a:ext>
            </a:extLst>
          </p:cNvPr>
          <p:cNvPicPr>
            <a:picLocks noChangeAspect="1"/>
          </p:cNvPicPr>
          <p:nvPr/>
        </p:nvPicPr>
        <p:blipFill>
          <a:blip r:embed="rId3"/>
          <a:stretch>
            <a:fillRect/>
          </a:stretch>
        </p:blipFill>
        <p:spPr>
          <a:xfrm>
            <a:off x="7281335" y="3364085"/>
            <a:ext cx="5199040" cy="4063460"/>
          </a:xfrm>
          <a:prstGeom prst="rect">
            <a:avLst/>
          </a:prstGeom>
        </p:spPr>
      </p:pic>
    </p:spTree>
    <p:extLst>
      <p:ext uri="{BB962C8B-B14F-4D97-AF65-F5344CB8AC3E}">
        <p14:creationId xmlns:p14="http://schemas.microsoft.com/office/powerpoint/2010/main" val="16926720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Logický výklad – analogie"/>
          <p:cNvSpPr txBox="1">
            <a:spLocks noGrp="1"/>
          </p:cNvSpPr>
          <p:nvPr>
            <p:ph type="title"/>
          </p:nvPr>
        </p:nvSpPr>
        <p:spPr>
          <a:prstGeom prst="rect">
            <a:avLst/>
          </a:prstGeom>
        </p:spPr>
        <p:txBody>
          <a:bodyPr/>
          <a:lstStyle>
            <a:lvl1pPr defTabSz="531622">
              <a:defRPr sz="7280">
                <a:solidFill>
                  <a:srgbClr val="0433FF"/>
                </a:solidFill>
              </a:defRPr>
            </a:lvl1pPr>
          </a:lstStyle>
          <a:p>
            <a:r>
              <a:rPr>
                <a:solidFill>
                  <a:srgbClr val="0070C0"/>
                </a:solidFill>
              </a:rPr>
              <a:t>Logický výklad – analogie</a:t>
            </a:r>
          </a:p>
        </p:txBody>
      </p:sp>
      <p:sp>
        <p:nvSpPr>
          <p:cNvPr id="156" name="Schematicky můžeme analogii znázornit takto:…"/>
          <p:cNvSpPr txBox="1">
            <a:spLocks noGrp="1"/>
          </p:cNvSpPr>
          <p:nvPr>
            <p:ph type="body" idx="1"/>
          </p:nvPr>
        </p:nvSpPr>
        <p:spPr>
          <a:xfrm>
            <a:off x="641452" y="2965094"/>
            <a:ext cx="11721896" cy="5722112"/>
          </a:xfrm>
          <a:prstGeom prst="rect">
            <a:avLst/>
          </a:prstGeom>
        </p:spPr>
        <p:txBody>
          <a:bodyPr>
            <a:normAutofit/>
          </a:bodyPr>
          <a:lstStyle/>
          <a:p>
            <a:pPr marL="0" indent="0" algn="just" defTabSz="449833">
              <a:spcBef>
                <a:spcPts val="3200"/>
              </a:spcBef>
              <a:buNone/>
              <a:defRPr sz="2464"/>
            </a:pPr>
            <a:r>
              <a:rPr b="1" dirty="0" err="1"/>
              <a:t>Schematicky</a:t>
            </a:r>
            <a:r>
              <a:rPr b="1" dirty="0"/>
              <a:t> </a:t>
            </a:r>
            <a:r>
              <a:rPr b="1" dirty="0" err="1"/>
              <a:t>můžeme</a:t>
            </a:r>
            <a:r>
              <a:rPr b="1" dirty="0"/>
              <a:t> </a:t>
            </a:r>
            <a:r>
              <a:rPr b="1" dirty="0" err="1"/>
              <a:t>analogii</a:t>
            </a:r>
            <a:r>
              <a:rPr b="1" dirty="0"/>
              <a:t> </a:t>
            </a:r>
            <a:r>
              <a:rPr b="1" dirty="0" err="1"/>
              <a:t>znázornit</a:t>
            </a:r>
            <a:r>
              <a:rPr b="1" dirty="0"/>
              <a:t> </a:t>
            </a:r>
            <a:r>
              <a:rPr b="1" dirty="0" err="1"/>
              <a:t>takto</a:t>
            </a:r>
            <a:r>
              <a:rPr b="1" dirty="0"/>
              <a:t>:</a:t>
            </a:r>
          </a:p>
          <a:p>
            <a:pPr marL="488950" indent="-488950" algn="just" defTabSz="449833">
              <a:spcBef>
                <a:spcPts val="3200"/>
              </a:spcBef>
              <a:buSzPct val="100000"/>
              <a:buAutoNum type="arabicPeriod"/>
              <a:defRPr sz="2464"/>
            </a:pPr>
            <a:r>
              <a:rPr dirty="0"/>
              <a:t>pro v </a:t>
            </a:r>
            <a:r>
              <a:rPr lang="cs-CZ" dirty="0"/>
              <a:t>právní praxi řešený případ neexistuje v pozitivním právu (přesněji: v relevantním právním předpisu) odpovídající normativní řešení;</a:t>
            </a:r>
          </a:p>
          <a:p>
            <a:pPr marL="488950" indent="-488950" algn="just" defTabSz="449833">
              <a:spcBef>
                <a:spcPts val="3200"/>
              </a:spcBef>
              <a:buSzPct val="100000"/>
              <a:buAutoNum type="arabicPeriod"/>
              <a:defRPr sz="2464"/>
            </a:pPr>
            <a:r>
              <a:rPr lang="cs-CZ" dirty="0"/>
              <a:t>Řešený případ je však podobný či srovnatelný s případem, pro který existuje v platném právu normativní důsledek; </a:t>
            </a:r>
          </a:p>
          <a:p>
            <a:pPr marL="488950" indent="-488950" algn="just" defTabSz="449833">
              <a:spcBef>
                <a:spcPts val="3200"/>
              </a:spcBef>
              <a:buSzPct val="100000"/>
              <a:buAutoNum type="arabicPeriod"/>
              <a:defRPr sz="2464"/>
            </a:pPr>
            <a:r>
              <a:rPr lang="cs-CZ" dirty="0"/>
              <a:t>Tudíž </a:t>
            </a:r>
            <a:r>
              <a:rPr dirty="0"/>
              <a:t>– s </a:t>
            </a:r>
            <a:r>
              <a:rPr dirty="0" err="1"/>
              <a:t>ohledem</a:t>
            </a:r>
            <a:r>
              <a:rPr dirty="0"/>
              <a:t> </a:t>
            </a:r>
            <a:r>
              <a:rPr dirty="0" err="1"/>
              <a:t>na</a:t>
            </a:r>
            <a:r>
              <a:rPr dirty="0"/>
              <a:t> </a:t>
            </a:r>
            <a:r>
              <a:rPr dirty="0" err="1"/>
              <a:t>zásadu</a:t>
            </a:r>
            <a:r>
              <a:rPr dirty="0"/>
              <a:t> „</a:t>
            </a:r>
            <a:r>
              <a:rPr lang="cs-CZ" dirty="0"/>
              <a:t>podobné případy posuzovat podobně</a:t>
            </a:r>
            <a:r>
              <a:rPr dirty="0"/>
              <a:t>“, </a:t>
            </a:r>
            <a:r>
              <a:rPr lang="cs-CZ" dirty="0"/>
              <a:t>jež tvoří jeden ze základů formálního pojetí spravedlnosti a úzce souvisí s požadavkem na hodnotovou bezrozpornost právního řádu </a:t>
            </a:r>
            <a:r>
              <a:rPr dirty="0"/>
              <a:t>– se </a:t>
            </a:r>
            <a:r>
              <a:rPr dirty="0" err="1"/>
              <a:t>na</a:t>
            </a:r>
            <a:r>
              <a:rPr dirty="0"/>
              <a:t> </a:t>
            </a:r>
            <a:r>
              <a:rPr lang="cs-CZ" dirty="0"/>
              <a:t>řešený případ použije normativní důsledek, se kterým normotvůrce počítal pro podobný/srovnatelný případ. </a:t>
            </a:r>
          </a:p>
          <a:p>
            <a:pPr marL="488950" indent="-488950" algn="just" defTabSz="449833">
              <a:spcBef>
                <a:spcPts val="3200"/>
              </a:spcBef>
              <a:buSzPct val="100000"/>
              <a:buAutoNum type="arabicPeriod"/>
              <a:defRPr sz="2464"/>
            </a:pPr>
            <a:r>
              <a:rPr dirty="0"/>
              <a:t>Toto </a:t>
            </a:r>
            <a:r>
              <a:rPr dirty="0" err="1"/>
              <a:t>platí</a:t>
            </a:r>
            <a:r>
              <a:rPr dirty="0"/>
              <a:t> pro </a:t>
            </a:r>
            <a:r>
              <a:rPr b="1" dirty="0" err="1"/>
              <a:t>analogii</a:t>
            </a:r>
            <a:r>
              <a:rPr b="1" dirty="0"/>
              <a:t> </a:t>
            </a:r>
            <a:r>
              <a:rPr b="1" dirty="0" err="1"/>
              <a:t>legis</a:t>
            </a:r>
            <a:r>
              <a:rPr dirty="0"/>
              <a:t>, </a:t>
            </a:r>
            <a:r>
              <a:rPr dirty="0" err="1"/>
              <a:t>tzn</a:t>
            </a:r>
            <a:r>
              <a:rPr dirty="0"/>
              <a:t>. </a:t>
            </a:r>
            <a:r>
              <a:rPr dirty="0" err="1"/>
              <a:t>umíme</a:t>
            </a:r>
            <a:r>
              <a:rPr dirty="0"/>
              <a:t> </a:t>
            </a:r>
            <a:r>
              <a:rPr dirty="0" err="1"/>
              <a:t>najít</a:t>
            </a:r>
            <a:r>
              <a:rPr dirty="0"/>
              <a:t> </a:t>
            </a:r>
            <a:r>
              <a:rPr dirty="0" err="1"/>
              <a:t>právně</a:t>
            </a:r>
            <a:r>
              <a:rPr dirty="0"/>
              <a:t> </a:t>
            </a:r>
            <a:r>
              <a:rPr dirty="0" err="1"/>
              <a:t>řešený</a:t>
            </a:r>
            <a:r>
              <a:rPr dirty="0"/>
              <a:t> </a:t>
            </a:r>
            <a:r>
              <a:rPr dirty="0" err="1"/>
              <a:t>případ</a:t>
            </a:r>
            <a:r>
              <a:rPr dirty="0"/>
              <a:t>, </a:t>
            </a:r>
            <a:r>
              <a:rPr dirty="0" err="1"/>
              <a:t>který</a:t>
            </a:r>
            <a:r>
              <a:rPr dirty="0"/>
              <a:t> se </a:t>
            </a:r>
            <a:r>
              <a:rPr dirty="0" err="1"/>
              <a:t>tomu</a:t>
            </a:r>
            <a:r>
              <a:rPr dirty="0"/>
              <a:t> </a:t>
            </a:r>
            <a:r>
              <a:rPr dirty="0" err="1"/>
              <a:t>našemu</a:t>
            </a:r>
            <a:r>
              <a:rPr dirty="0"/>
              <a:t> </a:t>
            </a:r>
            <a:r>
              <a:rPr dirty="0" err="1"/>
              <a:t>podobá</a:t>
            </a:r>
            <a:r>
              <a:rPr dirty="0"/>
              <a:t>.</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Logický výklad – analogie"/>
          <p:cNvSpPr txBox="1">
            <a:spLocks noGrp="1"/>
          </p:cNvSpPr>
          <p:nvPr>
            <p:ph type="title"/>
          </p:nvPr>
        </p:nvSpPr>
        <p:spPr>
          <a:prstGeom prst="rect">
            <a:avLst/>
          </a:prstGeom>
        </p:spPr>
        <p:txBody>
          <a:bodyPr/>
          <a:lstStyle>
            <a:lvl1pPr defTabSz="531622">
              <a:defRPr sz="7280">
                <a:solidFill>
                  <a:srgbClr val="0433FF"/>
                </a:solidFill>
              </a:defRPr>
            </a:lvl1pPr>
          </a:lstStyle>
          <a:p>
            <a:r>
              <a:rPr>
                <a:solidFill>
                  <a:srgbClr val="0070C0"/>
                </a:solidFill>
              </a:rPr>
              <a:t>Logický výklad – analogie</a:t>
            </a:r>
          </a:p>
        </p:txBody>
      </p:sp>
      <p:sp>
        <p:nvSpPr>
          <p:cNvPr id="159" name="Pro analogii iuris, tzn. případ, kdy nenalezneme oporu v pozitivním právu a musíme hledat řešení v obecných zásadách právních, platí toto:…"/>
          <p:cNvSpPr txBox="1">
            <a:spLocks noGrp="1"/>
          </p:cNvSpPr>
          <p:nvPr>
            <p:ph type="body" idx="1"/>
          </p:nvPr>
        </p:nvSpPr>
        <p:spPr>
          <a:xfrm>
            <a:off x="546202" y="2965094"/>
            <a:ext cx="11912396" cy="6140806"/>
          </a:xfrm>
          <a:prstGeom prst="rect">
            <a:avLst/>
          </a:prstGeom>
        </p:spPr>
        <p:txBody>
          <a:bodyPr>
            <a:normAutofit/>
          </a:bodyPr>
          <a:lstStyle/>
          <a:p>
            <a:pPr marL="0" indent="0" algn="just" defTabSz="420624">
              <a:spcBef>
                <a:spcPts val="3000"/>
              </a:spcBef>
              <a:buNone/>
              <a:defRPr sz="2304"/>
            </a:pPr>
            <a:r>
              <a:rPr dirty="0"/>
              <a:t>Pro </a:t>
            </a:r>
            <a:r>
              <a:rPr dirty="0" err="1"/>
              <a:t>analogii</a:t>
            </a:r>
            <a:r>
              <a:rPr dirty="0"/>
              <a:t> </a:t>
            </a:r>
            <a:r>
              <a:rPr dirty="0" err="1"/>
              <a:t>iuris</a:t>
            </a:r>
            <a:r>
              <a:rPr dirty="0"/>
              <a:t>, </a:t>
            </a:r>
            <a:r>
              <a:rPr dirty="0" err="1"/>
              <a:t>tzn</a:t>
            </a:r>
            <a:r>
              <a:rPr dirty="0"/>
              <a:t>. </a:t>
            </a:r>
            <a:r>
              <a:rPr dirty="0" err="1"/>
              <a:t>případ</a:t>
            </a:r>
            <a:r>
              <a:rPr dirty="0"/>
              <a:t>, </a:t>
            </a:r>
            <a:r>
              <a:rPr dirty="0" err="1"/>
              <a:t>kdy</a:t>
            </a:r>
            <a:r>
              <a:rPr dirty="0"/>
              <a:t> </a:t>
            </a:r>
            <a:r>
              <a:rPr dirty="0" err="1"/>
              <a:t>nenalezneme</a:t>
            </a:r>
            <a:r>
              <a:rPr dirty="0"/>
              <a:t> </a:t>
            </a:r>
            <a:r>
              <a:rPr dirty="0" err="1"/>
              <a:t>oporu</a:t>
            </a:r>
            <a:r>
              <a:rPr dirty="0"/>
              <a:t> v </a:t>
            </a:r>
            <a:r>
              <a:rPr dirty="0" err="1"/>
              <a:t>pozitivním</a:t>
            </a:r>
            <a:r>
              <a:rPr dirty="0"/>
              <a:t> </a:t>
            </a:r>
            <a:r>
              <a:rPr dirty="0" err="1"/>
              <a:t>právu</a:t>
            </a:r>
            <a:r>
              <a:rPr dirty="0"/>
              <a:t> a </a:t>
            </a:r>
            <a:r>
              <a:rPr dirty="0" err="1"/>
              <a:t>musíme</a:t>
            </a:r>
            <a:r>
              <a:rPr dirty="0"/>
              <a:t> </a:t>
            </a:r>
            <a:r>
              <a:rPr dirty="0" err="1"/>
              <a:t>hledat</a:t>
            </a:r>
            <a:r>
              <a:rPr dirty="0"/>
              <a:t> </a:t>
            </a:r>
            <a:r>
              <a:rPr dirty="0" err="1"/>
              <a:t>řešení</a:t>
            </a:r>
            <a:r>
              <a:rPr dirty="0"/>
              <a:t> v </a:t>
            </a:r>
            <a:r>
              <a:rPr dirty="0" err="1"/>
              <a:t>obecných</a:t>
            </a:r>
            <a:r>
              <a:rPr dirty="0"/>
              <a:t> </a:t>
            </a:r>
            <a:r>
              <a:rPr dirty="0" err="1"/>
              <a:t>zásadách</a:t>
            </a:r>
            <a:r>
              <a:rPr dirty="0"/>
              <a:t> </a:t>
            </a:r>
            <a:r>
              <a:rPr dirty="0" err="1"/>
              <a:t>právních</a:t>
            </a:r>
            <a:r>
              <a:rPr dirty="0"/>
              <a:t>, </a:t>
            </a:r>
            <a:r>
              <a:rPr dirty="0" err="1"/>
              <a:t>platí</a:t>
            </a:r>
            <a:r>
              <a:rPr dirty="0"/>
              <a:t> toto:</a:t>
            </a:r>
          </a:p>
          <a:p>
            <a:pPr marL="457200" indent="-457200" algn="just" defTabSz="420624">
              <a:spcBef>
                <a:spcPts val="3000"/>
              </a:spcBef>
              <a:buSzPct val="100000"/>
              <a:buAutoNum type="arabicPeriod"/>
              <a:defRPr sz="2304"/>
            </a:pPr>
            <a:r>
              <a:rPr lang="cs-CZ" dirty="0"/>
              <a:t>Pro právní praxi řešený případ neexistuje v pozitivním právu normativní řešení; </a:t>
            </a:r>
          </a:p>
          <a:p>
            <a:pPr marL="457200" indent="-457200" algn="just" defTabSz="420624">
              <a:spcBef>
                <a:spcPts val="3000"/>
              </a:spcBef>
              <a:buSzPct val="100000"/>
              <a:buAutoNum type="arabicPeriod"/>
              <a:defRPr sz="2304"/>
            </a:pPr>
            <a:r>
              <a:rPr lang="cs-CZ" dirty="0"/>
              <a:t>Daný právní případ spadá svou povahou do právního odvětví, pro nějž jsou typické určité principy a hodnoty; </a:t>
            </a:r>
          </a:p>
          <a:p>
            <a:pPr marL="457200" indent="-457200" algn="just" defTabSz="420624">
              <a:spcBef>
                <a:spcPts val="3000"/>
              </a:spcBef>
              <a:buSzPct val="100000"/>
              <a:buAutoNum type="arabicPeriod"/>
              <a:defRPr sz="2304"/>
            </a:pPr>
            <a:r>
              <a:rPr lang="cs-CZ" dirty="0"/>
              <a:t>Tudíž – </a:t>
            </a:r>
            <a:r>
              <a:rPr dirty="0"/>
              <a:t>pro</a:t>
            </a:r>
            <a:r>
              <a:rPr lang="cs-CZ" dirty="0"/>
              <a:t> řešený případ nalezneme právní důsledek tak, že bude reflektovat právní principy a hodnoty, jež jsou příznačné pro danou výseč práva, není-li jich, pak bude zrcadlit právní zásady, které jsou typické pro celý právní řád. </a:t>
            </a:r>
          </a:p>
          <a:p>
            <a:pPr marL="457200" indent="-457200" algn="just" defTabSz="420624">
              <a:spcBef>
                <a:spcPts val="3000"/>
              </a:spcBef>
              <a:buSzPct val="100000"/>
              <a:buAutoNum type="arabicPeriod"/>
              <a:defRPr sz="2304"/>
            </a:pPr>
            <a:r>
              <a:rPr dirty="0" err="1"/>
              <a:t>Vidíme</a:t>
            </a:r>
            <a:r>
              <a:rPr dirty="0"/>
              <a:t>, </a:t>
            </a:r>
            <a:r>
              <a:rPr dirty="0" err="1"/>
              <a:t>že</a:t>
            </a:r>
            <a:r>
              <a:rPr dirty="0"/>
              <a:t> se </a:t>
            </a:r>
            <a:r>
              <a:rPr dirty="0" err="1"/>
              <a:t>nám</a:t>
            </a:r>
            <a:r>
              <a:rPr dirty="0"/>
              <a:t> </a:t>
            </a:r>
            <a:r>
              <a:rPr dirty="0" err="1"/>
              <a:t>tady</a:t>
            </a:r>
            <a:r>
              <a:rPr dirty="0"/>
              <a:t> </a:t>
            </a:r>
            <a:r>
              <a:rPr dirty="0" err="1"/>
              <a:t>ozývá</a:t>
            </a:r>
            <a:r>
              <a:rPr dirty="0"/>
              <a:t> </a:t>
            </a:r>
            <a:r>
              <a:rPr dirty="0" err="1"/>
              <a:t>i</a:t>
            </a:r>
            <a:r>
              <a:rPr dirty="0"/>
              <a:t> </a:t>
            </a:r>
            <a:r>
              <a:rPr dirty="0" err="1"/>
              <a:t>systematický</a:t>
            </a:r>
            <a:r>
              <a:rPr dirty="0"/>
              <a:t> </a:t>
            </a:r>
            <a:r>
              <a:rPr dirty="0" err="1"/>
              <a:t>výklad</a:t>
            </a:r>
            <a:r>
              <a:rPr dirty="0"/>
              <a:t>. Proto </a:t>
            </a:r>
            <a:r>
              <a:rPr dirty="0" err="1"/>
              <a:t>nelze</a:t>
            </a:r>
            <a:r>
              <a:rPr dirty="0"/>
              <a:t> </a:t>
            </a:r>
            <a:r>
              <a:rPr dirty="0" err="1"/>
              <a:t>nikdy</a:t>
            </a:r>
            <a:r>
              <a:rPr dirty="0"/>
              <a:t> </a:t>
            </a:r>
            <a:r>
              <a:rPr dirty="0" err="1"/>
              <a:t>dostatečně</a:t>
            </a:r>
            <a:r>
              <a:rPr dirty="0"/>
              <a:t> </a:t>
            </a:r>
            <a:r>
              <a:rPr dirty="0" err="1"/>
              <a:t>zdůraznit</a:t>
            </a:r>
            <a:r>
              <a:rPr dirty="0"/>
              <a:t>, </a:t>
            </a:r>
            <a:r>
              <a:rPr dirty="0" err="1"/>
              <a:t>že</a:t>
            </a:r>
            <a:r>
              <a:rPr b="1" dirty="0"/>
              <a:t> </a:t>
            </a:r>
            <a:r>
              <a:rPr b="1" dirty="0" err="1"/>
              <a:t>jazykový</a:t>
            </a:r>
            <a:r>
              <a:rPr b="1" dirty="0"/>
              <a:t>, </a:t>
            </a:r>
            <a:r>
              <a:rPr b="1" dirty="0" err="1"/>
              <a:t>logický</a:t>
            </a:r>
            <a:r>
              <a:rPr b="1" dirty="0"/>
              <a:t> a </a:t>
            </a:r>
            <a:r>
              <a:rPr b="1" dirty="0" err="1"/>
              <a:t>systematický</a:t>
            </a:r>
            <a:r>
              <a:rPr b="1" dirty="0"/>
              <a:t> </a:t>
            </a:r>
            <a:r>
              <a:rPr b="1" dirty="0" err="1"/>
              <a:t>výklad</a:t>
            </a:r>
            <a:r>
              <a:rPr b="1" dirty="0"/>
              <a:t> </a:t>
            </a:r>
            <a:r>
              <a:rPr b="1" dirty="0" err="1"/>
              <a:t>jsou</a:t>
            </a:r>
            <a:r>
              <a:rPr b="1" dirty="0"/>
              <a:t> </a:t>
            </a:r>
            <a:r>
              <a:rPr b="1" dirty="0" err="1"/>
              <a:t>vzájemně</a:t>
            </a:r>
            <a:r>
              <a:rPr b="1" dirty="0"/>
              <a:t> </a:t>
            </a:r>
            <a:r>
              <a:rPr b="1" dirty="0" err="1"/>
              <a:t>provázané</a:t>
            </a:r>
            <a:r>
              <a:rPr dirty="0"/>
              <a:t> a </a:t>
            </a:r>
            <a:r>
              <a:rPr dirty="0" err="1"/>
              <a:t>používat</a:t>
            </a:r>
            <a:r>
              <a:rPr dirty="0"/>
              <a:t> je </a:t>
            </a:r>
            <a:r>
              <a:rPr dirty="0" err="1"/>
              <a:t>odděleně</a:t>
            </a:r>
            <a:r>
              <a:rPr dirty="0"/>
              <a:t> </a:t>
            </a:r>
            <a:r>
              <a:rPr dirty="0" err="1"/>
              <a:t>není</a:t>
            </a:r>
            <a:r>
              <a:rPr dirty="0"/>
              <a:t> </a:t>
            </a:r>
            <a:r>
              <a:rPr dirty="0" err="1"/>
              <a:t>žádoucí</a:t>
            </a:r>
            <a:r>
              <a:rPr dirty="0"/>
              <a:t> (ani to </a:t>
            </a:r>
            <a:r>
              <a:rPr dirty="0" err="1"/>
              <a:t>fakticky</a:t>
            </a:r>
            <a:r>
              <a:rPr dirty="0"/>
              <a:t> </a:t>
            </a:r>
            <a:r>
              <a:rPr dirty="0" err="1"/>
              <a:t>nejde</a:t>
            </a:r>
            <a:r>
              <a:rPr dirty="0"/>
              <a:t>), jak ÚS </a:t>
            </a:r>
            <a:r>
              <a:rPr dirty="0" err="1"/>
              <a:t>mnohokrát</a:t>
            </a:r>
            <a:r>
              <a:rPr dirty="0"/>
              <a:t> </a:t>
            </a:r>
            <a:r>
              <a:rPr dirty="0" err="1"/>
              <a:t>judikoval</a:t>
            </a:r>
            <a:r>
              <a:rPr dirty="0"/>
              <a:t>. </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Logický výklad"/>
          <p:cNvSpPr txBox="1">
            <a:spLocks noGrp="1"/>
          </p:cNvSpPr>
          <p:nvPr>
            <p:ph type="title"/>
          </p:nvPr>
        </p:nvSpPr>
        <p:spPr>
          <a:xfrm>
            <a:off x="952500" y="668895"/>
            <a:ext cx="11099800" cy="2159000"/>
          </a:xfrm>
          <a:prstGeom prst="rect">
            <a:avLst/>
          </a:prstGeom>
        </p:spPr>
        <p:txBody>
          <a:bodyPr/>
          <a:lstStyle>
            <a:lvl1pPr>
              <a:defRPr>
                <a:solidFill>
                  <a:srgbClr val="0433FF"/>
                </a:solidFill>
              </a:defRPr>
            </a:lvl1pPr>
          </a:lstStyle>
          <a:p>
            <a:r>
              <a:rPr dirty="0" err="1">
                <a:solidFill>
                  <a:srgbClr val="0070C0"/>
                </a:solidFill>
              </a:rPr>
              <a:t>Logický</a:t>
            </a:r>
            <a:r>
              <a:rPr dirty="0">
                <a:solidFill>
                  <a:srgbClr val="0070C0"/>
                </a:solidFill>
              </a:rPr>
              <a:t> </a:t>
            </a:r>
            <a:r>
              <a:rPr dirty="0" err="1">
                <a:solidFill>
                  <a:srgbClr val="0070C0"/>
                </a:solidFill>
              </a:rPr>
              <a:t>výklad</a:t>
            </a:r>
            <a:endParaRPr dirty="0">
              <a:solidFill>
                <a:srgbClr val="0070C0"/>
              </a:solidFill>
            </a:endParaRPr>
          </a:p>
        </p:txBody>
      </p:sp>
      <p:sp>
        <p:nvSpPr>
          <p:cNvPr id="162" name="Příklad z debaty H. L. A. Harta a Lona Fullera.…"/>
          <p:cNvSpPr txBox="1">
            <a:spLocks noGrp="1"/>
          </p:cNvSpPr>
          <p:nvPr>
            <p:ph type="body" idx="1"/>
          </p:nvPr>
        </p:nvSpPr>
        <p:spPr>
          <a:xfrm>
            <a:off x="952500" y="2389485"/>
            <a:ext cx="11569700" cy="7540378"/>
          </a:xfrm>
          <a:prstGeom prst="rect">
            <a:avLst/>
          </a:prstGeom>
        </p:spPr>
        <p:txBody>
          <a:bodyPr/>
          <a:lstStyle/>
          <a:p>
            <a:pPr algn="just" defTabSz="385572">
              <a:spcBef>
                <a:spcPts val="2700"/>
              </a:spcBef>
              <a:buFont typeface="Arial" panose="020B0604020202020204" pitchFamily="34" charset="0"/>
              <a:buChar char="•"/>
              <a:defRPr sz="2112"/>
            </a:pPr>
            <a:r>
              <a:rPr dirty="0" err="1"/>
              <a:t>Příklad</a:t>
            </a:r>
            <a:r>
              <a:rPr dirty="0"/>
              <a:t> z </a:t>
            </a:r>
            <a:r>
              <a:rPr dirty="0" err="1"/>
              <a:t>debaty</a:t>
            </a:r>
            <a:r>
              <a:rPr dirty="0"/>
              <a:t> H. L. A. </a:t>
            </a:r>
            <a:r>
              <a:rPr dirty="0" err="1"/>
              <a:t>Harta</a:t>
            </a:r>
            <a:r>
              <a:rPr dirty="0"/>
              <a:t> a Lona </a:t>
            </a:r>
            <a:r>
              <a:rPr dirty="0" err="1"/>
              <a:t>Fullera</a:t>
            </a:r>
            <a:r>
              <a:rPr dirty="0"/>
              <a:t>.</a:t>
            </a:r>
          </a:p>
          <a:p>
            <a:pPr algn="just" defTabSz="385572">
              <a:spcBef>
                <a:spcPts val="2700"/>
              </a:spcBef>
              <a:buFont typeface="Arial" panose="020B0604020202020204" pitchFamily="34" charset="0"/>
              <a:buChar char="•"/>
              <a:defRPr sz="2112"/>
            </a:pPr>
            <a:r>
              <a:rPr dirty="0"/>
              <a:t>Hart </a:t>
            </a:r>
            <a:r>
              <a:rPr dirty="0" err="1"/>
              <a:t>přišel</a:t>
            </a:r>
            <a:r>
              <a:rPr dirty="0"/>
              <a:t> s </a:t>
            </a:r>
            <a:r>
              <a:rPr dirty="0" err="1"/>
              <a:t>rozlišením</a:t>
            </a:r>
            <a:r>
              <a:rPr dirty="0"/>
              <a:t> </a:t>
            </a:r>
            <a:r>
              <a:rPr dirty="0" err="1"/>
              <a:t>jádro</a:t>
            </a:r>
            <a:r>
              <a:rPr dirty="0"/>
              <a:t> – </a:t>
            </a:r>
            <a:r>
              <a:rPr dirty="0" err="1"/>
              <a:t>polostín</a:t>
            </a:r>
            <a:r>
              <a:rPr dirty="0"/>
              <a:t> (</a:t>
            </a:r>
            <a:r>
              <a:rPr lang="cs-CZ" dirty="0"/>
              <a:t>"</a:t>
            </a:r>
            <a:r>
              <a:rPr dirty="0"/>
              <a:t>core – penumbra</a:t>
            </a:r>
            <a:r>
              <a:rPr lang="cs-CZ" dirty="0"/>
              <a:t>"</a:t>
            </a:r>
            <a:r>
              <a:rPr dirty="0"/>
              <a:t>).</a:t>
            </a:r>
          </a:p>
          <a:p>
            <a:pPr algn="just" defTabSz="385572">
              <a:spcBef>
                <a:spcPts val="2700"/>
              </a:spcBef>
              <a:buFont typeface="Arial" panose="020B0604020202020204" pitchFamily="34" charset="0"/>
              <a:buChar char="•"/>
              <a:defRPr sz="2112"/>
            </a:pPr>
            <a:r>
              <a:rPr dirty="0"/>
              <a:t>V </a:t>
            </a:r>
            <a:r>
              <a:rPr dirty="0" err="1"/>
              <a:t>jejich</a:t>
            </a:r>
            <a:r>
              <a:rPr dirty="0"/>
              <a:t> </a:t>
            </a:r>
            <a:r>
              <a:rPr dirty="0" err="1"/>
              <a:t>sporu</a:t>
            </a:r>
            <a:r>
              <a:rPr dirty="0"/>
              <a:t> </a:t>
            </a:r>
            <a:r>
              <a:rPr dirty="0" err="1"/>
              <a:t>narazili</a:t>
            </a:r>
            <a:r>
              <a:rPr dirty="0"/>
              <a:t> </a:t>
            </a:r>
            <a:r>
              <a:rPr dirty="0" err="1"/>
              <a:t>na</a:t>
            </a:r>
            <a:r>
              <a:rPr dirty="0"/>
              <a:t> </a:t>
            </a:r>
            <a:r>
              <a:rPr dirty="0" err="1"/>
              <a:t>tento</a:t>
            </a:r>
            <a:r>
              <a:rPr dirty="0"/>
              <a:t> </a:t>
            </a:r>
            <a:r>
              <a:rPr dirty="0" err="1"/>
              <a:t>problém</a:t>
            </a:r>
            <a:r>
              <a:rPr dirty="0"/>
              <a:t>, </a:t>
            </a:r>
            <a:r>
              <a:rPr dirty="0" err="1"/>
              <a:t>vyjádřený</a:t>
            </a:r>
            <a:r>
              <a:rPr dirty="0"/>
              <a:t> v </a:t>
            </a:r>
            <a:r>
              <a:rPr dirty="0" err="1"/>
              <a:t>hypotéze</a:t>
            </a:r>
            <a:r>
              <a:rPr dirty="0"/>
              <a:t>:</a:t>
            </a:r>
          </a:p>
          <a:p>
            <a:pPr marL="0" indent="0" algn="just" defTabSz="385572">
              <a:spcBef>
                <a:spcPts val="2700"/>
              </a:spcBef>
              <a:buSzTx/>
              <a:buNone/>
              <a:defRPr sz="2112" i="1"/>
            </a:pPr>
            <a:r>
              <a:rPr dirty="0" err="1"/>
              <a:t>Právní</a:t>
            </a:r>
            <a:r>
              <a:rPr dirty="0"/>
              <a:t> </a:t>
            </a:r>
            <a:r>
              <a:rPr dirty="0" err="1"/>
              <a:t>pravidlo</a:t>
            </a:r>
            <a:r>
              <a:rPr dirty="0"/>
              <a:t> </a:t>
            </a:r>
            <a:r>
              <a:rPr dirty="0" err="1"/>
              <a:t>zakazuje</a:t>
            </a:r>
            <a:r>
              <a:rPr dirty="0"/>
              <a:t> </a:t>
            </a:r>
            <a:r>
              <a:rPr dirty="0" err="1"/>
              <a:t>vjezd</a:t>
            </a:r>
            <a:r>
              <a:rPr dirty="0"/>
              <a:t> </a:t>
            </a:r>
            <a:r>
              <a:rPr dirty="0" err="1"/>
              <a:t>dopravních</a:t>
            </a:r>
            <a:r>
              <a:rPr dirty="0"/>
              <a:t> </a:t>
            </a:r>
            <a:r>
              <a:rPr dirty="0" err="1"/>
              <a:t>prostředků</a:t>
            </a:r>
            <a:r>
              <a:rPr dirty="0"/>
              <a:t> do </a:t>
            </a:r>
            <a:r>
              <a:rPr dirty="0" err="1"/>
              <a:t>parku</a:t>
            </a:r>
            <a:r>
              <a:rPr dirty="0"/>
              <a:t>. </a:t>
            </a:r>
            <a:r>
              <a:rPr dirty="0" err="1"/>
              <a:t>Zcela</a:t>
            </a:r>
            <a:r>
              <a:rPr dirty="0"/>
              <a:t> </a:t>
            </a:r>
            <a:r>
              <a:rPr dirty="0" err="1"/>
              <a:t>zjevně</a:t>
            </a:r>
            <a:r>
              <a:rPr dirty="0"/>
              <a:t> toto </a:t>
            </a:r>
            <a:r>
              <a:rPr dirty="0" err="1"/>
              <a:t>pravidlo</a:t>
            </a:r>
            <a:r>
              <a:rPr dirty="0"/>
              <a:t> </a:t>
            </a:r>
            <a:r>
              <a:rPr dirty="0" err="1"/>
              <a:t>dopadá</a:t>
            </a:r>
            <a:r>
              <a:rPr dirty="0"/>
              <a:t> </a:t>
            </a:r>
            <a:r>
              <a:rPr dirty="0" err="1"/>
              <a:t>na</a:t>
            </a:r>
            <a:r>
              <a:rPr dirty="0"/>
              <a:t> </a:t>
            </a:r>
            <a:r>
              <a:rPr dirty="0" err="1"/>
              <a:t>automobily</a:t>
            </a:r>
            <a:r>
              <a:rPr dirty="0"/>
              <a:t>, ale co </a:t>
            </a:r>
            <a:r>
              <a:rPr dirty="0" err="1"/>
              <a:t>taková</a:t>
            </a:r>
            <a:r>
              <a:rPr dirty="0"/>
              <a:t> kola, </a:t>
            </a:r>
            <a:r>
              <a:rPr dirty="0" err="1"/>
              <a:t>kolečkové</a:t>
            </a:r>
            <a:r>
              <a:rPr dirty="0"/>
              <a:t> </a:t>
            </a:r>
            <a:r>
              <a:rPr dirty="0" err="1"/>
              <a:t>brusle</a:t>
            </a:r>
            <a:r>
              <a:rPr dirty="0"/>
              <a:t> </a:t>
            </a:r>
            <a:r>
              <a:rPr dirty="0" err="1"/>
              <a:t>nebo</a:t>
            </a:r>
            <a:r>
              <a:rPr dirty="0"/>
              <a:t> </a:t>
            </a:r>
            <a:r>
              <a:rPr dirty="0" err="1"/>
              <a:t>elektrická</a:t>
            </a:r>
            <a:r>
              <a:rPr dirty="0"/>
              <a:t> </a:t>
            </a:r>
            <a:r>
              <a:rPr dirty="0" err="1"/>
              <a:t>autíčka</a:t>
            </a:r>
            <a:r>
              <a:rPr dirty="0"/>
              <a:t>. A co </a:t>
            </a:r>
            <a:r>
              <a:rPr dirty="0" err="1"/>
              <a:t>letadla</a:t>
            </a:r>
            <a:r>
              <a:rPr dirty="0"/>
              <a:t>? </a:t>
            </a:r>
            <a:r>
              <a:rPr dirty="0" err="1"/>
              <a:t>Jsou</a:t>
            </a:r>
            <a:r>
              <a:rPr dirty="0"/>
              <a:t> </a:t>
            </a:r>
            <a:r>
              <a:rPr dirty="0" err="1"/>
              <a:t>i</a:t>
            </a:r>
            <a:r>
              <a:rPr dirty="0"/>
              <a:t> </a:t>
            </a:r>
            <a:r>
              <a:rPr dirty="0" err="1"/>
              <a:t>tyto</a:t>
            </a:r>
            <a:r>
              <a:rPr dirty="0"/>
              <a:t> </a:t>
            </a:r>
            <a:r>
              <a:rPr dirty="0" err="1"/>
              <a:t>dopravními</a:t>
            </a:r>
            <a:r>
              <a:rPr dirty="0"/>
              <a:t> </a:t>
            </a:r>
            <a:r>
              <a:rPr dirty="0" err="1"/>
              <a:t>prostředky</a:t>
            </a:r>
            <a:r>
              <a:rPr dirty="0"/>
              <a:t> jak je </a:t>
            </a:r>
            <a:r>
              <a:rPr dirty="0" err="1"/>
              <a:t>chápe</a:t>
            </a:r>
            <a:r>
              <a:rPr dirty="0"/>
              <a:t> </a:t>
            </a:r>
            <a:r>
              <a:rPr dirty="0" err="1"/>
              <a:t>předmětné</a:t>
            </a:r>
            <a:r>
              <a:rPr dirty="0"/>
              <a:t> </a:t>
            </a:r>
            <a:r>
              <a:rPr dirty="0" err="1"/>
              <a:t>pravidlo</a:t>
            </a:r>
            <a:r>
              <a:rPr dirty="0"/>
              <a:t>? </a:t>
            </a:r>
          </a:p>
          <a:p>
            <a:pPr algn="just" defTabSz="385572">
              <a:spcBef>
                <a:spcPts val="2700"/>
              </a:spcBef>
              <a:buFont typeface="Arial" panose="020B0604020202020204" pitchFamily="34" charset="0"/>
              <a:buChar char="•"/>
              <a:defRPr sz="2112"/>
            </a:pPr>
            <a:r>
              <a:rPr dirty="0"/>
              <a:t>Hart </a:t>
            </a:r>
            <a:r>
              <a:rPr dirty="0" err="1"/>
              <a:t>tím</a:t>
            </a:r>
            <a:r>
              <a:rPr dirty="0"/>
              <a:t> </a:t>
            </a:r>
            <a:r>
              <a:rPr dirty="0" err="1"/>
              <a:t>chtěl</a:t>
            </a:r>
            <a:r>
              <a:rPr dirty="0"/>
              <a:t> </a:t>
            </a:r>
            <a:r>
              <a:rPr dirty="0" err="1"/>
              <a:t>demonstrovat</a:t>
            </a:r>
            <a:r>
              <a:rPr dirty="0"/>
              <a:t>, </a:t>
            </a:r>
            <a:r>
              <a:rPr dirty="0" err="1"/>
              <a:t>že</a:t>
            </a:r>
            <a:r>
              <a:rPr dirty="0"/>
              <a:t> </a:t>
            </a:r>
            <a:r>
              <a:rPr dirty="0" err="1"/>
              <a:t>existuje</a:t>
            </a:r>
            <a:r>
              <a:rPr dirty="0"/>
              <a:t> „</a:t>
            </a:r>
            <a:r>
              <a:rPr dirty="0" err="1"/>
              <a:t>jádro</a:t>
            </a:r>
            <a:r>
              <a:rPr dirty="0"/>
              <a:t>“ </a:t>
            </a:r>
            <a:r>
              <a:rPr dirty="0" err="1"/>
              <a:t>pravidl</a:t>
            </a:r>
            <a:r>
              <a:rPr lang="cs-CZ" dirty="0"/>
              <a:t>a</a:t>
            </a:r>
            <a:r>
              <a:rPr dirty="0"/>
              <a:t>, </a:t>
            </a:r>
            <a:r>
              <a:rPr dirty="0" err="1"/>
              <a:t>tedy</a:t>
            </a:r>
            <a:r>
              <a:rPr dirty="0"/>
              <a:t> </a:t>
            </a:r>
            <a:r>
              <a:rPr dirty="0" err="1"/>
              <a:t>jakási</a:t>
            </a:r>
            <a:r>
              <a:rPr dirty="0"/>
              <a:t> </a:t>
            </a:r>
            <a:r>
              <a:rPr dirty="0" err="1"/>
              <a:t>minimální</a:t>
            </a:r>
            <a:r>
              <a:rPr dirty="0"/>
              <a:t> </a:t>
            </a:r>
            <a:r>
              <a:rPr dirty="0" err="1"/>
              <a:t>shoda</a:t>
            </a:r>
            <a:r>
              <a:rPr dirty="0"/>
              <a:t> </a:t>
            </a:r>
            <a:r>
              <a:rPr dirty="0" err="1"/>
              <a:t>na</a:t>
            </a:r>
            <a:r>
              <a:rPr dirty="0"/>
              <a:t> tom, co </a:t>
            </a:r>
            <a:r>
              <a:rPr dirty="0" err="1"/>
              <a:t>pravidlo</a:t>
            </a:r>
            <a:r>
              <a:rPr dirty="0"/>
              <a:t> </a:t>
            </a:r>
            <a:r>
              <a:rPr dirty="0" err="1"/>
              <a:t>zcela</a:t>
            </a:r>
            <a:r>
              <a:rPr dirty="0"/>
              <a:t> </a:t>
            </a:r>
            <a:r>
              <a:rPr dirty="0" err="1"/>
              <a:t>zjevně</a:t>
            </a:r>
            <a:r>
              <a:rPr dirty="0"/>
              <a:t> </a:t>
            </a:r>
            <a:r>
              <a:rPr dirty="0" err="1"/>
              <a:t>upravuje</a:t>
            </a:r>
            <a:r>
              <a:rPr dirty="0"/>
              <a:t>. </a:t>
            </a:r>
            <a:r>
              <a:rPr dirty="0" err="1"/>
              <a:t>Kolem</a:t>
            </a:r>
            <a:r>
              <a:rPr dirty="0"/>
              <a:t> </a:t>
            </a:r>
            <a:r>
              <a:rPr dirty="0" err="1"/>
              <a:t>tohoto</a:t>
            </a:r>
            <a:r>
              <a:rPr dirty="0"/>
              <a:t> </a:t>
            </a:r>
            <a:r>
              <a:rPr dirty="0" err="1"/>
              <a:t>jádra</a:t>
            </a:r>
            <a:r>
              <a:rPr dirty="0"/>
              <a:t> je </a:t>
            </a:r>
            <a:r>
              <a:rPr dirty="0" err="1"/>
              <a:t>polostín</a:t>
            </a:r>
            <a:r>
              <a:rPr dirty="0"/>
              <a:t> </a:t>
            </a:r>
            <a:r>
              <a:rPr dirty="0" err="1"/>
              <a:t>ostatních</a:t>
            </a:r>
            <a:r>
              <a:rPr dirty="0"/>
              <a:t> </a:t>
            </a:r>
            <a:r>
              <a:rPr dirty="0" err="1"/>
              <a:t>možných</a:t>
            </a:r>
            <a:r>
              <a:rPr dirty="0"/>
              <a:t> </a:t>
            </a:r>
            <a:r>
              <a:rPr dirty="0" err="1"/>
              <a:t>situací</a:t>
            </a:r>
            <a:r>
              <a:rPr dirty="0"/>
              <a:t>, </a:t>
            </a:r>
            <a:r>
              <a:rPr dirty="0" err="1"/>
              <a:t>které</a:t>
            </a:r>
            <a:r>
              <a:rPr dirty="0"/>
              <a:t> </a:t>
            </a:r>
            <a:r>
              <a:rPr dirty="0" err="1"/>
              <a:t>pravidlo</a:t>
            </a:r>
            <a:r>
              <a:rPr dirty="0"/>
              <a:t> </a:t>
            </a:r>
            <a:r>
              <a:rPr dirty="0" err="1"/>
              <a:t>možná</a:t>
            </a:r>
            <a:r>
              <a:rPr dirty="0"/>
              <a:t> </a:t>
            </a:r>
            <a:r>
              <a:rPr dirty="0" err="1"/>
              <a:t>upravuje</a:t>
            </a:r>
            <a:r>
              <a:rPr dirty="0"/>
              <a:t> a </a:t>
            </a:r>
            <a:r>
              <a:rPr dirty="0" err="1"/>
              <a:t>možná</a:t>
            </a:r>
            <a:r>
              <a:rPr dirty="0"/>
              <a:t> </a:t>
            </a:r>
            <a:r>
              <a:rPr dirty="0" err="1"/>
              <a:t>nikoliv</a:t>
            </a:r>
            <a:r>
              <a:rPr dirty="0"/>
              <a:t>. </a:t>
            </a:r>
            <a:r>
              <a:rPr dirty="0" err="1"/>
              <a:t>Tento</a:t>
            </a:r>
            <a:r>
              <a:rPr dirty="0"/>
              <a:t> </a:t>
            </a:r>
            <a:r>
              <a:rPr dirty="0" err="1"/>
              <a:t>polostín</a:t>
            </a:r>
            <a:r>
              <a:rPr dirty="0"/>
              <a:t> je </a:t>
            </a:r>
            <a:r>
              <a:rPr dirty="0" err="1"/>
              <a:t>pak</a:t>
            </a:r>
            <a:r>
              <a:rPr dirty="0"/>
              <a:t> </a:t>
            </a:r>
            <a:r>
              <a:rPr dirty="0" err="1"/>
              <a:t>otázkou</a:t>
            </a:r>
            <a:r>
              <a:rPr dirty="0"/>
              <a:t> </a:t>
            </a:r>
            <a:r>
              <a:rPr dirty="0" err="1"/>
              <a:t>výkladu</a:t>
            </a:r>
            <a:r>
              <a:rPr dirty="0"/>
              <a:t>, </a:t>
            </a:r>
            <a:r>
              <a:rPr dirty="0" err="1"/>
              <a:t>který</a:t>
            </a:r>
            <a:r>
              <a:rPr dirty="0"/>
              <a:t> </a:t>
            </a:r>
            <a:r>
              <a:rPr dirty="0" err="1"/>
              <a:t>nemůže</a:t>
            </a:r>
            <a:r>
              <a:rPr dirty="0"/>
              <a:t> </a:t>
            </a:r>
            <a:r>
              <a:rPr dirty="0" err="1"/>
              <a:t>být</a:t>
            </a:r>
            <a:r>
              <a:rPr dirty="0"/>
              <a:t> </a:t>
            </a:r>
            <a:r>
              <a:rPr dirty="0" err="1"/>
              <a:t>omezen</a:t>
            </a:r>
            <a:r>
              <a:rPr dirty="0"/>
              <a:t> </a:t>
            </a:r>
            <a:r>
              <a:rPr dirty="0" err="1"/>
              <a:t>na</a:t>
            </a:r>
            <a:r>
              <a:rPr dirty="0"/>
              <a:t> ten </a:t>
            </a:r>
            <a:r>
              <a:rPr dirty="0" err="1"/>
              <a:t>jazykový</a:t>
            </a:r>
            <a:r>
              <a:rPr dirty="0"/>
              <a:t>.</a:t>
            </a:r>
          </a:p>
          <a:p>
            <a:pPr algn="just" defTabSz="385572">
              <a:spcBef>
                <a:spcPts val="2700"/>
              </a:spcBef>
              <a:buFont typeface="Arial" panose="020B0604020202020204" pitchFamily="34" charset="0"/>
              <a:buChar char="•"/>
              <a:defRPr sz="2112"/>
            </a:pPr>
            <a:r>
              <a:rPr dirty="0" err="1"/>
              <a:t>Jazykový</a:t>
            </a:r>
            <a:r>
              <a:rPr dirty="0"/>
              <a:t> </a:t>
            </a:r>
            <a:r>
              <a:rPr dirty="0" err="1"/>
              <a:t>výklad</a:t>
            </a:r>
            <a:r>
              <a:rPr dirty="0"/>
              <a:t> </a:t>
            </a:r>
            <a:r>
              <a:rPr dirty="0" err="1"/>
              <a:t>zde</a:t>
            </a:r>
            <a:r>
              <a:rPr dirty="0"/>
              <a:t> </a:t>
            </a:r>
            <a:r>
              <a:rPr dirty="0" err="1"/>
              <a:t>vystupuje</a:t>
            </a:r>
            <a:r>
              <a:rPr dirty="0"/>
              <a:t> </a:t>
            </a:r>
            <a:r>
              <a:rPr dirty="0" err="1"/>
              <a:t>pouze</a:t>
            </a:r>
            <a:r>
              <a:rPr dirty="0"/>
              <a:t> za </a:t>
            </a:r>
            <a:r>
              <a:rPr dirty="0" err="1"/>
              <a:t>účelem</a:t>
            </a:r>
            <a:r>
              <a:rPr dirty="0"/>
              <a:t> </a:t>
            </a:r>
            <a:r>
              <a:rPr dirty="0" err="1"/>
              <a:t>zjištění</a:t>
            </a:r>
            <a:r>
              <a:rPr dirty="0"/>
              <a:t> </a:t>
            </a:r>
            <a:r>
              <a:rPr dirty="0" err="1"/>
              <a:t>jádra</a:t>
            </a:r>
            <a:r>
              <a:rPr lang="cs-CZ" dirty="0"/>
              <a:t>.</a:t>
            </a:r>
            <a:r>
              <a:rPr dirty="0"/>
              <a:t> Pak </a:t>
            </a:r>
            <a:r>
              <a:rPr dirty="0" err="1"/>
              <a:t>už</a:t>
            </a:r>
            <a:r>
              <a:rPr dirty="0"/>
              <a:t> ale </a:t>
            </a:r>
            <a:r>
              <a:rPr dirty="0" err="1"/>
              <a:t>situace</a:t>
            </a:r>
            <a:r>
              <a:rPr dirty="0"/>
              <a:t> </a:t>
            </a:r>
            <a:r>
              <a:rPr dirty="0" err="1"/>
              <a:t>přestává</a:t>
            </a:r>
            <a:r>
              <a:rPr dirty="0"/>
              <a:t> </a:t>
            </a:r>
            <a:r>
              <a:rPr dirty="0" err="1"/>
              <a:t>být</a:t>
            </a:r>
            <a:r>
              <a:rPr dirty="0"/>
              <a:t> </a:t>
            </a:r>
            <a:r>
              <a:rPr dirty="0" err="1"/>
              <a:t>tak</a:t>
            </a:r>
            <a:r>
              <a:rPr dirty="0"/>
              <a:t> </a:t>
            </a:r>
            <a:r>
              <a:rPr dirty="0" err="1"/>
              <a:t>zřejmá</a:t>
            </a:r>
            <a:r>
              <a:rPr dirty="0"/>
              <a:t>. </a:t>
            </a:r>
            <a:endParaRPr lang="cs-CZ" dirty="0"/>
          </a:p>
          <a:p>
            <a:pPr marL="0" indent="0" algn="just" defTabSz="385572">
              <a:spcBef>
                <a:spcPts val="2700"/>
              </a:spcBef>
              <a:buNone/>
              <a:defRPr sz="2112"/>
            </a:pPr>
            <a:r>
              <a:rPr b="1" dirty="0" err="1">
                <a:solidFill>
                  <a:srgbClr val="FF0000"/>
                </a:solidFill>
              </a:rPr>
              <a:t>Dokážete</a:t>
            </a:r>
            <a:r>
              <a:rPr b="1" dirty="0">
                <a:solidFill>
                  <a:srgbClr val="FF0000"/>
                </a:solidFill>
              </a:rPr>
              <a:t> </a:t>
            </a:r>
            <a:r>
              <a:rPr b="1" dirty="0" err="1">
                <a:solidFill>
                  <a:srgbClr val="FF0000"/>
                </a:solidFill>
              </a:rPr>
              <a:t>Hartovu</a:t>
            </a:r>
            <a:r>
              <a:rPr b="1" dirty="0">
                <a:solidFill>
                  <a:srgbClr val="FF0000"/>
                </a:solidFill>
              </a:rPr>
              <a:t> </a:t>
            </a:r>
            <a:r>
              <a:rPr b="1" dirty="0" err="1">
                <a:solidFill>
                  <a:srgbClr val="FF0000"/>
                </a:solidFill>
              </a:rPr>
              <a:t>hypotézu</a:t>
            </a:r>
            <a:r>
              <a:rPr b="1" dirty="0">
                <a:solidFill>
                  <a:srgbClr val="FF0000"/>
                </a:solidFill>
              </a:rPr>
              <a:t> </a:t>
            </a:r>
            <a:r>
              <a:rPr b="1" dirty="0" err="1">
                <a:solidFill>
                  <a:srgbClr val="FF0000"/>
                </a:solidFill>
              </a:rPr>
              <a:t>rozebrat</a:t>
            </a:r>
            <a:r>
              <a:rPr b="1" dirty="0">
                <a:solidFill>
                  <a:srgbClr val="FF0000"/>
                </a:solidFill>
              </a:rPr>
              <a:t> za </a:t>
            </a:r>
            <a:r>
              <a:rPr b="1" dirty="0" err="1">
                <a:solidFill>
                  <a:srgbClr val="FF0000"/>
                </a:solidFill>
              </a:rPr>
              <a:t>použití</a:t>
            </a:r>
            <a:r>
              <a:rPr b="1" dirty="0">
                <a:solidFill>
                  <a:srgbClr val="FF0000"/>
                </a:solidFill>
              </a:rPr>
              <a:t> </a:t>
            </a:r>
            <a:r>
              <a:rPr b="1" dirty="0" err="1">
                <a:solidFill>
                  <a:srgbClr val="FF0000"/>
                </a:solidFill>
              </a:rPr>
              <a:t>metod</a:t>
            </a:r>
            <a:r>
              <a:rPr b="1" dirty="0">
                <a:solidFill>
                  <a:srgbClr val="FF0000"/>
                </a:solidFill>
              </a:rPr>
              <a:t> </a:t>
            </a:r>
            <a:r>
              <a:rPr b="1" dirty="0" err="1">
                <a:solidFill>
                  <a:srgbClr val="FF0000"/>
                </a:solidFill>
              </a:rPr>
              <a:t>logického</a:t>
            </a:r>
            <a:r>
              <a:rPr b="1" dirty="0">
                <a:solidFill>
                  <a:srgbClr val="FF0000"/>
                </a:solidFill>
              </a:rPr>
              <a:t> a </a:t>
            </a:r>
            <a:r>
              <a:rPr b="1" dirty="0" err="1">
                <a:solidFill>
                  <a:srgbClr val="FF0000"/>
                </a:solidFill>
              </a:rPr>
              <a:t>systematického</a:t>
            </a:r>
            <a:r>
              <a:rPr b="1" dirty="0">
                <a:solidFill>
                  <a:srgbClr val="FF0000"/>
                </a:solidFill>
              </a:rPr>
              <a:t> </a:t>
            </a:r>
            <a:r>
              <a:rPr b="1" dirty="0" err="1">
                <a:solidFill>
                  <a:srgbClr val="FF0000"/>
                </a:solidFill>
              </a:rPr>
              <a:t>výkladu</a:t>
            </a:r>
            <a:r>
              <a:rPr b="1" dirty="0">
                <a:solidFill>
                  <a:srgbClr val="FF0000"/>
                </a:solidFill>
              </a:rPr>
              <a:t>? </a:t>
            </a:r>
            <a:r>
              <a:rPr b="1" dirty="0" err="1">
                <a:solidFill>
                  <a:srgbClr val="FF0000"/>
                </a:solidFill>
              </a:rPr>
              <a:t>Dokážete</a:t>
            </a:r>
            <a:r>
              <a:rPr b="1" dirty="0">
                <a:solidFill>
                  <a:srgbClr val="FF0000"/>
                </a:solidFill>
              </a:rPr>
              <a:t> </a:t>
            </a:r>
            <a:r>
              <a:rPr b="1" dirty="0" err="1">
                <a:solidFill>
                  <a:srgbClr val="FF0000"/>
                </a:solidFill>
              </a:rPr>
              <a:t>určit</a:t>
            </a:r>
            <a:r>
              <a:rPr b="1" dirty="0">
                <a:solidFill>
                  <a:srgbClr val="FF0000"/>
                </a:solidFill>
              </a:rPr>
              <a:t>, </a:t>
            </a:r>
            <a:r>
              <a:rPr b="1" dirty="0" err="1">
                <a:solidFill>
                  <a:srgbClr val="FF0000"/>
                </a:solidFill>
              </a:rPr>
              <a:t>proč</a:t>
            </a:r>
            <a:r>
              <a:rPr b="1" dirty="0">
                <a:solidFill>
                  <a:srgbClr val="FF0000"/>
                </a:solidFill>
              </a:rPr>
              <a:t> argument </a:t>
            </a:r>
            <a:r>
              <a:rPr b="1" dirty="0" err="1">
                <a:solidFill>
                  <a:srgbClr val="FF0000"/>
                </a:solidFill>
              </a:rPr>
              <a:t>zákazu</a:t>
            </a:r>
            <a:r>
              <a:rPr b="1" dirty="0">
                <a:solidFill>
                  <a:srgbClr val="FF0000"/>
                </a:solidFill>
              </a:rPr>
              <a:t> </a:t>
            </a:r>
            <a:r>
              <a:rPr b="1" dirty="0" err="1">
                <a:solidFill>
                  <a:srgbClr val="FF0000"/>
                </a:solidFill>
              </a:rPr>
              <a:t>vjezdu</a:t>
            </a:r>
            <a:r>
              <a:rPr b="1" dirty="0">
                <a:solidFill>
                  <a:srgbClr val="FF0000"/>
                </a:solidFill>
              </a:rPr>
              <a:t> </a:t>
            </a:r>
            <a:r>
              <a:rPr b="1" dirty="0" err="1">
                <a:solidFill>
                  <a:srgbClr val="FF0000"/>
                </a:solidFill>
              </a:rPr>
              <a:t>nákladních</a:t>
            </a:r>
            <a:r>
              <a:rPr b="1" dirty="0">
                <a:solidFill>
                  <a:srgbClr val="FF0000"/>
                </a:solidFill>
              </a:rPr>
              <a:t> </a:t>
            </a:r>
            <a:r>
              <a:rPr b="1" dirty="0" err="1">
                <a:solidFill>
                  <a:srgbClr val="FF0000"/>
                </a:solidFill>
              </a:rPr>
              <a:t>vozidel</a:t>
            </a:r>
            <a:r>
              <a:rPr b="1" dirty="0">
                <a:solidFill>
                  <a:srgbClr val="FF0000"/>
                </a:solidFill>
              </a:rPr>
              <a:t> </a:t>
            </a:r>
            <a:r>
              <a:rPr b="1" dirty="0" err="1">
                <a:solidFill>
                  <a:srgbClr val="FF0000"/>
                </a:solidFill>
              </a:rPr>
              <a:t>dává</a:t>
            </a:r>
            <a:r>
              <a:rPr b="1" dirty="0">
                <a:solidFill>
                  <a:srgbClr val="FF0000"/>
                </a:solidFill>
              </a:rPr>
              <a:t> v </a:t>
            </a:r>
            <a:r>
              <a:rPr b="1" dirty="0" err="1">
                <a:solidFill>
                  <a:srgbClr val="FF0000"/>
                </a:solidFill>
              </a:rPr>
              <a:t>rámci</a:t>
            </a:r>
            <a:r>
              <a:rPr b="1" dirty="0">
                <a:solidFill>
                  <a:srgbClr val="FF0000"/>
                </a:solidFill>
              </a:rPr>
              <a:t> </a:t>
            </a:r>
            <a:r>
              <a:rPr b="1" dirty="0" err="1">
                <a:solidFill>
                  <a:srgbClr val="FF0000"/>
                </a:solidFill>
              </a:rPr>
              <a:t>Hartova</a:t>
            </a:r>
            <a:r>
              <a:rPr b="1" dirty="0">
                <a:solidFill>
                  <a:srgbClr val="FF0000"/>
                </a:solidFill>
              </a:rPr>
              <a:t> </a:t>
            </a:r>
            <a:r>
              <a:rPr b="1" dirty="0" err="1">
                <a:solidFill>
                  <a:srgbClr val="FF0000"/>
                </a:solidFill>
              </a:rPr>
              <a:t>hypotetického</a:t>
            </a:r>
            <a:r>
              <a:rPr b="1" dirty="0">
                <a:solidFill>
                  <a:srgbClr val="FF0000"/>
                </a:solidFill>
              </a:rPr>
              <a:t> </a:t>
            </a:r>
            <a:r>
              <a:rPr b="1" dirty="0" err="1">
                <a:solidFill>
                  <a:srgbClr val="FF0000"/>
                </a:solidFill>
              </a:rPr>
              <a:t>pravidla</a:t>
            </a:r>
            <a:r>
              <a:rPr b="1" dirty="0">
                <a:solidFill>
                  <a:srgbClr val="FF0000"/>
                </a:solidFill>
              </a:rPr>
              <a:t> </a:t>
            </a:r>
            <a:r>
              <a:rPr b="1" dirty="0" err="1">
                <a:solidFill>
                  <a:srgbClr val="FF0000"/>
                </a:solidFill>
              </a:rPr>
              <a:t>smysl</a:t>
            </a:r>
            <a:r>
              <a:rPr b="1" dirty="0">
                <a:solidFill>
                  <a:srgbClr val="FF0000"/>
                </a:solidFill>
              </a:rPr>
              <a:t>? A </a:t>
            </a:r>
            <a:r>
              <a:rPr b="1" dirty="0" err="1">
                <a:solidFill>
                  <a:srgbClr val="FF0000"/>
                </a:solidFill>
              </a:rPr>
              <a:t>proč</a:t>
            </a:r>
            <a:r>
              <a:rPr b="1" dirty="0">
                <a:solidFill>
                  <a:srgbClr val="FF0000"/>
                </a:solidFill>
              </a:rPr>
              <a:t> </a:t>
            </a:r>
            <a:r>
              <a:rPr b="1" dirty="0" err="1">
                <a:solidFill>
                  <a:srgbClr val="FF0000"/>
                </a:solidFill>
              </a:rPr>
              <a:t>naopak</a:t>
            </a:r>
            <a:r>
              <a:rPr b="1" dirty="0">
                <a:solidFill>
                  <a:srgbClr val="FF0000"/>
                </a:solidFill>
              </a:rPr>
              <a:t> </a:t>
            </a:r>
            <a:r>
              <a:rPr b="1" dirty="0" err="1">
                <a:solidFill>
                  <a:srgbClr val="FF0000"/>
                </a:solidFill>
              </a:rPr>
              <a:t>zákaz</a:t>
            </a:r>
            <a:r>
              <a:rPr b="1" dirty="0">
                <a:solidFill>
                  <a:srgbClr val="FF0000"/>
                </a:solidFill>
              </a:rPr>
              <a:t> </a:t>
            </a:r>
            <a:r>
              <a:rPr b="1" dirty="0" err="1">
                <a:solidFill>
                  <a:srgbClr val="FF0000"/>
                </a:solidFill>
              </a:rPr>
              <a:t>vjezdu</a:t>
            </a:r>
            <a:r>
              <a:rPr b="1" dirty="0">
                <a:solidFill>
                  <a:srgbClr val="FF0000"/>
                </a:solidFill>
              </a:rPr>
              <a:t> </a:t>
            </a:r>
            <a:r>
              <a:rPr b="1" dirty="0" err="1">
                <a:solidFill>
                  <a:srgbClr val="FF0000"/>
                </a:solidFill>
              </a:rPr>
              <a:t>elektrických</a:t>
            </a:r>
            <a:r>
              <a:rPr b="1" dirty="0">
                <a:solidFill>
                  <a:srgbClr val="FF0000"/>
                </a:solidFill>
              </a:rPr>
              <a:t> </a:t>
            </a:r>
            <a:r>
              <a:rPr b="1" dirty="0" err="1">
                <a:solidFill>
                  <a:srgbClr val="FF0000"/>
                </a:solidFill>
              </a:rPr>
              <a:t>autíček</a:t>
            </a:r>
            <a:r>
              <a:rPr b="1" dirty="0">
                <a:solidFill>
                  <a:srgbClr val="FF0000"/>
                </a:solidFill>
              </a:rPr>
              <a:t> </a:t>
            </a:r>
            <a:r>
              <a:rPr b="1" dirty="0" err="1">
                <a:solidFill>
                  <a:srgbClr val="FF0000"/>
                </a:solidFill>
              </a:rPr>
              <a:t>smysl</a:t>
            </a:r>
            <a:r>
              <a:rPr b="1" dirty="0">
                <a:solidFill>
                  <a:srgbClr val="FF0000"/>
                </a:solidFill>
              </a:rPr>
              <a:t> </a:t>
            </a:r>
            <a:r>
              <a:rPr b="1" dirty="0" err="1">
                <a:solidFill>
                  <a:srgbClr val="FF0000"/>
                </a:solidFill>
              </a:rPr>
              <a:t>nedává</a:t>
            </a:r>
            <a:r>
              <a:rPr b="1" dirty="0">
                <a:solidFill>
                  <a:srgbClr val="FF0000"/>
                </a:solidFill>
              </a:rPr>
              <a:t>?</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Teleologický výklad"/>
          <p:cNvSpPr txBox="1">
            <a:spLocks noGrp="1"/>
          </p:cNvSpPr>
          <p:nvPr>
            <p:ph type="title"/>
          </p:nvPr>
        </p:nvSpPr>
        <p:spPr>
          <a:xfrm>
            <a:off x="1004373" y="604751"/>
            <a:ext cx="10368077" cy="2132787"/>
          </a:xfrm>
          <a:prstGeom prst="rect">
            <a:avLst/>
          </a:prstGeom>
        </p:spPr>
        <p:txBody>
          <a:bodyPr/>
          <a:lstStyle>
            <a:lvl1pPr>
              <a:defRPr>
                <a:solidFill>
                  <a:srgbClr val="0433FF"/>
                </a:solidFill>
              </a:defRPr>
            </a:lvl1pPr>
          </a:lstStyle>
          <a:p>
            <a:r>
              <a:rPr dirty="0" err="1">
                <a:solidFill>
                  <a:srgbClr val="0070C0"/>
                </a:solidFill>
              </a:rPr>
              <a:t>Teleologický</a:t>
            </a:r>
            <a:r>
              <a:rPr dirty="0">
                <a:solidFill>
                  <a:srgbClr val="0070C0"/>
                </a:solidFill>
              </a:rPr>
              <a:t> </a:t>
            </a:r>
            <a:r>
              <a:rPr dirty="0" err="1">
                <a:solidFill>
                  <a:srgbClr val="0070C0"/>
                </a:solidFill>
              </a:rPr>
              <a:t>výklad</a:t>
            </a:r>
            <a:endParaRPr dirty="0">
              <a:solidFill>
                <a:srgbClr val="0070C0"/>
              </a:solidFill>
            </a:endParaRPr>
          </a:p>
        </p:txBody>
      </p:sp>
      <p:sp>
        <p:nvSpPr>
          <p:cNvPr id="165" name="Od řeckého slova telos (to, kvůli čemu se něco děje).…"/>
          <p:cNvSpPr txBox="1">
            <a:spLocks noGrp="1"/>
          </p:cNvSpPr>
          <p:nvPr>
            <p:ph type="body" idx="1"/>
          </p:nvPr>
        </p:nvSpPr>
        <p:spPr>
          <a:xfrm>
            <a:off x="1004373" y="2166830"/>
            <a:ext cx="11784527" cy="7395400"/>
          </a:xfrm>
          <a:prstGeom prst="rect">
            <a:avLst/>
          </a:prstGeom>
        </p:spPr>
        <p:txBody>
          <a:bodyPr>
            <a:normAutofit/>
          </a:bodyPr>
          <a:lstStyle/>
          <a:p>
            <a:pPr algn="just" defTabSz="315468">
              <a:spcBef>
                <a:spcPts val="2200"/>
              </a:spcBef>
              <a:buFont typeface="Arial" panose="020B0604020202020204" pitchFamily="34" charset="0"/>
              <a:buChar char="•"/>
              <a:defRPr sz="1728"/>
            </a:pPr>
            <a:r>
              <a:rPr sz="1800" dirty="0"/>
              <a:t>Od </a:t>
            </a:r>
            <a:r>
              <a:rPr sz="1800" dirty="0" err="1"/>
              <a:t>řeckého</a:t>
            </a:r>
            <a:r>
              <a:rPr sz="1800" dirty="0"/>
              <a:t> </a:t>
            </a:r>
            <a:r>
              <a:rPr sz="1800" dirty="0" err="1"/>
              <a:t>slova</a:t>
            </a:r>
            <a:r>
              <a:rPr sz="1800" dirty="0"/>
              <a:t> </a:t>
            </a:r>
            <a:r>
              <a:rPr sz="1800" i="1" dirty="0"/>
              <a:t>telos </a:t>
            </a:r>
            <a:r>
              <a:rPr sz="1800" dirty="0"/>
              <a:t>(to, </a:t>
            </a:r>
            <a:r>
              <a:rPr sz="1800" dirty="0" err="1"/>
              <a:t>kvůli</a:t>
            </a:r>
            <a:r>
              <a:rPr sz="1800" dirty="0"/>
              <a:t> </a:t>
            </a:r>
            <a:r>
              <a:rPr sz="1800" dirty="0" err="1"/>
              <a:t>čemu</a:t>
            </a:r>
            <a:r>
              <a:rPr sz="1800" dirty="0"/>
              <a:t> se </a:t>
            </a:r>
            <a:r>
              <a:rPr sz="1800" dirty="0" err="1"/>
              <a:t>něco</a:t>
            </a:r>
            <a:r>
              <a:rPr sz="1800" dirty="0"/>
              <a:t> </a:t>
            </a:r>
            <a:r>
              <a:rPr sz="1800" dirty="0" err="1"/>
              <a:t>děje</a:t>
            </a:r>
            <a:r>
              <a:rPr sz="1800" dirty="0"/>
              <a:t>). </a:t>
            </a:r>
            <a:r>
              <a:rPr lang="cs-CZ" sz="1800" dirty="0"/>
              <a:t> Někdy také </a:t>
            </a:r>
            <a:r>
              <a:rPr lang="cs-CZ" sz="1800" i="1" dirty="0"/>
              <a:t>„výklad e </a:t>
            </a:r>
            <a:r>
              <a:rPr lang="cs-CZ" sz="1800" i="1" dirty="0" err="1"/>
              <a:t>ratione</a:t>
            </a:r>
            <a:r>
              <a:rPr lang="cs-CZ" sz="1800" i="1" dirty="0"/>
              <a:t> </a:t>
            </a:r>
            <a:r>
              <a:rPr lang="cs-CZ" sz="1800" i="1" dirty="0" err="1"/>
              <a:t>legis</a:t>
            </a:r>
            <a:r>
              <a:rPr lang="cs-CZ" sz="1800" i="1" dirty="0"/>
              <a:t>.“</a:t>
            </a:r>
            <a:endParaRPr sz="1800" i="1" dirty="0"/>
          </a:p>
          <a:p>
            <a:pPr algn="just" defTabSz="315468">
              <a:spcBef>
                <a:spcPts val="2200"/>
              </a:spcBef>
              <a:buFont typeface="Arial" panose="020B0604020202020204" pitchFamily="34" charset="0"/>
              <a:buChar char="•"/>
              <a:defRPr sz="1728"/>
            </a:pPr>
            <a:r>
              <a:rPr sz="1800" dirty="0" err="1"/>
              <a:t>Patří</a:t>
            </a:r>
            <a:r>
              <a:rPr sz="1800" dirty="0"/>
              <a:t> k </a:t>
            </a:r>
            <a:r>
              <a:rPr sz="1800" dirty="0" err="1"/>
              <a:t>nadstandardním</a:t>
            </a:r>
            <a:r>
              <a:rPr sz="1800" dirty="0"/>
              <a:t> </a:t>
            </a:r>
            <a:r>
              <a:rPr sz="1800" dirty="0" err="1"/>
              <a:t>metodám</a:t>
            </a:r>
            <a:r>
              <a:rPr sz="1800" dirty="0"/>
              <a:t> (</a:t>
            </a:r>
            <a:r>
              <a:rPr sz="1800" dirty="0" err="1"/>
              <a:t>vedle</a:t>
            </a:r>
            <a:r>
              <a:rPr sz="1800" dirty="0"/>
              <a:t> </a:t>
            </a:r>
            <a:r>
              <a:rPr sz="1800" dirty="0" err="1"/>
              <a:t>historického</a:t>
            </a:r>
            <a:r>
              <a:rPr sz="1800" dirty="0"/>
              <a:t> </a:t>
            </a:r>
            <a:r>
              <a:rPr sz="1800" dirty="0" err="1"/>
              <a:t>nebo</a:t>
            </a:r>
            <a:r>
              <a:rPr sz="1800" dirty="0"/>
              <a:t> </a:t>
            </a:r>
            <a:r>
              <a:rPr sz="1800" dirty="0" err="1"/>
              <a:t>komparativního</a:t>
            </a:r>
            <a:r>
              <a:rPr sz="1800" dirty="0"/>
              <a:t> </a:t>
            </a:r>
            <a:r>
              <a:rPr sz="1800" dirty="0" err="1"/>
              <a:t>výkladu</a:t>
            </a:r>
            <a:r>
              <a:rPr sz="1800" dirty="0"/>
              <a:t>).</a:t>
            </a:r>
          </a:p>
          <a:p>
            <a:pPr algn="just" defTabSz="315468">
              <a:spcBef>
                <a:spcPts val="2200"/>
              </a:spcBef>
              <a:buFont typeface="Arial" panose="020B0604020202020204" pitchFamily="34" charset="0"/>
              <a:buChar char="•"/>
              <a:defRPr sz="1728"/>
            </a:pPr>
            <a:r>
              <a:rPr sz="1800" dirty="0"/>
              <a:t>Rudolph von </a:t>
            </a:r>
            <a:r>
              <a:rPr sz="1800" dirty="0" err="1"/>
              <a:t>Jhering</a:t>
            </a:r>
            <a:r>
              <a:rPr sz="1800" dirty="0"/>
              <a:t>: </a:t>
            </a:r>
            <a:r>
              <a:rPr sz="1800" i="1" dirty="0"/>
              <a:t>„</a:t>
            </a:r>
            <a:r>
              <a:rPr lang="cs-CZ" sz="1800" i="1" dirty="0"/>
              <a:t>Účel je tvůrcem veškerého práva, neexistuje žádná právní věta, která by za svůj původ nevděčila nějakému účelu, tj. nějakému praktickému motivu.“</a:t>
            </a:r>
          </a:p>
          <a:p>
            <a:pPr algn="just" defTabSz="315468">
              <a:spcBef>
                <a:spcPts val="2200"/>
              </a:spcBef>
              <a:buFont typeface="Arial" panose="020B0604020202020204" pitchFamily="34" charset="0"/>
              <a:buChar char="•"/>
              <a:defRPr sz="1728"/>
            </a:pPr>
            <a:r>
              <a:rPr sz="1800" dirty="0" err="1"/>
              <a:t>Jhering</a:t>
            </a:r>
            <a:r>
              <a:rPr sz="1800" dirty="0"/>
              <a:t> </a:t>
            </a:r>
            <a:r>
              <a:rPr sz="1800" dirty="0" err="1"/>
              <a:t>říká</a:t>
            </a:r>
            <a:r>
              <a:rPr sz="1800" dirty="0"/>
              <a:t>:</a:t>
            </a:r>
            <a:r>
              <a:rPr sz="1800" b="1" dirty="0"/>
              <a:t> </a:t>
            </a:r>
            <a:r>
              <a:rPr sz="1800" b="1" dirty="0" err="1"/>
              <a:t>není</a:t>
            </a:r>
            <a:r>
              <a:rPr sz="1800" b="1" dirty="0"/>
              <a:t> </a:t>
            </a:r>
            <a:r>
              <a:rPr sz="1800" b="1" dirty="0" err="1"/>
              <a:t>práva</a:t>
            </a:r>
            <a:r>
              <a:rPr sz="1800" b="1" dirty="0"/>
              <a:t> bez </a:t>
            </a:r>
            <a:r>
              <a:rPr sz="1800" b="1" dirty="0" err="1"/>
              <a:t>účelu</a:t>
            </a:r>
            <a:r>
              <a:rPr sz="1800" b="1" dirty="0"/>
              <a:t>. </a:t>
            </a:r>
          </a:p>
          <a:p>
            <a:pPr algn="just" defTabSz="315468">
              <a:spcBef>
                <a:spcPts val="2200"/>
              </a:spcBef>
              <a:buFont typeface="Arial" panose="020B0604020202020204" pitchFamily="34" charset="0"/>
              <a:buChar char="•"/>
              <a:defRPr sz="1728"/>
            </a:pPr>
            <a:r>
              <a:rPr sz="1800" dirty="0" err="1"/>
              <a:t>Tento</a:t>
            </a:r>
            <a:r>
              <a:rPr sz="1800" dirty="0"/>
              <a:t> </a:t>
            </a:r>
            <a:r>
              <a:rPr sz="1800" dirty="0" err="1"/>
              <a:t>druh</a:t>
            </a:r>
            <a:r>
              <a:rPr sz="1800" dirty="0"/>
              <a:t> </a:t>
            </a:r>
            <a:r>
              <a:rPr lang="cs-CZ" sz="1800" dirty="0"/>
              <a:t>výkladu</a:t>
            </a:r>
            <a:r>
              <a:rPr sz="1800" dirty="0"/>
              <a:t> </a:t>
            </a:r>
            <a:r>
              <a:rPr sz="1800" b="1" dirty="0" err="1"/>
              <a:t>usiluje</a:t>
            </a:r>
            <a:r>
              <a:rPr sz="1800" b="1" dirty="0"/>
              <a:t> o </a:t>
            </a:r>
            <a:r>
              <a:rPr sz="1800" b="1" dirty="0" err="1"/>
              <a:t>rekonstrukci</a:t>
            </a:r>
            <a:r>
              <a:rPr sz="1800" b="1" dirty="0"/>
              <a:t> </a:t>
            </a:r>
            <a:r>
              <a:rPr lang="cs-CZ" sz="1800" b="1" dirty="0"/>
              <a:t>účelu vykládané právní normy</a:t>
            </a:r>
            <a:r>
              <a:rPr sz="1800" b="1" dirty="0"/>
              <a:t>.</a:t>
            </a:r>
          </a:p>
          <a:p>
            <a:pPr algn="just" defTabSz="315468">
              <a:spcBef>
                <a:spcPts val="2200"/>
              </a:spcBef>
              <a:buFont typeface="Arial" panose="020B0604020202020204" pitchFamily="34" charset="0"/>
              <a:buChar char="•"/>
              <a:defRPr sz="1728"/>
            </a:pPr>
            <a:r>
              <a:rPr sz="1800" b="1" dirty="0" err="1"/>
              <a:t>Rekonstruovan</a:t>
            </a:r>
            <a:r>
              <a:rPr lang="cs-CZ" sz="1800" b="1" dirty="0"/>
              <a:t>ý</a:t>
            </a:r>
            <a:r>
              <a:rPr sz="1800" b="1" dirty="0"/>
              <a:t>m </a:t>
            </a:r>
            <a:r>
              <a:rPr lang="cs-CZ" sz="1800" b="1" dirty="0"/>
              <a:t>účelem právní normy není záměr </a:t>
            </a:r>
            <a:r>
              <a:rPr lang="cs-CZ" sz="1800" dirty="0"/>
              <a:t>(intence), který měl zákonodárce při jejím přijímání (subjektivní hledisko), nýbrž se jedná o záměr, který by měl fiktivní, ideální zákonodárce při znalosti současných společenských poměrů (objektivní hledisko) – převládá hledisko adresáta právní úpravy nad hlediskem jejího autora (intencionalismus vs. </a:t>
            </a:r>
            <a:r>
              <a:rPr lang="cs-CZ" sz="1800" dirty="0" err="1"/>
              <a:t>purposivismus</a:t>
            </a:r>
            <a:r>
              <a:rPr lang="cs-CZ" sz="1800" dirty="0"/>
              <a:t>) </a:t>
            </a:r>
          </a:p>
          <a:p>
            <a:pPr algn="just" defTabSz="315468">
              <a:spcBef>
                <a:spcPts val="2200"/>
              </a:spcBef>
              <a:buFont typeface="Arial" panose="020B0604020202020204" pitchFamily="34" charset="0"/>
              <a:buChar char="•"/>
              <a:defRPr sz="1728"/>
            </a:pPr>
            <a:r>
              <a:rPr sz="1800" b="1" dirty="0" err="1"/>
              <a:t>Intence</a:t>
            </a:r>
            <a:r>
              <a:rPr sz="1800" b="1" dirty="0"/>
              <a:t> vs. </a:t>
            </a:r>
            <a:r>
              <a:rPr sz="1800" b="1" dirty="0" err="1"/>
              <a:t>Účel</a:t>
            </a:r>
            <a:r>
              <a:rPr sz="1800" b="1" dirty="0"/>
              <a:t> (Text </a:t>
            </a:r>
            <a:r>
              <a:rPr sz="1800" b="1" dirty="0" err="1"/>
              <a:t>zákona</a:t>
            </a:r>
            <a:r>
              <a:rPr sz="1800" b="1" dirty="0"/>
              <a:t> je </a:t>
            </a:r>
            <a:r>
              <a:rPr sz="1800" b="1" dirty="0" err="1"/>
              <a:t>chytřejší</a:t>
            </a:r>
            <a:r>
              <a:rPr sz="1800" b="1" dirty="0"/>
              <a:t> </a:t>
            </a:r>
            <a:r>
              <a:rPr sz="1800" b="1" dirty="0" err="1"/>
              <a:t>než</a:t>
            </a:r>
            <a:r>
              <a:rPr sz="1800" b="1" dirty="0"/>
              <a:t> </a:t>
            </a:r>
            <a:r>
              <a:rPr sz="1800" b="1" dirty="0" err="1"/>
              <a:t>normotvůrce</a:t>
            </a:r>
            <a:r>
              <a:rPr sz="1800" b="1" dirty="0"/>
              <a:t>).</a:t>
            </a:r>
          </a:p>
          <a:p>
            <a:pPr algn="just" defTabSz="315468">
              <a:spcBef>
                <a:spcPts val="2200"/>
              </a:spcBef>
              <a:buFont typeface="Arial" panose="020B0604020202020204" pitchFamily="34" charset="0"/>
              <a:buChar char="•"/>
              <a:defRPr sz="1728" b="1"/>
            </a:pPr>
            <a:r>
              <a:rPr sz="1800" dirty="0" err="1"/>
              <a:t>Účel</a:t>
            </a:r>
            <a:r>
              <a:rPr sz="1800" dirty="0"/>
              <a:t> </a:t>
            </a:r>
            <a:r>
              <a:rPr sz="1800" dirty="0" err="1"/>
              <a:t>nesmí</a:t>
            </a:r>
            <a:r>
              <a:rPr sz="1800" dirty="0"/>
              <a:t> </a:t>
            </a:r>
            <a:r>
              <a:rPr sz="1800" dirty="0" err="1"/>
              <a:t>nahradit</a:t>
            </a:r>
            <a:r>
              <a:rPr sz="1800" dirty="0"/>
              <a:t> text, </a:t>
            </a:r>
            <a:r>
              <a:rPr sz="1800" dirty="0" err="1"/>
              <a:t>pouze</a:t>
            </a:r>
            <a:r>
              <a:rPr sz="1800" dirty="0"/>
              <a:t> ho </a:t>
            </a:r>
            <a:r>
              <a:rPr sz="1800" dirty="0" err="1"/>
              <a:t>zpřesňuje</a:t>
            </a:r>
            <a:r>
              <a:rPr sz="1800" dirty="0"/>
              <a:t>.</a:t>
            </a:r>
          </a:p>
          <a:p>
            <a:pPr algn="just" defTabSz="315468">
              <a:spcBef>
                <a:spcPts val="2200"/>
              </a:spcBef>
              <a:buFont typeface="Arial" panose="020B0604020202020204" pitchFamily="34" charset="0"/>
              <a:buChar char="•"/>
              <a:defRPr sz="1728"/>
            </a:pPr>
            <a:r>
              <a:rPr sz="1800" dirty="0" err="1"/>
              <a:t>Intence</a:t>
            </a:r>
            <a:r>
              <a:rPr sz="1800" dirty="0"/>
              <a:t> je </a:t>
            </a:r>
            <a:r>
              <a:rPr sz="1800" dirty="0" err="1"/>
              <a:t>motiv</a:t>
            </a:r>
            <a:r>
              <a:rPr sz="1800" dirty="0"/>
              <a:t> </a:t>
            </a:r>
            <a:r>
              <a:rPr sz="1800" dirty="0" err="1"/>
              <a:t>zákonodárce</a:t>
            </a:r>
            <a:r>
              <a:rPr sz="1800" dirty="0"/>
              <a:t> (</a:t>
            </a:r>
            <a:r>
              <a:rPr sz="1800" dirty="0" err="1"/>
              <a:t>norma</a:t>
            </a:r>
            <a:r>
              <a:rPr sz="1800" dirty="0"/>
              <a:t> je </a:t>
            </a:r>
            <a:r>
              <a:rPr sz="1800" dirty="0" err="1"/>
              <a:t>přijata</a:t>
            </a:r>
            <a:r>
              <a:rPr sz="1800" dirty="0"/>
              <a:t>, </a:t>
            </a:r>
            <a:r>
              <a:rPr sz="1800" dirty="0" err="1"/>
              <a:t>protože</a:t>
            </a:r>
            <a:r>
              <a:rPr sz="1800" dirty="0"/>
              <a:t> je </a:t>
            </a:r>
            <a:r>
              <a:rPr sz="1800" dirty="0" err="1"/>
              <a:t>tu</a:t>
            </a:r>
            <a:r>
              <a:rPr sz="1800" dirty="0"/>
              <a:t> </a:t>
            </a:r>
            <a:r>
              <a:rPr sz="1800" dirty="0" err="1"/>
              <a:t>nějaký</a:t>
            </a:r>
            <a:r>
              <a:rPr sz="1800" dirty="0"/>
              <a:t> </a:t>
            </a:r>
            <a:r>
              <a:rPr sz="1800" dirty="0" err="1"/>
              <a:t>neřešený</a:t>
            </a:r>
            <a:r>
              <a:rPr sz="1800" dirty="0"/>
              <a:t> </a:t>
            </a:r>
            <a:r>
              <a:rPr sz="1800" dirty="0" err="1"/>
              <a:t>problém</a:t>
            </a:r>
            <a:r>
              <a:rPr sz="1800" dirty="0"/>
              <a:t>, </a:t>
            </a:r>
            <a:r>
              <a:rPr sz="1800" dirty="0" err="1"/>
              <a:t>který</a:t>
            </a:r>
            <a:r>
              <a:rPr sz="1800" dirty="0"/>
              <a:t> </a:t>
            </a:r>
            <a:r>
              <a:rPr sz="1800" dirty="0" err="1"/>
              <a:t>si</a:t>
            </a:r>
            <a:r>
              <a:rPr sz="1800" dirty="0"/>
              <a:t> </a:t>
            </a:r>
            <a:r>
              <a:rPr sz="1800" dirty="0" err="1"/>
              <a:t>vyžaduje</a:t>
            </a:r>
            <a:r>
              <a:rPr sz="1800" dirty="0"/>
              <a:t> </a:t>
            </a:r>
            <a:r>
              <a:rPr sz="1800" dirty="0" err="1"/>
              <a:t>pozornost</a:t>
            </a:r>
            <a:r>
              <a:rPr sz="1800" dirty="0"/>
              <a:t> </a:t>
            </a:r>
            <a:r>
              <a:rPr sz="1800" dirty="0" err="1"/>
              <a:t>práva</a:t>
            </a:r>
            <a:r>
              <a:rPr sz="1800" dirty="0"/>
              <a:t>, </a:t>
            </a:r>
            <a:r>
              <a:rPr sz="1800" dirty="0" err="1"/>
              <a:t>typicky</a:t>
            </a:r>
            <a:r>
              <a:rPr sz="1800" dirty="0"/>
              <a:t> </a:t>
            </a:r>
            <a:r>
              <a:rPr sz="1800" dirty="0" err="1"/>
              <a:t>vyjádřeno</a:t>
            </a:r>
            <a:r>
              <a:rPr sz="1800" dirty="0"/>
              <a:t> v </a:t>
            </a:r>
            <a:r>
              <a:rPr sz="1800" dirty="0" err="1"/>
              <a:t>důvodových</a:t>
            </a:r>
            <a:r>
              <a:rPr sz="1800" dirty="0"/>
              <a:t> </a:t>
            </a:r>
            <a:r>
              <a:rPr sz="1800" dirty="0" err="1"/>
              <a:t>zprávách</a:t>
            </a:r>
            <a:r>
              <a:rPr sz="1800" dirty="0"/>
              <a:t>) X </a:t>
            </a:r>
            <a:r>
              <a:rPr sz="1800" dirty="0" err="1"/>
              <a:t>Účel</a:t>
            </a:r>
            <a:r>
              <a:rPr sz="1800" dirty="0"/>
              <a:t> je to, co </a:t>
            </a:r>
            <a:r>
              <a:rPr sz="1800" dirty="0" err="1"/>
              <a:t>má</a:t>
            </a:r>
            <a:r>
              <a:rPr sz="1800" dirty="0"/>
              <a:t> </a:t>
            </a:r>
            <a:r>
              <a:rPr sz="1800" dirty="0" err="1"/>
              <a:t>norma</a:t>
            </a:r>
            <a:r>
              <a:rPr sz="1800" dirty="0"/>
              <a:t> </a:t>
            </a:r>
            <a:r>
              <a:rPr sz="1800" dirty="0" err="1"/>
              <a:t>zajistit</a:t>
            </a:r>
            <a:r>
              <a:rPr sz="1800" dirty="0"/>
              <a:t>, co </a:t>
            </a:r>
            <a:r>
              <a:rPr sz="1800" dirty="0" err="1"/>
              <a:t>má</a:t>
            </a:r>
            <a:r>
              <a:rPr sz="1800" dirty="0"/>
              <a:t> </a:t>
            </a:r>
            <a:r>
              <a:rPr sz="1800" dirty="0" err="1"/>
              <a:t>adresátům</a:t>
            </a:r>
            <a:r>
              <a:rPr sz="1800" dirty="0"/>
              <a:t> </a:t>
            </a:r>
            <a:r>
              <a:rPr sz="1800" dirty="0" err="1"/>
              <a:t>právních</a:t>
            </a:r>
            <a:r>
              <a:rPr sz="1800" dirty="0"/>
              <a:t> </a:t>
            </a:r>
            <a:r>
              <a:rPr sz="1800" dirty="0" err="1"/>
              <a:t>norem</a:t>
            </a:r>
            <a:r>
              <a:rPr sz="1800" dirty="0"/>
              <a:t> </a:t>
            </a:r>
            <a:r>
              <a:rPr sz="1800" dirty="0" err="1"/>
              <a:t>umožnit</a:t>
            </a:r>
            <a:r>
              <a:rPr sz="1800" dirty="0"/>
              <a:t>, co </a:t>
            </a:r>
            <a:r>
              <a:rPr sz="1800" dirty="0" err="1"/>
              <a:t>jim</a:t>
            </a:r>
            <a:r>
              <a:rPr sz="1800" dirty="0"/>
              <a:t> </a:t>
            </a:r>
            <a:r>
              <a:rPr sz="1800" dirty="0" err="1"/>
              <a:t>má</a:t>
            </a:r>
            <a:r>
              <a:rPr sz="1800" dirty="0"/>
              <a:t> </a:t>
            </a:r>
            <a:r>
              <a:rPr sz="1800" dirty="0" err="1"/>
              <a:t>přinést</a:t>
            </a:r>
            <a:r>
              <a:rPr sz="1800" dirty="0"/>
              <a:t>. </a:t>
            </a:r>
          </a:p>
          <a:p>
            <a:pPr algn="just" defTabSz="315468">
              <a:spcBef>
                <a:spcPts val="2200"/>
              </a:spcBef>
              <a:buFont typeface="Arial" panose="020B0604020202020204" pitchFamily="34" charset="0"/>
              <a:buChar char="•"/>
              <a:defRPr sz="1728"/>
            </a:pPr>
            <a:r>
              <a:rPr sz="1800" dirty="0"/>
              <a:t>Pro </a:t>
            </a:r>
            <a:r>
              <a:rPr sz="1800" dirty="0" err="1"/>
              <a:t>Jheringa</a:t>
            </a:r>
            <a:r>
              <a:rPr sz="1800" dirty="0"/>
              <a:t> je </a:t>
            </a:r>
            <a:r>
              <a:rPr sz="1800" dirty="0" err="1"/>
              <a:t>právo</a:t>
            </a:r>
            <a:r>
              <a:rPr sz="1800" dirty="0"/>
              <a:t> „</a:t>
            </a:r>
            <a:r>
              <a:rPr sz="1800" dirty="0" err="1"/>
              <a:t>prostředkem</a:t>
            </a:r>
            <a:r>
              <a:rPr sz="1800" dirty="0"/>
              <a:t> k </a:t>
            </a:r>
            <a:r>
              <a:rPr sz="1800" dirty="0" err="1"/>
              <a:t>dosažení</a:t>
            </a:r>
            <a:r>
              <a:rPr sz="1800" dirty="0"/>
              <a:t> </a:t>
            </a:r>
            <a:r>
              <a:rPr sz="1800" dirty="0" err="1"/>
              <a:t>cílů</a:t>
            </a:r>
            <a:r>
              <a:rPr sz="1800" dirty="0"/>
              <a:t>“, </a:t>
            </a:r>
            <a:r>
              <a:rPr sz="1800" dirty="0" err="1"/>
              <a:t>právo</a:t>
            </a:r>
            <a:r>
              <a:rPr sz="1800" dirty="0"/>
              <a:t> </a:t>
            </a:r>
            <a:r>
              <a:rPr lang="cs-CZ" sz="1800" dirty="0"/>
              <a:t>je</a:t>
            </a:r>
            <a:r>
              <a:rPr sz="1800" dirty="0"/>
              <a:t> „means to an end“. </a:t>
            </a:r>
            <a:r>
              <a:rPr sz="1800" b="1" dirty="0" err="1"/>
              <a:t>Intence</a:t>
            </a:r>
            <a:r>
              <a:rPr sz="1800" b="1" dirty="0"/>
              <a:t> </a:t>
            </a:r>
            <a:r>
              <a:rPr sz="1800" b="1" dirty="0" err="1"/>
              <a:t>stojí</a:t>
            </a:r>
            <a:r>
              <a:rPr sz="1800" b="1" dirty="0"/>
              <a:t> </a:t>
            </a:r>
            <a:r>
              <a:rPr sz="1800" b="1" dirty="0" err="1"/>
              <a:t>na</a:t>
            </a:r>
            <a:r>
              <a:rPr sz="1800" b="1" dirty="0"/>
              <a:t> </a:t>
            </a:r>
            <a:r>
              <a:rPr sz="1800" b="1" dirty="0" err="1"/>
              <a:t>začátku</a:t>
            </a:r>
            <a:r>
              <a:rPr sz="1800" b="1" dirty="0"/>
              <a:t>, </a:t>
            </a:r>
            <a:r>
              <a:rPr sz="1800" b="1" dirty="0" err="1"/>
              <a:t>účel</a:t>
            </a:r>
            <a:r>
              <a:rPr sz="1800" b="1" dirty="0"/>
              <a:t> </a:t>
            </a:r>
            <a:r>
              <a:rPr sz="1800" b="1" dirty="0" err="1"/>
              <a:t>na</a:t>
            </a:r>
            <a:r>
              <a:rPr sz="1800" b="1" dirty="0"/>
              <a:t> </a:t>
            </a:r>
            <a:r>
              <a:rPr sz="1800" b="1" dirty="0" err="1"/>
              <a:t>konci</a:t>
            </a:r>
            <a:r>
              <a:rPr sz="1800" b="1" dirty="0"/>
              <a:t> (je to </a:t>
            </a:r>
            <a:r>
              <a:rPr sz="1800" b="1" dirty="0" err="1"/>
              <a:t>následek</a:t>
            </a:r>
            <a:r>
              <a:rPr sz="1800" b="1" dirty="0"/>
              <a:t>). </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Teleologický výklad"/>
          <p:cNvSpPr txBox="1">
            <a:spLocks noGrp="1"/>
          </p:cNvSpPr>
          <p:nvPr>
            <p:ph type="title"/>
          </p:nvPr>
        </p:nvSpPr>
        <p:spPr>
          <a:xfrm>
            <a:off x="952500" y="482600"/>
            <a:ext cx="11099800" cy="2159000"/>
          </a:xfrm>
          <a:prstGeom prst="rect">
            <a:avLst/>
          </a:prstGeom>
        </p:spPr>
        <p:txBody>
          <a:bodyPr/>
          <a:lstStyle>
            <a:lvl1pPr>
              <a:defRPr>
                <a:solidFill>
                  <a:srgbClr val="0433FF"/>
                </a:solidFill>
              </a:defRPr>
            </a:lvl1pPr>
          </a:lstStyle>
          <a:p>
            <a:r>
              <a:rPr dirty="0" err="1">
                <a:solidFill>
                  <a:srgbClr val="0070C0"/>
                </a:solidFill>
              </a:rPr>
              <a:t>Teleologický</a:t>
            </a:r>
            <a:r>
              <a:rPr dirty="0">
                <a:solidFill>
                  <a:srgbClr val="0070C0"/>
                </a:solidFill>
              </a:rPr>
              <a:t> </a:t>
            </a:r>
            <a:r>
              <a:rPr dirty="0" err="1">
                <a:solidFill>
                  <a:srgbClr val="0070C0"/>
                </a:solidFill>
              </a:rPr>
              <a:t>výklad</a:t>
            </a:r>
            <a:endParaRPr dirty="0">
              <a:solidFill>
                <a:srgbClr val="0070C0"/>
              </a:solidFill>
            </a:endParaRPr>
          </a:p>
        </p:txBody>
      </p:sp>
      <p:sp>
        <p:nvSpPr>
          <p:cNvPr id="168" name="Ačkoliv jej v právní teorii řadíme k nadstandardním metodách, v praxi se teleologie stává naprosto běžným základem.…"/>
          <p:cNvSpPr txBox="1">
            <a:spLocks noGrp="1"/>
          </p:cNvSpPr>
          <p:nvPr>
            <p:ph type="body" idx="1"/>
          </p:nvPr>
        </p:nvSpPr>
        <p:spPr>
          <a:xfrm>
            <a:off x="952500" y="2336800"/>
            <a:ext cx="11696700" cy="6807200"/>
          </a:xfrm>
          <a:prstGeom prst="rect">
            <a:avLst/>
          </a:prstGeom>
        </p:spPr>
        <p:txBody>
          <a:bodyPr>
            <a:normAutofit/>
          </a:bodyPr>
          <a:lstStyle/>
          <a:p>
            <a:pPr algn="just" defTabSz="356362">
              <a:spcBef>
                <a:spcPts val="2500"/>
              </a:spcBef>
              <a:buFont typeface="Arial" panose="020B0604020202020204" pitchFamily="34" charset="0"/>
              <a:buChar char="•"/>
              <a:defRPr sz="1952"/>
            </a:pPr>
            <a:r>
              <a:rPr dirty="0" err="1"/>
              <a:t>Ačkoliv</a:t>
            </a:r>
            <a:r>
              <a:rPr dirty="0"/>
              <a:t> </a:t>
            </a:r>
            <a:r>
              <a:rPr dirty="0" err="1"/>
              <a:t>jej</a:t>
            </a:r>
            <a:r>
              <a:rPr dirty="0"/>
              <a:t> v </a:t>
            </a:r>
            <a:r>
              <a:rPr dirty="0" err="1"/>
              <a:t>právní</a:t>
            </a:r>
            <a:r>
              <a:rPr dirty="0"/>
              <a:t> </a:t>
            </a:r>
            <a:r>
              <a:rPr dirty="0" err="1"/>
              <a:t>teorii</a:t>
            </a:r>
            <a:r>
              <a:rPr dirty="0"/>
              <a:t> </a:t>
            </a:r>
            <a:r>
              <a:rPr dirty="0" err="1"/>
              <a:t>řadíme</a:t>
            </a:r>
            <a:r>
              <a:rPr dirty="0"/>
              <a:t> k </a:t>
            </a:r>
            <a:r>
              <a:rPr dirty="0" err="1"/>
              <a:t>nadstandardním</a:t>
            </a:r>
            <a:r>
              <a:rPr dirty="0"/>
              <a:t> </a:t>
            </a:r>
            <a:r>
              <a:rPr dirty="0" err="1"/>
              <a:t>metodách</a:t>
            </a:r>
            <a:r>
              <a:rPr dirty="0"/>
              <a:t>, v </a:t>
            </a:r>
            <a:r>
              <a:rPr dirty="0" err="1"/>
              <a:t>praxi</a:t>
            </a:r>
            <a:r>
              <a:rPr dirty="0"/>
              <a:t> se </a:t>
            </a:r>
            <a:r>
              <a:rPr dirty="0" err="1"/>
              <a:t>teleologie</a:t>
            </a:r>
            <a:r>
              <a:rPr dirty="0"/>
              <a:t> </a:t>
            </a:r>
            <a:r>
              <a:rPr dirty="0" err="1"/>
              <a:t>stává</a:t>
            </a:r>
            <a:r>
              <a:rPr dirty="0"/>
              <a:t> </a:t>
            </a:r>
            <a:r>
              <a:rPr dirty="0" err="1"/>
              <a:t>naprosto</a:t>
            </a:r>
            <a:r>
              <a:rPr dirty="0"/>
              <a:t> </a:t>
            </a:r>
            <a:r>
              <a:rPr dirty="0" err="1"/>
              <a:t>běžným</a:t>
            </a:r>
            <a:r>
              <a:rPr dirty="0"/>
              <a:t> </a:t>
            </a:r>
            <a:r>
              <a:rPr dirty="0" err="1"/>
              <a:t>základem</a:t>
            </a:r>
            <a:r>
              <a:rPr dirty="0"/>
              <a:t>.</a:t>
            </a:r>
          </a:p>
          <a:p>
            <a:pPr algn="just" defTabSz="356362">
              <a:spcBef>
                <a:spcPts val="2500"/>
              </a:spcBef>
              <a:buFont typeface="Arial" panose="020B0604020202020204" pitchFamily="34" charset="0"/>
              <a:buChar char="•"/>
              <a:defRPr sz="1952"/>
            </a:pPr>
            <a:r>
              <a:rPr dirty="0"/>
              <a:t>K </a:t>
            </a:r>
            <a:r>
              <a:rPr dirty="0" err="1"/>
              <a:t>tomuto</a:t>
            </a:r>
            <a:r>
              <a:rPr dirty="0"/>
              <a:t> </a:t>
            </a:r>
            <a:r>
              <a:rPr dirty="0" err="1"/>
              <a:t>posunu</a:t>
            </a:r>
            <a:r>
              <a:rPr dirty="0"/>
              <a:t> </a:t>
            </a:r>
            <a:r>
              <a:rPr dirty="0" err="1"/>
              <a:t>došlo</a:t>
            </a:r>
            <a:r>
              <a:rPr dirty="0"/>
              <a:t> v </a:t>
            </a:r>
            <a:r>
              <a:rPr dirty="0" err="1"/>
              <a:t>posledních</a:t>
            </a:r>
            <a:r>
              <a:rPr dirty="0"/>
              <a:t> 20 </a:t>
            </a:r>
            <a:r>
              <a:rPr dirty="0" err="1"/>
              <a:t>letech</a:t>
            </a:r>
            <a:r>
              <a:rPr dirty="0"/>
              <a:t> </a:t>
            </a:r>
            <a:r>
              <a:rPr dirty="0" err="1"/>
              <a:t>poté</a:t>
            </a:r>
            <a:r>
              <a:rPr dirty="0"/>
              <a:t>, co se </a:t>
            </a:r>
            <a:r>
              <a:rPr dirty="0" err="1"/>
              <a:t>právní</a:t>
            </a:r>
            <a:r>
              <a:rPr dirty="0"/>
              <a:t> </a:t>
            </a:r>
            <a:r>
              <a:rPr dirty="0" err="1"/>
              <a:t>teorie</a:t>
            </a:r>
            <a:r>
              <a:rPr dirty="0"/>
              <a:t> a </a:t>
            </a:r>
            <a:r>
              <a:rPr dirty="0" err="1"/>
              <a:t>na</a:t>
            </a:r>
            <a:r>
              <a:rPr dirty="0"/>
              <a:t> </a:t>
            </a:r>
            <a:r>
              <a:rPr dirty="0" err="1"/>
              <a:t>ni</a:t>
            </a:r>
            <a:r>
              <a:rPr dirty="0"/>
              <a:t> </a:t>
            </a:r>
            <a:r>
              <a:rPr dirty="0" err="1"/>
              <a:t>navazující</a:t>
            </a:r>
            <a:r>
              <a:rPr dirty="0"/>
              <a:t> </a:t>
            </a:r>
            <a:r>
              <a:rPr dirty="0" err="1"/>
              <a:t>soudní</a:t>
            </a:r>
            <a:r>
              <a:rPr dirty="0"/>
              <a:t> </a:t>
            </a:r>
            <a:r>
              <a:rPr dirty="0" err="1"/>
              <a:t>praxe</a:t>
            </a:r>
            <a:r>
              <a:rPr dirty="0"/>
              <a:t> </a:t>
            </a:r>
            <a:r>
              <a:rPr dirty="0" err="1"/>
              <a:t>odklonily</a:t>
            </a:r>
            <a:r>
              <a:rPr dirty="0"/>
              <a:t> od </a:t>
            </a:r>
            <a:r>
              <a:rPr dirty="0" err="1"/>
              <a:t>jazykového</a:t>
            </a:r>
            <a:r>
              <a:rPr dirty="0"/>
              <a:t> </a:t>
            </a:r>
            <a:r>
              <a:rPr dirty="0" err="1"/>
              <a:t>výkladu</a:t>
            </a:r>
            <a:r>
              <a:rPr dirty="0"/>
              <a:t> a </a:t>
            </a:r>
            <a:r>
              <a:rPr dirty="0" err="1"/>
              <a:t>textualismu</a:t>
            </a:r>
            <a:r>
              <a:rPr dirty="0"/>
              <a:t>.</a:t>
            </a:r>
          </a:p>
          <a:p>
            <a:pPr algn="just" defTabSz="356362">
              <a:spcBef>
                <a:spcPts val="2500"/>
              </a:spcBef>
              <a:buFont typeface="Arial" panose="020B0604020202020204" pitchFamily="34" charset="0"/>
              <a:buChar char="•"/>
              <a:defRPr sz="1952"/>
            </a:pPr>
            <a:r>
              <a:rPr dirty="0" err="1"/>
              <a:t>Jazykový</a:t>
            </a:r>
            <a:r>
              <a:rPr dirty="0"/>
              <a:t> </a:t>
            </a:r>
            <a:r>
              <a:rPr dirty="0" err="1"/>
              <a:t>výklad</a:t>
            </a:r>
            <a:r>
              <a:rPr dirty="0"/>
              <a:t> </a:t>
            </a:r>
            <a:r>
              <a:rPr dirty="0" err="1"/>
              <a:t>dále</a:t>
            </a:r>
            <a:r>
              <a:rPr dirty="0"/>
              <a:t> </a:t>
            </a:r>
            <a:r>
              <a:rPr dirty="0" err="1"/>
              <a:t>hraje</a:t>
            </a:r>
            <a:r>
              <a:rPr dirty="0"/>
              <a:t> </a:t>
            </a:r>
            <a:r>
              <a:rPr dirty="0" err="1"/>
              <a:t>významnou</a:t>
            </a:r>
            <a:r>
              <a:rPr dirty="0"/>
              <a:t> </a:t>
            </a:r>
            <a:r>
              <a:rPr dirty="0" err="1"/>
              <a:t>roli</a:t>
            </a:r>
            <a:r>
              <a:rPr dirty="0"/>
              <a:t> (</a:t>
            </a:r>
            <a:r>
              <a:rPr dirty="0" err="1"/>
              <a:t>jinak</a:t>
            </a:r>
            <a:r>
              <a:rPr dirty="0"/>
              <a:t> </a:t>
            </a:r>
            <a:r>
              <a:rPr dirty="0" err="1"/>
              <a:t>než</a:t>
            </a:r>
            <a:r>
              <a:rPr dirty="0"/>
              <a:t> </a:t>
            </a:r>
            <a:r>
              <a:rPr dirty="0" err="1"/>
              <a:t>jazykem</a:t>
            </a:r>
            <a:r>
              <a:rPr dirty="0"/>
              <a:t> se s </a:t>
            </a:r>
            <a:r>
              <a:rPr dirty="0" err="1"/>
              <a:t>normou</a:t>
            </a:r>
            <a:r>
              <a:rPr dirty="0"/>
              <a:t> ani </a:t>
            </a:r>
            <a:r>
              <a:rPr dirty="0" err="1"/>
              <a:t>neseznámíme</a:t>
            </a:r>
            <a:r>
              <a:rPr dirty="0"/>
              <a:t>), ale </a:t>
            </a:r>
            <a:r>
              <a:rPr dirty="0" err="1"/>
              <a:t>doplňuje</a:t>
            </a:r>
            <a:r>
              <a:rPr dirty="0"/>
              <a:t> ji </a:t>
            </a:r>
            <a:r>
              <a:rPr dirty="0" err="1"/>
              <a:t>právě</a:t>
            </a:r>
            <a:r>
              <a:rPr dirty="0"/>
              <a:t> </a:t>
            </a:r>
            <a:r>
              <a:rPr dirty="0" err="1"/>
              <a:t>teleologická</a:t>
            </a:r>
            <a:r>
              <a:rPr dirty="0"/>
              <a:t> </a:t>
            </a:r>
            <a:r>
              <a:rPr dirty="0" err="1"/>
              <a:t>metoda</a:t>
            </a:r>
            <a:r>
              <a:rPr dirty="0"/>
              <a:t>. </a:t>
            </a:r>
          </a:p>
          <a:p>
            <a:pPr algn="just" defTabSz="356362">
              <a:spcBef>
                <a:spcPts val="2500"/>
              </a:spcBef>
              <a:buFont typeface="Arial" panose="020B0604020202020204" pitchFamily="34" charset="0"/>
              <a:buChar char="•"/>
              <a:defRPr sz="1952"/>
            </a:pPr>
            <a:r>
              <a:rPr dirty="0" err="1"/>
              <a:t>Ustrnulý</a:t>
            </a:r>
            <a:r>
              <a:rPr dirty="0"/>
              <a:t> </a:t>
            </a:r>
            <a:r>
              <a:rPr dirty="0" err="1"/>
              <a:t>formalismus</a:t>
            </a:r>
            <a:r>
              <a:rPr dirty="0"/>
              <a:t> v </a:t>
            </a:r>
            <a:r>
              <a:rPr dirty="0" err="1"/>
              <a:t>podobě</a:t>
            </a:r>
            <a:r>
              <a:rPr dirty="0"/>
              <a:t> </a:t>
            </a:r>
            <a:r>
              <a:rPr dirty="0" err="1"/>
              <a:t>mechanicky</a:t>
            </a:r>
            <a:r>
              <a:rPr dirty="0"/>
              <a:t> </a:t>
            </a:r>
            <a:r>
              <a:rPr dirty="0" err="1"/>
              <a:t>aplikované</a:t>
            </a:r>
            <a:r>
              <a:rPr dirty="0"/>
              <a:t> </a:t>
            </a:r>
            <a:r>
              <a:rPr dirty="0" err="1"/>
              <a:t>logiky</a:t>
            </a:r>
            <a:r>
              <a:rPr dirty="0"/>
              <a:t> a </a:t>
            </a:r>
            <a:r>
              <a:rPr dirty="0" err="1"/>
              <a:t>přehnaného</a:t>
            </a:r>
            <a:r>
              <a:rPr dirty="0"/>
              <a:t> </a:t>
            </a:r>
            <a:r>
              <a:rPr dirty="0" err="1"/>
              <a:t>důrazu</a:t>
            </a:r>
            <a:r>
              <a:rPr dirty="0"/>
              <a:t> </a:t>
            </a:r>
            <a:r>
              <a:rPr dirty="0" err="1"/>
              <a:t>na</a:t>
            </a:r>
            <a:r>
              <a:rPr dirty="0"/>
              <a:t> text </a:t>
            </a:r>
            <a:r>
              <a:rPr dirty="0" err="1"/>
              <a:t>zákona</a:t>
            </a:r>
            <a:r>
              <a:rPr dirty="0"/>
              <a:t> </a:t>
            </a:r>
            <a:r>
              <a:rPr dirty="0" err="1"/>
              <a:t>bylo</a:t>
            </a:r>
            <a:r>
              <a:rPr dirty="0"/>
              <a:t> </a:t>
            </a:r>
            <a:r>
              <a:rPr dirty="0" err="1"/>
              <a:t>nutné</a:t>
            </a:r>
            <a:r>
              <a:rPr dirty="0"/>
              <a:t> </a:t>
            </a:r>
            <a:r>
              <a:rPr dirty="0" err="1"/>
              <a:t>nahradit</a:t>
            </a:r>
            <a:r>
              <a:rPr dirty="0"/>
              <a:t> </a:t>
            </a:r>
            <a:r>
              <a:rPr dirty="0" err="1"/>
              <a:t>úvahami</a:t>
            </a:r>
            <a:r>
              <a:rPr dirty="0"/>
              <a:t> </a:t>
            </a:r>
            <a:r>
              <a:rPr dirty="0" err="1"/>
              <a:t>nad</a:t>
            </a:r>
            <a:r>
              <a:rPr dirty="0"/>
              <a:t> </a:t>
            </a:r>
            <a:r>
              <a:rPr dirty="0" err="1"/>
              <a:t>tím</a:t>
            </a:r>
            <a:r>
              <a:rPr dirty="0"/>
              <a:t>, </a:t>
            </a:r>
            <a:r>
              <a:rPr b="1" dirty="0" err="1"/>
              <a:t>jaké</a:t>
            </a:r>
            <a:r>
              <a:rPr b="1" dirty="0"/>
              <a:t> </a:t>
            </a:r>
            <a:r>
              <a:rPr b="1" dirty="0" err="1"/>
              <a:t>cíle</a:t>
            </a:r>
            <a:r>
              <a:rPr b="1" dirty="0"/>
              <a:t> </a:t>
            </a:r>
            <a:r>
              <a:rPr b="1" dirty="0" err="1"/>
              <a:t>vůbec</a:t>
            </a:r>
            <a:r>
              <a:rPr b="1" dirty="0"/>
              <a:t> </a:t>
            </a:r>
            <a:r>
              <a:rPr b="1" dirty="0" err="1"/>
              <a:t>dané</a:t>
            </a:r>
            <a:r>
              <a:rPr b="1" dirty="0"/>
              <a:t> </a:t>
            </a:r>
            <a:r>
              <a:rPr b="1" dirty="0" err="1"/>
              <a:t>pravidlo</a:t>
            </a:r>
            <a:r>
              <a:rPr b="1" dirty="0"/>
              <a:t> </a:t>
            </a:r>
            <a:r>
              <a:rPr b="1" dirty="0" err="1"/>
              <a:t>sleduje</a:t>
            </a:r>
            <a:r>
              <a:rPr dirty="0"/>
              <a:t>. </a:t>
            </a:r>
            <a:r>
              <a:rPr dirty="0" err="1"/>
              <a:t>Tím</a:t>
            </a:r>
            <a:r>
              <a:rPr dirty="0"/>
              <a:t> </a:t>
            </a:r>
            <a:r>
              <a:rPr dirty="0" err="1"/>
              <a:t>jsme</a:t>
            </a:r>
            <a:r>
              <a:rPr dirty="0"/>
              <a:t> </a:t>
            </a:r>
            <a:r>
              <a:rPr dirty="0" err="1"/>
              <a:t>obdrželi</a:t>
            </a:r>
            <a:r>
              <a:rPr dirty="0"/>
              <a:t> </a:t>
            </a:r>
            <a:r>
              <a:rPr dirty="0" err="1"/>
              <a:t>dynamičtější</a:t>
            </a:r>
            <a:r>
              <a:rPr dirty="0"/>
              <a:t> </a:t>
            </a:r>
            <a:r>
              <a:rPr dirty="0" err="1"/>
              <a:t>metodu</a:t>
            </a:r>
            <a:r>
              <a:rPr dirty="0"/>
              <a:t>, </a:t>
            </a:r>
            <a:r>
              <a:rPr dirty="0" err="1"/>
              <a:t>která</a:t>
            </a:r>
            <a:r>
              <a:rPr dirty="0"/>
              <a:t> </a:t>
            </a:r>
            <a:r>
              <a:rPr dirty="0" err="1"/>
              <a:t>lépe</a:t>
            </a:r>
            <a:r>
              <a:rPr dirty="0"/>
              <a:t> </a:t>
            </a:r>
            <a:r>
              <a:rPr dirty="0" err="1"/>
              <a:t>odpovídá</a:t>
            </a:r>
            <a:r>
              <a:rPr dirty="0"/>
              <a:t> </a:t>
            </a:r>
            <a:r>
              <a:rPr dirty="0" err="1"/>
              <a:t>společenským</a:t>
            </a:r>
            <a:r>
              <a:rPr dirty="0"/>
              <a:t> </a:t>
            </a:r>
            <a:r>
              <a:rPr dirty="0" err="1"/>
              <a:t>změnám</a:t>
            </a:r>
            <a:r>
              <a:rPr dirty="0"/>
              <a:t>. </a:t>
            </a:r>
          </a:p>
          <a:p>
            <a:pPr algn="just" defTabSz="356362">
              <a:spcBef>
                <a:spcPts val="2500"/>
              </a:spcBef>
              <a:defRPr sz="1952"/>
            </a:pPr>
            <a:r>
              <a:rPr dirty="0"/>
              <a:t>Jan </a:t>
            </a:r>
            <a:r>
              <a:rPr dirty="0" err="1"/>
              <a:t>Wintr</a:t>
            </a:r>
            <a:r>
              <a:rPr dirty="0"/>
              <a:t> </a:t>
            </a:r>
            <a:r>
              <a:rPr dirty="0" err="1"/>
              <a:t>formuluje</a:t>
            </a:r>
            <a:r>
              <a:rPr dirty="0"/>
              <a:t> </a:t>
            </a:r>
            <a:r>
              <a:rPr dirty="0" err="1"/>
              <a:t>tzv</a:t>
            </a:r>
            <a:r>
              <a:rPr dirty="0"/>
              <a:t>. </a:t>
            </a:r>
            <a:r>
              <a:rPr b="1" dirty="0" err="1"/>
              <a:t>pravidla</a:t>
            </a:r>
            <a:r>
              <a:rPr b="1" dirty="0"/>
              <a:t> </a:t>
            </a:r>
            <a:r>
              <a:rPr b="1" dirty="0" err="1"/>
              <a:t>přednosti</a:t>
            </a:r>
            <a:r>
              <a:rPr dirty="0"/>
              <a:t>, </a:t>
            </a:r>
            <a:r>
              <a:rPr dirty="0" err="1"/>
              <a:t>kter</a:t>
            </a:r>
            <a:r>
              <a:rPr lang="cs-CZ" dirty="0"/>
              <a:t>á</a:t>
            </a:r>
            <a:r>
              <a:rPr dirty="0"/>
              <a:t> </a:t>
            </a:r>
            <a:r>
              <a:rPr dirty="0" err="1"/>
              <a:t>zní</a:t>
            </a:r>
            <a:r>
              <a:rPr dirty="0"/>
              <a:t> :</a:t>
            </a:r>
            <a:endParaRPr lang="cs-CZ" dirty="0"/>
          </a:p>
          <a:p>
            <a:pPr algn="just" defTabSz="356362">
              <a:spcBef>
                <a:spcPts val="2500"/>
              </a:spcBef>
              <a:defRPr sz="1952"/>
            </a:pPr>
            <a:r>
              <a:rPr lang="cs-CZ" i="1" dirty="0"/>
              <a:t>„</a:t>
            </a:r>
            <a:r>
              <a:rPr lang="cs-CZ" b="1" i="1" dirty="0"/>
              <a:t>Zákaz opomíjení účelu a smyslu právní úpravy</a:t>
            </a:r>
            <a:r>
              <a:rPr lang="cs-CZ" i="1" dirty="0"/>
              <a:t>. I když je text zákona jednoznačný, nelze jej aplikovat mechanicky bez zvážení účelu a smyslu právní úpravy. Je třeba usilovat o harmonizaci interpretačních výsledků, protože jen řešení odstraňující rozpory mezi jazykovým, systematickým a teleologickým výkladem je skutečně přesvědčivé.“</a:t>
            </a:r>
          </a:p>
          <a:p>
            <a:pPr algn="just" defTabSz="356362">
              <a:spcBef>
                <a:spcPts val="2500"/>
              </a:spcBef>
              <a:defRPr sz="1952"/>
            </a:pPr>
            <a:r>
              <a:rPr lang="cs-CZ" i="1" dirty="0"/>
              <a:t>„</a:t>
            </a:r>
            <a:r>
              <a:rPr lang="cs-CZ" b="1" i="1" dirty="0"/>
              <a:t>Přednost teleologického výkladu před formálně systematickým výkladem </a:t>
            </a:r>
            <a:r>
              <a:rPr lang="cs-CZ" i="1" dirty="0"/>
              <a:t>u víceznačného textu zákona. Při poměřování totiž převáží hodnoty nesené teleologickým výkladem nad presumpcí racionálního zákonodárce a s ní související jistotou vycházející jen ze zkušenosti s koncipováním právních textů.“</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eleologický výklad"/>
          <p:cNvSpPr txBox="1">
            <a:spLocks noGrp="1"/>
          </p:cNvSpPr>
          <p:nvPr>
            <p:ph type="title"/>
          </p:nvPr>
        </p:nvSpPr>
        <p:spPr>
          <a:prstGeom prst="rect">
            <a:avLst/>
          </a:prstGeom>
        </p:spPr>
        <p:txBody>
          <a:bodyPr/>
          <a:lstStyle>
            <a:lvl1pPr>
              <a:defRPr>
                <a:solidFill>
                  <a:srgbClr val="0433FF"/>
                </a:solidFill>
              </a:defRPr>
            </a:lvl1pPr>
          </a:lstStyle>
          <a:p>
            <a:r>
              <a:rPr>
                <a:solidFill>
                  <a:srgbClr val="0070C0"/>
                </a:solidFill>
              </a:rPr>
              <a:t>Teleologický výklad</a:t>
            </a:r>
          </a:p>
        </p:txBody>
      </p:sp>
      <p:sp>
        <p:nvSpPr>
          <p:cNvPr id="171" name="Lze se setkat s pojmem „teleologická redukce“, která označuje nástroj dotváření práva, kdy se na určitý skutkový stav neaplikuje ustanovení zákona, a to přesto, že tento skutkový stav spadá do jádra pojmu tohoto ustanovení. ... Jazykově nesporný význam ... tak obsahuje více , než by odpovídalo jeho teleologii.“…"/>
          <p:cNvSpPr txBox="1">
            <a:spLocks noGrp="1"/>
          </p:cNvSpPr>
          <p:nvPr>
            <p:ph type="body" idx="1"/>
          </p:nvPr>
        </p:nvSpPr>
        <p:spPr>
          <a:xfrm>
            <a:off x="787500" y="2501900"/>
            <a:ext cx="11810899" cy="6908800"/>
          </a:xfrm>
          <a:prstGeom prst="rect">
            <a:avLst/>
          </a:prstGeom>
        </p:spPr>
        <p:txBody>
          <a:bodyPr>
            <a:normAutofit/>
          </a:bodyPr>
          <a:lstStyle/>
          <a:p>
            <a:pPr algn="just" defTabSz="362204">
              <a:spcBef>
                <a:spcPts val="2600"/>
              </a:spcBef>
              <a:buFont typeface="Arial" panose="020B0604020202020204" pitchFamily="34" charset="0"/>
              <a:buChar char="•"/>
              <a:defRPr sz="1984"/>
            </a:pPr>
            <a:r>
              <a:rPr sz="2400" dirty="0" err="1"/>
              <a:t>Lze</a:t>
            </a:r>
            <a:r>
              <a:rPr sz="2400" dirty="0"/>
              <a:t> se </a:t>
            </a:r>
            <a:r>
              <a:rPr sz="2400" dirty="0" err="1"/>
              <a:t>setkat</a:t>
            </a:r>
            <a:r>
              <a:rPr sz="2400" dirty="0"/>
              <a:t> s </a:t>
            </a:r>
            <a:r>
              <a:rPr sz="2400" dirty="0" err="1"/>
              <a:t>pojmem</a:t>
            </a:r>
            <a:r>
              <a:rPr sz="2400" dirty="0"/>
              <a:t> </a:t>
            </a:r>
            <a:r>
              <a:rPr sz="2400" b="1" dirty="0"/>
              <a:t>„</a:t>
            </a:r>
            <a:r>
              <a:rPr sz="2400" b="1" dirty="0" err="1"/>
              <a:t>teleologická</a:t>
            </a:r>
            <a:r>
              <a:rPr sz="2400" b="1" dirty="0"/>
              <a:t> </a:t>
            </a:r>
            <a:r>
              <a:rPr sz="2400" b="1" dirty="0" err="1"/>
              <a:t>redukce</a:t>
            </a:r>
            <a:r>
              <a:rPr sz="2400" b="1" dirty="0"/>
              <a:t>“</a:t>
            </a:r>
            <a:r>
              <a:rPr sz="2400" dirty="0"/>
              <a:t>, </a:t>
            </a:r>
            <a:r>
              <a:rPr sz="2400" dirty="0" err="1"/>
              <a:t>která</a:t>
            </a:r>
            <a:r>
              <a:rPr sz="2400" dirty="0"/>
              <a:t> </a:t>
            </a:r>
            <a:r>
              <a:rPr sz="2400" dirty="0" err="1"/>
              <a:t>označuje</a:t>
            </a:r>
            <a:r>
              <a:rPr sz="2400" dirty="0"/>
              <a:t> </a:t>
            </a:r>
            <a:r>
              <a:rPr lang="cs-CZ" sz="2400" dirty="0"/>
              <a:t>nástroj dotváření práva</a:t>
            </a:r>
            <a:r>
              <a:rPr sz="2400" dirty="0"/>
              <a:t>, </a:t>
            </a:r>
            <a:r>
              <a:rPr sz="2400" dirty="0" err="1"/>
              <a:t>kdy</a:t>
            </a:r>
            <a:r>
              <a:rPr sz="2400" dirty="0"/>
              <a:t> se </a:t>
            </a:r>
            <a:r>
              <a:rPr sz="2400" dirty="0" err="1"/>
              <a:t>na</a:t>
            </a:r>
            <a:r>
              <a:rPr sz="2400" dirty="0"/>
              <a:t> </a:t>
            </a:r>
            <a:r>
              <a:rPr sz="2400" dirty="0" err="1"/>
              <a:t>ur</a:t>
            </a:r>
            <a:r>
              <a:rPr lang="cs-CZ" sz="2400" dirty="0" err="1"/>
              <a:t>čitý</a:t>
            </a:r>
            <a:r>
              <a:rPr lang="cs-CZ" sz="2400" dirty="0"/>
              <a:t> </a:t>
            </a:r>
            <a:r>
              <a:rPr sz="2400" dirty="0"/>
              <a:t> </a:t>
            </a:r>
            <a:r>
              <a:rPr sz="2400" dirty="0" err="1"/>
              <a:t>skutkov</a:t>
            </a:r>
            <a:r>
              <a:rPr lang="cs-CZ" sz="2400" dirty="0"/>
              <a:t>ý</a:t>
            </a:r>
            <a:r>
              <a:rPr sz="2400" dirty="0"/>
              <a:t> </a:t>
            </a:r>
            <a:r>
              <a:rPr sz="2400" dirty="0" err="1"/>
              <a:t>stav</a:t>
            </a:r>
            <a:r>
              <a:rPr sz="2400" dirty="0"/>
              <a:t> </a:t>
            </a:r>
            <a:r>
              <a:rPr sz="2400" dirty="0" err="1"/>
              <a:t>neaplikuje</a:t>
            </a:r>
            <a:r>
              <a:rPr sz="2400" dirty="0"/>
              <a:t> </a:t>
            </a:r>
            <a:r>
              <a:rPr lang="cs-CZ" sz="2400" dirty="0"/>
              <a:t>ustanovení zákona</a:t>
            </a:r>
            <a:r>
              <a:rPr sz="2400" dirty="0"/>
              <a:t>, a to </a:t>
            </a:r>
            <a:r>
              <a:rPr lang="cs-CZ" sz="2400" dirty="0"/>
              <a:t>přesto</a:t>
            </a:r>
            <a:r>
              <a:rPr sz="2400" dirty="0"/>
              <a:t>, </a:t>
            </a:r>
            <a:r>
              <a:rPr lang="cs-CZ" sz="2400" dirty="0"/>
              <a:t>že tento skutkový stav spadá do jádra pojmu tohoto ustanovení – </a:t>
            </a:r>
            <a:r>
              <a:rPr lang="cs-CZ" sz="2400" i="1" dirty="0"/>
              <a:t>„Jazykově nesporný význam tak obsahuje více, než by odpovídalo jeho teleologii.“</a:t>
            </a:r>
          </a:p>
          <a:p>
            <a:pPr algn="just" defTabSz="362204">
              <a:spcBef>
                <a:spcPts val="2600"/>
              </a:spcBef>
              <a:buFont typeface="Arial" panose="020B0604020202020204" pitchFamily="34" charset="0"/>
              <a:buChar char="•"/>
              <a:defRPr sz="1984"/>
            </a:pPr>
            <a:r>
              <a:rPr sz="2400" dirty="0" err="1"/>
              <a:t>Jde</a:t>
            </a:r>
            <a:r>
              <a:rPr sz="2400" dirty="0"/>
              <a:t> o </a:t>
            </a:r>
            <a:r>
              <a:rPr sz="2400" dirty="0" err="1"/>
              <a:t>případ</a:t>
            </a:r>
            <a:r>
              <a:rPr sz="2400" dirty="0"/>
              <a:t>, </a:t>
            </a:r>
            <a:r>
              <a:rPr sz="2400" dirty="0" err="1"/>
              <a:t>kdy</a:t>
            </a:r>
            <a:r>
              <a:rPr sz="2400" dirty="0"/>
              <a:t> </a:t>
            </a:r>
            <a:r>
              <a:rPr sz="2400" dirty="0" err="1"/>
              <a:t>sice</a:t>
            </a:r>
            <a:r>
              <a:rPr sz="2400" dirty="0"/>
              <a:t> </a:t>
            </a:r>
            <a:r>
              <a:rPr sz="2400" dirty="0" err="1"/>
              <a:t>norma</a:t>
            </a:r>
            <a:r>
              <a:rPr sz="2400" dirty="0"/>
              <a:t> </a:t>
            </a:r>
            <a:r>
              <a:rPr sz="2400" dirty="0" err="1"/>
              <a:t>na</a:t>
            </a:r>
            <a:r>
              <a:rPr sz="2400" dirty="0"/>
              <a:t> </a:t>
            </a:r>
            <a:r>
              <a:rPr sz="2400" dirty="0" err="1"/>
              <a:t>konkrétní</a:t>
            </a:r>
            <a:r>
              <a:rPr sz="2400" dirty="0"/>
              <a:t> </a:t>
            </a:r>
            <a:r>
              <a:rPr sz="2400" dirty="0" err="1"/>
              <a:t>případ</a:t>
            </a:r>
            <a:r>
              <a:rPr sz="2400" dirty="0"/>
              <a:t> </a:t>
            </a:r>
            <a:r>
              <a:rPr sz="2400" dirty="0" err="1"/>
              <a:t>dopadá</a:t>
            </a:r>
            <a:r>
              <a:rPr sz="2400" dirty="0"/>
              <a:t>, ale je </a:t>
            </a:r>
            <a:r>
              <a:rPr sz="2400" dirty="0" err="1"/>
              <a:t>proti</a:t>
            </a:r>
            <a:r>
              <a:rPr sz="2400" dirty="0"/>
              <a:t> </a:t>
            </a:r>
            <a:r>
              <a:rPr sz="2400" dirty="0" err="1"/>
              <a:t>jejímu</a:t>
            </a:r>
            <a:r>
              <a:rPr sz="2400" dirty="0"/>
              <a:t> </a:t>
            </a:r>
            <a:r>
              <a:rPr sz="2400" dirty="0" err="1"/>
              <a:t>účelu</a:t>
            </a:r>
            <a:r>
              <a:rPr sz="2400" dirty="0"/>
              <a:t>, aby </a:t>
            </a:r>
            <a:r>
              <a:rPr sz="2400" dirty="0" err="1"/>
              <a:t>tento</a:t>
            </a:r>
            <a:r>
              <a:rPr sz="2400" dirty="0"/>
              <a:t> </a:t>
            </a:r>
            <a:r>
              <a:rPr sz="2400" dirty="0" err="1"/>
              <a:t>případ</a:t>
            </a:r>
            <a:r>
              <a:rPr sz="2400" dirty="0"/>
              <a:t> </a:t>
            </a:r>
            <a:r>
              <a:rPr sz="2400" dirty="0" err="1"/>
              <a:t>skutečně</a:t>
            </a:r>
            <a:r>
              <a:rPr sz="2400" dirty="0"/>
              <a:t> </a:t>
            </a:r>
            <a:r>
              <a:rPr sz="2400" dirty="0" err="1"/>
              <a:t>upravila</a:t>
            </a:r>
            <a:r>
              <a:rPr sz="2400" dirty="0"/>
              <a:t>. </a:t>
            </a:r>
          </a:p>
          <a:p>
            <a:pPr algn="just" defTabSz="362204">
              <a:spcBef>
                <a:spcPts val="2600"/>
              </a:spcBef>
              <a:buFont typeface="Arial" panose="020B0604020202020204" pitchFamily="34" charset="0"/>
              <a:buChar char="•"/>
              <a:defRPr sz="1984"/>
            </a:pPr>
            <a:r>
              <a:rPr sz="2400" b="1" dirty="0" err="1"/>
              <a:t>Věcná</a:t>
            </a:r>
            <a:r>
              <a:rPr sz="2400" b="1" dirty="0"/>
              <a:t> </a:t>
            </a:r>
            <a:r>
              <a:rPr sz="2400" b="1" dirty="0" err="1"/>
              <a:t>působnost</a:t>
            </a:r>
            <a:r>
              <a:rPr sz="2400" b="1" dirty="0"/>
              <a:t> </a:t>
            </a:r>
            <a:r>
              <a:rPr sz="2400" b="1" dirty="0" err="1"/>
              <a:t>normy</a:t>
            </a:r>
            <a:r>
              <a:rPr sz="2400" b="1" dirty="0"/>
              <a:t> </a:t>
            </a:r>
            <a:r>
              <a:rPr sz="2400" dirty="0"/>
              <a:t>se </a:t>
            </a:r>
            <a:r>
              <a:rPr sz="2400" dirty="0" err="1"/>
              <a:t>tak</a:t>
            </a:r>
            <a:r>
              <a:rPr sz="2400" dirty="0"/>
              <a:t> </a:t>
            </a:r>
            <a:r>
              <a:rPr sz="2400" dirty="0" err="1"/>
              <a:t>zredukuje</a:t>
            </a:r>
            <a:r>
              <a:rPr sz="2400" dirty="0"/>
              <a:t> </a:t>
            </a:r>
            <a:r>
              <a:rPr sz="2400" dirty="0" err="1"/>
              <a:t>pomocí</a:t>
            </a:r>
            <a:r>
              <a:rPr sz="2400" dirty="0"/>
              <a:t> </a:t>
            </a:r>
            <a:r>
              <a:rPr sz="2400" dirty="0" err="1"/>
              <a:t>účelu</a:t>
            </a:r>
            <a:r>
              <a:rPr sz="2400" dirty="0"/>
              <a:t> (proto </a:t>
            </a:r>
            <a:r>
              <a:rPr sz="2400" dirty="0" err="1"/>
              <a:t>teleologická</a:t>
            </a:r>
            <a:r>
              <a:rPr sz="2400" dirty="0"/>
              <a:t> </a:t>
            </a:r>
            <a:r>
              <a:rPr sz="2400" dirty="0" err="1"/>
              <a:t>redukce</a:t>
            </a:r>
            <a:r>
              <a:rPr sz="2400" dirty="0"/>
              <a:t>). </a:t>
            </a:r>
          </a:p>
          <a:p>
            <a:pPr algn="just" defTabSz="362204">
              <a:spcBef>
                <a:spcPts val="2600"/>
              </a:spcBef>
              <a:buFont typeface="Arial" panose="020B0604020202020204" pitchFamily="34" charset="0"/>
              <a:buChar char="•"/>
              <a:defRPr sz="1984"/>
            </a:pPr>
            <a:r>
              <a:rPr sz="2400" dirty="0"/>
              <a:t>Tato </a:t>
            </a:r>
            <a:r>
              <a:rPr sz="2400" dirty="0" err="1"/>
              <a:t>situace</a:t>
            </a:r>
            <a:r>
              <a:rPr sz="2400" dirty="0"/>
              <a:t> </a:t>
            </a:r>
            <a:r>
              <a:rPr sz="2400" dirty="0" err="1"/>
              <a:t>nastala</a:t>
            </a:r>
            <a:r>
              <a:rPr sz="2400" dirty="0"/>
              <a:t> nap</a:t>
            </a:r>
            <a:r>
              <a:rPr lang="cs-CZ" sz="2400" dirty="0"/>
              <a:t>ř</a:t>
            </a:r>
            <a:r>
              <a:rPr sz="2400" dirty="0"/>
              <a:t>.</a:t>
            </a:r>
            <a:r>
              <a:rPr lang="cs-CZ" sz="2400" dirty="0"/>
              <a:t> v nálezu </a:t>
            </a:r>
            <a:r>
              <a:rPr lang="cs-CZ" sz="2400" b="1" dirty="0"/>
              <a:t>č</a:t>
            </a:r>
            <a:r>
              <a:rPr sz="2400" b="1" dirty="0"/>
              <a:t>. Pl. ÚS 66/04</a:t>
            </a:r>
            <a:r>
              <a:rPr sz="2400" dirty="0"/>
              <a:t>. </a:t>
            </a:r>
            <a:endParaRPr lang="cs-CZ" sz="2400" dirty="0"/>
          </a:p>
          <a:p>
            <a:pPr algn="just" defTabSz="362204">
              <a:spcBef>
                <a:spcPts val="2600"/>
              </a:spcBef>
              <a:buFont typeface="Arial" panose="020B0604020202020204" pitchFamily="34" charset="0"/>
              <a:buChar char="•"/>
              <a:defRPr sz="1984"/>
            </a:pPr>
            <a:r>
              <a:rPr lang="cs-CZ" sz="2400" dirty="0"/>
              <a:t>Podle čl. 14 odst. 4 LZPS nesmí být žádný občan nucen k opuštění své vlasti. Úprava tzv. </a:t>
            </a:r>
            <a:r>
              <a:rPr lang="cs-CZ" sz="2400" dirty="0" err="1"/>
              <a:t>eurozatykače</a:t>
            </a:r>
            <a:r>
              <a:rPr lang="cs-CZ" sz="2400" dirty="0"/>
              <a:t> však s časově omezeným vydáním českého občana do jiné země v rámci EU počítá. Vznikla otázka, jak vyložit pojem „opuštění vlasti“. Dle jazykového výkladu by do obsahu tohoto pojmu spadalo též krátkodobé opuštění vlasti tohoto typu, teleologickým výkladem ÚS dospěl k závěru, že pro určitou množinu případů jinak spadajících pod tento pojem se pravidlo uvedené v čl. 14 Listiny neuplatní. Do této množiny pak bude patřit např. opuštění vlasti v důsledku použití </a:t>
            </a:r>
            <a:r>
              <a:rPr lang="cs-CZ" sz="2400" dirty="0" err="1"/>
              <a:t>eurozatykače</a:t>
            </a:r>
            <a:r>
              <a:rPr lang="cs-CZ" sz="2400" dirty="0"/>
              <a:t>. </a:t>
            </a:r>
            <a:endParaRPr sz="2400" dirty="0"/>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Název"/>
          <p:cNvSpPr txBox="1">
            <a:spLocks noGrp="1"/>
          </p:cNvSpPr>
          <p:nvPr>
            <p:ph type="title"/>
          </p:nvPr>
        </p:nvSpPr>
        <p:spPr>
          <a:prstGeom prst="rect">
            <a:avLst/>
          </a:prstGeom>
        </p:spPr>
        <p:txBody>
          <a:bodyPr/>
          <a:lstStyle/>
          <a:p>
            <a:pPr defTabSz="484886">
              <a:defRPr sz="6640"/>
            </a:pPr>
            <a:endParaRPr/>
          </a:p>
        </p:txBody>
      </p:sp>
      <p:sp>
        <p:nvSpPr>
          <p:cNvPr id="174" name="Všechny metody výkladu jsou v základu jazykové a působí nejen vedle sebe, ale i společně. Prolínají se."/>
          <p:cNvSpPr txBox="1">
            <a:spLocks noGrp="1"/>
          </p:cNvSpPr>
          <p:nvPr>
            <p:ph type="body" idx="1"/>
          </p:nvPr>
        </p:nvSpPr>
        <p:spPr>
          <a:xfrm>
            <a:off x="952500" y="2590800"/>
            <a:ext cx="11099800" cy="7004894"/>
          </a:xfrm>
          <a:prstGeom prst="rect">
            <a:avLst/>
          </a:prstGeom>
        </p:spPr>
        <p:txBody>
          <a:bodyPr/>
          <a:lstStyle/>
          <a:p>
            <a:pPr marL="333375" indent="-333375" defTabSz="438150">
              <a:spcBef>
                <a:spcPts val="3100"/>
              </a:spcBef>
              <a:defRPr sz="2400"/>
            </a:pPr>
            <a:endParaRPr dirty="0"/>
          </a:p>
          <a:p>
            <a:pPr marL="333375" indent="-333375" defTabSz="438150">
              <a:spcBef>
                <a:spcPts val="3100"/>
              </a:spcBef>
              <a:defRPr sz="2400"/>
            </a:pPr>
            <a:endParaRPr dirty="0"/>
          </a:p>
          <a:p>
            <a:pPr marL="333375" indent="-333375" defTabSz="438150">
              <a:spcBef>
                <a:spcPts val="3100"/>
              </a:spcBef>
              <a:defRPr sz="2400"/>
            </a:pPr>
            <a:endParaRPr dirty="0"/>
          </a:p>
          <a:p>
            <a:pPr marL="333375" indent="-333375" defTabSz="438150">
              <a:spcBef>
                <a:spcPts val="3100"/>
              </a:spcBef>
              <a:defRPr sz="2400"/>
            </a:pPr>
            <a:endParaRPr dirty="0"/>
          </a:p>
          <a:p>
            <a:pPr marL="333375" indent="-333375" defTabSz="438150">
              <a:spcBef>
                <a:spcPts val="3100"/>
              </a:spcBef>
              <a:defRPr sz="2400"/>
            </a:pPr>
            <a:endParaRPr dirty="0"/>
          </a:p>
          <a:p>
            <a:pPr marL="333375" indent="-333375" defTabSz="438150">
              <a:spcBef>
                <a:spcPts val="3100"/>
              </a:spcBef>
              <a:defRPr sz="2400"/>
            </a:pPr>
            <a:endParaRPr dirty="0"/>
          </a:p>
          <a:p>
            <a:pPr marL="333375" indent="-333375" defTabSz="438150">
              <a:spcBef>
                <a:spcPts val="3100"/>
              </a:spcBef>
              <a:defRPr sz="2400"/>
            </a:pPr>
            <a:endParaRPr dirty="0"/>
          </a:p>
          <a:p>
            <a:pPr marL="0" indent="0" defTabSz="438150">
              <a:spcBef>
                <a:spcPts val="3100"/>
              </a:spcBef>
              <a:buSzTx/>
              <a:buNone/>
              <a:defRPr sz="2400"/>
            </a:pPr>
            <a:endParaRPr dirty="0"/>
          </a:p>
          <a:p>
            <a:pPr marL="333375" indent="-333375" algn="just" defTabSz="438150">
              <a:spcBef>
                <a:spcPts val="3100"/>
              </a:spcBef>
              <a:defRPr sz="2400"/>
            </a:pPr>
            <a:r>
              <a:rPr dirty="0" err="1"/>
              <a:t>Všechny</a:t>
            </a:r>
            <a:r>
              <a:rPr dirty="0"/>
              <a:t> </a:t>
            </a:r>
            <a:r>
              <a:rPr dirty="0" err="1"/>
              <a:t>metody</a:t>
            </a:r>
            <a:r>
              <a:rPr dirty="0"/>
              <a:t> </a:t>
            </a:r>
            <a:r>
              <a:rPr dirty="0" err="1"/>
              <a:t>výkladu</a:t>
            </a:r>
            <a:r>
              <a:rPr dirty="0"/>
              <a:t> </a:t>
            </a:r>
            <a:r>
              <a:rPr dirty="0" err="1"/>
              <a:t>jsou</a:t>
            </a:r>
            <a:r>
              <a:rPr dirty="0"/>
              <a:t> v </a:t>
            </a:r>
            <a:r>
              <a:rPr dirty="0" err="1"/>
              <a:t>základu</a:t>
            </a:r>
            <a:r>
              <a:rPr dirty="0"/>
              <a:t> </a:t>
            </a:r>
            <a:r>
              <a:rPr dirty="0" err="1"/>
              <a:t>jazykové</a:t>
            </a:r>
            <a:r>
              <a:rPr dirty="0"/>
              <a:t> a </a:t>
            </a:r>
            <a:r>
              <a:rPr dirty="0" err="1"/>
              <a:t>působí</a:t>
            </a:r>
            <a:r>
              <a:rPr dirty="0"/>
              <a:t> </a:t>
            </a:r>
            <a:r>
              <a:rPr dirty="0" err="1"/>
              <a:t>nejen</a:t>
            </a:r>
            <a:r>
              <a:rPr dirty="0"/>
              <a:t> </a:t>
            </a:r>
            <a:r>
              <a:rPr dirty="0" err="1"/>
              <a:t>vedle</a:t>
            </a:r>
            <a:r>
              <a:rPr dirty="0"/>
              <a:t> </a:t>
            </a:r>
            <a:r>
              <a:rPr dirty="0" err="1"/>
              <a:t>sebe</a:t>
            </a:r>
            <a:r>
              <a:rPr dirty="0"/>
              <a:t>, ale </a:t>
            </a:r>
            <a:r>
              <a:rPr dirty="0" err="1"/>
              <a:t>i</a:t>
            </a:r>
            <a:r>
              <a:rPr dirty="0"/>
              <a:t> </a:t>
            </a:r>
            <a:r>
              <a:rPr dirty="0" err="1"/>
              <a:t>společně</a:t>
            </a:r>
            <a:r>
              <a:rPr dirty="0"/>
              <a:t>. </a:t>
            </a:r>
            <a:r>
              <a:rPr dirty="0" err="1"/>
              <a:t>Prolínají</a:t>
            </a:r>
            <a:r>
              <a:rPr dirty="0"/>
              <a:t> se. </a:t>
            </a:r>
          </a:p>
        </p:txBody>
      </p:sp>
      <p:graphicFrame>
        <p:nvGraphicFramePr>
          <p:cNvPr id="175" name="Tabulka"/>
          <p:cNvGraphicFramePr/>
          <p:nvPr>
            <p:extLst>
              <p:ext uri="{D42A27DB-BD31-4B8C-83A1-F6EECF244321}">
                <p14:modId xmlns:p14="http://schemas.microsoft.com/office/powerpoint/2010/main" val="3760948712"/>
              </p:ext>
            </p:extLst>
          </p:nvPr>
        </p:nvGraphicFramePr>
        <p:xfrm>
          <a:off x="2400325" y="1149059"/>
          <a:ext cx="8204150" cy="7149056"/>
        </p:xfrm>
        <a:graphic>
          <a:graphicData uri="http://schemas.openxmlformats.org/drawingml/2006/table">
            <a:tbl>
              <a:tblPr firstRow="1" bandRow="1">
                <a:tableStyleId>{4C3C2611-4C71-4FC5-86AE-919BDF0F9419}</a:tableStyleId>
              </a:tblPr>
              <a:tblGrid>
                <a:gridCol w="8204150">
                  <a:extLst>
                    <a:ext uri="{9D8B030D-6E8A-4147-A177-3AD203B41FA5}">
                      <a16:colId xmlns:a16="http://schemas.microsoft.com/office/drawing/2014/main" val="20000"/>
                    </a:ext>
                  </a:extLst>
                </a:gridCol>
              </a:tblGrid>
              <a:tr h="1787264">
                <a:tc>
                  <a:txBody>
                    <a:bodyPr/>
                    <a:lstStyle/>
                    <a:p>
                      <a:pPr algn="just" defTabSz="914400">
                        <a:defRPr sz="1800" b="0">
                          <a:solidFill>
                            <a:srgbClr val="000000"/>
                          </a:solidFill>
                        </a:defRPr>
                      </a:pPr>
                      <a:r>
                        <a:rPr sz="2200" b="1">
                          <a:solidFill>
                            <a:srgbClr val="FFFFFF"/>
                          </a:solidFill>
                          <a:sym typeface="Helvetica Neue"/>
                        </a:rPr>
                        <a:t>Jazykový výklad (v širším smyslu) – všechen výklad je jazykový</a:t>
                      </a:r>
                      <a:r>
                        <a:rPr lang="cs-CZ" sz="2200" b="1">
                          <a:solidFill>
                            <a:srgbClr val="FFFFFF"/>
                          </a:solidFill>
                          <a:sym typeface="Helvetica Neue"/>
                        </a:rPr>
                        <a:t>.</a:t>
                      </a:r>
                      <a:endParaRPr sz="2200" b="1">
                        <a:solidFill>
                          <a:srgbClr val="FFFFFF"/>
                        </a:solidFill>
                        <a:sym typeface="Helvetica Neue"/>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extLst>
                  <a:ext uri="{0D108BD9-81ED-4DB2-BD59-A6C34878D82A}">
                    <a16:rowId xmlns:a16="http://schemas.microsoft.com/office/drawing/2014/main" val="10000"/>
                  </a:ext>
                </a:extLst>
              </a:tr>
              <a:tr h="1787264">
                <a:tc>
                  <a:txBody>
                    <a:bodyPr/>
                    <a:lstStyle/>
                    <a:p>
                      <a:pPr algn="just" defTabSz="914400">
                        <a:defRPr sz="1800"/>
                      </a:pPr>
                      <a:r>
                        <a:rPr sz="2200" dirty="0">
                          <a:sym typeface="Helvetica Neue"/>
                        </a:rPr>
                        <a:t>1. </a:t>
                      </a:r>
                      <a:r>
                        <a:rPr sz="2200" dirty="0" err="1">
                          <a:sym typeface="Helvetica Neue"/>
                        </a:rPr>
                        <a:t>Logický</a:t>
                      </a:r>
                      <a:r>
                        <a:rPr sz="2200" dirty="0">
                          <a:sym typeface="Helvetica Neue"/>
                        </a:rPr>
                        <a:t> </a:t>
                      </a:r>
                      <a:r>
                        <a:rPr sz="2200" dirty="0" err="1">
                          <a:sym typeface="Helvetica Neue"/>
                        </a:rPr>
                        <a:t>výklad</a:t>
                      </a:r>
                      <a:r>
                        <a:rPr sz="2200" dirty="0">
                          <a:sym typeface="Helvetica Neue"/>
                        </a:rPr>
                        <a:t> (</a:t>
                      </a:r>
                      <a:r>
                        <a:rPr sz="2200" dirty="0" err="1">
                          <a:sym typeface="Helvetica Neue"/>
                        </a:rPr>
                        <a:t>pravidla</a:t>
                      </a:r>
                      <a:r>
                        <a:rPr sz="2200" dirty="0">
                          <a:sym typeface="Helvetica Neue"/>
                        </a:rPr>
                        <a:t> </a:t>
                      </a:r>
                      <a:r>
                        <a:rPr lang="cs-CZ" sz="2200" dirty="0">
                          <a:sym typeface="Helvetica Neue"/>
                        </a:rPr>
                        <a:t>usnadňující výklad</a:t>
                      </a:r>
                      <a:r>
                        <a:rPr sz="2200" dirty="0">
                          <a:sym typeface="Helvetica Neue"/>
                        </a:rPr>
                        <a:t>)</a:t>
                      </a: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extLst>
                  <a:ext uri="{0D108BD9-81ED-4DB2-BD59-A6C34878D82A}">
                    <a16:rowId xmlns:a16="http://schemas.microsoft.com/office/drawing/2014/main" val="10001"/>
                  </a:ext>
                </a:extLst>
              </a:tr>
              <a:tr h="1787264">
                <a:tc>
                  <a:txBody>
                    <a:bodyPr/>
                    <a:lstStyle/>
                    <a:p>
                      <a:pPr algn="just" defTabSz="914400">
                        <a:defRPr sz="1800"/>
                      </a:pPr>
                      <a:r>
                        <a:rPr sz="2200" dirty="0">
                          <a:sym typeface="Helvetica Neue"/>
                        </a:rPr>
                        <a:t>2. </a:t>
                      </a:r>
                      <a:r>
                        <a:rPr sz="2200" dirty="0" err="1">
                          <a:sym typeface="Helvetica Neue"/>
                        </a:rPr>
                        <a:t>Systematický</a:t>
                      </a:r>
                      <a:r>
                        <a:rPr sz="2200" dirty="0">
                          <a:sym typeface="Helvetica Neue"/>
                        </a:rPr>
                        <a:t> </a:t>
                      </a:r>
                      <a:r>
                        <a:rPr sz="2200" dirty="0" err="1">
                          <a:sym typeface="Helvetica Neue"/>
                        </a:rPr>
                        <a:t>výklad</a:t>
                      </a:r>
                      <a:r>
                        <a:rPr sz="2200" dirty="0">
                          <a:sym typeface="Helvetica Neue"/>
                        </a:rPr>
                        <a:t> – </a:t>
                      </a:r>
                      <a:r>
                        <a:rPr sz="2200" dirty="0" err="1">
                          <a:sym typeface="Helvetica Neue"/>
                        </a:rPr>
                        <a:t>ustanovení</a:t>
                      </a:r>
                      <a:r>
                        <a:rPr sz="2200" dirty="0">
                          <a:sym typeface="Helvetica Neue"/>
                        </a:rPr>
                        <a:t> je </a:t>
                      </a:r>
                      <a:r>
                        <a:rPr sz="2200" dirty="0" err="1">
                          <a:sym typeface="Helvetica Neue"/>
                        </a:rPr>
                        <a:t>třeba</a:t>
                      </a:r>
                      <a:r>
                        <a:rPr sz="2200" dirty="0">
                          <a:sym typeface="Helvetica Neue"/>
                        </a:rPr>
                        <a:t> </a:t>
                      </a:r>
                      <a:r>
                        <a:rPr sz="2200" dirty="0" err="1">
                          <a:sym typeface="Helvetica Neue"/>
                        </a:rPr>
                        <a:t>chápat</a:t>
                      </a:r>
                      <a:r>
                        <a:rPr sz="2200" dirty="0">
                          <a:sym typeface="Helvetica Neue"/>
                        </a:rPr>
                        <a:t> v </a:t>
                      </a:r>
                      <a:r>
                        <a:rPr sz="2200" dirty="0" err="1">
                          <a:sym typeface="Helvetica Neue"/>
                        </a:rPr>
                        <a:t>kontextu</a:t>
                      </a:r>
                      <a:r>
                        <a:rPr sz="2200" dirty="0">
                          <a:sym typeface="Helvetica Neue"/>
                        </a:rPr>
                        <a:t>, </a:t>
                      </a:r>
                      <a:r>
                        <a:rPr sz="2200" dirty="0" err="1">
                          <a:sym typeface="Helvetica Neue"/>
                        </a:rPr>
                        <a:t>jako</a:t>
                      </a:r>
                      <a:r>
                        <a:rPr sz="2200" dirty="0">
                          <a:sym typeface="Helvetica Neue"/>
                        </a:rPr>
                        <a:t> </a:t>
                      </a:r>
                      <a:r>
                        <a:rPr sz="2200" dirty="0" err="1">
                          <a:sym typeface="Helvetica Neue"/>
                        </a:rPr>
                        <a:t>součást</a:t>
                      </a:r>
                      <a:r>
                        <a:rPr sz="2200" dirty="0">
                          <a:sym typeface="Helvetica Neue"/>
                        </a:rPr>
                        <a:t> </a:t>
                      </a:r>
                      <a:r>
                        <a:rPr sz="2200" dirty="0" err="1">
                          <a:sym typeface="Helvetica Neue"/>
                        </a:rPr>
                        <a:t>systému</a:t>
                      </a:r>
                      <a:r>
                        <a:rPr sz="2200" dirty="0">
                          <a:sym typeface="Helvetica Neue"/>
                        </a:rPr>
                        <a:t> (v </a:t>
                      </a:r>
                      <a:r>
                        <a:rPr sz="2200" dirty="0" err="1">
                          <a:sym typeface="Helvetica Neue"/>
                        </a:rPr>
                        <a:t>rámci</a:t>
                      </a:r>
                      <a:r>
                        <a:rPr sz="2200" dirty="0">
                          <a:sym typeface="Helvetica Neue"/>
                        </a:rPr>
                        <a:t> </a:t>
                      </a:r>
                      <a:r>
                        <a:rPr sz="2200" dirty="0" err="1">
                          <a:sym typeface="Helvetica Neue"/>
                        </a:rPr>
                        <a:t>celého</a:t>
                      </a:r>
                      <a:r>
                        <a:rPr sz="2200" dirty="0">
                          <a:sym typeface="Helvetica Neue"/>
                        </a:rPr>
                        <a:t> </a:t>
                      </a:r>
                      <a:r>
                        <a:rPr sz="2200" dirty="0" err="1">
                          <a:sym typeface="Helvetica Neue"/>
                        </a:rPr>
                        <a:t>předpisu</a:t>
                      </a:r>
                      <a:r>
                        <a:rPr sz="2200" dirty="0">
                          <a:sym typeface="Helvetica Neue"/>
                        </a:rPr>
                        <a:t>, </a:t>
                      </a:r>
                      <a:r>
                        <a:rPr sz="2200" dirty="0" err="1">
                          <a:sym typeface="Helvetica Neue"/>
                        </a:rPr>
                        <a:t>právního</a:t>
                      </a:r>
                      <a:r>
                        <a:rPr sz="2200" dirty="0">
                          <a:sym typeface="Helvetica Neue"/>
                        </a:rPr>
                        <a:t> </a:t>
                      </a:r>
                      <a:r>
                        <a:rPr sz="2200" dirty="0" err="1">
                          <a:sym typeface="Helvetica Neue"/>
                        </a:rPr>
                        <a:t>odvětví</a:t>
                      </a:r>
                      <a:r>
                        <a:rPr sz="2200" dirty="0">
                          <a:sym typeface="Helvetica Neue"/>
                        </a:rPr>
                        <a:t>, </a:t>
                      </a:r>
                      <a:r>
                        <a:rPr sz="2200" dirty="0" err="1">
                          <a:sym typeface="Helvetica Neue"/>
                        </a:rPr>
                        <a:t>právního</a:t>
                      </a:r>
                      <a:r>
                        <a:rPr sz="2200" dirty="0">
                          <a:sym typeface="Helvetica Neue"/>
                        </a:rPr>
                        <a:t> </a:t>
                      </a:r>
                      <a:r>
                        <a:rPr sz="2200" dirty="0" err="1">
                          <a:sym typeface="Helvetica Neue"/>
                        </a:rPr>
                        <a:t>řádu</a:t>
                      </a:r>
                      <a:r>
                        <a:rPr sz="2200" dirty="0">
                          <a:sym typeface="Helvetica Neue"/>
                        </a:rPr>
                        <a:t>, </a:t>
                      </a:r>
                      <a:r>
                        <a:rPr sz="2200" dirty="0" err="1">
                          <a:sym typeface="Helvetica Neue"/>
                        </a:rPr>
                        <a:t>společenských</a:t>
                      </a:r>
                      <a:r>
                        <a:rPr sz="2200" dirty="0">
                          <a:sym typeface="Helvetica Neue"/>
                        </a:rPr>
                        <a:t> a </a:t>
                      </a:r>
                      <a:r>
                        <a:rPr sz="2200" dirty="0" err="1">
                          <a:sym typeface="Helvetica Neue"/>
                        </a:rPr>
                        <a:t>kulturních</a:t>
                      </a:r>
                      <a:r>
                        <a:rPr sz="2200" dirty="0">
                          <a:sym typeface="Helvetica Neue"/>
                        </a:rPr>
                        <a:t> </a:t>
                      </a:r>
                      <a:r>
                        <a:rPr sz="2200" dirty="0" err="1">
                          <a:sym typeface="Helvetica Neue"/>
                        </a:rPr>
                        <a:t>kontextů</a:t>
                      </a:r>
                      <a:r>
                        <a:rPr sz="2200" dirty="0">
                          <a:sym typeface="Helvetica Neue"/>
                        </a:rPr>
                        <a:t>, </a:t>
                      </a:r>
                      <a:r>
                        <a:rPr sz="2200" dirty="0" err="1">
                          <a:sym typeface="Helvetica Neue"/>
                        </a:rPr>
                        <a:t>mezinárodních</a:t>
                      </a:r>
                      <a:r>
                        <a:rPr sz="2200" dirty="0">
                          <a:sym typeface="Helvetica Neue"/>
                        </a:rPr>
                        <a:t> </a:t>
                      </a:r>
                      <a:r>
                        <a:rPr sz="2200" dirty="0" err="1">
                          <a:sym typeface="Helvetica Neue"/>
                        </a:rPr>
                        <a:t>norem</a:t>
                      </a:r>
                      <a:r>
                        <a:rPr lang="cs-CZ" sz="2200" dirty="0">
                          <a:sym typeface="Helvetica Neue"/>
                        </a:rPr>
                        <a:t>) + pravidla řešící kolize platností norem.</a:t>
                      </a:r>
                      <a:endParaRPr sz="2200" dirty="0">
                        <a:sym typeface="Helvetica Neue"/>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extLst>
                  <a:ext uri="{0D108BD9-81ED-4DB2-BD59-A6C34878D82A}">
                    <a16:rowId xmlns:a16="http://schemas.microsoft.com/office/drawing/2014/main" val="10002"/>
                  </a:ext>
                </a:extLst>
              </a:tr>
              <a:tr h="1787264">
                <a:tc>
                  <a:txBody>
                    <a:bodyPr/>
                    <a:lstStyle/>
                    <a:p>
                      <a:pPr algn="just" defTabSz="914400">
                        <a:defRPr sz="1800"/>
                      </a:pPr>
                      <a:r>
                        <a:rPr sz="2200" dirty="0">
                          <a:sym typeface="Helvetica Neue"/>
                        </a:rPr>
                        <a:t>3. </a:t>
                      </a:r>
                      <a:r>
                        <a:rPr sz="2200" dirty="0" err="1">
                          <a:sym typeface="Helvetica Neue"/>
                        </a:rPr>
                        <a:t>Teleologický</a:t>
                      </a:r>
                      <a:r>
                        <a:rPr sz="2200" dirty="0">
                          <a:sym typeface="Helvetica Neue"/>
                        </a:rPr>
                        <a:t> </a:t>
                      </a:r>
                      <a:r>
                        <a:rPr sz="2200" dirty="0" err="1">
                          <a:sym typeface="Helvetica Neue"/>
                        </a:rPr>
                        <a:t>výklad</a:t>
                      </a:r>
                      <a:r>
                        <a:rPr sz="2200" dirty="0">
                          <a:sym typeface="Helvetica Neue"/>
                        </a:rPr>
                        <a:t> – </a:t>
                      </a:r>
                      <a:r>
                        <a:rPr sz="2200" dirty="0" err="1">
                          <a:sym typeface="Helvetica Neue"/>
                        </a:rPr>
                        <a:t>právo</a:t>
                      </a:r>
                      <a:r>
                        <a:rPr sz="2200" dirty="0">
                          <a:sym typeface="Helvetica Neue"/>
                        </a:rPr>
                        <a:t> </a:t>
                      </a:r>
                      <a:r>
                        <a:rPr sz="2200" dirty="0" err="1">
                          <a:sym typeface="Helvetica Neue"/>
                        </a:rPr>
                        <a:t>jako</a:t>
                      </a:r>
                      <a:r>
                        <a:rPr sz="2200" dirty="0">
                          <a:sym typeface="Helvetica Neue"/>
                        </a:rPr>
                        <a:t> </a:t>
                      </a:r>
                      <a:r>
                        <a:rPr sz="2200" dirty="0" err="1">
                          <a:sym typeface="Helvetica Neue"/>
                        </a:rPr>
                        <a:t>celek</a:t>
                      </a:r>
                      <a:r>
                        <a:rPr sz="2200" dirty="0">
                          <a:sym typeface="Helvetica Neue"/>
                        </a:rPr>
                        <a:t> </a:t>
                      </a:r>
                      <a:r>
                        <a:rPr sz="2200" dirty="0" err="1">
                          <a:sym typeface="Helvetica Neue"/>
                        </a:rPr>
                        <a:t>sleduje</a:t>
                      </a:r>
                      <a:r>
                        <a:rPr sz="2200" dirty="0">
                          <a:sym typeface="Helvetica Neue"/>
                        </a:rPr>
                        <a:t> </a:t>
                      </a:r>
                      <a:r>
                        <a:rPr sz="2200" dirty="0" err="1">
                          <a:sym typeface="Helvetica Neue"/>
                        </a:rPr>
                        <a:t>nějaký</a:t>
                      </a:r>
                      <a:r>
                        <a:rPr sz="2200" dirty="0">
                          <a:sym typeface="Helvetica Neue"/>
                        </a:rPr>
                        <a:t> </a:t>
                      </a:r>
                      <a:r>
                        <a:rPr sz="2200" dirty="0" err="1">
                          <a:sym typeface="Helvetica Neue"/>
                        </a:rPr>
                        <a:t>účel</a:t>
                      </a:r>
                      <a:r>
                        <a:rPr sz="2200" dirty="0">
                          <a:sym typeface="Helvetica Neue"/>
                        </a:rPr>
                        <a:t> (</a:t>
                      </a:r>
                      <a:r>
                        <a:rPr sz="2200" dirty="0" err="1">
                          <a:sym typeface="Helvetica Neue"/>
                        </a:rPr>
                        <a:t>regulace</a:t>
                      </a:r>
                      <a:r>
                        <a:rPr sz="2200" dirty="0">
                          <a:sym typeface="Helvetica Neue"/>
                        </a:rPr>
                        <a:t> </a:t>
                      </a:r>
                      <a:r>
                        <a:rPr sz="2200" dirty="0" err="1">
                          <a:sym typeface="Helvetica Neue"/>
                        </a:rPr>
                        <a:t>chování</a:t>
                      </a:r>
                      <a:r>
                        <a:rPr sz="2200" dirty="0">
                          <a:sym typeface="Helvetica Neue"/>
                        </a:rPr>
                        <a:t>); </a:t>
                      </a:r>
                      <a:r>
                        <a:rPr sz="2200" dirty="0" err="1">
                          <a:sym typeface="Helvetica Neue"/>
                        </a:rPr>
                        <a:t>každá</a:t>
                      </a:r>
                      <a:r>
                        <a:rPr sz="2200" dirty="0">
                          <a:sym typeface="Helvetica Neue"/>
                        </a:rPr>
                        <a:t> </a:t>
                      </a:r>
                      <a:r>
                        <a:rPr sz="2200" dirty="0" err="1">
                          <a:sym typeface="Helvetica Neue"/>
                        </a:rPr>
                        <a:t>norma</a:t>
                      </a:r>
                      <a:r>
                        <a:rPr sz="2200" dirty="0">
                          <a:sym typeface="Helvetica Neue"/>
                        </a:rPr>
                        <a:t> </a:t>
                      </a:r>
                      <a:r>
                        <a:rPr sz="2200" dirty="0" err="1">
                          <a:sym typeface="Helvetica Neue"/>
                        </a:rPr>
                        <a:t>sleduje</a:t>
                      </a:r>
                      <a:r>
                        <a:rPr sz="2200" dirty="0">
                          <a:sym typeface="Helvetica Neue"/>
                        </a:rPr>
                        <a:t> </a:t>
                      </a:r>
                      <a:r>
                        <a:rPr sz="2200" dirty="0" err="1">
                          <a:sym typeface="Helvetica Neue"/>
                        </a:rPr>
                        <a:t>účel</a:t>
                      </a:r>
                      <a:r>
                        <a:rPr sz="2200" dirty="0">
                          <a:sym typeface="Helvetica Neue"/>
                        </a:rPr>
                        <a:t> (</a:t>
                      </a:r>
                      <a:r>
                        <a:rPr sz="2200" dirty="0" err="1">
                          <a:sym typeface="Helvetica Neue"/>
                        </a:rPr>
                        <a:t>např</a:t>
                      </a:r>
                      <a:r>
                        <a:rPr sz="2200" dirty="0">
                          <a:sym typeface="Helvetica Neue"/>
                        </a:rPr>
                        <a:t>. </a:t>
                      </a:r>
                      <a:r>
                        <a:rPr lang="cs-CZ" sz="2200" dirty="0">
                          <a:sym typeface="Helvetica Neue"/>
                        </a:rPr>
                        <a:t>o</a:t>
                      </a:r>
                      <a:r>
                        <a:rPr sz="2200" dirty="0" err="1">
                          <a:sym typeface="Helvetica Neue"/>
                        </a:rPr>
                        <a:t>chranu</a:t>
                      </a:r>
                      <a:r>
                        <a:rPr sz="2200" dirty="0">
                          <a:sym typeface="Helvetica Neue"/>
                        </a:rPr>
                        <a:t> </a:t>
                      </a:r>
                      <a:r>
                        <a:rPr sz="2200" dirty="0" err="1">
                          <a:sym typeface="Helvetica Neue"/>
                        </a:rPr>
                        <a:t>veřejného</a:t>
                      </a:r>
                      <a:r>
                        <a:rPr sz="2200" dirty="0">
                          <a:sym typeface="Helvetica Neue"/>
                        </a:rPr>
                        <a:t> </a:t>
                      </a:r>
                      <a:r>
                        <a:rPr sz="2200" dirty="0" err="1">
                          <a:sym typeface="Helvetica Neue"/>
                        </a:rPr>
                        <a:t>pořádku</a:t>
                      </a:r>
                      <a:r>
                        <a:rPr sz="2200" dirty="0">
                          <a:sym typeface="Helvetica Neue"/>
                        </a:rPr>
                        <a:t>. Tyto </a:t>
                      </a:r>
                      <a:r>
                        <a:rPr sz="2200" dirty="0" err="1">
                          <a:sym typeface="Helvetica Neue"/>
                        </a:rPr>
                        <a:t>účely</a:t>
                      </a:r>
                      <a:r>
                        <a:rPr sz="2200" dirty="0">
                          <a:sym typeface="Helvetica Neue"/>
                        </a:rPr>
                        <a:t> </a:t>
                      </a:r>
                      <a:r>
                        <a:rPr sz="2200" dirty="0" err="1">
                          <a:sym typeface="Helvetica Neue"/>
                        </a:rPr>
                        <a:t>mohou</a:t>
                      </a:r>
                      <a:r>
                        <a:rPr sz="2200" dirty="0">
                          <a:sym typeface="Helvetica Neue"/>
                        </a:rPr>
                        <a:t> </a:t>
                      </a:r>
                      <a:r>
                        <a:rPr sz="2200" dirty="0" err="1">
                          <a:sym typeface="Helvetica Neue"/>
                        </a:rPr>
                        <a:t>být</a:t>
                      </a:r>
                      <a:r>
                        <a:rPr sz="2200" dirty="0">
                          <a:sym typeface="Helvetica Neue"/>
                        </a:rPr>
                        <a:t> v </a:t>
                      </a:r>
                      <a:r>
                        <a:rPr sz="2200" dirty="0" err="1">
                          <a:sym typeface="Helvetica Neue"/>
                        </a:rPr>
                        <a:t>kolizi</a:t>
                      </a:r>
                      <a:r>
                        <a:rPr sz="2200" dirty="0">
                          <a:sym typeface="Helvetica Neue"/>
                        </a:rPr>
                        <a:t> – jak ji </a:t>
                      </a:r>
                      <a:r>
                        <a:rPr sz="2200" dirty="0" err="1">
                          <a:sym typeface="Helvetica Neue"/>
                        </a:rPr>
                        <a:t>řešit</a:t>
                      </a:r>
                      <a:r>
                        <a:rPr sz="2200" dirty="0">
                          <a:sym typeface="Helvetica Neue"/>
                        </a:rPr>
                        <a:t>? </a:t>
                      </a: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extLst>
                  <a:ext uri="{0D108BD9-81ED-4DB2-BD59-A6C34878D82A}">
                    <a16:rowId xmlns:a16="http://schemas.microsoft.com/office/drawing/2014/main" val="10003"/>
                  </a:ext>
                </a:extLst>
              </a:tr>
            </a:tbl>
          </a:graphicData>
        </a:graphic>
      </p:graphicFrame>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Příklady"/>
          <p:cNvSpPr txBox="1">
            <a:spLocks noGrp="1"/>
          </p:cNvSpPr>
          <p:nvPr>
            <p:ph type="title"/>
          </p:nvPr>
        </p:nvSpPr>
        <p:spPr>
          <a:prstGeom prst="rect">
            <a:avLst/>
          </a:prstGeom>
        </p:spPr>
        <p:txBody>
          <a:bodyPr/>
          <a:lstStyle>
            <a:lvl1pPr>
              <a:defRPr>
                <a:solidFill>
                  <a:srgbClr val="0433FF"/>
                </a:solidFill>
              </a:defRPr>
            </a:lvl1pPr>
          </a:lstStyle>
          <a:p>
            <a:r>
              <a:rPr dirty="0" err="1">
                <a:solidFill>
                  <a:srgbClr val="0070C0"/>
                </a:solidFill>
              </a:rPr>
              <a:t>Příklady</a:t>
            </a:r>
            <a:endParaRPr dirty="0">
              <a:solidFill>
                <a:srgbClr val="0070C0"/>
              </a:solidFill>
            </a:endParaRPr>
          </a:p>
        </p:txBody>
      </p:sp>
      <p:sp>
        <p:nvSpPr>
          <p:cNvPr id="178" name="Soudce okresního soudu narazí na rozpor mezi právní normou obsaženou v běžném zákoně a právní normou obsaženou v ústavním zákoně.…"/>
          <p:cNvSpPr txBox="1">
            <a:spLocks noGrp="1"/>
          </p:cNvSpPr>
          <p:nvPr>
            <p:ph type="body" idx="1"/>
          </p:nvPr>
        </p:nvSpPr>
        <p:spPr>
          <a:xfrm>
            <a:off x="1092404" y="2965094"/>
            <a:ext cx="11201196" cy="6305906"/>
          </a:xfrm>
          <a:prstGeom prst="rect">
            <a:avLst/>
          </a:prstGeom>
        </p:spPr>
        <p:txBody>
          <a:bodyPr/>
          <a:lstStyle/>
          <a:p>
            <a:pPr marL="0" indent="0" algn="just" defTabSz="549148">
              <a:spcBef>
                <a:spcPts val="3900"/>
              </a:spcBef>
              <a:buSzTx/>
              <a:buNone/>
              <a:defRPr sz="3008"/>
            </a:pPr>
            <a:r>
              <a:rPr dirty="0" err="1"/>
              <a:t>Soudce</a:t>
            </a:r>
            <a:r>
              <a:rPr dirty="0"/>
              <a:t> </a:t>
            </a:r>
            <a:r>
              <a:rPr dirty="0" err="1"/>
              <a:t>okresního</a:t>
            </a:r>
            <a:r>
              <a:rPr dirty="0"/>
              <a:t> </a:t>
            </a:r>
            <a:r>
              <a:rPr dirty="0" err="1"/>
              <a:t>soudu</a:t>
            </a:r>
            <a:r>
              <a:rPr dirty="0"/>
              <a:t> </a:t>
            </a:r>
            <a:r>
              <a:rPr dirty="0" err="1"/>
              <a:t>narazí</a:t>
            </a:r>
            <a:r>
              <a:rPr dirty="0"/>
              <a:t> </a:t>
            </a:r>
            <a:r>
              <a:rPr dirty="0" err="1"/>
              <a:t>na</a:t>
            </a:r>
            <a:r>
              <a:rPr dirty="0"/>
              <a:t> </a:t>
            </a:r>
            <a:r>
              <a:rPr dirty="0" err="1"/>
              <a:t>rozpor</a:t>
            </a:r>
            <a:r>
              <a:rPr dirty="0"/>
              <a:t> </a:t>
            </a:r>
            <a:r>
              <a:rPr dirty="0" err="1"/>
              <a:t>mezi</a:t>
            </a:r>
            <a:r>
              <a:rPr dirty="0"/>
              <a:t> </a:t>
            </a:r>
            <a:r>
              <a:rPr dirty="0" err="1"/>
              <a:t>právní</a:t>
            </a:r>
            <a:r>
              <a:rPr dirty="0"/>
              <a:t> </a:t>
            </a:r>
            <a:r>
              <a:rPr dirty="0" err="1"/>
              <a:t>normou</a:t>
            </a:r>
            <a:r>
              <a:rPr dirty="0"/>
              <a:t> </a:t>
            </a:r>
            <a:r>
              <a:rPr dirty="0" err="1"/>
              <a:t>obsaženou</a:t>
            </a:r>
            <a:r>
              <a:rPr dirty="0"/>
              <a:t> v </a:t>
            </a:r>
            <a:r>
              <a:rPr dirty="0" err="1"/>
              <a:t>běžném</a:t>
            </a:r>
            <a:r>
              <a:rPr dirty="0"/>
              <a:t> </a:t>
            </a:r>
            <a:r>
              <a:rPr dirty="0" err="1"/>
              <a:t>zákoně</a:t>
            </a:r>
            <a:r>
              <a:rPr dirty="0"/>
              <a:t> a </a:t>
            </a:r>
            <a:r>
              <a:rPr dirty="0" err="1"/>
              <a:t>právní</a:t>
            </a:r>
            <a:r>
              <a:rPr dirty="0"/>
              <a:t> </a:t>
            </a:r>
            <a:r>
              <a:rPr dirty="0" err="1"/>
              <a:t>normou</a:t>
            </a:r>
            <a:r>
              <a:rPr dirty="0"/>
              <a:t> </a:t>
            </a:r>
            <a:r>
              <a:rPr dirty="0" err="1"/>
              <a:t>obsaženou</a:t>
            </a:r>
            <a:r>
              <a:rPr dirty="0"/>
              <a:t> v </a:t>
            </a:r>
            <a:r>
              <a:rPr dirty="0" err="1"/>
              <a:t>ústavním</a:t>
            </a:r>
            <a:r>
              <a:rPr dirty="0"/>
              <a:t> </a:t>
            </a:r>
            <a:r>
              <a:rPr dirty="0" err="1"/>
              <a:t>zákoně</a:t>
            </a:r>
            <a:r>
              <a:rPr dirty="0"/>
              <a:t>. </a:t>
            </a:r>
          </a:p>
          <a:p>
            <a:pPr marL="596900" indent="-596900" algn="just" defTabSz="549148">
              <a:spcBef>
                <a:spcPts val="3900"/>
              </a:spcBef>
              <a:buSzPct val="100000"/>
              <a:buAutoNum type="alphaUcPeriod"/>
              <a:defRPr sz="3008" b="1">
                <a:solidFill>
                  <a:srgbClr val="0433FF"/>
                </a:solidFill>
              </a:defRPr>
            </a:pPr>
            <a:r>
              <a:rPr dirty="0" err="1">
                <a:solidFill>
                  <a:srgbClr val="FF0000"/>
                </a:solidFill>
              </a:rPr>
              <a:t>Může</a:t>
            </a:r>
            <a:r>
              <a:rPr dirty="0">
                <a:solidFill>
                  <a:srgbClr val="FF0000"/>
                </a:solidFill>
              </a:rPr>
              <a:t> </a:t>
            </a:r>
            <a:r>
              <a:rPr dirty="0" err="1">
                <a:solidFill>
                  <a:srgbClr val="FF0000"/>
                </a:solidFill>
              </a:rPr>
              <a:t>první</a:t>
            </a:r>
            <a:r>
              <a:rPr dirty="0">
                <a:solidFill>
                  <a:srgbClr val="FF0000"/>
                </a:solidFill>
              </a:rPr>
              <a:t> z </a:t>
            </a:r>
            <a:r>
              <a:rPr dirty="0" err="1">
                <a:solidFill>
                  <a:srgbClr val="FF0000"/>
                </a:solidFill>
              </a:rPr>
              <a:t>uvedených</a:t>
            </a:r>
            <a:r>
              <a:rPr dirty="0">
                <a:solidFill>
                  <a:srgbClr val="FF0000"/>
                </a:solidFill>
              </a:rPr>
              <a:t> </a:t>
            </a:r>
            <a:r>
              <a:rPr dirty="0" err="1">
                <a:solidFill>
                  <a:srgbClr val="FF0000"/>
                </a:solidFill>
              </a:rPr>
              <a:t>norem</a:t>
            </a:r>
            <a:r>
              <a:rPr dirty="0">
                <a:solidFill>
                  <a:srgbClr val="FF0000"/>
                </a:solidFill>
              </a:rPr>
              <a:t> </a:t>
            </a:r>
            <a:r>
              <a:rPr dirty="0" err="1">
                <a:solidFill>
                  <a:srgbClr val="FF0000"/>
                </a:solidFill>
              </a:rPr>
              <a:t>neaplikovat</a:t>
            </a:r>
            <a:r>
              <a:rPr dirty="0">
                <a:solidFill>
                  <a:srgbClr val="FF0000"/>
                </a:solidFill>
              </a:rPr>
              <a:t> s </a:t>
            </a:r>
            <a:r>
              <a:rPr dirty="0" err="1">
                <a:solidFill>
                  <a:srgbClr val="FF0000"/>
                </a:solidFill>
              </a:rPr>
              <a:t>odkazem</a:t>
            </a:r>
            <a:r>
              <a:rPr dirty="0">
                <a:solidFill>
                  <a:srgbClr val="FF0000"/>
                </a:solidFill>
              </a:rPr>
              <a:t> </a:t>
            </a:r>
            <a:r>
              <a:rPr dirty="0" err="1">
                <a:solidFill>
                  <a:srgbClr val="FF0000"/>
                </a:solidFill>
              </a:rPr>
              <a:t>na</a:t>
            </a:r>
            <a:r>
              <a:rPr dirty="0">
                <a:solidFill>
                  <a:srgbClr val="FF0000"/>
                </a:solidFill>
              </a:rPr>
              <a:t> </a:t>
            </a:r>
            <a:r>
              <a:rPr dirty="0" err="1">
                <a:solidFill>
                  <a:srgbClr val="FF0000"/>
                </a:solidFill>
              </a:rPr>
              <a:t>zásadu</a:t>
            </a:r>
            <a:r>
              <a:rPr dirty="0">
                <a:solidFill>
                  <a:srgbClr val="FF0000"/>
                </a:solidFill>
              </a:rPr>
              <a:t> „Lex </a:t>
            </a:r>
            <a:r>
              <a:rPr dirty="0" err="1">
                <a:solidFill>
                  <a:srgbClr val="FF0000"/>
                </a:solidFill>
              </a:rPr>
              <a:t>specialis</a:t>
            </a:r>
            <a:r>
              <a:rPr dirty="0">
                <a:solidFill>
                  <a:srgbClr val="FF0000"/>
                </a:solidFill>
              </a:rPr>
              <a:t> </a:t>
            </a:r>
            <a:r>
              <a:rPr dirty="0" err="1">
                <a:solidFill>
                  <a:srgbClr val="FF0000"/>
                </a:solidFill>
              </a:rPr>
              <a:t>derogat</a:t>
            </a:r>
            <a:r>
              <a:rPr dirty="0">
                <a:solidFill>
                  <a:srgbClr val="FF0000"/>
                </a:solidFill>
              </a:rPr>
              <a:t> </a:t>
            </a:r>
            <a:r>
              <a:rPr dirty="0" err="1">
                <a:solidFill>
                  <a:srgbClr val="FF0000"/>
                </a:solidFill>
              </a:rPr>
              <a:t>legi</a:t>
            </a:r>
            <a:r>
              <a:rPr dirty="0">
                <a:solidFill>
                  <a:srgbClr val="FF0000"/>
                </a:solidFill>
              </a:rPr>
              <a:t> </a:t>
            </a:r>
            <a:r>
              <a:rPr dirty="0" err="1">
                <a:solidFill>
                  <a:srgbClr val="FF0000"/>
                </a:solidFill>
              </a:rPr>
              <a:t>generali</a:t>
            </a:r>
            <a:r>
              <a:rPr dirty="0">
                <a:solidFill>
                  <a:srgbClr val="FF0000"/>
                </a:solidFill>
              </a:rPr>
              <a:t>“? </a:t>
            </a:r>
          </a:p>
          <a:p>
            <a:pPr marL="596900" indent="-596900" algn="just" defTabSz="549148">
              <a:spcBef>
                <a:spcPts val="3900"/>
              </a:spcBef>
              <a:buSzPct val="100000"/>
              <a:buAutoNum type="alphaUcPeriod"/>
              <a:defRPr sz="3008" b="1">
                <a:solidFill>
                  <a:srgbClr val="0433FF"/>
                </a:solidFill>
              </a:defRPr>
            </a:pPr>
            <a:r>
              <a:rPr dirty="0" err="1">
                <a:solidFill>
                  <a:srgbClr val="FF0000"/>
                </a:solidFill>
              </a:rPr>
              <a:t>Pokud</a:t>
            </a:r>
            <a:r>
              <a:rPr dirty="0">
                <a:solidFill>
                  <a:srgbClr val="FF0000"/>
                </a:solidFill>
              </a:rPr>
              <a:t> ne, </a:t>
            </a:r>
            <a:r>
              <a:rPr dirty="0" err="1">
                <a:solidFill>
                  <a:srgbClr val="FF0000"/>
                </a:solidFill>
              </a:rPr>
              <a:t>jakým</a:t>
            </a:r>
            <a:r>
              <a:rPr dirty="0">
                <a:solidFill>
                  <a:srgbClr val="FF0000"/>
                </a:solidFill>
              </a:rPr>
              <a:t> </a:t>
            </a:r>
            <a:r>
              <a:rPr dirty="0" err="1">
                <a:solidFill>
                  <a:srgbClr val="FF0000"/>
                </a:solidFill>
              </a:rPr>
              <a:t>způsobem</a:t>
            </a:r>
            <a:r>
              <a:rPr dirty="0">
                <a:solidFill>
                  <a:srgbClr val="FF0000"/>
                </a:solidFill>
              </a:rPr>
              <a:t> </a:t>
            </a:r>
            <a:r>
              <a:rPr dirty="0" err="1">
                <a:solidFill>
                  <a:srgbClr val="FF0000"/>
                </a:solidFill>
              </a:rPr>
              <a:t>má</a:t>
            </a:r>
            <a:r>
              <a:rPr dirty="0">
                <a:solidFill>
                  <a:srgbClr val="FF0000"/>
                </a:solidFill>
              </a:rPr>
              <a:t> </a:t>
            </a:r>
            <a:r>
              <a:rPr dirty="0" err="1">
                <a:solidFill>
                  <a:srgbClr val="FF0000"/>
                </a:solidFill>
              </a:rPr>
              <a:t>postupovat</a:t>
            </a:r>
            <a:r>
              <a:rPr dirty="0">
                <a:solidFill>
                  <a:srgbClr val="FF0000"/>
                </a:solidFill>
              </a:rPr>
              <a:t>? </a:t>
            </a:r>
          </a:p>
          <a:p>
            <a:pPr marL="596900" indent="-596900" algn="just" defTabSz="549148">
              <a:spcBef>
                <a:spcPts val="3900"/>
              </a:spcBef>
              <a:buSzPct val="100000"/>
              <a:buAutoNum type="alphaUcPeriod"/>
              <a:defRPr sz="3008" b="1">
                <a:solidFill>
                  <a:srgbClr val="0433FF"/>
                </a:solidFill>
              </a:defRPr>
            </a:pPr>
            <a:r>
              <a:rPr dirty="0" err="1">
                <a:solidFill>
                  <a:srgbClr val="FF0000"/>
                </a:solidFill>
              </a:rPr>
              <a:t>Změnila</a:t>
            </a:r>
            <a:r>
              <a:rPr dirty="0">
                <a:solidFill>
                  <a:srgbClr val="FF0000"/>
                </a:solidFill>
              </a:rPr>
              <a:t> by se </a:t>
            </a:r>
            <a:r>
              <a:rPr dirty="0" err="1">
                <a:solidFill>
                  <a:srgbClr val="FF0000"/>
                </a:solidFill>
              </a:rPr>
              <a:t>situace</a:t>
            </a:r>
            <a:r>
              <a:rPr dirty="0">
                <a:solidFill>
                  <a:srgbClr val="FF0000"/>
                </a:solidFill>
              </a:rPr>
              <a:t>, </a:t>
            </a:r>
            <a:r>
              <a:rPr dirty="0" err="1">
                <a:solidFill>
                  <a:srgbClr val="FF0000"/>
                </a:solidFill>
              </a:rPr>
              <a:t>pokud</a:t>
            </a:r>
            <a:r>
              <a:rPr dirty="0">
                <a:solidFill>
                  <a:srgbClr val="FF0000"/>
                </a:solidFill>
              </a:rPr>
              <a:t> by se </a:t>
            </a:r>
            <a:r>
              <a:rPr dirty="0" err="1">
                <a:solidFill>
                  <a:srgbClr val="FF0000"/>
                </a:solidFill>
              </a:rPr>
              <a:t>setkal</a:t>
            </a:r>
            <a:r>
              <a:rPr dirty="0">
                <a:solidFill>
                  <a:srgbClr val="FF0000"/>
                </a:solidFill>
              </a:rPr>
              <a:t> s </a:t>
            </a:r>
            <a:r>
              <a:rPr dirty="0" err="1">
                <a:solidFill>
                  <a:srgbClr val="FF0000"/>
                </a:solidFill>
              </a:rPr>
              <a:t>rozporem</a:t>
            </a:r>
            <a:r>
              <a:rPr dirty="0">
                <a:solidFill>
                  <a:srgbClr val="FF0000"/>
                </a:solidFill>
              </a:rPr>
              <a:t> </a:t>
            </a:r>
            <a:r>
              <a:rPr dirty="0" err="1">
                <a:solidFill>
                  <a:srgbClr val="FF0000"/>
                </a:solidFill>
              </a:rPr>
              <a:t>mezi</a:t>
            </a:r>
            <a:r>
              <a:rPr dirty="0">
                <a:solidFill>
                  <a:srgbClr val="FF0000"/>
                </a:solidFill>
              </a:rPr>
              <a:t> </a:t>
            </a:r>
            <a:r>
              <a:rPr dirty="0" err="1">
                <a:solidFill>
                  <a:srgbClr val="FF0000"/>
                </a:solidFill>
              </a:rPr>
              <a:t>normou</a:t>
            </a:r>
            <a:r>
              <a:rPr dirty="0">
                <a:solidFill>
                  <a:srgbClr val="FF0000"/>
                </a:solidFill>
              </a:rPr>
              <a:t> </a:t>
            </a:r>
            <a:r>
              <a:rPr dirty="0" err="1">
                <a:solidFill>
                  <a:srgbClr val="FF0000"/>
                </a:solidFill>
              </a:rPr>
              <a:t>obsaženou</a:t>
            </a:r>
            <a:r>
              <a:rPr dirty="0">
                <a:solidFill>
                  <a:srgbClr val="FF0000"/>
                </a:solidFill>
              </a:rPr>
              <a:t> v </a:t>
            </a:r>
            <a:r>
              <a:rPr dirty="0" err="1">
                <a:solidFill>
                  <a:srgbClr val="FF0000"/>
                </a:solidFill>
              </a:rPr>
              <a:t>běžném</a:t>
            </a:r>
            <a:r>
              <a:rPr dirty="0">
                <a:solidFill>
                  <a:srgbClr val="FF0000"/>
                </a:solidFill>
              </a:rPr>
              <a:t> </a:t>
            </a:r>
            <a:r>
              <a:rPr dirty="0" err="1">
                <a:solidFill>
                  <a:srgbClr val="FF0000"/>
                </a:solidFill>
              </a:rPr>
              <a:t>zákoně</a:t>
            </a:r>
            <a:r>
              <a:rPr dirty="0">
                <a:solidFill>
                  <a:srgbClr val="FF0000"/>
                </a:solidFill>
              </a:rPr>
              <a:t> a </a:t>
            </a:r>
            <a:r>
              <a:rPr dirty="0" err="1">
                <a:solidFill>
                  <a:srgbClr val="FF0000"/>
                </a:solidFill>
              </a:rPr>
              <a:t>normou</a:t>
            </a:r>
            <a:r>
              <a:rPr dirty="0">
                <a:solidFill>
                  <a:srgbClr val="FF0000"/>
                </a:solidFill>
              </a:rPr>
              <a:t> </a:t>
            </a:r>
            <a:r>
              <a:rPr dirty="0" err="1">
                <a:solidFill>
                  <a:srgbClr val="FF0000"/>
                </a:solidFill>
              </a:rPr>
              <a:t>obsaženou</a:t>
            </a:r>
            <a:r>
              <a:rPr dirty="0">
                <a:solidFill>
                  <a:srgbClr val="FF0000"/>
                </a:solidFill>
              </a:rPr>
              <a:t> </a:t>
            </a:r>
            <a:r>
              <a:rPr dirty="0" err="1">
                <a:solidFill>
                  <a:srgbClr val="FF0000"/>
                </a:solidFill>
              </a:rPr>
              <a:t>ve</a:t>
            </a:r>
            <a:r>
              <a:rPr dirty="0">
                <a:solidFill>
                  <a:srgbClr val="FF0000"/>
                </a:solidFill>
              </a:rPr>
              <a:t> </a:t>
            </a:r>
            <a:r>
              <a:rPr dirty="0" err="1">
                <a:solidFill>
                  <a:srgbClr val="FF0000"/>
                </a:solidFill>
              </a:rPr>
              <a:t>vyhlášce</a:t>
            </a:r>
            <a:r>
              <a:rPr dirty="0">
                <a:solidFill>
                  <a:srgbClr val="FF0000"/>
                </a:solidFill>
              </a:rPr>
              <a:t> </a:t>
            </a:r>
            <a:r>
              <a:rPr dirty="0" err="1">
                <a:solidFill>
                  <a:srgbClr val="FF0000"/>
                </a:solidFill>
              </a:rPr>
              <a:t>ministerstva</a:t>
            </a:r>
            <a:r>
              <a:rPr dirty="0">
                <a:solidFill>
                  <a:srgbClr val="FF0000"/>
                </a:solidFill>
              </a:rPr>
              <a:t>? </a:t>
            </a:r>
            <a:r>
              <a:rPr dirty="0" err="1">
                <a:solidFill>
                  <a:srgbClr val="FF0000"/>
                </a:solidFill>
              </a:rPr>
              <a:t>Pokud</a:t>
            </a:r>
            <a:r>
              <a:rPr dirty="0">
                <a:solidFill>
                  <a:srgbClr val="FF0000"/>
                </a:solidFill>
              </a:rPr>
              <a:t> </a:t>
            </a:r>
            <a:r>
              <a:rPr dirty="0" err="1">
                <a:solidFill>
                  <a:srgbClr val="FF0000"/>
                </a:solidFill>
              </a:rPr>
              <a:t>ano</a:t>
            </a:r>
            <a:r>
              <a:rPr dirty="0">
                <a:solidFill>
                  <a:srgbClr val="FF0000"/>
                </a:solidFill>
              </a:rPr>
              <a:t>, </a:t>
            </a:r>
            <a:r>
              <a:rPr dirty="0" err="1">
                <a:solidFill>
                  <a:srgbClr val="FF0000"/>
                </a:solidFill>
              </a:rPr>
              <a:t>tak</a:t>
            </a:r>
            <a:r>
              <a:rPr dirty="0">
                <a:solidFill>
                  <a:srgbClr val="FF0000"/>
                </a:solidFill>
              </a:rPr>
              <a:t> </a:t>
            </a:r>
            <a:r>
              <a:rPr dirty="0" err="1">
                <a:solidFill>
                  <a:srgbClr val="FF0000"/>
                </a:solidFill>
              </a:rPr>
              <a:t>proč</a:t>
            </a:r>
            <a:r>
              <a:rPr dirty="0">
                <a:solidFill>
                  <a:srgbClr val="FF0000"/>
                </a:solidFill>
              </a:rPr>
              <a:t>?</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Řešení"/>
          <p:cNvSpPr txBox="1">
            <a:spLocks noGrp="1"/>
          </p:cNvSpPr>
          <p:nvPr>
            <p:ph type="title"/>
          </p:nvPr>
        </p:nvSpPr>
        <p:spPr>
          <a:prstGeom prst="rect">
            <a:avLst/>
          </a:prstGeom>
        </p:spPr>
        <p:txBody>
          <a:bodyPr/>
          <a:lstStyle>
            <a:lvl1pPr>
              <a:defRPr>
                <a:solidFill>
                  <a:srgbClr val="0433FF"/>
                </a:solidFill>
              </a:defRPr>
            </a:lvl1pPr>
          </a:lstStyle>
          <a:p>
            <a:r>
              <a:rPr dirty="0" err="1">
                <a:solidFill>
                  <a:srgbClr val="0070C0"/>
                </a:solidFill>
              </a:rPr>
              <a:t>Řešení</a:t>
            </a:r>
            <a:endParaRPr dirty="0">
              <a:solidFill>
                <a:srgbClr val="0070C0"/>
              </a:solidFill>
            </a:endParaRPr>
          </a:p>
        </p:txBody>
      </p:sp>
      <p:sp>
        <p:nvSpPr>
          <p:cNvPr id="181" name="Ne, předpisy jsou vůči sobě v hierarchickém vztahu co do právní síly, nikoliv obecnosti a speciality.…"/>
          <p:cNvSpPr txBox="1">
            <a:spLocks noGrp="1"/>
          </p:cNvSpPr>
          <p:nvPr>
            <p:ph type="body" idx="1"/>
          </p:nvPr>
        </p:nvSpPr>
        <p:spPr>
          <a:prstGeom prst="rect">
            <a:avLst/>
          </a:prstGeom>
        </p:spPr>
        <p:txBody>
          <a:bodyPr/>
          <a:lstStyle/>
          <a:p>
            <a:pPr marL="508000" indent="-508000" algn="just" defTabSz="467359">
              <a:spcBef>
                <a:spcPts val="3300"/>
              </a:spcBef>
              <a:buSzPct val="100000"/>
              <a:buAutoNum type="alphaUcPeriod"/>
              <a:defRPr sz="2560"/>
            </a:pPr>
            <a:r>
              <a:t>Ne, předpisy jsou vůči sobě v hierarchickém vztahu co do právní síly, nikoliv obecnosti a speciality. </a:t>
            </a:r>
          </a:p>
          <a:p>
            <a:pPr marL="508000" indent="-508000" algn="just" defTabSz="467359">
              <a:spcBef>
                <a:spcPts val="3300"/>
              </a:spcBef>
              <a:buSzPct val="100000"/>
              <a:buAutoNum type="alphaUcPeriod"/>
              <a:defRPr sz="2560"/>
            </a:pPr>
            <a:r>
              <a:t>Musí věc předložit Ústavnímu soudu, a to ve formě návrhu na zrušení zákona nebo jeho části. Tuto povinnost zakotvuje čl. 95 Ústavy: </a:t>
            </a:r>
            <a:r>
              <a:rPr i="1"/>
              <a:t>(1) Soudce je při rozhodování vázán zákonem a mezinárodní smlouvou, která je součástí právního řádu; je oprávněn posoudit soulad jiného právního předpisu se zákonem nebo s takovou mezinárodní smlouvou; (2) Dojde-li soud k závěru, že zákon, jehož má být při řešení věci použito, je v rozporu s ústavním pořádkem, předloží věc Ústavnímu soudu.</a:t>
            </a:r>
          </a:p>
          <a:p>
            <a:pPr marL="508000" indent="-508000" algn="just" defTabSz="467359">
              <a:spcBef>
                <a:spcPts val="3300"/>
              </a:spcBef>
              <a:buSzPct val="100000"/>
              <a:buAutoNum type="alphaUcPeriod"/>
              <a:defRPr sz="2560"/>
            </a:pPr>
            <a:r>
              <a:t>Obecné soudy nemají aktivní legitimaci pro podávání návrhu na zrušení „jiných právních předpisů“ (tedy i vyhlášek), ve smyslu § 64 odst. 2 a 3 zákona o ústavním soudu. Soud je nicméně povinen takovou vyhlášku neaplikovat.  </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C071B7-6D59-1F2A-842F-C507C540E8A9}"/>
              </a:ext>
            </a:extLst>
          </p:cNvPr>
          <p:cNvSpPr>
            <a:spLocks noGrp="1"/>
          </p:cNvSpPr>
          <p:nvPr>
            <p:ph type="title"/>
          </p:nvPr>
        </p:nvSpPr>
        <p:spPr>
          <a:xfrm>
            <a:off x="880532" y="719417"/>
            <a:ext cx="10368077" cy="2132787"/>
          </a:xfrm>
        </p:spPr>
        <p:txBody>
          <a:bodyPr/>
          <a:lstStyle/>
          <a:p>
            <a:r>
              <a:rPr lang="cs-CZ" dirty="0">
                <a:solidFill>
                  <a:srgbClr val="0070C0"/>
                </a:solidFill>
              </a:rPr>
              <a:t>Příklady</a:t>
            </a:r>
            <a:endParaRPr lang="cs-CZ" dirty="0"/>
          </a:p>
        </p:txBody>
      </p:sp>
      <p:sp>
        <p:nvSpPr>
          <p:cNvPr id="3" name="Zástupný text 2">
            <a:extLst>
              <a:ext uri="{FF2B5EF4-FFF2-40B4-BE49-F238E27FC236}">
                <a16:creationId xmlns:a16="http://schemas.microsoft.com/office/drawing/2014/main" id="{1F54E78A-E52B-FA96-17C7-C0FDABC44AB3}"/>
              </a:ext>
            </a:extLst>
          </p:cNvPr>
          <p:cNvSpPr>
            <a:spLocks noGrp="1"/>
          </p:cNvSpPr>
          <p:nvPr>
            <p:ph type="body" idx="1"/>
          </p:nvPr>
        </p:nvSpPr>
        <p:spPr>
          <a:xfrm>
            <a:off x="880532" y="2246490"/>
            <a:ext cx="11988801" cy="7419871"/>
          </a:xfrm>
        </p:spPr>
        <p:txBody>
          <a:bodyPr>
            <a:normAutofit fontScale="47500" lnSpcReduction="20000"/>
          </a:bodyPr>
          <a:lstStyle/>
          <a:p>
            <a:pPr marL="0" indent="0" algn="just">
              <a:buNone/>
            </a:pPr>
            <a:r>
              <a:rPr lang="cs-CZ" b="1" dirty="0"/>
              <a:t>Správní orgán shledal pana J. P. vinným ze spáchání přestupku proti bezpečnosti a plynulosti provozu na pozemních komunikacích. J. P. se nyní domáhá v rámci správního soudnictví zrušení tohoto rozhodnutí. Svou argumentaci přitom opírá o jazykový výklad následujícího ustanovení zákona č. 361/2000 Sb., o provozu na pozemních komunikacích a o změnách některých zákonů (zákon o silničním provozu):</a:t>
            </a:r>
          </a:p>
          <a:p>
            <a:pPr algn="ctr"/>
            <a:r>
              <a:rPr lang="cs-CZ" dirty="0"/>
              <a:t>§ 70</a:t>
            </a:r>
          </a:p>
          <a:p>
            <a:pPr marL="0" indent="0" algn="just">
              <a:buNone/>
            </a:pPr>
            <a:r>
              <a:rPr lang="cs-CZ" i="1" dirty="0"/>
              <a:t>(1) Při řízení provozu na křižovatce se užívá zejména světelných signálů tříbarevné soustavy s plnými signály nebo se směrovými signály.</a:t>
            </a:r>
          </a:p>
          <a:p>
            <a:pPr marL="0" indent="0" algn="just">
              <a:buNone/>
            </a:pPr>
            <a:r>
              <a:rPr lang="cs-CZ" i="1" dirty="0"/>
              <a:t>(2) Při řízení provozu na křižovatce znamená pro řidiče</a:t>
            </a:r>
          </a:p>
          <a:p>
            <a:pPr marL="514350" indent="-514350" algn="just">
              <a:buFont typeface="+mj-lt"/>
              <a:buAutoNum type="alphaLcParenR"/>
            </a:pPr>
            <a:r>
              <a:rPr lang="cs-CZ" i="1" dirty="0"/>
              <a:t>signál s červeným světlem „Stůj!“ povinnost zastavit vozidlo před dopravní značkou „Příčná čára souvislá“, „Příčná čára souvislá se symbolem Dej přednost v jízdě!“ a „Příčná čára souvislá s nápisem STOP“, a kde taková dopravní značka není, před světelným signalizačním zařízením,</a:t>
            </a:r>
          </a:p>
          <a:p>
            <a:pPr marL="514350" indent="-514350" algn="just">
              <a:buFont typeface="+mj-lt"/>
              <a:buAutoNum type="alphaLcParenR"/>
            </a:pPr>
            <a:r>
              <a:rPr lang="cs-CZ" i="1" dirty="0"/>
              <a:t>signál se současně svítícím červeným a žlutým světlem „Pozor!“ povinnost připravit se k jízdě,</a:t>
            </a:r>
          </a:p>
          <a:p>
            <a:pPr marL="514350" indent="-514350" algn="just">
              <a:buFont typeface="+mj-lt"/>
              <a:buAutoNum type="alphaLcParenR"/>
            </a:pPr>
            <a:r>
              <a:rPr lang="cs-CZ" i="1" dirty="0"/>
              <a:t>signál se zeleným plným kruhovým světlem "Volno" možnost pokračovat v jízdě, a dodrží-li ustanovení o odbočování, může odbočit vpravo nebo vlevo, přičemž musí dát přednost chodcům přecházejícím ve volném směru po přechodu pro chodce a cyklistům přejíždějícím ve volném směru po přejezdu pro cyklisty. Svítí-li signál "Signál pro opuštění křižovatky" umístěný v protilehlém rohu křižovatky, neplatí pro odbočování vlevo § 21 odst. 5,</a:t>
            </a:r>
          </a:p>
          <a:p>
            <a:pPr marL="514350" indent="-514350" algn="just">
              <a:buFont typeface="+mj-lt"/>
              <a:buAutoNum type="alphaLcParenR"/>
            </a:pPr>
            <a:r>
              <a:rPr lang="cs-CZ" i="1"/>
              <a:t>signál </a:t>
            </a:r>
            <a:r>
              <a:rPr lang="cs-CZ" i="1" dirty="0"/>
              <a:t>se žlutým světlem „Pozor!“ povinnost zastavit vozidlo před dopravní značkou „Příčná čára souvislá“, „Příčná čára souvislá se symbolem Dej přednost v jízdě!“ a „Příčná čára souvislá s nápisem STOP“, a kde taková dopravní značka není, před světelným signalizačním zařízením; je-li však toto vozidlo při rozsvícení tohoto signálu již tak blízko, že by řidič nemohl vozidlo bezpečně zastavit, smí pokračovat v jízdě. Svítí-li světlo tohoto signálu přerušovaně, nejde o křižovatku s provozem řízeným světelnými signály, e)signál se zelenou směrovou šipkou nebo šipkami (například „Signál pro přímý směr“, „Kombinovaný signál pro přímý směr a odbočování vpravo“) možnost pokračovat v jízdě jen ve směru, kterým šipka nebo šipky ukazují. Směřuje-li zelená šipka vlevo, neplatí pro odbočování vlevo § 21 odst. 5,</a:t>
            </a:r>
          </a:p>
          <a:p>
            <a:pPr marL="514350" indent="-514350" algn="just">
              <a:buFont typeface="+mj-lt"/>
              <a:buAutoNum type="alphaLcParenR"/>
            </a:pPr>
            <a:r>
              <a:rPr lang="cs-CZ" i="1" dirty="0"/>
              <a:t>signál „Signál žlutého světla ve tvaru chodce“, jímž je doplněn signál se zelenou šipkou směřující vpravo nebo vlevo, upozorňuje řidiče, že při jízdě směrem, kterým tato šipka ukazuje, křižuje směr chůze přecházejících chodců,</a:t>
            </a:r>
          </a:p>
          <a:p>
            <a:pPr marL="514350" indent="-514350" algn="just">
              <a:buFont typeface="+mj-lt"/>
              <a:buAutoNum type="alphaLcParenR"/>
            </a:pPr>
            <a:r>
              <a:rPr lang="cs-CZ" i="1" dirty="0"/>
              <a:t>signál „Doplňková zelená šipka“ svítící současně se signálem s červeným světlem „Stůj!“ nebo se žlutým světlem „Pozor!“ možnost pokračovat v jízdě jen ve směru, kterým šipka nebo šipky ukazují; přitom řidič musí dát přednost v jízdě vozidlům a jezdcům na zvířatech jedoucím ve volném směru a útvarům chodců jdoucím ve volném směru; přitom nesmí ohrozit ani omezit přecházející chodce.</a:t>
            </a:r>
          </a:p>
          <a:p>
            <a:pPr algn="just"/>
            <a:r>
              <a:rPr lang="cs-CZ" i="1" dirty="0"/>
              <a:t>(3)Při řízení provozu mimo křižovatku, například před přechodem pro chodce nebo před nepřehledným místem, platí obdobně odstavec 2.</a:t>
            </a:r>
          </a:p>
          <a:p>
            <a:pPr algn="just"/>
            <a:r>
              <a:rPr lang="cs-CZ" b="1" dirty="0"/>
              <a:t>Podle J. P. mu zákon ukládá v případě signálu s červeným světlem povinnost zastavit vozidlo. Zdůrazňuje přitom rozdíl mezi zastavením a stáním. Tvrdí, že pokud na křižovatce zastavil, rozhlédl se a následně pokračoval v jízdě, splnil tím svou zákonem stanovenou povinnost a přestupku se tedy nemohl dopustit.</a:t>
            </a:r>
          </a:p>
          <a:p>
            <a:pPr algn="just"/>
            <a:r>
              <a:rPr lang="cs-CZ" b="1" dirty="0">
                <a:solidFill>
                  <a:srgbClr val="FF0000"/>
                </a:solidFill>
              </a:rPr>
              <a:t>O jaký výklad uvedeného ustanovení J. P. opírá svůj závěr? Vymyslete argumenty proti jím představenému řešení. Použijte přitom zejména systematický výklad.</a:t>
            </a:r>
          </a:p>
        </p:txBody>
      </p:sp>
    </p:spTree>
    <p:extLst>
      <p:ext uri="{BB962C8B-B14F-4D97-AF65-F5344CB8AC3E}">
        <p14:creationId xmlns:p14="http://schemas.microsoft.com/office/powerpoint/2010/main" val="42081117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42AE72-5583-EC87-64F8-0F6CB499E72B}"/>
              </a:ext>
            </a:extLst>
          </p:cNvPr>
          <p:cNvSpPr>
            <a:spLocks noGrp="1"/>
          </p:cNvSpPr>
          <p:nvPr>
            <p:ph type="title"/>
          </p:nvPr>
        </p:nvSpPr>
        <p:spPr/>
        <p:txBody>
          <a:bodyPr/>
          <a:lstStyle/>
          <a:p>
            <a:r>
              <a:rPr lang="cs-CZ" dirty="0">
                <a:solidFill>
                  <a:schemeClr val="accent1"/>
                </a:solidFill>
              </a:rPr>
              <a:t>Test proporcionality</a:t>
            </a:r>
          </a:p>
        </p:txBody>
      </p:sp>
      <p:sp>
        <p:nvSpPr>
          <p:cNvPr id="3" name="Zástupný obsah 2">
            <a:extLst>
              <a:ext uri="{FF2B5EF4-FFF2-40B4-BE49-F238E27FC236}">
                <a16:creationId xmlns:a16="http://schemas.microsoft.com/office/drawing/2014/main" id="{9105A4F9-FB9D-564B-AE47-A8BCE0E9ABE6}"/>
              </a:ext>
            </a:extLst>
          </p:cNvPr>
          <p:cNvSpPr>
            <a:spLocks noGrp="1"/>
          </p:cNvSpPr>
          <p:nvPr>
            <p:ph idx="1"/>
          </p:nvPr>
        </p:nvSpPr>
        <p:spPr>
          <a:xfrm>
            <a:off x="846667" y="2607733"/>
            <a:ext cx="11887200" cy="6784623"/>
          </a:xfrm>
        </p:spPr>
        <p:txBody>
          <a:bodyPr>
            <a:normAutofit fontScale="70000" lnSpcReduction="20000"/>
          </a:bodyPr>
          <a:lstStyle/>
          <a:p>
            <a:pPr algn="just">
              <a:buFont typeface="Arial" panose="020B0604020202020204" pitchFamily="34" charset="0"/>
              <a:buChar char="•"/>
            </a:pPr>
            <a:r>
              <a:rPr lang="pl-PL" dirty="0"/>
              <a:t>čl. 4 odst. 4 LZPS: </a:t>
            </a:r>
            <a:r>
              <a:rPr lang="pl-PL" i="1" dirty="0"/>
              <a:t>„Při používání ustanovení o mezích základních práv a svobod musí být šetřeno jejich podstaty a smyslu. Taková omezení nesmějí být zneužívána k jiným účelům, než pro které byla stanovena.”</a:t>
            </a:r>
          </a:p>
          <a:p>
            <a:pPr algn="just">
              <a:buFont typeface="Arial" panose="020B0604020202020204" pitchFamily="34" charset="0"/>
              <a:buChar char="•"/>
            </a:pPr>
            <a:r>
              <a:rPr lang="pl-PL" b="1" dirty="0"/>
              <a:t>Alexyho vážící formule: </a:t>
            </a:r>
            <a:r>
              <a:rPr lang="pl-PL" i="1" dirty="0"/>
              <a:t>„</a:t>
            </a:r>
            <a:r>
              <a:rPr lang="cs-CZ" i="1" dirty="0"/>
              <a:t>Čím větší je míra nenaplnění či omezení jednoho principu, tím větší musí být důležitost naplnění principu jiného.“</a:t>
            </a:r>
          </a:p>
          <a:p>
            <a:pPr algn="just">
              <a:buFont typeface="Arial" panose="020B0604020202020204" pitchFamily="34" charset="0"/>
              <a:buChar char="•"/>
            </a:pPr>
            <a:r>
              <a:rPr lang="cs-CZ" b="1" dirty="0"/>
              <a:t>Praxe ústavního soudu: </a:t>
            </a:r>
            <a:r>
              <a:rPr lang="cs-CZ" dirty="0"/>
              <a:t>Anonymní svědek, Rekognice podle fotografií. </a:t>
            </a:r>
          </a:p>
          <a:p>
            <a:pPr marL="0" indent="0" algn="just">
              <a:buNone/>
            </a:pPr>
            <a:r>
              <a:rPr lang="cs-CZ" b="1" dirty="0"/>
              <a:t>Tři kroky (starší varianta):</a:t>
            </a:r>
          </a:p>
          <a:p>
            <a:pPr marL="514350" indent="-514350" algn="just">
              <a:buFont typeface="+mj-lt"/>
              <a:buAutoNum type="alphaLcParenR"/>
            </a:pPr>
            <a:r>
              <a:rPr lang="cs-CZ" b="1" dirty="0"/>
              <a:t>kritérium vhodnosti: </a:t>
            </a:r>
            <a:r>
              <a:rPr lang="cs-CZ" dirty="0"/>
              <a:t>soud zkoumá, zdali „institut omezující určité základní právo, umožňuje dosáhnout stanovený cíl“</a:t>
            </a:r>
          </a:p>
          <a:p>
            <a:pPr marL="514350" indent="-514350" algn="just">
              <a:buFont typeface="+mj-lt"/>
              <a:buAutoNum type="alphaLcParenR"/>
            </a:pPr>
            <a:r>
              <a:rPr lang="cs-CZ" b="1" dirty="0"/>
              <a:t>kritérium potřebnosti (nutnosti): </a:t>
            </a:r>
            <a:r>
              <a:rPr lang="cs-CZ" dirty="0"/>
              <a:t>soud zkoumá, zdali by stanoveného cíle nemohlo být dosaženo „jinými opatřeními, umožňujícími dosáhnout stejného cíle, avšak nedotýkajícími se základních práv a svobod“</a:t>
            </a:r>
          </a:p>
          <a:p>
            <a:pPr marL="514350" indent="-514350" algn="just">
              <a:buFont typeface="+mj-lt"/>
              <a:buAutoNum type="alphaLcParenR"/>
            </a:pPr>
            <a:r>
              <a:rPr lang="cs-CZ" b="1" dirty="0"/>
              <a:t>kritérium poměřování: </a:t>
            </a:r>
            <a:r>
              <a:rPr lang="cs-CZ" dirty="0"/>
              <a:t>soud porovnává „závažnost obou v kolizi stojících základních práv“, což </a:t>
            </a:r>
            <a:r>
              <a:rPr lang="cs-CZ" dirty="0">
                <a:solidFill>
                  <a:srgbClr val="FF0000"/>
                </a:solidFill>
              </a:rPr>
              <a:t>„spočívá ve zvažování empirických, systémových, kontextových i hodnotových argumentů“</a:t>
            </a:r>
          </a:p>
          <a:p>
            <a:pPr marL="0" indent="0" algn="just">
              <a:buNone/>
            </a:pPr>
            <a:r>
              <a:rPr lang="cs-CZ" b="1" dirty="0"/>
              <a:t>Tři kroky (současná varianta):</a:t>
            </a:r>
          </a:p>
          <a:p>
            <a:pPr marL="514350" indent="-514350" algn="just">
              <a:buFont typeface="+mj-lt"/>
              <a:buAutoNum type="alphaLcParenR"/>
            </a:pPr>
            <a:r>
              <a:rPr lang="cs-CZ" b="1" dirty="0"/>
              <a:t>test vhodnosti </a:t>
            </a:r>
            <a:r>
              <a:rPr lang="cs-CZ" dirty="0"/>
              <a:t>– odpovídá na otázku, zdali je omezení limitující lidské právo způsobilé dosáhnout svého cíle,</a:t>
            </a:r>
          </a:p>
          <a:p>
            <a:pPr marL="514350" indent="-514350" algn="just">
              <a:buFont typeface="+mj-lt"/>
              <a:buAutoNum type="alphaLcParenR"/>
            </a:pPr>
            <a:r>
              <a:rPr lang="cs-CZ" b="1" dirty="0"/>
              <a:t>test nezbytnosti </a:t>
            </a:r>
            <a:r>
              <a:rPr lang="cs-CZ" dirty="0"/>
              <a:t>– zkoumá, zda neexistuje opatření, které je způsobilé dosáhnout stejného cíle přinejmenším ve stejné míře a zároveň je šetrnější vůči omezenému lidskému právu,</a:t>
            </a:r>
          </a:p>
          <a:p>
            <a:pPr marL="514350" indent="-514350" algn="just">
              <a:buFont typeface="+mj-lt"/>
              <a:buAutoNum type="alphaLcParenR"/>
            </a:pPr>
            <a:r>
              <a:rPr lang="cs-CZ" b="1" dirty="0"/>
              <a:t>test proporcionality </a:t>
            </a:r>
            <a:r>
              <a:rPr lang="cs-CZ" b="1" dirty="0" err="1"/>
              <a:t>stricto</a:t>
            </a:r>
            <a:r>
              <a:rPr lang="cs-CZ" b="1" dirty="0"/>
              <a:t> </a:t>
            </a:r>
            <a:r>
              <a:rPr lang="cs-CZ" b="1" dirty="0" err="1"/>
              <a:t>sensu</a:t>
            </a:r>
            <a:r>
              <a:rPr lang="cs-CZ" b="1" dirty="0"/>
              <a:t> </a:t>
            </a:r>
            <a:r>
              <a:rPr lang="cs-CZ" dirty="0"/>
              <a:t>– vyvažuje mezi dvěma kolidujícími principy.</a:t>
            </a:r>
          </a:p>
          <a:p>
            <a:pPr marL="514350" indent="-514350" algn="just">
              <a:buFont typeface="+mj-lt"/>
              <a:buAutoNum type="alphaLcParenR"/>
            </a:pPr>
            <a:endParaRPr lang="cs-CZ" dirty="0">
              <a:solidFill>
                <a:srgbClr val="FF0000"/>
              </a:solidFill>
            </a:endParaRPr>
          </a:p>
        </p:txBody>
      </p:sp>
    </p:spTree>
    <p:extLst>
      <p:ext uri="{BB962C8B-B14F-4D97-AF65-F5344CB8AC3E}">
        <p14:creationId xmlns:p14="http://schemas.microsoft.com/office/powerpoint/2010/main" val="9990105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3BEEBD-A208-AF5A-2E37-8D38AECFBFBB}"/>
              </a:ext>
            </a:extLst>
          </p:cNvPr>
          <p:cNvSpPr>
            <a:spLocks noGrp="1"/>
          </p:cNvSpPr>
          <p:nvPr>
            <p:ph type="title"/>
          </p:nvPr>
        </p:nvSpPr>
        <p:spPr/>
        <p:txBody>
          <a:bodyPr/>
          <a:lstStyle/>
          <a:p>
            <a:r>
              <a:rPr lang="cs-CZ" dirty="0">
                <a:solidFill>
                  <a:srgbClr val="0070C0"/>
                </a:solidFill>
              </a:rPr>
              <a:t>Řešení</a:t>
            </a:r>
            <a:endParaRPr lang="cs-CZ" dirty="0"/>
          </a:p>
        </p:txBody>
      </p:sp>
      <p:sp>
        <p:nvSpPr>
          <p:cNvPr id="3" name="Zástupný text 2">
            <a:extLst>
              <a:ext uri="{FF2B5EF4-FFF2-40B4-BE49-F238E27FC236}">
                <a16:creationId xmlns:a16="http://schemas.microsoft.com/office/drawing/2014/main" id="{F354B85F-3EDC-7770-3DD4-B4967022001A}"/>
              </a:ext>
            </a:extLst>
          </p:cNvPr>
          <p:cNvSpPr>
            <a:spLocks noGrp="1"/>
          </p:cNvSpPr>
          <p:nvPr>
            <p:ph type="body" idx="1"/>
          </p:nvPr>
        </p:nvSpPr>
        <p:spPr>
          <a:xfrm>
            <a:off x="822780" y="2731911"/>
            <a:ext cx="11359240" cy="6592711"/>
          </a:xfrm>
        </p:spPr>
        <p:txBody>
          <a:bodyPr>
            <a:normAutofit fontScale="70000" lnSpcReduction="20000"/>
          </a:bodyPr>
          <a:lstStyle/>
          <a:p>
            <a:pPr algn="just"/>
            <a:r>
              <a:rPr lang="cs-CZ" i="1" dirty="0"/>
              <a:t>„Ustanovení § 70 zákona o silničním provozu stanoví pravidla chování řidičů za situace, kdy je provoz řízen světelnými signály. Je nepochybně pravdou, že ve svém odst. 2 písm. a) ukládá řidiči povinnost na signál s červeným světlem „Stůj!“ před dopravní značkou „Příčná čára souvislá“ vozidlo toliko zastavit. </a:t>
            </a:r>
            <a:r>
              <a:rPr lang="cs-CZ" i="1" u="sng" dirty="0"/>
              <a:t>Uvedené ustanovení však nelze vykládat izolovaně</a:t>
            </a:r>
            <a:r>
              <a:rPr lang="cs-CZ" i="1" dirty="0"/>
              <a:t>, bez návaznosti na další úpravu chování řidičů při řízení provozu světelnými signály. Již následující ustanovení § 70 odst. 2 písm. b) totiž stanoví, jak se má řidič chovat při signálu se současně svítícím červeným a žlutým světlem „Pozor!“. Za tohoto stavu světelného zařízení má řidič povinnost připravit se k jízdě. Dle písm. c) téže normy pak signál se zeleným plným kruhovým světlem „Volno“ znamená pro řidiče možnost pokračovat v jízdě. Z uvedeného vyplývá, že povinnosti řidiče při signálu s červeným světlem „Stůj!“ je nezbytné vykládat v souvislosti s následnou úpravou povinností řidiče při dalších světelných signálech. Je zřejmé, že ustanovení § 70 odst. 2 písm. a) zákona o silničním provozu neobsahuje výslovnou povinnost řidiče stát po zastavení vozidla při signálu s červeným světlem „Stůj!“, dokud tento signál nebude vystřídán jiným, právě z toho důvodu, že bezprostředně navazující ustanovení upravují chování řidiče při světelných signálech, které po signálu „Stůj!“ následují. A v nich je zakotvena jednak povinnost řidiče připravit se k jízdě a následně možnost pokračovat v jízdě. </a:t>
            </a:r>
            <a:r>
              <a:rPr lang="cs-CZ" i="1" u="sng" dirty="0"/>
              <a:t>Za použití argumentu a contrario</a:t>
            </a:r>
            <a:r>
              <a:rPr lang="cs-CZ" i="1" dirty="0"/>
              <a:t> lze tedy dovodit, že řidič vozidla může pokračovat v jízdě, poté co vozidlo zastavil, až na signál se zeleným plným kruhovým světlem „Volno“, nikoliv pokud stále svítí signál s červeným světlem „Stůj“. Z uvedeného systematického výkladu dle Nejvyššího soudu nepochybně plyne, že řidič je povinen při řízení provozu na křižovatce světelnými signály na signál s červeným světlem „Stůj!“ jím řízené vozidlo před dopravní značkou „Příčná čára souvislá“ nikoliv pouze zastavit, ale nesmí tuto dopravní značku přejet, dokud mu světelný signál se zeleným plným kruhovým světlem „Volno“ nedá možnost pokračovat v jízdě.“ </a:t>
            </a:r>
            <a:r>
              <a:rPr lang="cs-CZ" dirty="0"/>
              <a:t>(rozhodnutí NSS, 3 As 3/2012-20)</a:t>
            </a:r>
          </a:p>
          <a:p>
            <a:pPr>
              <a:buFont typeface="Arial" panose="020B0604020202020204" pitchFamily="34" charset="0"/>
              <a:buChar char="•"/>
            </a:pPr>
            <a:r>
              <a:rPr lang="cs-CZ" b="1" dirty="0"/>
              <a:t>Pokud zákon říká, že na zelenou může auto jet („možnost pokračovat v jízdě“), pak </a:t>
            </a:r>
            <a:r>
              <a:rPr lang="cs-CZ" b="1" i="1" dirty="0"/>
              <a:t>a contrario </a:t>
            </a:r>
            <a:r>
              <a:rPr lang="cs-CZ" b="1" dirty="0"/>
              <a:t>platí, že na červenou se nemá pouze zastavit, ale i stát. </a:t>
            </a:r>
            <a:r>
              <a:rPr lang="cs-CZ" dirty="0"/>
              <a:t>Jedná se o příklad použití kombinace  systematického a logického výkladu. </a:t>
            </a:r>
          </a:p>
          <a:p>
            <a:pPr algn="just">
              <a:buFont typeface="Arial" panose="020B0604020202020204" pitchFamily="34" charset="0"/>
              <a:buChar char="•"/>
            </a:pPr>
            <a:r>
              <a:rPr lang="cs-CZ" b="1" dirty="0"/>
              <a:t>NSS používá v následujícím odstavci i výklad teleologický: </a:t>
            </a:r>
            <a:r>
              <a:rPr lang="cs-CZ" i="1" dirty="0"/>
              <a:t>„Ustanovení § 70 zákona o silničním provozu stanoví taková pravidla chování v případech, kdy je provoz řízen světelnými signály. Je proto nutno je vykládat tak, aby byl naplněn jeho účel, tedy aby dle něho mohl probíhat za situace jím upravené provoz na pozemních komunikacích pokud možno bezkonfliktně, bez vzniku nehod a z toho vyplývajících škod.“</a:t>
            </a:r>
          </a:p>
          <a:p>
            <a:endParaRPr lang="cs-CZ" dirty="0"/>
          </a:p>
        </p:txBody>
      </p:sp>
    </p:spTree>
    <p:extLst>
      <p:ext uri="{BB962C8B-B14F-4D97-AF65-F5344CB8AC3E}">
        <p14:creationId xmlns:p14="http://schemas.microsoft.com/office/powerpoint/2010/main" val="379886339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Příklady"/>
          <p:cNvSpPr txBox="1">
            <a:spLocks noGrp="1"/>
          </p:cNvSpPr>
          <p:nvPr>
            <p:ph type="title"/>
          </p:nvPr>
        </p:nvSpPr>
        <p:spPr>
          <a:xfrm>
            <a:off x="1079703" y="603707"/>
            <a:ext cx="10368077" cy="2132787"/>
          </a:xfrm>
          <a:prstGeom prst="rect">
            <a:avLst/>
          </a:prstGeom>
        </p:spPr>
        <p:txBody>
          <a:bodyPr/>
          <a:lstStyle>
            <a:lvl1pPr>
              <a:defRPr>
                <a:solidFill>
                  <a:srgbClr val="0433FF"/>
                </a:solidFill>
              </a:defRPr>
            </a:lvl1pPr>
          </a:lstStyle>
          <a:p>
            <a:r>
              <a:rPr lang="cs-CZ" dirty="0">
                <a:solidFill>
                  <a:srgbClr val="0070C0"/>
                </a:solidFill>
              </a:rPr>
              <a:t>Příklady</a:t>
            </a:r>
            <a:endParaRPr dirty="0"/>
          </a:p>
        </p:txBody>
      </p:sp>
      <p:sp>
        <p:nvSpPr>
          <p:cNvPr id="184" name="Ustanovení § 58 odst. 3, zákona č. 90/1995 Sb., o jednacím řádu poslanecké sněmovny:…"/>
          <p:cNvSpPr txBox="1">
            <a:spLocks noGrp="1"/>
          </p:cNvSpPr>
          <p:nvPr>
            <p:ph type="body" idx="1"/>
          </p:nvPr>
        </p:nvSpPr>
        <p:spPr>
          <a:xfrm>
            <a:off x="1079703" y="2159000"/>
            <a:ext cx="11734800" cy="7289799"/>
          </a:xfrm>
          <a:prstGeom prst="rect">
            <a:avLst/>
          </a:prstGeom>
        </p:spPr>
        <p:txBody>
          <a:bodyPr>
            <a:noAutofit/>
          </a:bodyPr>
          <a:lstStyle/>
          <a:p>
            <a:pPr marL="0" indent="0" algn="just" defTabSz="321310">
              <a:spcBef>
                <a:spcPts val="2300"/>
              </a:spcBef>
              <a:buSzTx/>
              <a:buNone/>
              <a:defRPr sz="1760"/>
            </a:pPr>
            <a:r>
              <a:rPr sz="1800" dirty="0" err="1"/>
              <a:t>Ustanovení</a:t>
            </a:r>
            <a:r>
              <a:rPr sz="1800" dirty="0"/>
              <a:t> § 58 </a:t>
            </a:r>
            <a:r>
              <a:rPr sz="1800" dirty="0" err="1"/>
              <a:t>odst</a:t>
            </a:r>
            <a:r>
              <a:rPr sz="1800" dirty="0"/>
              <a:t>. 3, </a:t>
            </a:r>
            <a:r>
              <a:rPr sz="1800" dirty="0" err="1"/>
              <a:t>zákona</a:t>
            </a:r>
            <a:r>
              <a:rPr sz="1800" dirty="0"/>
              <a:t> č. 90/1995 Sb., o </a:t>
            </a:r>
            <a:r>
              <a:rPr sz="1800" dirty="0" err="1"/>
              <a:t>jednacím</a:t>
            </a:r>
            <a:r>
              <a:rPr sz="1800" dirty="0"/>
              <a:t> </a:t>
            </a:r>
            <a:r>
              <a:rPr sz="1800" dirty="0" err="1"/>
              <a:t>řádu</a:t>
            </a:r>
            <a:r>
              <a:rPr sz="1800" dirty="0"/>
              <a:t> </a:t>
            </a:r>
            <a:r>
              <a:rPr sz="1800" dirty="0" err="1"/>
              <a:t>poslanecké</a:t>
            </a:r>
            <a:r>
              <a:rPr sz="1800" dirty="0"/>
              <a:t> </a:t>
            </a:r>
            <a:r>
              <a:rPr sz="1800" dirty="0" err="1"/>
              <a:t>sněmovny</a:t>
            </a:r>
            <a:r>
              <a:rPr sz="1800" dirty="0"/>
              <a:t>:</a:t>
            </a:r>
          </a:p>
          <a:p>
            <a:pPr marL="0" indent="0" algn="just" defTabSz="321310">
              <a:spcBef>
                <a:spcPts val="2300"/>
              </a:spcBef>
              <a:buSzTx/>
              <a:buNone/>
              <a:defRPr sz="1760" i="1"/>
            </a:pPr>
            <a:r>
              <a:rPr sz="1800" dirty="0" err="1"/>
              <a:t>Při</a:t>
            </a:r>
            <a:r>
              <a:rPr sz="1800" dirty="0"/>
              <a:t> </a:t>
            </a:r>
            <a:r>
              <a:rPr sz="1800" dirty="0" err="1"/>
              <a:t>zahájení</a:t>
            </a:r>
            <a:r>
              <a:rPr sz="1800" dirty="0"/>
              <a:t> </a:t>
            </a:r>
            <a:r>
              <a:rPr sz="1800" dirty="0" err="1"/>
              <a:t>rozpravy</a:t>
            </a:r>
            <a:r>
              <a:rPr sz="1800" dirty="0"/>
              <a:t> </a:t>
            </a:r>
            <a:r>
              <a:rPr sz="1800" dirty="0" err="1"/>
              <a:t>oznámí</a:t>
            </a:r>
            <a:r>
              <a:rPr sz="1800" dirty="0"/>
              <a:t> </a:t>
            </a:r>
            <a:r>
              <a:rPr sz="1800" dirty="0" err="1"/>
              <a:t>předsedající</a:t>
            </a:r>
            <a:r>
              <a:rPr sz="1800" dirty="0"/>
              <a:t> </a:t>
            </a:r>
            <a:r>
              <a:rPr sz="1800" dirty="0" err="1"/>
              <a:t>přihlášené</a:t>
            </a:r>
            <a:r>
              <a:rPr sz="1800" dirty="0"/>
              <a:t> </a:t>
            </a:r>
            <a:r>
              <a:rPr sz="1800" dirty="0" err="1"/>
              <a:t>řečníky</a:t>
            </a:r>
            <a:r>
              <a:rPr sz="1800" dirty="0"/>
              <a:t>. </a:t>
            </a:r>
            <a:r>
              <a:rPr sz="1800" dirty="0" err="1"/>
              <a:t>Slovo</a:t>
            </a:r>
            <a:r>
              <a:rPr sz="1800" dirty="0"/>
              <a:t> </a:t>
            </a:r>
            <a:r>
              <a:rPr sz="1800" dirty="0" err="1"/>
              <a:t>uděluje</a:t>
            </a:r>
            <a:r>
              <a:rPr sz="1800" dirty="0"/>
              <a:t> v </a:t>
            </a:r>
            <a:r>
              <a:rPr sz="1800" dirty="0" err="1"/>
              <a:t>pořadí</a:t>
            </a:r>
            <a:r>
              <a:rPr sz="1800" dirty="0"/>
              <a:t>, </a:t>
            </a:r>
            <a:r>
              <a:rPr sz="1800" dirty="0" err="1"/>
              <a:t>ve</a:t>
            </a:r>
            <a:r>
              <a:rPr sz="1800" dirty="0"/>
              <a:t> </a:t>
            </a:r>
            <a:r>
              <a:rPr sz="1800" dirty="0" err="1"/>
              <a:t>kterém</a:t>
            </a:r>
            <a:r>
              <a:rPr sz="1800" dirty="0"/>
              <a:t> se o </a:t>
            </a:r>
            <a:r>
              <a:rPr sz="1800" dirty="0" err="1"/>
              <a:t>ně</a:t>
            </a:r>
            <a:r>
              <a:rPr sz="1800" dirty="0"/>
              <a:t> </a:t>
            </a:r>
            <a:r>
              <a:rPr sz="1800" dirty="0" err="1"/>
              <a:t>písemně</a:t>
            </a:r>
            <a:r>
              <a:rPr sz="1800" dirty="0"/>
              <a:t> </a:t>
            </a:r>
            <a:r>
              <a:rPr sz="1800" dirty="0" err="1"/>
              <a:t>přihlásili</a:t>
            </a:r>
            <a:r>
              <a:rPr sz="1800" dirty="0"/>
              <a:t>, a </a:t>
            </a:r>
            <a:r>
              <a:rPr sz="1800" dirty="0" err="1"/>
              <a:t>poté</a:t>
            </a:r>
            <a:r>
              <a:rPr sz="1800" dirty="0"/>
              <a:t> </a:t>
            </a:r>
            <a:r>
              <a:rPr sz="1800" dirty="0" err="1"/>
              <a:t>ostatním</a:t>
            </a:r>
            <a:r>
              <a:rPr sz="1800" dirty="0"/>
              <a:t> </a:t>
            </a:r>
            <a:r>
              <a:rPr sz="1800" dirty="0" err="1"/>
              <a:t>přihlášeným</a:t>
            </a:r>
            <a:r>
              <a:rPr sz="1800" dirty="0"/>
              <a:t>. </a:t>
            </a:r>
            <a:r>
              <a:rPr sz="1800" dirty="0" err="1"/>
              <a:t>Zpravodaji</a:t>
            </a:r>
            <a:r>
              <a:rPr sz="1800" dirty="0"/>
              <a:t> </a:t>
            </a:r>
            <a:r>
              <a:rPr sz="1800" dirty="0" err="1"/>
              <a:t>udělí</a:t>
            </a:r>
            <a:r>
              <a:rPr sz="1800" dirty="0"/>
              <a:t> </a:t>
            </a:r>
            <a:r>
              <a:rPr sz="1800" dirty="0" err="1"/>
              <a:t>slovo</a:t>
            </a:r>
            <a:r>
              <a:rPr sz="1800" dirty="0"/>
              <a:t> </a:t>
            </a:r>
            <a:r>
              <a:rPr sz="1800" dirty="0" err="1"/>
              <a:t>během</a:t>
            </a:r>
            <a:r>
              <a:rPr sz="1800" dirty="0"/>
              <a:t> </a:t>
            </a:r>
            <a:r>
              <a:rPr sz="1800" dirty="0" err="1"/>
              <a:t>rozpravy</a:t>
            </a:r>
            <a:r>
              <a:rPr sz="1800" dirty="0"/>
              <a:t>, </a:t>
            </a:r>
            <a:r>
              <a:rPr sz="1800" dirty="0" err="1"/>
              <a:t>kdykoli</a:t>
            </a:r>
            <a:r>
              <a:rPr sz="1800" dirty="0"/>
              <a:t> o to </a:t>
            </a:r>
            <a:r>
              <a:rPr sz="1800" dirty="0" err="1"/>
              <a:t>požádá</a:t>
            </a:r>
            <a:r>
              <a:rPr sz="1800" dirty="0"/>
              <a:t>. </a:t>
            </a:r>
            <a:r>
              <a:rPr sz="1800" dirty="0" err="1"/>
              <a:t>Řečníkovi</a:t>
            </a:r>
            <a:r>
              <a:rPr sz="1800" dirty="0"/>
              <a:t>, </a:t>
            </a:r>
            <a:r>
              <a:rPr sz="1800" dirty="0" err="1"/>
              <a:t>pověřenému</a:t>
            </a:r>
            <a:r>
              <a:rPr sz="1800" dirty="0"/>
              <a:t> </a:t>
            </a:r>
            <a:r>
              <a:rPr sz="1800" dirty="0" err="1"/>
              <a:t>přednést</a:t>
            </a:r>
            <a:r>
              <a:rPr sz="1800" dirty="0"/>
              <a:t> k </a:t>
            </a:r>
            <a:r>
              <a:rPr sz="1800" dirty="0" err="1"/>
              <a:t>věci</a:t>
            </a:r>
            <a:r>
              <a:rPr sz="1800" dirty="0"/>
              <a:t> </a:t>
            </a:r>
            <a:r>
              <a:rPr sz="1800" dirty="0" err="1"/>
              <a:t>stanovisko</a:t>
            </a:r>
            <a:r>
              <a:rPr sz="1800" dirty="0"/>
              <a:t> </a:t>
            </a:r>
            <a:r>
              <a:rPr sz="1800" dirty="0" err="1"/>
              <a:t>poslaneckého</a:t>
            </a:r>
            <a:r>
              <a:rPr sz="1800" dirty="0"/>
              <a:t> </a:t>
            </a:r>
            <a:r>
              <a:rPr sz="1800" dirty="0" err="1"/>
              <a:t>klubu</a:t>
            </a:r>
            <a:r>
              <a:rPr sz="1800" dirty="0"/>
              <a:t>, se </a:t>
            </a:r>
            <a:r>
              <a:rPr sz="1800" dirty="0" err="1"/>
              <a:t>udělí</a:t>
            </a:r>
            <a:r>
              <a:rPr sz="1800" dirty="0"/>
              <a:t> </a:t>
            </a:r>
            <a:r>
              <a:rPr sz="1800" dirty="0" err="1"/>
              <a:t>slovo</a:t>
            </a:r>
            <a:r>
              <a:rPr sz="1800" dirty="0"/>
              <a:t> </a:t>
            </a:r>
            <a:r>
              <a:rPr sz="1800" dirty="0" err="1"/>
              <a:t>kdykoli</a:t>
            </a:r>
            <a:r>
              <a:rPr sz="1800" dirty="0"/>
              <a:t> </a:t>
            </a:r>
            <a:r>
              <a:rPr sz="1800" dirty="0" err="1"/>
              <a:t>až</a:t>
            </a:r>
            <a:r>
              <a:rPr sz="1800" dirty="0"/>
              <a:t> do </a:t>
            </a:r>
            <a:r>
              <a:rPr sz="1800" dirty="0" err="1"/>
              <a:t>ukončení</a:t>
            </a:r>
            <a:r>
              <a:rPr sz="1800" dirty="0"/>
              <a:t> </a:t>
            </a:r>
            <a:r>
              <a:rPr sz="1800" dirty="0" err="1"/>
              <a:t>rozpravy</a:t>
            </a:r>
            <a:r>
              <a:rPr sz="1800" dirty="0"/>
              <a:t>. </a:t>
            </a:r>
            <a:r>
              <a:rPr sz="1800" dirty="0" err="1"/>
              <a:t>Při</a:t>
            </a:r>
            <a:r>
              <a:rPr sz="1800" dirty="0"/>
              <a:t> </a:t>
            </a:r>
            <a:r>
              <a:rPr sz="1800" dirty="0" err="1"/>
              <a:t>udělování</a:t>
            </a:r>
            <a:r>
              <a:rPr sz="1800" dirty="0"/>
              <a:t> </a:t>
            </a:r>
            <a:r>
              <a:rPr sz="1800" dirty="0" err="1"/>
              <a:t>slova</a:t>
            </a:r>
            <a:r>
              <a:rPr sz="1800" dirty="0"/>
              <a:t> </a:t>
            </a:r>
            <a:r>
              <a:rPr sz="1800" dirty="0" err="1"/>
              <a:t>upozorní</a:t>
            </a:r>
            <a:r>
              <a:rPr sz="1800" dirty="0"/>
              <a:t> </a:t>
            </a:r>
            <a:r>
              <a:rPr sz="1800" dirty="0" err="1"/>
              <a:t>předsedající</a:t>
            </a:r>
            <a:r>
              <a:rPr sz="1800" dirty="0"/>
              <a:t> </a:t>
            </a:r>
            <a:r>
              <a:rPr sz="1800" dirty="0" err="1"/>
              <a:t>dalšího</a:t>
            </a:r>
            <a:r>
              <a:rPr sz="1800" dirty="0"/>
              <a:t> </a:t>
            </a:r>
            <a:r>
              <a:rPr sz="1800" dirty="0" err="1"/>
              <a:t>řečníka</a:t>
            </a:r>
            <a:r>
              <a:rPr sz="1800" dirty="0"/>
              <a:t> </a:t>
            </a:r>
            <a:r>
              <a:rPr sz="1800" dirty="0" err="1"/>
              <a:t>na</a:t>
            </a:r>
            <a:r>
              <a:rPr sz="1800" dirty="0"/>
              <a:t> to, </a:t>
            </a:r>
            <a:r>
              <a:rPr sz="1800" dirty="0" err="1"/>
              <a:t>že</a:t>
            </a:r>
            <a:r>
              <a:rPr sz="1800" dirty="0"/>
              <a:t> </a:t>
            </a:r>
            <a:r>
              <a:rPr sz="1800" dirty="0" err="1"/>
              <a:t>jeho</a:t>
            </a:r>
            <a:r>
              <a:rPr sz="1800" dirty="0"/>
              <a:t> </a:t>
            </a:r>
            <a:r>
              <a:rPr sz="1800" dirty="0" err="1"/>
              <a:t>vystoupení</a:t>
            </a:r>
            <a:r>
              <a:rPr sz="1800" dirty="0"/>
              <a:t> </a:t>
            </a:r>
            <a:r>
              <a:rPr sz="1800" dirty="0" err="1"/>
              <a:t>bude</a:t>
            </a:r>
            <a:r>
              <a:rPr sz="1800" dirty="0"/>
              <a:t> </a:t>
            </a:r>
            <a:r>
              <a:rPr sz="1800" dirty="0" err="1"/>
              <a:t>následovat</a:t>
            </a:r>
            <a:r>
              <a:rPr sz="1800" dirty="0"/>
              <a:t>. </a:t>
            </a:r>
            <a:r>
              <a:rPr sz="1800" dirty="0" err="1"/>
              <a:t>Slova</a:t>
            </a:r>
            <a:r>
              <a:rPr sz="1800" dirty="0"/>
              <a:t> se </a:t>
            </a:r>
            <a:r>
              <a:rPr sz="1800" dirty="0" err="1"/>
              <a:t>smí</a:t>
            </a:r>
            <a:r>
              <a:rPr sz="1800" dirty="0"/>
              <a:t> </a:t>
            </a:r>
            <a:r>
              <a:rPr sz="1800" dirty="0" err="1"/>
              <a:t>ujmout</a:t>
            </a:r>
            <a:r>
              <a:rPr sz="1800" dirty="0"/>
              <a:t> </a:t>
            </a:r>
            <a:r>
              <a:rPr sz="1800" dirty="0" err="1"/>
              <a:t>jen</a:t>
            </a:r>
            <a:r>
              <a:rPr sz="1800" dirty="0"/>
              <a:t> ten, </a:t>
            </a:r>
            <a:r>
              <a:rPr sz="1800" dirty="0" err="1"/>
              <a:t>komu</a:t>
            </a:r>
            <a:r>
              <a:rPr sz="1800" dirty="0"/>
              <a:t> je </a:t>
            </a:r>
            <a:r>
              <a:rPr sz="1800" dirty="0" err="1"/>
              <a:t>předsedající</a:t>
            </a:r>
            <a:r>
              <a:rPr sz="1800" dirty="0"/>
              <a:t> </a:t>
            </a:r>
            <a:r>
              <a:rPr sz="1800" dirty="0" err="1"/>
              <a:t>udělí</a:t>
            </a:r>
            <a:r>
              <a:rPr sz="1800" dirty="0"/>
              <a:t>.</a:t>
            </a:r>
          </a:p>
          <a:p>
            <a:pPr marL="0" indent="0" algn="just" defTabSz="321310">
              <a:spcBef>
                <a:spcPts val="2300"/>
              </a:spcBef>
              <a:buSzTx/>
              <a:buNone/>
              <a:defRPr sz="1760"/>
            </a:pPr>
            <a:r>
              <a:rPr sz="1800" dirty="0"/>
              <a:t>§ 67 </a:t>
            </a:r>
            <a:r>
              <a:rPr sz="1800" dirty="0" err="1"/>
              <a:t>zákona</a:t>
            </a:r>
            <a:r>
              <a:rPr sz="1800" dirty="0"/>
              <a:t> o </a:t>
            </a:r>
            <a:r>
              <a:rPr sz="1800" dirty="0" err="1"/>
              <a:t>jednacím</a:t>
            </a:r>
            <a:r>
              <a:rPr sz="1800" dirty="0"/>
              <a:t> </a:t>
            </a:r>
            <a:r>
              <a:rPr sz="1800" dirty="0" err="1"/>
              <a:t>řádu</a:t>
            </a:r>
            <a:r>
              <a:rPr sz="1800" dirty="0"/>
              <a:t> PS: </a:t>
            </a:r>
          </a:p>
          <a:p>
            <a:pPr marL="349250" indent="-349250" algn="just" defTabSz="321310">
              <a:spcBef>
                <a:spcPts val="2300"/>
              </a:spcBef>
              <a:buSzPct val="100000"/>
              <a:buAutoNum type="alphaUcPeriod"/>
              <a:defRPr sz="1760" i="1"/>
            </a:pPr>
            <a:r>
              <a:rPr sz="1800" dirty="0" err="1"/>
              <a:t>Kdykoli</a:t>
            </a:r>
            <a:r>
              <a:rPr sz="1800" dirty="0"/>
              <a:t> o to </a:t>
            </a:r>
            <a:r>
              <a:rPr sz="1800" dirty="0" err="1"/>
              <a:t>požádají</a:t>
            </a:r>
            <a:r>
              <a:rPr sz="1800" dirty="0"/>
              <a:t>, </a:t>
            </a:r>
            <a:r>
              <a:rPr sz="1800" dirty="0" err="1"/>
              <a:t>udělí</a:t>
            </a:r>
            <a:r>
              <a:rPr sz="1800" dirty="0"/>
              <a:t> se </a:t>
            </a:r>
            <a:r>
              <a:rPr sz="1800" dirty="0" err="1"/>
              <a:t>slovo</a:t>
            </a:r>
            <a:endParaRPr sz="1800" dirty="0"/>
          </a:p>
          <a:p>
            <a:pPr marL="349250" indent="-349250" algn="just" defTabSz="321310">
              <a:spcBef>
                <a:spcPts val="2300"/>
              </a:spcBef>
              <a:buSzPct val="100000"/>
              <a:buAutoNum type="alphaUcPeriod"/>
              <a:defRPr sz="1760" i="1"/>
            </a:pPr>
            <a:r>
              <a:rPr sz="1800" dirty="0" err="1"/>
              <a:t>prezidentu</a:t>
            </a:r>
            <a:r>
              <a:rPr sz="1800" dirty="0"/>
              <a:t> </a:t>
            </a:r>
            <a:r>
              <a:rPr sz="1800" dirty="0" err="1"/>
              <a:t>republiky</a:t>
            </a:r>
            <a:r>
              <a:rPr sz="1800" dirty="0"/>
              <a:t>,</a:t>
            </a:r>
          </a:p>
          <a:p>
            <a:pPr marL="349250" indent="-349250" algn="just" defTabSz="321310">
              <a:spcBef>
                <a:spcPts val="2300"/>
              </a:spcBef>
              <a:buSzPct val="100000"/>
              <a:buAutoNum type="alphaUcPeriod"/>
              <a:defRPr sz="1760" i="1"/>
            </a:pPr>
            <a:r>
              <a:rPr sz="1800" dirty="0" err="1"/>
              <a:t>členovi</a:t>
            </a:r>
            <a:r>
              <a:rPr sz="1800" dirty="0"/>
              <a:t> </a:t>
            </a:r>
            <a:r>
              <a:rPr sz="1800" dirty="0" err="1"/>
              <a:t>vlády</a:t>
            </a:r>
            <a:r>
              <a:rPr sz="1800" dirty="0"/>
              <a:t>,</a:t>
            </a:r>
          </a:p>
          <a:p>
            <a:pPr marL="349250" indent="-349250" algn="just" defTabSz="321310">
              <a:spcBef>
                <a:spcPts val="2300"/>
              </a:spcBef>
              <a:buSzPct val="100000"/>
              <a:buAutoNum type="alphaUcPeriod"/>
              <a:defRPr sz="1760" i="1"/>
            </a:pPr>
            <a:r>
              <a:rPr sz="1800" dirty="0" err="1"/>
              <a:t>předsedovi</a:t>
            </a:r>
            <a:r>
              <a:rPr sz="1800" dirty="0"/>
              <a:t> a </a:t>
            </a:r>
            <a:r>
              <a:rPr sz="1800" dirty="0" err="1"/>
              <a:t>místopředsedům</a:t>
            </a:r>
            <a:r>
              <a:rPr sz="1800" dirty="0"/>
              <a:t> </a:t>
            </a:r>
            <a:r>
              <a:rPr sz="1800" dirty="0" err="1"/>
              <a:t>Sněmovny</a:t>
            </a:r>
            <a:r>
              <a:rPr sz="1800" dirty="0"/>
              <a:t>,</a:t>
            </a:r>
          </a:p>
          <a:p>
            <a:pPr marL="349250" indent="-349250" algn="just" defTabSz="321310">
              <a:spcBef>
                <a:spcPts val="2300"/>
              </a:spcBef>
              <a:buSzPct val="100000"/>
              <a:buAutoNum type="alphaUcPeriod"/>
              <a:defRPr sz="1760" i="1"/>
            </a:pPr>
            <a:r>
              <a:rPr sz="1800" dirty="0" err="1"/>
              <a:t>předsedovi</a:t>
            </a:r>
            <a:r>
              <a:rPr sz="1800" dirty="0"/>
              <a:t> </a:t>
            </a:r>
            <a:r>
              <a:rPr sz="1800" dirty="0" err="1"/>
              <a:t>poslaneckého</a:t>
            </a:r>
            <a:r>
              <a:rPr sz="1800" dirty="0"/>
              <a:t> </a:t>
            </a:r>
            <a:r>
              <a:rPr sz="1800" dirty="0" err="1"/>
              <a:t>klubu</a:t>
            </a:r>
            <a:r>
              <a:rPr sz="1800" dirty="0"/>
              <a:t>,</a:t>
            </a:r>
          </a:p>
          <a:p>
            <a:pPr marL="349250" indent="-349250" algn="just" defTabSz="321310">
              <a:spcBef>
                <a:spcPts val="2300"/>
              </a:spcBef>
              <a:buSzPct val="100000"/>
              <a:buAutoNum type="alphaUcPeriod"/>
              <a:defRPr sz="1760" i="1"/>
            </a:pPr>
            <a:r>
              <a:rPr sz="1800" dirty="0" err="1"/>
              <a:t>poslanci</a:t>
            </a:r>
            <a:r>
              <a:rPr sz="1800" dirty="0"/>
              <a:t>, </a:t>
            </a:r>
            <a:r>
              <a:rPr sz="1800" dirty="0" err="1"/>
              <a:t>který</a:t>
            </a:r>
            <a:r>
              <a:rPr sz="1800" dirty="0"/>
              <a:t> je </a:t>
            </a:r>
            <a:r>
              <a:rPr sz="1800" dirty="0" err="1"/>
              <a:t>předsedou</a:t>
            </a:r>
            <a:r>
              <a:rPr sz="1800" dirty="0"/>
              <a:t> </a:t>
            </a:r>
            <a:r>
              <a:rPr sz="1800" dirty="0" err="1"/>
              <a:t>politické</a:t>
            </a:r>
            <a:r>
              <a:rPr sz="1800" dirty="0"/>
              <a:t> </a:t>
            </a:r>
            <a:r>
              <a:rPr sz="1800" dirty="0" err="1"/>
              <a:t>strany</a:t>
            </a:r>
            <a:r>
              <a:rPr sz="1800" dirty="0"/>
              <a:t> </a:t>
            </a:r>
            <a:r>
              <a:rPr sz="1800" dirty="0" err="1"/>
              <a:t>nebo</a:t>
            </a:r>
            <a:r>
              <a:rPr sz="1800" dirty="0"/>
              <a:t> </a:t>
            </a:r>
            <a:r>
              <a:rPr sz="1800" dirty="0" err="1"/>
              <a:t>politického</a:t>
            </a:r>
            <a:r>
              <a:rPr sz="1800" dirty="0"/>
              <a:t> </a:t>
            </a:r>
            <a:r>
              <a:rPr sz="1800" dirty="0" err="1"/>
              <a:t>hnutí</a:t>
            </a:r>
            <a:r>
              <a:rPr sz="1800" dirty="0"/>
              <a:t>, k </a:t>
            </a:r>
            <a:r>
              <a:rPr sz="1800" dirty="0" err="1"/>
              <a:t>nimž</a:t>
            </a:r>
            <a:r>
              <a:rPr sz="1800" dirty="0"/>
              <a:t> </a:t>
            </a:r>
            <a:r>
              <a:rPr sz="1800" dirty="0" err="1"/>
              <a:t>příslušejí</a:t>
            </a:r>
            <a:r>
              <a:rPr sz="1800" dirty="0"/>
              <a:t> </a:t>
            </a:r>
            <a:r>
              <a:rPr sz="1800" dirty="0" err="1"/>
              <a:t>poslanci</a:t>
            </a:r>
            <a:r>
              <a:rPr sz="1800" dirty="0"/>
              <a:t>, </a:t>
            </a:r>
            <a:r>
              <a:rPr sz="1800" dirty="0" err="1"/>
              <a:t>kteří</a:t>
            </a:r>
            <a:r>
              <a:rPr sz="1800" dirty="0"/>
              <a:t> </a:t>
            </a:r>
            <a:r>
              <a:rPr sz="1800" dirty="0" err="1"/>
              <a:t>jsou</a:t>
            </a:r>
            <a:r>
              <a:rPr sz="1800" dirty="0"/>
              <a:t> </a:t>
            </a:r>
            <a:r>
              <a:rPr sz="1800" dirty="0" err="1"/>
              <a:t>členy</a:t>
            </a:r>
            <a:r>
              <a:rPr sz="1800" dirty="0"/>
              <a:t> </a:t>
            </a:r>
            <a:r>
              <a:rPr sz="1800" dirty="0" err="1"/>
              <a:t>poslaneckého</a:t>
            </a:r>
            <a:r>
              <a:rPr sz="1800" dirty="0"/>
              <a:t> </a:t>
            </a:r>
            <a:r>
              <a:rPr sz="1800" dirty="0" err="1"/>
              <a:t>klubu</a:t>
            </a:r>
            <a:r>
              <a:rPr sz="1800" dirty="0"/>
              <a:t> </a:t>
            </a:r>
            <a:r>
              <a:rPr sz="1800" dirty="0" err="1"/>
              <a:t>ustaveného</a:t>
            </a:r>
            <a:r>
              <a:rPr sz="1800" dirty="0"/>
              <a:t> </a:t>
            </a:r>
            <a:r>
              <a:rPr sz="1800" dirty="0" err="1"/>
              <a:t>na</a:t>
            </a:r>
            <a:r>
              <a:rPr sz="1800" dirty="0"/>
              <a:t> </a:t>
            </a:r>
            <a:r>
              <a:rPr sz="1800" dirty="0" err="1"/>
              <a:t>začátku</a:t>
            </a:r>
            <a:r>
              <a:rPr sz="1800" dirty="0"/>
              <a:t> </a:t>
            </a:r>
            <a:r>
              <a:rPr sz="1800" dirty="0" err="1"/>
              <a:t>volebního</a:t>
            </a:r>
            <a:r>
              <a:rPr sz="1800" dirty="0"/>
              <a:t> </a:t>
            </a:r>
            <a:r>
              <a:rPr sz="1800" dirty="0" err="1"/>
              <a:t>období</a:t>
            </a:r>
            <a:r>
              <a:rPr sz="1800" dirty="0"/>
              <a:t> (§ 77 </a:t>
            </a:r>
            <a:r>
              <a:rPr sz="1800" dirty="0" err="1"/>
              <a:t>odst</a:t>
            </a:r>
            <a:r>
              <a:rPr sz="1800" dirty="0"/>
              <a:t>. 1 a 5).</a:t>
            </a:r>
          </a:p>
          <a:p>
            <a:pPr marL="0" indent="0" algn="just" defTabSz="321310">
              <a:spcBef>
                <a:spcPts val="2300"/>
              </a:spcBef>
              <a:buNone/>
              <a:defRPr sz="1760" b="1">
                <a:solidFill>
                  <a:srgbClr val="0433FF"/>
                </a:solidFill>
              </a:defRPr>
            </a:pPr>
            <a:r>
              <a:rPr sz="1800" dirty="0" err="1">
                <a:solidFill>
                  <a:srgbClr val="FF0000"/>
                </a:solidFill>
              </a:rPr>
              <a:t>Jsou</a:t>
            </a:r>
            <a:r>
              <a:rPr sz="1800" dirty="0">
                <a:solidFill>
                  <a:srgbClr val="FF0000"/>
                </a:solidFill>
              </a:rPr>
              <a:t> </a:t>
            </a:r>
            <a:r>
              <a:rPr sz="1800" dirty="0" err="1">
                <a:solidFill>
                  <a:srgbClr val="FF0000"/>
                </a:solidFill>
              </a:rPr>
              <a:t>právní</a:t>
            </a:r>
            <a:r>
              <a:rPr sz="1800" dirty="0">
                <a:solidFill>
                  <a:srgbClr val="FF0000"/>
                </a:solidFill>
              </a:rPr>
              <a:t> </a:t>
            </a:r>
            <a:r>
              <a:rPr sz="1800" dirty="0" err="1">
                <a:solidFill>
                  <a:srgbClr val="FF0000"/>
                </a:solidFill>
              </a:rPr>
              <a:t>normy</a:t>
            </a:r>
            <a:r>
              <a:rPr sz="1800" dirty="0">
                <a:solidFill>
                  <a:srgbClr val="FF0000"/>
                </a:solidFill>
              </a:rPr>
              <a:t> </a:t>
            </a:r>
            <a:r>
              <a:rPr sz="1800" dirty="0" err="1">
                <a:solidFill>
                  <a:srgbClr val="FF0000"/>
                </a:solidFill>
              </a:rPr>
              <a:t>obsažené</a:t>
            </a:r>
            <a:r>
              <a:rPr sz="1800" dirty="0">
                <a:solidFill>
                  <a:srgbClr val="FF0000"/>
                </a:solidFill>
              </a:rPr>
              <a:t> v </a:t>
            </a:r>
            <a:r>
              <a:rPr sz="1800" dirty="0" err="1">
                <a:solidFill>
                  <a:srgbClr val="FF0000"/>
                </a:solidFill>
              </a:rPr>
              <a:t>těchto</a:t>
            </a:r>
            <a:r>
              <a:rPr sz="1800" dirty="0">
                <a:solidFill>
                  <a:srgbClr val="FF0000"/>
                </a:solidFill>
              </a:rPr>
              <a:t> </a:t>
            </a:r>
            <a:r>
              <a:rPr sz="1800" dirty="0" err="1">
                <a:solidFill>
                  <a:srgbClr val="FF0000"/>
                </a:solidFill>
              </a:rPr>
              <a:t>ustanoveních</a:t>
            </a:r>
            <a:r>
              <a:rPr sz="1800" dirty="0">
                <a:solidFill>
                  <a:srgbClr val="FF0000"/>
                </a:solidFill>
              </a:rPr>
              <a:t> </a:t>
            </a:r>
            <a:r>
              <a:rPr sz="1800" dirty="0" err="1">
                <a:solidFill>
                  <a:srgbClr val="FF0000"/>
                </a:solidFill>
              </a:rPr>
              <a:t>ve</a:t>
            </a:r>
            <a:r>
              <a:rPr sz="1800" dirty="0">
                <a:solidFill>
                  <a:srgbClr val="FF0000"/>
                </a:solidFill>
              </a:rPr>
              <a:t> </a:t>
            </a:r>
            <a:r>
              <a:rPr sz="1800" dirty="0" err="1">
                <a:solidFill>
                  <a:srgbClr val="FF0000"/>
                </a:solidFill>
              </a:rPr>
              <a:t>vztahu</a:t>
            </a:r>
            <a:r>
              <a:rPr sz="1800" dirty="0">
                <a:solidFill>
                  <a:srgbClr val="FF0000"/>
                </a:solidFill>
              </a:rPr>
              <a:t> </a:t>
            </a:r>
            <a:r>
              <a:rPr sz="1800" dirty="0" err="1">
                <a:solidFill>
                  <a:srgbClr val="FF0000"/>
                </a:solidFill>
              </a:rPr>
              <a:t>speciality</a:t>
            </a:r>
            <a:r>
              <a:rPr sz="1800" dirty="0">
                <a:solidFill>
                  <a:srgbClr val="FF0000"/>
                </a:solidFill>
              </a:rPr>
              <a:t> a </a:t>
            </a:r>
            <a:r>
              <a:rPr sz="1800" dirty="0" err="1">
                <a:solidFill>
                  <a:srgbClr val="FF0000"/>
                </a:solidFill>
              </a:rPr>
              <a:t>obecnosti</a:t>
            </a:r>
            <a:r>
              <a:rPr sz="1800" dirty="0">
                <a:solidFill>
                  <a:srgbClr val="FF0000"/>
                </a:solidFill>
              </a:rPr>
              <a:t>? </a:t>
            </a:r>
          </a:p>
          <a:p>
            <a:pPr marL="0" indent="0" algn="just" defTabSz="321310">
              <a:spcBef>
                <a:spcPts val="2300"/>
              </a:spcBef>
              <a:buNone/>
              <a:defRPr sz="1760" b="1">
                <a:solidFill>
                  <a:srgbClr val="0433FF"/>
                </a:solidFill>
              </a:defRPr>
            </a:pPr>
            <a:r>
              <a:rPr sz="1800" dirty="0" err="1">
                <a:solidFill>
                  <a:srgbClr val="FF0000"/>
                </a:solidFill>
              </a:rPr>
              <a:t>Pokud</a:t>
            </a:r>
            <a:r>
              <a:rPr sz="1800" dirty="0">
                <a:solidFill>
                  <a:srgbClr val="FF0000"/>
                </a:solidFill>
              </a:rPr>
              <a:t> </a:t>
            </a:r>
            <a:r>
              <a:rPr sz="1800" dirty="0" err="1">
                <a:solidFill>
                  <a:srgbClr val="FF0000"/>
                </a:solidFill>
              </a:rPr>
              <a:t>ano</a:t>
            </a:r>
            <a:r>
              <a:rPr sz="1800" dirty="0">
                <a:solidFill>
                  <a:srgbClr val="FF0000"/>
                </a:solidFill>
              </a:rPr>
              <a:t>, </a:t>
            </a:r>
            <a:r>
              <a:rPr sz="1800" dirty="0" err="1">
                <a:solidFill>
                  <a:srgbClr val="FF0000"/>
                </a:solidFill>
              </a:rPr>
              <a:t>která</a:t>
            </a:r>
            <a:r>
              <a:rPr sz="1800" dirty="0">
                <a:solidFill>
                  <a:srgbClr val="FF0000"/>
                </a:solidFill>
              </a:rPr>
              <a:t> z </a:t>
            </a:r>
            <a:r>
              <a:rPr sz="1800" dirty="0" err="1">
                <a:solidFill>
                  <a:srgbClr val="FF0000"/>
                </a:solidFill>
              </a:rPr>
              <a:t>nich</a:t>
            </a:r>
            <a:r>
              <a:rPr sz="1800" dirty="0">
                <a:solidFill>
                  <a:srgbClr val="FF0000"/>
                </a:solidFill>
              </a:rPr>
              <a:t> je </a:t>
            </a:r>
            <a:r>
              <a:rPr sz="1800" dirty="0" err="1">
                <a:solidFill>
                  <a:srgbClr val="FF0000"/>
                </a:solidFill>
              </a:rPr>
              <a:t>speciální</a:t>
            </a:r>
            <a:r>
              <a:rPr sz="1800" dirty="0">
                <a:solidFill>
                  <a:srgbClr val="FF0000"/>
                </a:solidFill>
              </a:rPr>
              <a:t>?</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Řešení"/>
          <p:cNvSpPr txBox="1">
            <a:spLocks noGrp="1"/>
          </p:cNvSpPr>
          <p:nvPr>
            <p:ph type="title"/>
          </p:nvPr>
        </p:nvSpPr>
        <p:spPr>
          <a:prstGeom prst="rect">
            <a:avLst/>
          </a:prstGeom>
        </p:spPr>
        <p:txBody>
          <a:bodyPr/>
          <a:lstStyle>
            <a:lvl1pPr>
              <a:defRPr>
                <a:solidFill>
                  <a:srgbClr val="0433FF"/>
                </a:solidFill>
              </a:defRPr>
            </a:lvl1pPr>
          </a:lstStyle>
          <a:p>
            <a:r>
              <a:rPr lang="cs-CZ" dirty="0">
                <a:solidFill>
                  <a:srgbClr val="0070C0"/>
                </a:solidFill>
              </a:rPr>
              <a:t>Řešení</a:t>
            </a:r>
            <a:endParaRPr dirty="0"/>
          </a:p>
        </p:txBody>
      </p:sp>
      <p:sp>
        <p:nvSpPr>
          <p:cNvPr id="187" name="Ano. § 58 upravuje obecnou proceduru rozpravy a řečník je obecná kategorie účastníka debaty na půdě PS.…"/>
          <p:cNvSpPr txBox="1">
            <a:spLocks noGrp="1"/>
          </p:cNvSpPr>
          <p:nvPr>
            <p:ph type="body" idx="1"/>
          </p:nvPr>
        </p:nvSpPr>
        <p:spPr>
          <a:prstGeom prst="rect">
            <a:avLst/>
          </a:prstGeom>
        </p:spPr>
        <p:txBody>
          <a:bodyPr/>
          <a:lstStyle/>
          <a:p>
            <a:pPr marL="635000" indent="-635000" algn="just">
              <a:buSzPct val="100000"/>
              <a:buAutoNum type="alphaUcPeriod"/>
            </a:pPr>
            <a:r>
              <a:t>Ano. § 58 upravuje obecnou proceduru rozpravy a řečník je obecná kategorie účastníka debaty na půdě PS. </a:t>
            </a:r>
          </a:p>
          <a:p>
            <a:pPr marL="635000" indent="-635000" algn="just">
              <a:buSzPct val="100000"/>
              <a:buAutoNum type="alphaUcPeriod"/>
            </a:pPr>
            <a:r>
              <a:t>§ 67 poskytuje taxativní výčet specifických typů řečníků, kterým uděluje právo na udělení slova kdykoliv o to požadájí. Dané ustanovení má mnohem užší osobní působnost, proto jde o normu speciální.</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Příklady"/>
          <p:cNvSpPr txBox="1">
            <a:spLocks noGrp="1"/>
          </p:cNvSpPr>
          <p:nvPr>
            <p:ph type="title"/>
          </p:nvPr>
        </p:nvSpPr>
        <p:spPr>
          <a:prstGeom prst="rect">
            <a:avLst/>
          </a:prstGeom>
        </p:spPr>
        <p:txBody>
          <a:bodyPr/>
          <a:lstStyle>
            <a:lvl1pPr>
              <a:defRPr>
                <a:solidFill>
                  <a:srgbClr val="0433FF"/>
                </a:solidFill>
              </a:defRPr>
            </a:lvl1pPr>
          </a:lstStyle>
          <a:p>
            <a:r>
              <a:rPr lang="cs-CZ" dirty="0">
                <a:solidFill>
                  <a:srgbClr val="0070C0"/>
                </a:solidFill>
              </a:rPr>
              <a:t>Příklady</a:t>
            </a:r>
            <a:endParaRPr dirty="0"/>
          </a:p>
        </p:txBody>
      </p:sp>
      <p:sp>
        <p:nvSpPr>
          <p:cNvPr id="190" name="Ustanovení § 2 odst. 1 zákona č. 565/1990 Sb., o místních poplatcích říká:…"/>
          <p:cNvSpPr txBox="1">
            <a:spLocks noGrp="1"/>
          </p:cNvSpPr>
          <p:nvPr>
            <p:ph type="body" idx="1"/>
          </p:nvPr>
        </p:nvSpPr>
        <p:spPr>
          <a:prstGeom prst="rect">
            <a:avLst/>
          </a:prstGeom>
        </p:spPr>
        <p:txBody>
          <a:bodyPr/>
          <a:lstStyle/>
          <a:p>
            <a:pPr marL="0" indent="0" algn="just" defTabSz="496570">
              <a:spcBef>
                <a:spcPts val="3500"/>
              </a:spcBef>
              <a:buSzTx/>
              <a:buNone/>
              <a:defRPr sz="2720"/>
            </a:pPr>
            <a:r>
              <a:rPr dirty="0" err="1"/>
              <a:t>Ustanovení</a:t>
            </a:r>
            <a:r>
              <a:rPr dirty="0"/>
              <a:t> § 2 </a:t>
            </a:r>
            <a:r>
              <a:rPr dirty="0" err="1"/>
              <a:t>odst</a:t>
            </a:r>
            <a:r>
              <a:rPr dirty="0"/>
              <a:t>. 1 </a:t>
            </a:r>
            <a:r>
              <a:rPr dirty="0" err="1"/>
              <a:t>zákona</a:t>
            </a:r>
            <a:r>
              <a:rPr dirty="0"/>
              <a:t> č. 565/1990 Sb., o </a:t>
            </a:r>
            <a:r>
              <a:rPr dirty="0" err="1"/>
              <a:t>místních</a:t>
            </a:r>
            <a:r>
              <a:rPr dirty="0"/>
              <a:t> </a:t>
            </a:r>
            <a:r>
              <a:rPr dirty="0" err="1"/>
              <a:t>poplatcích</a:t>
            </a:r>
            <a:r>
              <a:rPr dirty="0"/>
              <a:t> </a:t>
            </a:r>
            <a:r>
              <a:rPr dirty="0" err="1"/>
              <a:t>říká</a:t>
            </a:r>
            <a:r>
              <a:rPr dirty="0"/>
              <a:t>:</a:t>
            </a:r>
          </a:p>
          <a:p>
            <a:pPr marL="0" indent="0" algn="just" defTabSz="496570">
              <a:spcBef>
                <a:spcPts val="3500"/>
              </a:spcBef>
              <a:buSzTx/>
              <a:buNone/>
              <a:defRPr sz="2720" i="1"/>
            </a:pPr>
            <a:r>
              <a:rPr dirty="0" err="1"/>
              <a:t>Poplatek</a:t>
            </a:r>
            <a:r>
              <a:rPr dirty="0"/>
              <a:t> </a:t>
            </a:r>
            <a:r>
              <a:rPr dirty="0" err="1"/>
              <a:t>ze</a:t>
            </a:r>
            <a:r>
              <a:rPr dirty="0"/>
              <a:t> </a:t>
            </a:r>
            <a:r>
              <a:rPr dirty="0" err="1"/>
              <a:t>psů</a:t>
            </a:r>
            <a:r>
              <a:rPr dirty="0"/>
              <a:t> </a:t>
            </a:r>
            <a:r>
              <a:rPr dirty="0" err="1"/>
              <a:t>platí</a:t>
            </a:r>
            <a:r>
              <a:rPr dirty="0"/>
              <a:t> </a:t>
            </a:r>
            <a:r>
              <a:rPr dirty="0" err="1"/>
              <a:t>držitel</a:t>
            </a:r>
            <a:r>
              <a:rPr dirty="0"/>
              <a:t> </a:t>
            </a:r>
            <a:r>
              <a:rPr dirty="0" err="1"/>
              <a:t>psa.</a:t>
            </a:r>
            <a:r>
              <a:rPr dirty="0"/>
              <a:t> </a:t>
            </a:r>
            <a:r>
              <a:rPr dirty="0" err="1"/>
              <a:t>Tím</a:t>
            </a:r>
            <a:r>
              <a:rPr dirty="0"/>
              <a:t> </a:t>
            </a:r>
            <a:r>
              <a:rPr dirty="0" err="1"/>
              <a:t>může</a:t>
            </a:r>
            <a:r>
              <a:rPr dirty="0"/>
              <a:t> </a:t>
            </a:r>
            <a:r>
              <a:rPr dirty="0" err="1"/>
              <a:t>být</a:t>
            </a:r>
            <a:r>
              <a:rPr dirty="0"/>
              <a:t> pro </a:t>
            </a:r>
            <a:r>
              <a:rPr dirty="0" err="1"/>
              <a:t>účely</a:t>
            </a:r>
            <a:r>
              <a:rPr dirty="0"/>
              <a:t> </a:t>
            </a:r>
            <a:r>
              <a:rPr dirty="0" err="1"/>
              <a:t>tohoto</a:t>
            </a:r>
            <a:r>
              <a:rPr dirty="0"/>
              <a:t> </a:t>
            </a:r>
            <a:r>
              <a:rPr dirty="0" err="1"/>
              <a:t>poplatku</a:t>
            </a:r>
            <a:r>
              <a:rPr dirty="0"/>
              <a:t> </a:t>
            </a:r>
            <a:r>
              <a:rPr dirty="0" err="1"/>
              <a:t>osoba</a:t>
            </a:r>
            <a:r>
              <a:rPr dirty="0"/>
              <a:t>, </a:t>
            </a:r>
            <a:r>
              <a:rPr dirty="0" err="1"/>
              <a:t>která</a:t>
            </a:r>
            <a:r>
              <a:rPr dirty="0"/>
              <a:t> je </a:t>
            </a:r>
            <a:r>
              <a:rPr dirty="0" err="1"/>
              <a:t>přihlášená</a:t>
            </a:r>
            <a:r>
              <a:rPr dirty="0"/>
              <a:t> </a:t>
            </a:r>
            <a:r>
              <a:rPr dirty="0" err="1"/>
              <a:t>nebo</a:t>
            </a:r>
            <a:r>
              <a:rPr dirty="0"/>
              <a:t> </a:t>
            </a:r>
            <a:r>
              <a:rPr dirty="0" err="1"/>
              <a:t>má</a:t>
            </a:r>
            <a:r>
              <a:rPr dirty="0"/>
              <a:t> </a:t>
            </a:r>
            <a:r>
              <a:rPr dirty="0" err="1"/>
              <a:t>sídlo</a:t>
            </a:r>
            <a:r>
              <a:rPr dirty="0"/>
              <a:t> </a:t>
            </a:r>
            <a:r>
              <a:rPr dirty="0" err="1"/>
              <a:t>na</a:t>
            </a:r>
            <a:r>
              <a:rPr dirty="0"/>
              <a:t> </a:t>
            </a:r>
            <a:r>
              <a:rPr dirty="0" err="1"/>
              <a:t>území</a:t>
            </a:r>
            <a:r>
              <a:rPr dirty="0"/>
              <a:t> </a:t>
            </a:r>
            <a:r>
              <a:rPr dirty="0" err="1"/>
              <a:t>České</a:t>
            </a:r>
            <a:r>
              <a:rPr dirty="0"/>
              <a:t> </a:t>
            </a:r>
            <a:r>
              <a:rPr dirty="0" err="1"/>
              <a:t>republiky</a:t>
            </a:r>
            <a:r>
              <a:rPr dirty="0"/>
              <a:t>.</a:t>
            </a:r>
          </a:p>
          <a:p>
            <a:pPr marL="0" indent="0" algn="just" defTabSz="496570">
              <a:spcBef>
                <a:spcPts val="3500"/>
              </a:spcBef>
              <a:buSzTx/>
              <a:buNone/>
              <a:defRPr sz="2720"/>
            </a:pPr>
            <a:r>
              <a:rPr dirty="0" err="1"/>
              <a:t>Zamyslete</a:t>
            </a:r>
            <a:r>
              <a:rPr dirty="0"/>
              <a:t> se </a:t>
            </a:r>
            <a:r>
              <a:rPr dirty="0" err="1"/>
              <a:t>nad</a:t>
            </a:r>
            <a:r>
              <a:rPr dirty="0"/>
              <a:t> </a:t>
            </a:r>
            <a:r>
              <a:rPr dirty="0" err="1"/>
              <a:t>tímto</a:t>
            </a:r>
            <a:r>
              <a:rPr dirty="0"/>
              <a:t> </a:t>
            </a:r>
            <a:r>
              <a:rPr dirty="0" err="1"/>
              <a:t>argumentem</a:t>
            </a:r>
            <a:r>
              <a:rPr dirty="0"/>
              <a:t>: </a:t>
            </a:r>
            <a:r>
              <a:rPr dirty="0" err="1"/>
              <a:t>Pokud</a:t>
            </a:r>
            <a:r>
              <a:rPr dirty="0"/>
              <a:t> </a:t>
            </a:r>
            <a:r>
              <a:rPr dirty="0" err="1"/>
              <a:t>má</a:t>
            </a:r>
            <a:r>
              <a:rPr dirty="0"/>
              <a:t> </a:t>
            </a:r>
            <a:r>
              <a:rPr dirty="0" err="1"/>
              <a:t>fyzická</a:t>
            </a:r>
            <a:r>
              <a:rPr dirty="0"/>
              <a:t> </a:t>
            </a:r>
            <a:r>
              <a:rPr dirty="0" err="1"/>
              <a:t>osoba</a:t>
            </a:r>
            <a:r>
              <a:rPr dirty="0"/>
              <a:t> </a:t>
            </a:r>
            <a:r>
              <a:rPr dirty="0" err="1"/>
              <a:t>povinnost</a:t>
            </a:r>
            <a:r>
              <a:rPr dirty="0"/>
              <a:t> </a:t>
            </a:r>
            <a:r>
              <a:rPr dirty="0" err="1"/>
              <a:t>platit</a:t>
            </a:r>
            <a:r>
              <a:rPr dirty="0"/>
              <a:t> </a:t>
            </a:r>
            <a:r>
              <a:rPr dirty="0" err="1"/>
              <a:t>poplatek</a:t>
            </a:r>
            <a:r>
              <a:rPr dirty="0"/>
              <a:t> </a:t>
            </a:r>
            <a:r>
              <a:rPr dirty="0" err="1"/>
              <a:t>ze</a:t>
            </a:r>
            <a:r>
              <a:rPr dirty="0"/>
              <a:t> </a:t>
            </a:r>
            <a:r>
              <a:rPr dirty="0" err="1"/>
              <a:t>psa</a:t>
            </a:r>
            <a:r>
              <a:rPr dirty="0"/>
              <a:t>, </a:t>
            </a:r>
            <a:r>
              <a:rPr dirty="0" err="1"/>
              <a:t>tím</a:t>
            </a:r>
            <a:r>
              <a:rPr dirty="0"/>
              <a:t> </a:t>
            </a:r>
            <a:r>
              <a:rPr dirty="0" err="1"/>
              <a:t>spíš</a:t>
            </a:r>
            <a:r>
              <a:rPr dirty="0"/>
              <a:t> </a:t>
            </a:r>
            <a:r>
              <a:rPr dirty="0" err="1"/>
              <a:t>má</a:t>
            </a:r>
            <a:r>
              <a:rPr dirty="0"/>
              <a:t> </a:t>
            </a:r>
            <a:r>
              <a:rPr dirty="0" err="1"/>
              <a:t>povinnost</a:t>
            </a:r>
            <a:r>
              <a:rPr dirty="0"/>
              <a:t> </a:t>
            </a:r>
            <a:r>
              <a:rPr dirty="0" err="1"/>
              <a:t>platit</a:t>
            </a:r>
            <a:r>
              <a:rPr dirty="0"/>
              <a:t> ho </a:t>
            </a:r>
            <a:r>
              <a:rPr dirty="0" err="1"/>
              <a:t>ze</a:t>
            </a:r>
            <a:r>
              <a:rPr dirty="0"/>
              <a:t> </a:t>
            </a:r>
            <a:r>
              <a:rPr dirty="0" err="1"/>
              <a:t>lva</a:t>
            </a:r>
            <a:r>
              <a:rPr dirty="0"/>
              <a:t>. </a:t>
            </a:r>
          </a:p>
          <a:p>
            <a:pPr marL="539750" indent="-539750" algn="just" defTabSz="496570">
              <a:spcBef>
                <a:spcPts val="3500"/>
              </a:spcBef>
              <a:buSzPct val="100000"/>
              <a:buAutoNum type="alphaUcPeriod"/>
              <a:defRPr sz="2720" b="1">
                <a:solidFill>
                  <a:srgbClr val="0433FF"/>
                </a:solidFill>
              </a:defRPr>
            </a:pPr>
            <a:r>
              <a:rPr dirty="0">
                <a:solidFill>
                  <a:srgbClr val="FF0000"/>
                </a:solidFill>
              </a:rPr>
              <a:t>O </a:t>
            </a:r>
            <a:r>
              <a:rPr dirty="0" err="1">
                <a:solidFill>
                  <a:srgbClr val="FF0000"/>
                </a:solidFill>
              </a:rPr>
              <a:t>jaký</a:t>
            </a:r>
            <a:r>
              <a:rPr dirty="0">
                <a:solidFill>
                  <a:srgbClr val="FF0000"/>
                </a:solidFill>
              </a:rPr>
              <a:t> argument </a:t>
            </a:r>
            <a:r>
              <a:rPr dirty="0" err="1">
                <a:solidFill>
                  <a:srgbClr val="FF0000"/>
                </a:solidFill>
              </a:rPr>
              <a:t>právní</a:t>
            </a:r>
            <a:r>
              <a:rPr dirty="0">
                <a:solidFill>
                  <a:srgbClr val="FF0000"/>
                </a:solidFill>
              </a:rPr>
              <a:t> </a:t>
            </a:r>
            <a:r>
              <a:rPr dirty="0" err="1">
                <a:solidFill>
                  <a:srgbClr val="FF0000"/>
                </a:solidFill>
              </a:rPr>
              <a:t>logiky</a:t>
            </a:r>
            <a:r>
              <a:rPr dirty="0">
                <a:solidFill>
                  <a:srgbClr val="FF0000"/>
                </a:solidFill>
              </a:rPr>
              <a:t> se </a:t>
            </a:r>
            <a:r>
              <a:rPr dirty="0" err="1">
                <a:solidFill>
                  <a:srgbClr val="FF0000"/>
                </a:solidFill>
              </a:rPr>
              <a:t>zde</a:t>
            </a:r>
            <a:r>
              <a:rPr dirty="0">
                <a:solidFill>
                  <a:srgbClr val="FF0000"/>
                </a:solidFill>
              </a:rPr>
              <a:t> </a:t>
            </a:r>
            <a:r>
              <a:rPr dirty="0" err="1">
                <a:solidFill>
                  <a:srgbClr val="FF0000"/>
                </a:solidFill>
              </a:rPr>
              <a:t>jedná</a:t>
            </a:r>
            <a:r>
              <a:rPr dirty="0">
                <a:solidFill>
                  <a:srgbClr val="FF0000"/>
                </a:solidFill>
              </a:rPr>
              <a:t>? Je </a:t>
            </a:r>
            <a:r>
              <a:rPr dirty="0" err="1">
                <a:solidFill>
                  <a:srgbClr val="FF0000"/>
                </a:solidFill>
              </a:rPr>
              <a:t>daný</a:t>
            </a:r>
            <a:r>
              <a:rPr dirty="0">
                <a:solidFill>
                  <a:srgbClr val="FF0000"/>
                </a:solidFill>
              </a:rPr>
              <a:t> argument v </a:t>
            </a:r>
            <a:r>
              <a:rPr dirty="0" err="1">
                <a:solidFill>
                  <a:srgbClr val="FF0000"/>
                </a:solidFill>
              </a:rPr>
              <a:t>tomto</a:t>
            </a:r>
            <a:r>
              <a:rPr dirty="0">
                <a:solidFill>
                  <a:srgbClr val="FF0000"/>
                </a:solidFill>
              </a:rPr>
              <a:t> </a:t>
            </a:r>
            <a:r>
              <a:rPr dirty="0" err="1">
                <a:solidFill>
                  <a:srgbClr val="FF0000"/>
                </a:solidFill>
              </a:rPr>
              <a:t>případě</a:t>
            </a:r>
            <a:r>
              <a:rPr dirty="0">
                <a:solidFill>
                  <a:srgbClr val="FF0000"/>
                </a:solidFill>
              </a:rPr>
              <a:t> </a:t>
            </a:r>
            <a:r>
              <a:rPr dirty="0" err="1">
                <a:solidFill>
                  <a:srgbClr val="FF0000"/>
                </a:solidFill>
              </a:rPr>
              <a:t>použit</a:t>
            </a:r>
            <a:r>
              <a:rPr dirty="0">
                <a:solidFill>
                  <a:srgbClr val="FF0000"/>
                </a:solidFill>
              </a:rPr>
              <a:t> </a:t>
            </a:r>
            <a:r>
              <a:rPr dirty="0" err="1">
                <a:solidFill>
                  <a:srgbClr val="FF0000"/>
                </a:solidFill>
              </a:rPr>
              <a:t>správně</a:t>
            </a:r>
            <a:r>
              <a:rPr dirty="0">
                <a:solidFill>
                  <a:srgbClr val="FF0000"/>
                </a:solidFill>
              </a:rPr>
              <a:t>? </a:t>
            </a:r>
          </a:p>
          <a:p>
            <a:pPr marL="539750" indent="-539750" algn="just" defTabSz="496570">
              <a:spcBef>
                <a:spcPts val="3500"/>
              </a:spcBef>
              <a:buSzPct val="100000"/>
              <a:buAutoNum type="alphaUcPeriod"/>
              <a:defRPr sz="2720" b="1">
                <a:solidFill>
                  <a:srgbClr val="0433FF"/>
                </a:solidFill>
              </a:defRPr>
            </a:pPr>
            <a:r>
              <a:rPr dirty="0" err="1">
                <a:solidFill>
                  <a:srgbClr val="FF0000"/>
                </a:solidFill>
              </a:rPr>
              <a:t>Pokud</a:t>
            </a:r>
            <a:r>
              <a:rPr dirty="0">
                <a:solidFill>
                  <a:srgbClr val="FF0000"/>
                </a:solidFill>
              </a:rPr>
              <a:t> </a:t>
            </a:r>
            <a:r>
              <a:rPr dirty="0" err="1">
                <a:solidFill>
                  <a:srgbClr val="FF0000"/>
                </a:solidFill>
              </a:rPr>
              <a:t>není</a:t>
            </a:r>
            <a:r>
              <a:rPr dirty="0">
                <a:solidFill>
                  <a:srgbClr val="FF0000"/>
                </a:solidFill>
              </a:rPr>
              <a:t>, </a:t>
            </a:r>
            <a:r>
              <a:rPr dirty="0" err="1">
                <a:solidFill>
                  <a:srgbClr val="FF0000"/>
                </a:solidFill>
              </a:rPr>
              <a:t>tak</a:t>
            </a:r>
            <a:r>
              <a:rPr dirty="0">
                <a:solidFill>
                  <a:srgbClr val="FF0000"/>
                </a:solidFill>
              </a:rPr>
              <a:t> </a:t>
            </a:r>
            <a:r>
              <a:rPr dirty="0" err="1">
                <a:solidFill>
                  <a:srgbClr val="FF0000"/>
                </a:solidFill>
              </a:rPr>
              <a:t>proč</a:t>
            </a:r>
            <a:r>
              <a:rPr dirty="0">
                <a:solidFill>
                  <a:srgbClr val="FF0000"/>
                </a:solidFill>
              </a:rPr>
              <a:t>?</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Řešení"/>
          <p:cNvSpPr txBox="1">
            <a:spLocks noGrp="1"/>
          </p:cNvSpPr>
          <p:nvPr>
            <p:ph type="title"/>
          </p:nvPr>
        </p:nvSpPr>
        <p:spPr>
          <a:prstGeom prst="rect">
            <a:avLst/>
          </a:prstGeom>
        </p:spPr>
        <p:txBody>
          <a:bodyPr/>
          <a:lstStyle>
            <a:lvl1pPr>
              <a:defRPr>
                <a:solidFill>
                  <a:srgbClr val="0433FF"/>
                </a:solidFill>
              </a:defRPr>
            </a:lvl1pPr>
          </a:lstStyle>
          <a:p>
            <a:r>
              <a:rPr lang="cs-CZ" dirty="0">
                <a:solidFill>
                  <a:srgbClr val="0070C0"/>
                </a:solidFill>
              </a:rPr>
              <a:t>Řešení</a:t>
            </a:r>
            <a:endParaRPr dirty="0"/>
          </a:p>
        </p:txBody>
      </p:sp>
      <p:sp>
        <p:nvSpPr>
          <p:cNvPr id="193" name="Jde o argument a minori ad maius: pokud platí povinnost úhrady poplatku pro majitele psa, tím spíše platí pro majitele lva.…"/>
          <p:cNvSpPr txBox="1">
            <a:spLocks noGrp="1"/>
          </p:cNvSpPr>
          <p:nvPr>
            <p:ph type="body" idx="1"/>
          </p:nvPr>
        </p:nvSpPr>
        <p:spPr>
          <a:xfrm>
            <a:off x="1092404" y="2781300"/>
            <a:ext cx="11175796" cy="6192012"/>
          </a:xfrm>
          <a:prstGeom prst="rect">
            <a:avLst/>
          </a:prstGeom>
        </p:spPr>
        <p:txBody>
          <a:bodyPr/>
          <a:lstStyle/>
          <a:p>
            <a:pPr algn="just" defTabSz="420624">
              <a:spcBef>
                <a:spcPts val="3000"/>
              </a:spcBef>
              <a:buFont typeface="Arial" panose="020B0604020202020204" pitchFamily="34" charset="0"/>
              <a:buChar char="•"/>
              <a:defRPr sz="2304"/>
            </a:pPr>
            <a:r>
              <a:rPr dirty="0" err="1"/>
              <a:t>Jde</a:t>
            </a:r>
            <a:r>
              <a:rPr dirty="0"/>
              <a:t> o argument a </a:t>
            </a:r>
            <a:r>
              <a:rPr dirty="0" err="1"/>
              <a:t>minori</a:t>
            </a:r>
            <a:r>
              <a:rPr dirty="0"/>
              <a:t> ad </a:t>
            </a:r>
            <a:r>
              <a:rPr dirty="0" err="1"/>
              <a:t>maius</a:t>
            </a:r>
            <a:r>
              <a:rPr dirty="0"/>
              <a:t>: </a:t>
            </a:r>
            <a:r>
              <a:rPr dirty="0" err="1"/>
              <a:t>pokud</a:t>
            </a:r>
            <a:r>
              <a:rPr dirty="0"/>
              <a:t> </a:t>
            </a:r>
            <a:r>
              <a:rPr dirty="0" err="1"/>
              <a:t>platí</a:t>
            </a:r>
            <a:r>
              <a:rPr dirty="0"/>
              <a:t> </a:t>
            </a:r>
            <a:r>
              <a:rPr dirty="0" err="1"/>
              <a:t>povinnost</a:t>
            </a:r>
            <a:r>
              <a:rPr dirty="0"/>
              <a:t> </a:t>
            </a:r>
            <a:r>
              <a:rPr dirty="0" err="1"/>
              <a:t>úhrady</a:t>
            </a:r>
            <a:r>
              <a:rPr dirty="0"/>
              <a:t> </a:t>
            </a:r>
            <a:r>
              <a:rPr dirty="0" err="1"/>
              <a:t>poplatku</a:t>
            </a:r>
            <a:r>
              <a:rPr dirty="0"/>
              <a:t> pro </a:t>
            </a:r>
            <a:r>
              <a:rPr dirty="0" err="1"/>
              <a:t>majitele</a:t>
            </a:r>
            <a:r>
              <a:rPr dirty="0"/>
              <a:t> </a:t>
            </a:r>
            <a:r>
              <a:rPr dirty="0" err="1"/>
              <a:t>psa</a:t>
            </a:r>
            <a:r>
              <a:rPr dirty="0"/>
              <a:t>, </a:t>
            </a:r>
            <a:r>
              <a:rPr dirty="0" err="1"/>
              <a:t>tím</a:t>
            </a:r>
            <a:r>
              <a:rPr dirty="0"/>
              <a:t> </a:t>
            </a:r>
            <a:r>
              <a:rPr dirty="0" err="1"/>
              <a:t>spíše</a:t>
            </a:r>
            <a:r>
              <a:rPr dirty="0"/>
              <a:t> </a:t>
            </a:r>
            <a:r>
              <a:rPr dirty="0" err="1"/>
              <a:t>platí</a:t>
            </a:r>
            <a:r>
              <a:rPr dirty="0"/>
              <a:t> pro </a:t>
            </a:r>
            <a:r>
              <a:rPr dirty="0" err="1"/>
              <a:t>majitele</a:t>
            </a:r>
            <a:r>
              <a:rPr dirty="0"/>
              <a:t> </a:t>
            </a:r>
            <a:r>
              <a:rPr dirty="0" err="1"/>
              <a:t>lva</a:t>
            </a:r>
            <a:r>
              <a:rPr dirty="0"/>
              <a:t>. </a:t>
            </a:r>
          </a:p>
          <a:p>
            <a:pPr algn="just" defTabSz="420624">
              <a:spcBef>
                <a:spcPts val="3000"/>
              </a:spcBef>
              <a:buFont typeface="Arial" panose="020B0604020202020204" pitchFamily="34" charset="0"/>
              <a:buChar char="•"/>
              <a:defRPr sz="2304"/>
            </a:pPr>
            <a:r>
              <a:rPr dirty="0" err="1"/>
              <a:t>Použit</a:t>
            </a:r>
            <a:r>
              <a:rPr dirty="0"/>
              <a:t> </a:t>
            </a:r>
            <a:r>
              <a:rPr lang="cs-CZ" dirty="0"/>
              <a:t>je formálně </a:t>
            </a:r>
            <a:r>
              <a:rPr dirty="0" err="1"/>
              <a:t>správně</a:t>
            </a:r>
            <a:r>
              <a:rPr lang="cs-CZ" dirty="0"/>
              <a:t>.</a:t>
            </a:r>
          </a:p>
          <a:p>
            <a:pPr algn="just" defTabSz="420624">
              <a:spcBef>
                <a:spcPts val="3000"/>
              </a:spcBef>
              <a:buFont typeface="Arial" panose="020B0604020202020204" pitchFamily="34" charset="0"/>
              <a:buChar char="•"/>
              <a:defRPr sz="2304"/>
            </a:pPr>
            <a:r>
              <a:rPr dirty="0"/>
              <a:t>Z </a:t>
            </a:r>
            <a:r>
              <a:rPr dirty="0" err="1"/>
              <a:t>hlediska</a:t>
            </a:r>
            <a:r>
              <a:rPr dirty="0"/>
              <a:t> </a:t>
            </a:r>
            <a:r>
              <a:rPr dirty="0" err="1"/>
              <a:t>účelu</a:t>
            </a:r>
            <a:r>
              <a:rPr dirty="0"/>
              <a:t> </a:t>
            </a:r>
            <a:r>
              <a:rPr dirty="0" err="1"/>
              <a:t>místní</a:t>
            </a:r>
            <a:r>
              <a:rPr dirty="0"/>
              <a:t> </a:t>
            </a:r>
            <a:r>
              <a:rPr dirty="0" err="1"/>
              <a:t>poplatky</a:t>
            </a:r>
            <a:r>
              <a:rPr dirty="0"/>
              <a:t> </a:t>
            </a:r>
            <a:r>
              <a:rPr dirty="0" err="1"/>
              <a:t>sledují</a:t>
            </a:r>
            <a:r>
              <a:rPr dirty="0"/>
              <a:t> </a:t>
            </a:r>
            <a:r>
              <a:rPr dirty="0" err="1"/>
              <a:t>účel</a:t>
            </a:r>
            <a:r>
              <a:rPr dirty="0"/>
              <a:t> </a:t>
            </a:r>
            <a:r>
              <a:rPr dirty="0" err="1"/>
              <a:t>omezení</a:t>
            </a:r>
            <a:r>
              <a:rPr dirty="0"/>
              <a:t> </a:t>
            </a:r>
            <a:r>
              <a:rPr dirty="0" err="1"/>
              <a:t>znečišťování</a:t>
            </a:r>
            <a:r>
              <a:rPr dirty="0"/>
              <a:t> </a:t>
            </a:r>
            <a:r>
              <a:rPr dirty="0" err="1"/>
              <a:t>veřejných</a:t>
            </a:r>
            <a:r>
              <a:rPr dirty="0"/>
              <a:t> </a:t>
            </a:r>
            <a:r>
              <a:rPr dirty="0" err="1"/>
              <a:t>prostor</a:t>
            </a:r>
            <a:r>
              <a:rPr dirty="0"/>
              <a:t> psi </a:t>
            </a:r>
            <a:r>
              <a:rPr dirty="0" err="1"/>
              <a:t>nebo</a:t>
            </a:r>
            <a:r>
              <a:rPr dirty="0"/>
              <a:t> </a:t>
            </a:r>
            <a:r>
              <a:rPr dirty="0" err="1"/>
              <a:t>alespoň</a:t>
            </a:r>
            <a:r>
              <a:rPr dirty="0"/>
              <a:t> (</a:t>
            </a:r>
            <a:r>
              <a:rPr dirty="0" err="1"/>
              <a:t>právě</a:t>
            </a:r>
            <a:r>
              <a:rPr dirty="0"/>
              <a:t> </a:t>
            </a:r>
            <a:r>
              <a:rPr dirty="0" err="1"/>
              <a:t>formou</a:t>
            </a:r>
            <a:r>
              <a:rPr dirty="0"/>
              <a:t> </a:t>
            </a:r>
            <a:r>
              <a:rPr dirty="0" err="1"/>
              <a:t>poplatku</a:t>
            </a:r>
            <a:r>
              <a:rPr dirty="0"/>
              <a:t>) </a:t>
            </a:r>
            <a:r>
              <a:rPr dirty="0" err="1"/>
              <a:t>přispět</a:t>
            </a:r>
            <a:r>
              <a:rPr dirty="0"/>
              <a:t> </a:t>
            </a:r>
            <a:r>
              <a:rPr dirty="0" err="1"/>
              <a:t>ke</a:t>
            </a:r>
            <a:r>
              <a:rPr dirty="0"/>
              <a:t> </a:t>
            </a:r>
            <a:r>
              <a:rPr dirty="0" err="1"/>
              <a:t>snížení</a:t>
            </a:r>
            <a:r>
              <a:rPr dirty="0"/>
              <a:t> </a:t>
            </a:r>
            <a:r>
              <a:rPr dirty="0" err="1"/>
              <a:t>nákladů</a:t>
            </a:r>
            <a:r>
              <a:rPr dirty="0"/>
              <a:t> </a:t>
            </a:r>
            <a:r>
              <a:rPr dirty="0" err="1"/>
              <a:t>na</a:t>
            </a:r>
            <a:r>
              <a:rPr dirty="0"/>
              <a:t> </a:t>
            </a:r>
            <a:r>
              <a:rPr dirty="0" err="1"/>
              <a:t>čištění</a:t>
            </a:r>
            <a:r>
              <a:rPr dirty="0"/>
              <a:t>. </a:t>
            </a:r>
          </a:p>
          <a:p>
            <a:pPr algn="just" defTabSz="420624">
              <a:spcBef>
                <a:spcPts val="3000"/>
              </a:spcBef>
              <a:buFont typeface="Arial" panose="020B0604020202020204" pitchFamily="34" charset="0"/>
              <a:buChar char="•"/>
              <a:defRPr sz="2304"/>
            </a:pPr>
            <a:r>
              <a:rPr dirty="0"/>
              <a:t>Z </a:t>
            </a:r>
            <a:r>
              <a:rPr dirty="0" err="1"/>
              <a:t>pohledu</a:t>
            </a:r>
            <a:r>
              <a:rPr dirty="0"/>
              <a:t> </a:t>
            </a:r>
            <a:r>
              <a:rPr dirty="0" err="1"/>
              <a:t>systematiky</a:t>
            </a:r>
            <a:r>
              <a:rPr dirty="0"/>
              <a:t> se </a:t>
            </a:r>
            <a:r>
              <a:rPr dirty="0" err="1"/>
              <a:t>snadno</a:t>
            </a:r>
            <a:r>
              <a:rPr dirty="0"/>
              <a:t> </a:t>
            </a:r>
            <a:r>
              <a:rPr dirty="0" err="1"/>
              <a:t>dobereme</a:t>
            </a:r>
            <a:r>
              <a:rPr dirty="0"/>
              <a:t> k </a:t>
            </a:r>
            <a:r>
              <a:rPr dirty="0" err="1"/>
              <a:t>vyhlášce</a:t>
            </a:r>
            <a:r>
              <a:rPr dirty="0"/>
              <a:t> č. 213/2022 Sb.</a:t>
            </a:r>
            <a:r>
              <a:rPr sz="1247" i="1" dirty="0">
                <a:ea typeface="Arial"/>
                <a:cs typeface="Arial"/>
                <a:sym typeface="Arial"/>
              </a:rPr>
              <a:t> </a:t>
            </a:r>
            <a:r>
              <a:rPr dirty="0" err="1"/>
              <a:t>Vyhláška</a:t>
            </a:r>
            <a:r>
              <a:rPr dirty="0"/>
              <a:t> o </a:t>
            </a:r>
            <a:r>
              <a:rPr dirty="0" err="1"/>
              <a:t>ochraně</a:t>
            </a:r>
            <a:r>
              <a:rPr dirty="0"/>
              <a:t> </a:t>
            </a:r>
            <a:r>
              <a:rPr dirty="0" err="1"/>
              <a:t>vybraných</a:t>
            </a:r>
            <a:r>
              <a:rPr dirty="0"/>
              <a:t> </a:t>
            </a:r>
            <a:r>
              <a:rPr dirty="0" err="1"/>
              <a:t>druhů</a:t>
            </a:r>
            <a:r>
              <a:rPr dirty="0"/>
              <a:t> </a:t>
            </a:r>
            <a:r>
              <a:rPr dirty="0" err="1"/>
              <a:t>šelem</a:t>
            </a:r>
            <a:r>
              <a:rPr dirty="0"/>
              <a:t> a </a:t>
            </a:r>
            <a:r>
              <a:rPr dirty="0" err="1"/>
              <a:t>lidoopů</a:t>
            </a:r>
            <a:r>
              <a:rPr dirty="0"/>
              <a:t> </a:t>
            </a:r>
            <a:r>
              <a:rPr dirty="0" err="1"/>
              <a:t>při</a:t>
            </a:r>
            <a:r>
              <a:rPr dirty="0"/>
              <a:t> </a:t>
            </a:r>
            <a:r>
              <a:rPr dirty="0" err="1"/>
              <a:t>chovu</a:t>
            </a:r>
            <a:r>
              <a:rPr dirty="0"/>
              <a:t>, </a:t>
            </a:r>
            <a:r>
              <a:rPr dirty="0" err="1"/>
              <a:t>která</a:t>
            </a:r>
            <a:r>
              <a:rPr dirty="0"/>
              <a:t> </a:t>
            </a:r>
            <a:r>
              <a:rPr dirty="0" err="1"/>
              <a:t>chov</a:t>
            </a:r>
            <a:r>
              <a:rPr dirty="0"/>
              <a:t> </a:t>
            </a:r>
            <a:r>
              <a:rPr dirty="0" err="1"/>
              <a:t>lvů</a:t>
            </a:r>
            <a:r>
              <a:rPr dirty="0"/>
              <a:t> </a:t>
            </a:r>
            <a:r>
              <a:rPr dirty="0" err="1"/>
              <a:t>upravuje</a:t>
            </a:r>
            <a:r>
              <a:rPr dirty="0"/>
              <a:t>.</a:t>
            </a:r>
            <a:r>
              <a:rPr lang="cs-CZ" dirty="0"/>
              <a:t> Ta vymezuje přesné podmínky pro chov lvů, mimo jiné i to, že nesmějí opustit chovný prostor. </a:t>
            </a:r>
          </a:p>
          <a:p>
            <a:pPr algn="just" defTabSz="420624">
              <a:spcBef>
                <a:spcPts val="3000"/>
              </a:spcBef>
              <a:buFont typeface="Arial" panose="020B0604020202020204" pitchFamily="34" charset="0"/>
              <a:buChar char="•"/>
              <a:defRPr sz="2304"/>
            </a:pPr>
            <a:r>
              <a:rPr lang="cs-CZ" dirty="0"/>
              <a:t>Poplatek ze psů vychází z toho, že psi se obvykle pohybují na veřejných prostranstvích, která pak znečišťují. </a:t>
            </a:r>
            <a:endParaRPr dirty="0"/>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Příklady"/>
          <p:cNvSpPr txBox="1">
            <a:spLocks noGrp="1"/>
          </p:cNvSpPr>
          <p:nvPr>
            <p:ph type="title"/>
          </p:nvPr>
        </p:nvSpPr>
        <p:spPr>
          <a:prstGeom prst="rect">
            <a:avLst/>
          </a:prstGeom>
        </p:spPr>
        <p:txBody>
          <a:bodyPr/>
          <a:lstStyle>
            <a:lvl1pPr>
              <a:defRPr>
                <a:solidFill>
                  <a:srgbClr val="0433FF"/>
                </a:solidFill>
              </a:defRPr>
            </a:lvl1pPr>
          </a:lstStyle>
          <a:p>
            <a:r>
              <a:rPr lang="cs-CZ" dirty="0">
                <a:solidFill>
                  <a:srgbClr val="0070C0"/>
                </a:solidFill>
              </a:rPr>
              <a:t>Příklady</a:t>
            </a:r>
            <a:endParaRPr dirty="0"/>
          </a:p>
        </p:txBody>
      </p:sp>
      <p:sp>
        <p:nvSpPr>
          <p:cNvPr id="196" name="Ustanovení § 498 občanského zákoníku říká:…"/>
          <p:cNvSpPr txBox="1">
            <a:spLocks noGrp="1"/>
          </p:cNvSpPr>
          <p:nvPr>
            <p:ph type="body" idx="1"/>
          </p:nvPr>
        </p:nvSpPr>
        <p:spPr>
          <a:xfrm>
            <a:off x="1092404" y="2730500"/>
            <a:ext cx="11709196" cy="6242812"/>
          </a:xfrm>
          <a:prstGeom prst="rect">
            <a:avLst/>
          </a:prstGeom>
        </p:spPr>
        <p:txBody>
          <a:bodyPr/>
          <a:lstStyle/>
          <a:p>
            <a:pPr marL="0" indent="0" algn="just" defTabSz="391414">
              <a:spcBef>
                <a:spcPts val="2800"/>
              </a:spcBef>
              <a:buSzTx/>
              <a:buNone/>
              <a:defRPr sz="2144"/>
            </a:pPr>
            <a:r>
              <a:rPr dirty="0" err="1"/>
              <a:t>Ustanovení</a:t>
            </a:r>
            <a:r>
              <a:rPr dirty="0"/>
              <a:t> § 498 </a:t>
            </a:r>
            <a:r>
              <a:rPr dirty="0" err="1"/>
              <a:t>občanského</a:t>
            </a:r>
            <a:r>
              <a:rPr dirty="0"/>
              <a:t> </a:t>
            </a:r>
            <a:r>
              <a:rPr dirty="0" err="1"/>
              <a:t>zákoníku</a:t>
            </a:r>
            <a:r>
              <a:rPr dirty="0"/>
              <a:t> </a:t>
            </a:r>
            <a:r>
              <a:rPr dirty="0" err="1"/>
              <a:t>říká</a:t>
            </a:r>
            <a:r>
              <a:rPr dirty="0"/>
              <a:t>:</a:t>
            </a:r>
          </a:p>
          <a:p>
            <a:pPr marL="0" indent="0" algn="just" defTabSz="391414">
              <a:spcBef>
                <a:spcPts val="2800"/>
              </a:spcBef>
              <a:buSzTx/>
              <a:buNone/>
              <a:defRPr sz="2144" i="1"/>
            </a:pPr>
            <a:r>
              <a:rPr dirty="0"/>
              <a:t>1) </a:t>
            </a:r>
            <a:r>
              <a:rPr dirty="0" err="1"/>
              <a:t>Nemovité</a:t>
            </a:r>
            <a:r>
              <a:rPr dirty="0"/>
              <a:t> </a:t>
            </a:r>
            <a:r>
              <a:rPr dirty="0" err="1"/>
              <a:t>věci</a:t>
            </a:r>
            <a:r>
              <a:rPr dirty="0"/>
              <a:t> </a:t>
            </a:r>
            <a:r>
              <a:rPr dirty="0" err="1"/>
              <a:t>jsou</a:t>
            </a:r>
            <a:r>
              <a:rPr dirty="0"/>
              <a:t> </a:t>
            </a:r>
            <a:r>
              <a:rPr dirty="0" err="1"/>
              <a:t>pozemky</a:t>
            </a:r>
            <a:r>
              <a:rPr dirty="0"/>
              <a:t> a </a:t>
            </a:r>
            <a:r>
              <a:rPr dirty="0" err="1"/>
              <a:t>podzemní</a:t>
            </a:r>
            <a:r>
              <a:rPr dirty="0"/>
              <a:t> </a:t>
            </a:r>
            <a:r>
              <a:rPr dirty="0" err="1"/>
              <a:t>stavby</a:t>
            </a:r>
            <a:r>
              <a:rPr dirty="0"/>
              <a:t> se </a:t>
            </a:r>
            <a:r>
              <a:rPr dirty="0" err="1"/>
              <a:t>samostatným</a:t>
            </a:r>
            <a:r>
              <a:rPr dirty="0"/>
              <a:t> </a:t>
            </a:r>
            <a:r>
              <a:rPr dirty="0" err="1"/>
              <a:t>účelovým</a:t>
            </a:r>
            <a:r>
              <a:rPr dirty="0"/>
              <a:t> </a:t>
            </a:r>
            <a:r>
              <a:rPr dirty="0" err="1"/>
              <a:t>určením</a:t>
            </a:r>
            <a:r>
              <a:rPr dirty="0"/>
              <a:t>, </a:t>
            </a:r>
            <a:r>
              <a:rPr dirty="0" err="1"/>
              <a:t>jakož</a:t>
            </a:r>
            <a:r>
              <a:rPr dirty="0"/>
              <a:t> </a:t>
            </a:r>
            <a:r>
              <a:rPr dirty="0" err="1"/>
              <a:t>i</a:t>
            </a:r>
            <a:r>
              <a:rPr dirty="0"/>
              <a:t> </a:t>
            </a:r>
            <a:r>
              <a:rPr dirty="0" err="1"/>
              <a:t>věcná</a:t>
            </a:r>
            <a:r>
              <a:rPr dirty="0"/>
              <a:t> </a:t>
            </a:r>
            <a:r>
              <a:rPr dirty="0" err="1"/>
              <a:t>práva</a:t>
            </a:r>
            <a:r>
              <a:rPr dirty="0"/>
              <a:t> k </a:t>
            </a:r>
            <a:r>
              <a:rPr dirty="0" err="1"/>
              <a:t>nim</a:t>
            </a:r>
            <a:r>
              <a:rPr dirty="0"/>
              <a:t>, a </a:t>
            </a:r>
            <a:r>
              <a:rPr dirty="0" err="1"/>
              <a:t>práva</a:t>
            </a:r>
            <a:r>
              <a:rPr dirty="0"/>
              <a:t>, </a:t>
            </a:r>
            <a:r>
              <a:rPr dirty="0" err="1"/>
              <a:t>která</a:t>
            </a:r>
            <a:r>
              <a:rPr dirty="0"/>
              <a:t> za </a:t>
            </a:r>
            <a:r>
              <a:rPr dirty="0" err="1"/>
              <a:t>nemovité</a:t>
            </a:r>
            <a:r>
              <a:rPr dirty="0"/>
              <a:t> </a:t>
            </a:r>
            <a:r>
              <a:rPr dirty="0" err="1"/>
              <a:t>věci</a:t>
            </a:r>
            <a:r>
              <a:rPr dirty="0"/>
              <a:t> </a:t>
            </a:r>
            <a:r>
              <a:rPr dirty="0" err="1"/>
              <a:t>prohlásí</a:t>
            </a:r>
            <a:r>
              <a:rPr dirty="0"/>
              <a:t> </a:t>
            </a:r>
            <a:r>
              <a:rPr dirty="0" err="1"/>
              <a:t>zákon</a:t>
            </a:r>
            <a:r>
              <a:rPr dirty="0"/>
              <a:t>. </a:t>
            </a:r>
            <a:r>
              <a:rPr dirty="0" err="1"/>
              <a:t>Stanoví</a:t>
            </a:r>
            <a:r>
              <a:rPr dirty="0"/>
              <a:t>-li </a:t>
            </a:r>
            <a:r>
              <a:rPr dirty="0" err="1"/>
              <a:t>zákon</a:t>
            </a:r>
            <a:r>
              <a:rPr dirty="0"/>
              <a:t>, </a:t>
            </a:r>
            <a:r>
              <a:rPr dirty="0" err="1"/>
              <a:t>že</a:t>
            </a:r>
            <a:r>
              <a:rPr dirty="0"/>
              <a:t> </a:t>
            </a:r>
            <a:r>
              <a:rPr dirty="0" err="1"/>
              <a:t>určitá</a:t>
            </a:r>
            <a:r>
              <a:rPr dirty="0"/>
              <a:t> </a:t>
            </a:r>
            <a:r>
              <a:rPr dirty="0" err="1"/>
              <a:t>věc</a:t>
            </a:r>
            <a:r>
              <a:rPr dirty="0"/>
              <a:t> </a:t>
            </a:r>
            <a:r>
              <a:rPr dirty="0" err="1"/>
              <a:t>není</a:t>
            </a:r>
            <a:r>
              <a:rPr dirty="0"/>
              <a:t> </a:t>
            </a:r>
            <a:r>
              <a:rPr dirty="0" err="1"/>
              <a:t>součástí</a:t>
            </a:r>
            <a:r>
              <a:rPr dirty="0"/>
              <a:t> </a:t>
            </a:r>
            <a:r>
              <a:rPr dirty="0" err="1"/>
              <a:t>pozemku</a:t>
            </a:r>
            <a:r>
              <a:rPr dirty="0"/>
              <a:t>, a </a:t>
            </a:r>
            <a:r>
              <a:rPr dirty="0" err="1"/>
              <a:t>nelze</a:t>
            </a:r>
            <a:r>
              <a:rPr dirty="0"/>
              <a:t>-li </a:t>
            </a:r>
            <a:r>
              <a:rPr dirty="0" err="1"/>
              <a:t>takovou</a:t>
            </a:r>
            <a:r>
              <a:rPr dirty="0"/>
              <a:t> </a:t>
            </a:r>
            <a:r>
              <a:rPr dirty="0" err="1"/>
              <a:t>věc</a:t>
            </a:r>
            <a:r>
              <a:rPr dirty="0"/>
              <a:t> </a:t>
            </a:r>
            <a:r>
              <a:rPr dirty="0" err="1"/>
              <a:t>přenést</a:t>
            </a:r>
            <a:r>
              <a:rPr dirty="0"/>
              <a:t> z </a:t>
            </a:r>
            <a:r>
              <a:rPr dirty="0" err="1"/>
              <a:t>místa</a:t>
            </a:r>
            <a:r>
              <a:rPr dirty="0"/>
              <a:t> </a:t>
            </a:r>
            <a:r>
              <a:rPr dirty="0" err="1"/>
              <a:t>na</a:t>
            </a:r>
            <a:r>
              <a:rPr dirty="0"/>
              <a:t> </a:t>
            </a:r>
            <a:r>
              <a:rPr dirty="0" err="1"/>
              <a:t>místo</a:t>
            </a:r>
            <a:r>
              <a:rPr dirty="0"/>
              <a:t> bez </a:t>
            </a:r>
            <a:r>
              <a:rPr dirty="0" err="1"/>
              <a:t>porušení</a:t>
            </a:r>
            <a:r>
              <a:rPr dirty="0"/>
              <a:t> </a:t>
            </a:r>
            <a:r>
              <a:rPr dirty="0" err="1"/>
              <a:t>její</a:t>
            </a:r>
            <a:r>
              <a:rPr dirty="0"/>
              <a:t> </a:t>
            </a:r>
            <a:r>
              <a:rPr dirty="0" err="1"/>
              <a:t>podstaty</a:t>
            </a:r>
            <a:r>
              <a:rPr dirty="0"/>
              <a:t>, je </a:t>
            </a:r>
            <a:r>
              <a:rPr dirty="0" err="1"/>
              <a:t>i</a:t>
            </a:r>
            <a:r>
              <a:rPr dirty="0"/>
              <a:t> </a:t>
            </a:r>
            <a:r>
              <a:rPr dirty="0" err="1"/>
              <a:t>tato</a:t>
            </a:r>
            <a:r>
              <a:rPr dirty="0"/>
              <a:t> </a:t>
            </a:r>
            <a:r>
              <a:rPr dirty="0" err="1"/>
              <a:t>věc</a:t>
            </a:r>
            <a:r>
              <a:rPr dirty="0"/>
              <a:t> </a:t>
            </a:r>
            <a:r>
              <a:rPr dirty="0" err="1"/>
              <a:t>nemovitá</a:t>
            </a:r>
            <a:r>
              <a:rPr dirty="0"/>
              <a:t>.</a:t>
            </a:r>
          </a:p>
          <a:p>
            <a:pPr marL="0" indent="0" algn="just" defTabSz="391414">
              <a:spcBef>
                <a:spcPts val="2800"/>
              </a:spcBef>
              <a:buSzTx/>
              <a:buNone/>
              <a:defRPr sz="2144" i="1"/>
            </a:pPr>
            <a:r>
              <a:rPr dirty="0"/>
              <a:t>2) </a:t>
            </a:r>
            <a:r>
              <a:rPr dirty="0" err="1"/>
              <a:t>Veškeré</a:t>
            </a:r>
            <a:r>
              <a:rPr dirty="0"/>
              <a:t> </a:t>
            </a:r>
            <a:r>
              <a:rPr dirty="0" err="1"/>
              <a:t>další</a:t>
            </a:r>
            <a:r>
              <a:rPr dirty="0"/>
              <a:t> </a:t>
            </a:r>
            <a:r>
              <a:rPr dirty="0" err="1"/>
              <a:t>věci</a:t>
            </a:r>
            <a:r>
              <a:rPr dirty="0"/>
              <a:t>, </a:t>
            </a:r>
            <a:r>
              <a:rPr dirty="0" err="1"/>
              <a:t>ať</a:t>
            </a:r>
            <a:r>
              <a:rPr dirty="0"/>
              <a:t> je </a:t>
            </a:r>
            <a:r>
              <a:rPr dirty="0" err="1"/>
              <a:t>jejich</a:t>
            </a:r>
            <a:r>
              <a:rPr dirty="0"/>
              <a:t> </a:t>
            </a:r>
            <a:r>
              <a:rPr dirty="0" err="1"/>
              <a:t>podstata</a:t>
            </a:r>
            <a:r>
              <a:rPr dirty="0"/>
              <a:t> </a:t>
            </a:r>
            <a:r>
              <a:rPr dirty="0" err="1"/>
              <a:t>hmotná</a:t>
            </a:r>
            <a:r>
              <a:rPr dirty="0"/>
              <a:t> </a:t>
            </a:r>
            <a:r>
              <a:rPr dirty="0" err="1"/>
              <a:t>nebo</a:t>
            </a:r>
            <a:r>
              <a:rPr dirty="0"/>
              <a:t> </a:t>
            </a:r>
            <a:r>
              <a:rPr dirty="0" err="1"/>
              <a:t>nehmotná</a:t>
            </a:r>
            <a:r>
              <a:rPr dirty="0"/>
              <a:t>, </a:t>
            </a:r>
            <a:r>
              <a:rPr dirty="0" err="1"/>
              <a:t>jsou</a:t>
            </a:r>
            <a:r>
              <a:rPr dirty="0"/>
              <a:t> </a:t>
            </a:r>
            <a:r>
              <a:rPr dirty="0" err="1"/>
              <a:t>movité</a:t>
            </a:r>
            <a:r>
              <a:rPr dirty="0"/>
              <a:t>.</a:t>
            </a:r>
          </a:p>
          <a:p>
            <a:pPr marL="0" indent="0" algn="just" defTabSz="391414">
              <a:spcBef>
                <a:spcPts val="2800"/>
              </a:spcBef>
              <a:buSzTx/>
              <a:buNone/>
              <a:defRPr sz="2144"/>
            </a:pPr>
            <a:r>
              <a:rPr dirty="0" err="1"/>
              <a:t>Následně</a:t>
            </a:r>
            <a:r>
              <a:rPr dirty="0"/>
              <a:t> se </a:t>
            </a:r>
            <a:r>
              <a:rPr dirty="0" err="1"/>
              <a:t>zamyslete</a:t>
            </a:r>
            <a:r>
              <a:rPr dirty="0"/>
              <a:t> </a:t>
            </a:r>
            <a:r>
              <a:rPr dirty="0" err="1"/>
              <a:t>nad</a:t>
            </a:r>
            <a:r>
              <a:rPr dirty="0"/>
              <a:t> </a:t>
            </a:r>
            <a:r>
              <a:rPr dirty="0" err="1"/>
              <a:t>tímto</a:t>
            </a:r>
            <a:r>
              <a:rPr dirty="0"/>
              <a:t> </a:t>
            </a:r>
            <a:r>
              <a:rPr dirty="0" err="1"/>
              <a:t>argumentem</a:t>
            </a:r>
            <a:r>
              <a:rPr dirty="0"/>
              <a:t>: </a:t>
            </a:r>
            <a:r>
              <a:rPr dirty="0" err="1"/>
              <a:t>Věci</a:t>
            </a:r>
            <a:r>
              <a:rPr dirty="0"/>
              <a:t> </a:t>
            </a:r>
            <a:r>
              <a:rPr dirty="0" err="1"/>
              <a:t>jsou</a:t>
            </a:r>
            <a:r>
              <a:rPr dirty="0"/>
              <a:t> </a:t>
            </a:r>
            <a:r>
              <a:rPr dirty="0" err="1"/>
              <a:t>pouze</a:t>
            </a:r>
            <a:r>
              <a:rPr dirty="0"/>
              <a:t> </a:t>
            </a:r>
            <a:r>
              <a:rPr dirty="0" err="1"/>
              <a:t>nemovité</a:t>
            </a:r>
            <a:r>
              <a:rPr dirty="0"/>
              <a:t> a </a:t>
            </a:r>
            <a:r>
              <a:rPr dirty="0" err="1"/>
              <a:t>movité</a:t>
            </a:r>
            <a:r>
              <a:rPr dirty="0"/>
              <a:t>. </a:t>
            </a:r>
            <a:r>
              <a:rPr dirty="0" err="1"/>
              <a:t>Zvíře</a:t>
            </a:r>
            <a:r>
              <a:rPr dirty="0"/>
              <a:t> </a:t>
            </a:r>
            <a:r>
              <a:rPr dirty="0" err="1"/>
              <a:t>není</a:t>
            </a:r>
            <a:r>
              <a:rPr dirty="0"/>
              <a:t> </a:t>
            </a:r>
            <a:r>
              <a:rPr dirty="0" err="1"/>
              <a:t>pozemek</a:t>
            </a:r>
            <a:r>
              <a:rPr dirty="0"/>
              <a:t> </a:t>
            </a:r>
            <a:r>
              <a:rPr dirty="0" err="1"/>
              <a:t>nebo</a:t>
            </a:r>
            <a:r>
              <a:rPr dirty="0"/>
              <a:t> </a:t>
            </a:r>
            <a:r>
              <a:rPr dirty="0" err="1"/>
              <a:t>podzemní</a:t>
            </a:r>
            <a:r>
              <a:rPr dirty="0"/>
              <a:t> </a:t>
            </a:r>
            <a:r>
              <a:rPr dirty="0" err="1"/>
              <a:t>stavba</a:t>
            </a:r>
            <a:r>
              <a:rPr dirty="0"/>
              <a:t> se </a:t>
            </a:r>
            <a:r>
              <a:rPr dirty="0" err="1"/>
              <a:t>samostatným</a:t>
            </a:r>
            <a:r>
              <a:rPr dirty="0"/>
              <a:t> </a:t>
            </a:r>
            <a:r>
              <a:rPr dirty="0" err="1"/>
              <a:t>účelovým</a:t>
            </a:r>
            <a:r>
              <a:rPr dirty="0"/>
              <a:t> </a:t>
            </a:r>
            <a:r>
              <a:rPr dirty="0" err="1"/>
              <a:t>určením</a:t>
            </a:r>
            <a:r>
              <a:rPr dirty="0"/>
              <a:t>, ani </a:t>
            </a:r>
            <a:r>
              <a:rPr dirty="0" err="1"/>
              <a:t>věcné</a:t>
            </a:r>
            <a:r>
              <a:rPr dirty="0"/>
              <a:t> </a:t>
            </a:r>
            <a:r>
              <a:rPr dirty="0" err="1"/>
              <a:t>právo</a:t>
            </a:r>
            <a:r>
              <a:rPr dirty="0"/>
              <a:t> k </a:t>
            </a:r>
            <a:r>
              <a:rPr dirty="0" err="1"/>
              <a:t>nim</a:t>
            </a:r>
            <a:r>
              <a:rPr dirty="0"/>
              <a:t>, ani </a:t>
            </a:r>
            <a:r>
              <a:rPr dirty="0" err="1"/>
              <a:t>právo</a:t>
            </a:r>
            <a:r>
              <a:rPr dirty="0"/>
              <a:t>, </a:t>
            </a:r>
            <a:r>
              <a:rPr dirty="0" err="1"/>
              <a:t>které</a:t>
            </a:r>
            <a:r>
              <a:rPr dirty="0"/>
              <a:t> za </a:t>
            </a:r>
            <a:r>
              <a:rPr dirty="0" err="1"/>
              <a:t>nemovitou</a:t>
            </a:r>
            <a:r>
              <a:rPr dirty="0"/>
              <a:t> </a:t>
            </a:r>
            <a:r>
              <a:rPr dirty="0" err="1"/>
              <a:t>věc</a:t>
            </a:r>
            <a:r>
              <a:rPr dirty="0"/>
              <a:t> </a:t>
            </a:r>
            <a:r>
              <a:rPr dirty="0" err="1"/>
              <a:t>prohlásí</a:t>
            </a:r>
            <a:r>
              <a:rPr dirty="0"/>
              <a:t> </a:t>
            </a:r>
            <a:r>
              <a:rPr dirty="0" err="1"/>
              <a:t>zákon</a:t>
            </a:r>
            <a:r>
              <a:rPr dirty="0"/>
              <a:t>. </a:t>
            </a:r>
            <a:r>
              <a:rPr dirty="0" err="1"/>
              <a:t>Jedná</a:t>
            </a:r>
            <a:r>
              <a:rPr dirty="0"/>
              <a:t> se </a:t>
            </a:r>
            <a:r>
              <a:rPr dirty="0" err="1"/>
              <a:t>tedy</a:t>
            </a:r>
            <a:r>
              <a:rPr dirty="0"/>
              <a:t> o </a:t>
            </a:r>
            <a:r>
              <a:rPr dirty="0" err="1"/>
              <a:t>věc</a:t>
            </a:r>
            <a:r>
              <a:rPr dirty="0"/>
              <a:t> </a:t>
            </a:r>
            <a:r>
              <a:rPr dirty="0" err="1"/>
              <a:t>movitou</a:t>
            </a:r>
            <a:r>
              <a:rPr dirty="0"/>
              <a:t>.</a:t>
            </a:r>
          </a:p>
          <a:p>
            <a:pPr marL="425450" indent="-425450" algn="just" defTabSz="391414">
              <a:spcBef>
                <a:spcPts val="2800"/>
              </a:spcBef>
              <a:buSzPct val="100000"/>
              <a:buAutoNum type="alphaUcPeriod"/>
              <a:defRPr sz="2144" b="1">
                <a:solidFill>
                  <a:srgbClr val="0433FF"/>
                </a:solidFill>
              </a:defRPr>
            </a:pPr>
            <a:r>
              <a:rPr dirty="0">
                <a:solidFill>
                  <a:srgbClr val="FF0000"/>
                </a:solidFill>
              </a:rPr>
              <a:t>O </a:t>
            </a:r>
            <a:r>
              <a:rPr dirty="0" err="1">
                <a:solidFill>
                  <a:srgbClr val="FF0000"/>
                </a:solidFill>
              </a:rPr>
              <a:t>jaký</a:t>
            </a:r>
            <a:r>
              <a:rPr dirty="0">
                <a:solidFill>
                  <a:srgbClr val="FF0000"/>
                </a:solidFill>
              </a:rPr>
              <a:t> argument </a:t>
            </a:r>
            <a:r>
              <a:rPr dirty="0" err="1">
                <a:solidFill>
                  <a:srgbClr val="FF0000"/>
                </a:solidFill>
              </a:rPr>
              <a:t>právní</a:t>
            </a:r>
            <a:r>
              <a:rPr dirty="0">
                <a:solidFill>
                  <a:srgbClr val="FF0000"/>
                </a:solidFill>
              </a:rPr>
              <a:t> </a:t>
            </a:r>
            <a:r>
              <a:rPr dirty="0" err="1">
                <a:solidFill>
                  <a:srgbClr val="FF0000"/>
                </a:solidFill>
              </a:rPr>
              <a:t>logiky</a:t>
            </a:r>
            <a:r>
              <a:rPr dirty="0">
                <a:solidFill>
                  <a:srgbClr val="FF0000"/>
                </a:solidFill>
              </a:rPr>
              <a:t> se </a:t>
            </a:r>
            <a:r>
              <a:rPr dirty="0" err="1">
                <a:solidFill>
                  <a:srgbClr val="FF0000"/>
                </a:solidFill>
              </a:rPr>
              <a:t>zde</a:t>
            </a:r>
            <a:r>
              <a:rPr dirty="0">
                <a:solidFill>
                  <a:srgbClr val="FF0000"/>
                </a:solidFill>
              </a:rPr>
              <a:t> </a:t>
            </a:r>
            <a:r>
              <a:rPr dirty="0" err="1">
                <a:solidFill>
                  <a:srgbClr val="FF0000"/>
                </a:solidFill>
              </a:rPr>
              <a:t>jedná</a:t>
            </a:r>
            <a:r>
              <a:rPr dirty="0">
                <a:solidFill>
                  <a:srgbClr val="FF0000"/>
                </a:solidFill>
              </a:rPr>
              <a:t>? Je </a:t>
            </a:r>
            <a:r>
              <a:rPr dirty="0" err="1">
                <a:solidFill>
                  <a:srgbClr val="FF0000"/>
                </a:solidFill>
              </a:rPr>
              <a:t>daný</a:t>
            </a:r>
            <a:r>
              <a:rPr dirty="0">
                <a:solidFill>
                  <a:srgbClr val="FF0000"/>
                </a:solidFill>
              </a:rPr>
              <a:t> argument v </a:t>
            </a:r>
            <a:r>
              <a:rPr dirty="0" err="1">
                <a:solidFill>
                  <a:srgbClr val="FF0000"/>
                </a:solidFill>
              </a:rPr>
              <a:t>tomto</a:t>
            </a:r>
            <a:r>
              <a:rPr dirty="0">
                <a:solidFill>
                  <a:srgbClr val="FF0000"/>
                </a:solidFill>
              </a:rPr>
              <a:t> </a:t>
            </a:r>
            <a:r>
              <a:rPr dirty="0" err="1">
                <a:solidFill>
                  <a:srgbClr val="FF0000"/>
                </a:solidFill>
              </a:rPr>
              <a:t>případě</a:t>
            </a:r>
            <a:r>
              <a:rPr dirty="0">
                <a:solidFill>
                  <a:srgbClr val="FF0000"/>
                </a:solidFill>
              </a:rPr>
              <a:t> </a:t>
            </a:r>
            <a:r>
              <a:rPr dirty="0" err="1">
                <a:solidFill>
                  <a:srgbClr val="FF0000"/>
                </a:solidFill>
              </a:rPr>
              <a:t>použit</a:t>
            </a:r>
            <a:r>
              <a:rPr dirty="0">
                <a:solidFill>
                  <a:srgbClr val="FF0000"/>
                </a:solidFill>
              </a:rPr>
              <a:t> </a:t>
            </a:r>
            <a:r>
              <a:rPr dirty="0" err="1">
                <a:solidFill>
                  <a:srgbClr val="FF0000"/>
                </a:solidFill>
              </a:rPr>
              <a:t>správně</a:t>
            </a:r>
            <a:r>
              <a:rPr dirty="0">
                <a:solidFill>
                  <a:srgbClr val="FF0000"/>
                </a:solidFill>
              </a:rPr>
              <a:t>? </a:t>
            </a:r>
          </a:p>
          <a:p>
            <a:pPr marL="425450" indent="-425450" algn="just" defTabSz="391414">
              <a:spcBef>
                <a:spcPts val="2800"/>
              </a:spcBef>
              <a:buSzPct val="100000"/>
              <a:buAutoNum type="alphaUcPeriod"/>
              <a:defRPr sz="2144" b="1">
                <a:solidFill>
                  <a:srgbClr val="0433FF"/>
                </a:solidFill>
              </a:defRPr>
            </a:pPr>
            <a:r>
              <a:rPr dirty="0" err="1">
                <a:solidFill>
                  <a:srgbClr val="FF0000"/>
                </a:solidFill>
              </a:rPr>
              <a:t>Pokud</a:t>
            </a:r>
            <a:r>
              <a:rPr dirty="0">
                <a:solidFill>
                  <a:srgbClr val="FF0000"/>
                </a:solidFill>
              </a:rPr>
              <a:t> </a:t>
            </a:r>
            <a:r>
              <a:rPr dirty="0" err="1">
                <a:solidFill>
                  <a:srgbClr val="FF0000"/>
                </a:solidFill>
              </a:rPr>
              <a:t>není</a:t>
            </a:r>
            <a:r>
              <a:rPr dirty="0">
                <a:solidFill>
                  <a:srgbClr val="FF0000"/>
                </a:solidFill>
              </a:rPr>
              <a:t>, </a:t>
            </a:r>
            <a:r>
              <a:rPr dirty="0" err="1">
                <a:solidFill>
                  <a:srgbClr val="FF0000"/>
                </a:solidFill>
              </a:rPr>
              <a:t>tak</a:t>
            </a:r>
            <a:r>
              <a:rPr dirty="0">
                <a:solidFill>
                  <a:srgbClr val="FF0000"/>
                </a:solidFill>
              </a:rPr>
              <a:t> </a:t>
            </a:r>
            <a:r>
              <a:rPr dirty="0" err="1">
                <a:solidFill>
                  <a:srgbClr val="FF0000"/>
                </a:solidFill>
              </a:rPr>
              <a:t>proč</a:t>
            </a:r>
            <a:r>
              <a:rPr dirty="0">
                <a:solidFill>
                  <a:srgbClr val="FF0000"/>
                </a:solidFill>
              </a:rPr>
              <a:t>?</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Řešení"/>
          <p:cNvSpPr txBox="1">
            <a:spLocks noGrp="1"/>
          </p:cNvSpPr>
          <p:nvPr>
            <p:ph type="title"/>
          </p:nvPr>
        </p:nvSpPr>
        <p:spPr>
          <a:prstGeom prst="rect">
            <a:avLst/>
          </a:prstGeom>
        </p:spPr>
        <p:txBody>
          <a:bodyPr/>
          <a:lstStyle>
            <a:lvl1pPr>
              <a:defRPr>
                <a:solidFill>
                  <a:srgbClr val="0433FF"/>
                </a:solidFill>
              </a:defRPr>
            </a:lvl1pPr>
          </a:lstStyle>
          <a:p>
            <a:r>
              <a:rPr lang="cs-CZ" dirty="0">
                <a:solidFill>
                  <a:srgbClr val="0070C0"/>
                </a:solidFill>
              </a:rPr>
              <a:t>Řešení</a:t>
            </a:r>
            <a:endParaRPr dirty="0"/>
          </a:p>
        </p:txBody>
      </p:sp>
      <p:sp>
        <p:nvSpPr>
          <p:cNvPr id="199" name="Jde o argument a contrario: zvíře není věc nemovitá, pak bude (a contrario) věcí movitou.…"/>
          <p:cNvSpPr txBox="1">
            <a:spLocks noGrp="1"/>
          </p:cNvSpPr>
          <p:nvPr>
            <p:ph type="body" idx="1"/>
          </p:nvPr>
        </p:nvSpPr>
        <p:spPr>
          <a:prstGeom prst="rect">
            <a:avLst/>
          </a:prstGeom>
        </p:spPr>
        <p:txBody>
          <a:bodyPr/>
          <a:lstStyle/>
          <a:p>
            <a:pPr marL="412750" indent="-412750" algn="just" defTabSz="379729">
              <a:spcBef>
                <a:spcPts val="2700"/>
              </a:spcBef>
              <a:buSzPct val="100000"/>
              <a:buAutoNum type="alphaUcPeriod"/>
              <a:defRPr sz="2080"/>
            </a:pPr>
            <a:r>
              <a:rPr dirty="0" err="1"/>
              <a:t>Jde</a:t>
            </a:r>
            <a:r>
              <a:rPr dirty="0"/>
              <a:t> o argument a </a:t>
            </a:r>
            <a:r>
              <a:rPr dirty="0" err="1"/>
              <a:t>contrario</a:t>
            </a:r>
            <a:r>
              <a:rPr dirty="0"/>
              <a:t>: </a:t>
            </a:r>
            <a:r>
              <a:rPr dirty="0" err="1"/>
              <a:t>zvíře</a:t>
            </a:r>
            <a:r>
              <a:rPr dirty="0"/>
              <a:t> </a:t>
            </a:r>
            <a:r>
              <a:rPr dirty="0" err="1"/>
              <a:t>není</a:t>
            </a:r>
            <a:r>
              <a:rPr dirty="0"/>
              <a:t> </a:t>
            </a:r>
            <a:r>
              <a:rPr dirty="0" err="1"/>
              <a:t>věc</a:t>
            </a:r>
            <a:r>
              <a:rPr dirty="0"/>
              <a:t> </a:t>
            </a:r>
            <a:r>
              <a:rPr dirty="0" err="1"/>
              <a:t>nemovitá</a:t>
            </a:r>
            <a:r>
              <a:rPr dirty="0"/>
              <a:t>, </a:t>
            </a:r>
            <a:r>
              <a:rPr dirty="0" err="1"/>
              <a:t>pak</a:t>
            </a:r>
            <a:r>
              <a:rPr dirty="0"/>
              <a:t> </a:t>
            </a:r>
            <a:r>
              <a:rPr dirty="0" err="1"/>
              <a:t>bude</a:t>
            </a:r>
            <a:r>
              <a:rPr dirty="0"/>
              <a:t> (a </a:t>
            </a:r>
            <a:r>
              <a:rPr dirty="0" err="1"/>
              <a:t>contrario</a:t>
            </a:r>
            <a:r>
              <a:rPr dirty="0"/>
              <a:t>) </a:t>
            </a:r>
            <a:r>
              <a:rPr dirty="0" err="1"/>
              <a:t>věcí</a:t>
            </a:r>
            <a:r>
              <a:rPr dirty="0"/>
              <a:t> </a:t>
            </a:r>
            <a:r>
              <a:rPr dirty="0" err="1"/>
              <a:t>movitou</a:t>
            </a:r>
            <a:r>
              <a:rPr dirty="0"/>
              <a:t>.</a:t>
            </a:r>
          </a:p>
          <a:p>
            <a:pPr marL="412750" indent="-412750" algn="just" defTabSz="379729">
              <a:spcBef>
                <a:spcPts val="2700"/>
              </a:spcBef>
              <a:buSzPct val="100000"/>
              <a:buAutoNum type="alphaUcPeriod"/>
              <a:defRPr sz="2080"/>
            </a:pPr>
            <a:r>
              <a:rPr dirty="0" err="1"/>
              <a:t>Čistě</a:t>
            </a:r>
            <a:r>
              <a:rPr dirty="0"/>
              <a:t> z </a:t>
            </a:r>
            <a:r>
              <a:rPr dirty="0" err="1"/>
              <a:t>hlediska</a:t>
            </a:r>
            <a:r>
              <a:rPr dirty="0"/>
              <a:t> </a:t>
            </a:r>
            <a:r>
              <a:rPr dirty="0" err="1"/>
              <a:t>logiky</a:t>
            </a:r>
            <a:r>
              <a:rPr dirty="0"/>
              <a:t> je argument </a:t>
            </a:r>
            <a:r>
              <a:rPr dirty="0" err="1"/>
              <a:t>použit</a:t>
            </a:r>
            <a:r>
              <a:rPr dirty="0"/>
              <a:t> </a:t>
            </a:r>
            <a:r>
              <a:rPr dirty="0" err="1"/>
              <a:t>správně</a:t>
            </a:r>
            <a:r>
              <a:rPr dirty="0"/>
              <a:t>: </a:t>
            </a:r>
            <a:r>
              <a:rPr dirty="0" err="1"/>
              <a:t>množina</a:t>
            </a:r>
            <a:r>
              <a:rPr dirty="0"/>
              <a:t> </a:t>
            </a:r>
            <a:r>
              <a:rPr dirty="0" err="1"/>
              <a:t>všech</a:t>
            </a:r>
            <a:r>
              <a:rPr dirty="0"/>
              <a:t> </a:t>
            </a:r>
            <a:r>
              <a:rPr dirty="0" err="1"/>
              <a:t>prvků</a:t>
            </a:r>
            <a:r>
              <a:rPr dirty="0"/>
              <a:t> (m) </a:t>
            </a:r>
            <a:r>
              <a:rPr dirty="0" err="1"/>
              <a:t>obsahuje</a:t>
            </a:r>
            <a:r>
              <a:rPr dirty="0"/>
              <a:t> </a:t>
            </a:r>
            <a:r>
              <a:rPr dirty="0" err="1"/>
              <a:t>prvky</a:t>
            </a:r>
            <a:r>
              <a:rPr dirty="0"/>
              <a:t>, </a:t>
            </a:r>
            <a:r>
              <a:rPr dirty="0" err="1"/>
              <a:t>které</a:t>
            </a:r>
            <a:r>
              <a:rPr dirty="0"/>
              <a:t> </a:t>
            </a:r>
            <a:r>
              <a:rPr dirty="0" err="1"/>
              <a:t>mají</a:t>
            </a:r>
            <a:r>
              <a:rPr dirty="0"/>
              <a:t> </a:t>
            </a:r>
            <a:r>
              <a:rPr dirty="0" err="1"/>
              <a:t>buď</a:t>
            </a:r>
            <a:r>
              <a:rPr dirty="0"/>
              <a:t> </a:t>
            </a:r>
            <a:r>
              <a:rPr dirty="0" err="1"/>
              <a:t>vlastnosti</a:t>
            </a:r>
            <a:r>
              <a:rPr dirty="0"/>
              <a:t> A </a:t>
            </a:r>
            <a:r>
              <a:rPr dirty="0" err="1"/>
              <a:t>nebo</a:t>
            </a:r>
            <a:r>
              <a:rPr dirty="0"/>
              <a:t> B. </a:t>
            </a:r>
            <a:r>
              <a:rPr dirty="0" err="1"/>
              <a:t>Pokud</a:t>
            </a:r>
            <a:r>
              <a:rPr dirty="0"/>
              <a:t> </a:t>
            </a:r>
            <a:r>
              <a:rPr dirty="0" err="1"/>
              <a:t>věc</a:t>
            </a:r>
            <a:r>
              <a:rPr dirty="0"/>
              <a:t> x ∈ (m) </a:t>
            </a:r>
            <a:r>
              <a:rPr dirty="0" err="1"/>
              <a:t>nemá</a:t>
            </a:r>
            <a:r>
              <a:rPr dirty="0"/>
              <a:t> </a:t>
            </a:r>
            <a:r>
              <a:rPr dirty="0" err="1"/>
              <a:t>vlastnost</a:t>
            </a:r>
            <a:r>
              <a:rPr dirty="0"/>
              <a:t> A, </a:t>
            </a:r>
            <a:r>
              <a:rPr dirty="0" err="1"/>
              <a:t>pak</a:t>
            </a:r>
            <a:r>
              <a:rPr dirty="0"/>
              <a:t> </a:t>
            </a:r>
            <a:r>
              <a:rPr dirty="0" err="1"/>
              <a:t>má</a:t>
            </a:r>
            <a:r>
              <a:rPr dirty="0"/>
              <a:t> </a:t>
            </a:r>
            <a:r>
              <a:rPr dirty="0" err="1"/>
              <a:t>nutně</a:t>
            </a:r>
            <a:r>
              <a:rPr dirty="0"/>
              <a:t> </a:t>
            </a:r>
            <a:r>
              <a:rPr dirty="0" err="1"/>
              <a:t>vlastnost</a:t>
            </a:r>
            <a:r>
              <a:rPr dirty="0"/>
              <a:t> B. </a:t>
            </a:r>
          </a:p>
          <a:p>
            <a:pPr marL="412750" indent="-412750" algn="just" defTabSz="379729">
              <a:spcBef>
                <a:spcPts val="2700"/>
              </a:spcBef>
              <a:buSzPct val="100000"/>
              <a:buAutoNum type="alphaUcPeriod"/>
              <a:defRPr sz="2080"/>
            </a:pPr>
            <a:r>
              <a:rPr dirty="0" err="1"/>
              <a:t>Ovšem</a:t>
            </a:r>
            <a:r>
              <a:rPr dirty="0"/>
              <a:t> </a:t>
            </a:r>
            <a:r>
              <a:rPr dirty="0" err="1"/>
              <a:t>tady</a:t>
            </a:r>
            <a:r>
              <a:rPr dirty="0"/>
              <a:t> je </a:t>
            </a:r>
            <a:r>
              <a:rPr dirty="0" err="1"/>
              <a:t>vidět</a:t>
            </a:r>
            <a:r>
              <a:rPr dirty="0"/>
              <a:t>, </a:t>
            </a:r>
            <a:r>
              <a:rPr dirty="0" err="1"/>
              <a:t>že</a:t>
            </a:r>
            <a:r>
              <a:rPr dirty="0"/>
              <a:t> </a:t>
            </a:r>
            <a:r>
              <a:rPr dirty="0" err="1"/>
              <a:t>logický</a:t>
            </a:r>
            <a:r>
              <a:rPr dirty="0"/>
              <a:t> </a:t>
            </a:r>
            <a:r>
              <a:rPr dirty="0" err="1"/>
              <a:t>výklad</a:t>
            </a:r>
            <a:r>
              <a:rPr dirty="0"/>
              <a:t> </a:t>
            </a:r>
            <a:r>
              <a:rPr dirty="0" err="1"/>
              <a:t>sám</a:t>
            </a:r>
            <a:r>
              <a:rPr dirty="0"/>
              <a:t> o </a:t>
            </a:r>
            <a:r>
              <a:rPr dirty="0" err="1"/>
              <a:t>sobě</a:t>
            </a:r>
            <a:r>
              <a:rPr dirty="0"/>
              <a:t> </a:t>
            </a:r>
            <a:r>
              <a:rPr dirty="0" err="1"/>
              <a:t>neobstojí</a:t>
            </a:r>
            <a:r>
              <a:rPr dirty="0"/>
              <a:t>, </a:t>
            </a:r>
            <a:r>
              <a:rPr dirty="0" err="1"/>
              <a:t>protože</a:t>
            </a:r>
            <a:r>
              <a:rPr dirty="0"/>
              <a:t> § 494 OZ </a:t>
            </a:r>
            <a:r>
              <a:rPr dirty="0" err="1"/>
              <a:t>jasně</a:t>
            </a:r>
            <a:r>
              <a:rPr dirty="0"/>
              <a:t> </a:t>
            </a:r>
            <a:r>
              <a:rPr dirty="0" err="1"/>
              <a:t>říká</a:t>
            </a:r>
            <a:r>
              <a:rPr dirty="0"/>
              <a:t>, </a:t>
            </a:r>
            <a:r>
              <a:rPr dirty="0" err="1"/>
              <a:t>že</a:t>
            </a:r>
            <a:r>
              <a:rPr dirty="0"/>
              <a:t> „</a:t>
            </a:r>
            <a:r>
              <a:rPr dirty="0" err="1"/>
              <a:t>živé</a:t>
            </a:r>
            <a:r>
              <a:rPr dirty="0"/>
              <a:t> </a:t>
            </a:r>
            <a:r>
              <a:rPr dirty="0" err="1"/>
              <a:t>zvíře</a:t>
            </a:r>
            <a:r>
              <a:rPr dirty="0"/>
              <a:t> </a:t>
            </a:r>
            <a:r>
              <a:rPr dirty="0" err="1"/>
              <a:t>má</a:t>
            </a:r>
            <a:r>
              <a:rPr dirty="0"/>
              <a:t> </a:t>
            </a:r>
            <a:r>
              <a:rPr dirty="0" err="1"/>
              <a:t>zvláštní</a:t>
            </a:r>
            <a:r>
              <a:rPr dirty="0"/>
              <a:t> </a:t>
            </a:r>
            <a:r>
              <a:rPr dirty="0" err="1"/>
              <a:t>význam</a:t>
            </a:r>
            <a:r>
              <a:rPr dirty="0"/>
              <a:t> a </a:t>
            </a:r>
            <a:r>
              <a:rPr dirty="0" err="1"/>
              <a:t>hodnotu</a:t>
            </a:r>
            <a:r>
              <a:rPr dirty="0"/>
              <a:t> </a:t>
            </a:r>
            <a:r>
              <a:rPr dirty="0" err="1"/>
              <a:t>již</a:t>
            </a:r>
            <a:r>
              <a:rPr dirty="0"/>
              <a:t> </a:t>
            </a:r>
            <a:r>
              <a:rPr dirty="0" err="1"/>
              <a:t>jako</a:t>
            </a:r>
            <a:r>
              <a:rPr dirty="0"/>
              <a:t> </a:t>
            </a:r>
            <a:r>
              <a:rPr dirty="0" err="1"/>
              <a:t>smysly</a:t>
            </a:r>
            <a:r>
              <a:rPr dirty="0"/>
              <a:t> </a:t>
            </a:r>
            <a:r>
              <a:rPr dirty="0" err="1"/>
              <a:t>nadaný</a:t>
            </a:r>
            <a:r>
              <a:rPr dirty="0"/>
              <a:t> </a:t>
            </a:r>
            <a:r>
              <a:rPr dirty="0" err="1"/>
              <a:t>živý</a:t>
            </a:r>
            <a:r>
              <a:rPr dirty="0"/>
              <a:t> </a:t>
            </a:r>
            <a:r>
              <a:rPr dirty="0" err="1"/>
              <a:t>tvor</a:t>
            </a:r>
            <a:r>
              <a:rPr dirty="0"/>
              <a:t>. </a:t>
            </a:r>
            <a:r>
              <a:rPr dirty="0" err="1"/>
              <a:t>Živé</a:t>
            </a:r>
            <a:r>
              <a:rPr dirty="0"/>
              <a:t> </a:t>
            </a:r>
            <a:r>
              <a:rPr dirty="0" err="1"/>
              <a:t>zvíře</a:t>
            </a:r>
            <a:r>
              <a:rPr dirty="0"/>
              <a:t> </a:t>
            </a:r>
            <a:r>
              <a:rPr dirty="0" err="1"/>
              <a:t>není</a:t>
            </a:r>
            <a:r>
              <a:rPr dirty="0"/>
              <a:t> </a:t>
            </a:r>
            <a:r>
              <a:rPr dirty="0" err="1"/>
              <a:t>věcí</a:t>
            </a:r>
            <a:r>
              <a:rPr dirty="0"/>
              <a:t> a </a:t>
            </a:r>
            <a:r>
              <a:rPr dirty="0" err="1"/>
              <a:t>ustanovení</a:t>
            </a:r>
            <a:r>
              <a:rPr dirty="0"/>
              <a:t> o </a:t>
            </a:r>
            <a:r>
              <a:rPr dirty="0" err="1"/>
              <a:t>věcech</a:t>
            </a:r>
            <a:r>
              <a:rPr dirty="0"/>
              <a:t> se </a:t>
            </a:r>
            <a:r>
              <a:rPr dirty="0" err="1"/>
              <a:t>na</a:t>
            </a:r>
            <a:r>
              <a:rPr dirty="0"/>
              <a:t> </a:t>
            </a:r>
            <a:r>
              <a:rPr dirty="0" err="1"/>
              <a:t>živé</a:t>
            </a:r>
            <a:r>
              <a:rPr dirty="0"/>
              <a:t> </a:t>
            </a:r>
            <a:r>
              <a:rPr dirty="0" err="1"/>
              <a:t>zvíře</a:t>
            </a:r>
            <a:r>
              <a:rPr dirty="0"/>
              <a:t> </a:t>
            </a:r>
            <a:r>
              <a:rPr dirty="0" err="1"/>
              <a:t>použijí</a:t>
            </a:r>
            <a:r>
              <a:rPr dirty="0"/>
              <a:t> </a:t>
            </a:r>
            <a:r>
              <a:rPr dirty="0" err="1"/>
              <a:t>obdobně</a:t>
            </a:r>
            <a:r>
              <a:rPr dirty="0"/>
              <a:t> </a:t>
            </a:r>
            <a:r>
              <a:rPr dirty="0" err="1"/>
              <a:t>jen</a:t>
            </a:r>
            <a:r>
              <a:rPr dirty="0"/>
              <a:t> v </a:t>
            </a:r>
            <a:r>
              <a:rPr dirty="0" err="1"/>
              <a:t>rozsahu</a:t>
            </a:r>
            <a:r>
              <a:rPr dirty="0"/>
              <a:t>, </a:t>
            </a:r>
            <a:r>
              <a:rPr dirty="0" err="1"/>
              <a:t>ve</a:t>
            </a:r>
            <a:r>
              <a:rPr dirty="0"/>
              <a:t> </a:t>
            </a:r>
            <a:r>
              <a:rPr dirty="0" err="1"/>
              <a:t>kterém</a:t>
            </a:r>
            <a:r>
              <a:rPr dirty="0"/>
              <a:t> to </a:t>
            </a:r>
            <a:r>
              <a:rPr dirty="0" err="1"/>
              <a:t>neodporuje</a:t>
            </a:r>
            <a:r>
              <a:rPr dirty="0"/>
              <a:t> </a:t>
            </a:r>
            <a:r>
              <a:rPr dirty="0" err="1"/>
              <a:t>jeho</a:t>
            </a:r>
            <a:r>
              <a:rPr dirty="0"/>
              <a:t> </a:t>
            </a:r>
            <a:r>
              <a:rPr dirty="0" err="1"/>
              <a:t>povaze</a:t>
            </a:r>
            <a:r>
              <a:rPr dirty="0"/>
              <a:t>“. Toto je </a:t>
            </a:r>
            <a:r>
              <a:rPr dirty="0" err="1"/>
              <a:t>systematický</a:t>
            </a:r>
            <a:r>
              <a:rPr dirty="0"/>
              <a:t> </a:t>
            </a:r>
            <a:r>
              <a:rPr dirty="0" err="1"/>
              <a:t>výklad</a:t>
            </a:r>
            <a:r>
              <a:rPr dirty="0"/>
              <a:t>. </a:t>
            </a:r>
            <a:r>
              <a:rPr dirty="0" err="1"/>
              <a:t>Logický</a:t>
            </a:r>
            <a:r>
              <a:rPr dirty="0"/>
              <a:t> </a:t>
            </a:r>
            <a:r>
              <a:rPr dirty="0" err="1"/>
              <a:t>výklad</a:t>
            </a:r>
            <a:r>
              <a:rPr dirty="0"/>
              <a:t> </a:t>
            </a:r>
            <a:r>
              <a:rPr dirty="0" err="1"/>
              <a:t>zabývající</a:t>
            </a:r>
            <a:r>
              <a:rPr dirty="0"/>
              <a:t> se </a:t>
            </a:r>
            <a:r>
              <a:rPr dirty="0" err="1"/>
              <a:t>izolovaně</a:t>
            </a:r>
            <a:r>
              <a:rPr dirty="0"/>
              <a:t> § 498 </a:t>
            </a:r>
            <a:r>
              <a:rPr dirty="0" err="1"/>
              <a:t>nemá</a:t>
            </a:r>
            <a:r>
              <a:rPr dirty="0"/>
              <a:t> </a:t>
            </a:r>
            <a:r>
              <a:rPr dirty="0" err="1"/>
              <a:t>ponětí</a:t>
            </a:r>
            <a:r>
              <a:rPr dirty="0"/>
              <a:t> o tom, </a:t>
            </a:r>
            <a:r>
              <a:rPr dirty="0" err="1"/>
              <a:t>že</a:t>
            </a:r>
            <a:r>
              <a:rPr dirty="0"/>
              <a:t> o </a:t>
            </a:r>
            <a:r>
              <a:rPr dirty="0" err="1"/>
              <a:t>pár</a:t>
            </a:r>
            <a:r>
              <a:rPr dirty="0"/>
              <a:t> </a:t>
            </a:r>
            <a:r>
              <a:rPr dirty="0" err="1"/>
              <a:t>řádků</a:t>
            </a:r>
            <a:r>
              <a:rPr dirty="0"/>
              <a:t> </a:t>
            </a:r>
            <a:r>
              <a:rPr dirty="0" err="1"/>
              <a:t>dál</a:t>
            </a:r>
            <a:r>
              <a:rPr dirty="0"/>
              <a:t> </a:t>
            </a:r>
            <a:r>
              <a:rPr dirty="0" err="1"/>
              <a:t>nám</a:t>
            </a:r>
            <a:r>
              <a:rPr dirty="0"/>
              <a:t> OZ </a:t>
            </a:r>
            <a:r>
              <a:rPr dirty="0" err="1"/>
              <a:t>říká</a:t>
            </a:r>
            <a:r>
              <a:rPr dirty="0"/>
              <a:t>, </a:t>
            </a:r>
            <a:r>
              <a:rPr dirty="0" err="1"/>
              <a:t>že</a:t>
            </a:r>
            <a:r>
              <a:rPr dirty="0"/>
              <a:t> </a:t>
            </a:r>
            <a:r>
              <a:rPr dirty="0" err="1"/>
              <a:t>zvíře</a:t>
            </a:r>
            <a:r>
              <a:rPr dirty="0"/>
              <a:t> je </a:t>
            </a:r>
            <a:r>
              <a:rPr dirty="0" err="1"/>
              <a:t>vedle</a:t>
            </a:r>
            <a:r>
              <a:rPr dirty="0"/>
              <a:t> </a:t>
            </a:r>
            <a:r>
              <a:rPr dirty="0" err="1"/>
              <a:t>věcí</a:t>
            </a:r>
            <a:r>
              <a:rPr dirty="0"/>
              <a:t> </a:t>
            </a:r>
            <a:r>
              <a:rPr dirty="0" err="1"/>
              <a:t>samostatnou</a:t>
            </a:r>
            <a:r>
              <a:rPr dirty="0"/>
              <a:t> </a:t>
            </a:r>
            <a:r>
              <a:rPr dirty="0" err="1"/>
              <a:t>kategorií</a:t>
            </a:r>
            <a:r>
              <a:rPr dirty="0"/>
              <a:t>. </a:t>
            </a:r>
          </a:p>
          <a:p>
            <a:pPr marL="412750" indent="-412750" algn="just" defTabSz="379729">
              <a:spcBef>
                <a:spcPts val="2700"/>
              </a:spcBef>
              <a:buSzPct val="100000"/>
              <a:buAutoNum type="alphaUcPeriod"/>
              <a:defRPr sz="2080"/>
            </a:pPr>
            <a:r>
              <a:rPr dirty="0"/>
              <a:t>To </a:t>
            </a:r>
            <a:r>
              <a:rPr dirty="0" err="1"/>
              <a:t>má</a:t>
            </a:r>
            <a:r>
              <a:rPr dirty="0"/>
              <a:t> </a:t>
            </a:r>
            <a:r>
              <a:rPr dirty="0" err="1"/>
              <a:t>samozřejmě</a:t>
            </a:r>
            <a:r>
              <a:rPr dirty="0"/>
              <a:t> </a:t>
            </a:r>
            <a:r>
              <a:rPr dirty="0" err="1"/>
              <a:t>praktický</a:t>
            </a:r>
            <a:r>
              <a:rPr dirty="0"/>
              <a:t> </a:t>
            </a:r>
            <a:r>
              <a:rPr dirty="0" err="1"/>
              <a:t>důsledek</a:t>
            </a:r>
            <a:r>
              <a:rPr dirty="0"/>
              <a:t>: s </a:t>
            </a:r>
            <a:r>
              <a:rPr dirty="0" err="1"/>
              <a:t>věcí</a:t>
            </a:r>
            <a:r>
              <a:rPr dirty="0"/>
              <a:t> </a:t>
            </a:r>
            <a:r>
              <a:rPr dirty="0" err="1"/>
              <a:t>můžete</a:t>
            </a:r>
            <a:r>
              <a:rPr dirty="0"/>
              <a:t> </a:t>
            </a:r>
            <a:r>
              <a:rPr dirty="0" err="1"/>
              <a:t>coby</a:t>
            </a:r>
            <a:r>
              <a:rPr dirty="0"/>
              <a:t> </a:t>
            </a:r>
            <a:r>
              <a:rPr dirty="0" err="1"/>
              <a:t>vlastníci</a:t>
            </a:r>
            <a:r>
              <a:rPr dirty="0"/>
              <a:t> </a:t>
            </a:r>
            <a:r>
              <a:rPr dirty="0" err="1"/>
              <a:t>volně</a:t>
            </a:r>
            <a:r>
              <a:rPr dirty="0"/>
              <a:t> </a:t>
            </a:r>
            <a:r>
              <a:rPr dirty="0" err="1"/>
              <a:t>nakládat</a:t>
            </a:r>
            <a:r>
              <a:rPr dirty="0"/>
              <a:t>, </a:t>
            </a:r>
            <a:r>
              <a:rPr dirty="0" err="1"/>
              <a:t>tedy</a:t>
            </a:r>
            <a:r>
              <a:rPr dirty="0"/>
              <a:t> ji </a:t>
            </a:r>
            <a:r>
              <a:rPr dirty="0" err="1"/>
              <a:t>i</a:t>
            </a:r>
            <a:r>
              <a:rPr dirty="0"/>
              <a:t> </a:t>
            </a:r>
            <a:r>
              <a:rPr dirty="0" err="1"/>
              <a:t>zničit</a:t>
            </a:r>
            <a:r>
              <a:rPr dirty="0"/>
              <a:t>; no a </a:t>
            </a:r>
            <a:r>
              <a:rPr dirty="0" err="1"/>
              <a:t>zatímco</a:t>
            </a:r>
            <a:r>
              <a:rPr dirty="0"/>
              <a:t> </a:t>
            </a:r>
            <a:r>
              <a:rPr dirty="0" err="1"/>
              <a:t>právo</a:t>
            </a:r>
            <a:r>
              <a:rPr dirty="0"/>
              <a:t> </a:t>
            </a:r>
            <a:r>
              <a:rPr dirty="0" err="1"/>
              <a:t>nemá</a:t>
            </a:r>
            <a:r>
              <a:rPr dirty="0"/>
              <a:t> </a:t>
            </a:r>
            <a:r>
              <a:rPr dirty="0" err="1"/>
              <a:t>problém</a:t>
            </a:r>
            <a:r>
              <a:rPr dirty="0"/>
              <a:t> s </a:t>
            </a:r>
            <a:r>
              <a:rPr dirty="0" err="1"/>
              <a:t>tím</a:t>
            </a:r>
            <a:r>
              <a:rPr dirty="0"/>
              <a:t>, </a:t>
            </a:r>
            <a:r>
              <a:rPr dirty="0" err="1"/>
              <a:t>když</a:t>
            </a:r>
            <a:r>
              <a:rPr dirty="0"/>
              <a:t> </a:t>
            </a:r>
            <a:r>
              <a:rPr dirty="0" err="1"/>
              <a:t>záměrně</a:t>
            </a:r>
            <a:r>
              <a:rPr dirty="0"/>
              <a:t> </a:t>
            </a:r>
            <a:r>
              <a:rPr dirty="0" err="1"/>
              <a:t>pustíte</a:t>
            </a:r>
            <a:r>
              <a:rPr dirty="0"/>
              <a:t> </a:t>
            </a:r>
            <a:r>
              <a:rPr dirty="0" err="1"/>
              <a:t>hrnek</a:t>
            </a:r>
            <a:r>
              <a:rPr dirty="0"/>
              <a:t> z </a:t>
            </a:r>
            <a:r>
              <a:rPr dirty="0" err="1"/>
              <a:t>desátého</a:t>
            </a:r>
            <a:r>
              <a:rPr dirty="0"/>
              <a:t> </a:t>
            </a:r>
            <a:r>
              <a:rPr dirty="0" err="1"/>
              <a:t>patra</a:t>
            </a:r>
            <a:r>
              <a:rPr dirty="0"/>
              <a:t> </a:t>
            </a:r>
            <a:r>
              <a:rPr dirty="0" err="1"/>
              <a:t>činžáku</a:t>
            </a:r>
            <a:r>
              <a:rPr dirty="0"/>
              <a:t>, </a:t>
            </a:r>
            <a:r>
              <a:rPr dirty="0" err="1"/>
              <a:t>pokud</a:t>
            </a:r>
            <a:r>
              <a:rPr dirty="0"/>
              <a:t> </a:t>
            </a:r>
            <a:r>
              <a:rPr dirty="0" err="1"/>
              <a:t>byste</a:t>
            </a:r>
            <a:r>
              <a:rPr dirty="0"/>
              <a:t> to </a:t>
            </a:r>
            <a:r>
              <a:rPr dirty="0" err="1"/>
              <a:t>samé</a:t>
            </a:r>
            <a:r>
              <a:rPr dirty="0"/>
              <a:t> </a:t>
            </a:r>
            <a:r>
              <a:rPr dirty="0" err="1"/>
              <a:t>učinili</a:t>
            </a:r>
            <a:r>
              <a:rPr dirty="0"/>
              <a:t> se </a:t>
            </a:r>
            <a:r>
              <a:rPr dirty="0" err="1"/>
              <a:t>psem</a:t>
            </a:r>
            <a:r>
              <a:rPr dirty="0"/>
              <a:t>, </a:t>
            </a:r>
            <a:r>
              <a:rPr dirty="0" err="1"/>
              <a:t>už</a:t>
            </a:r>
            <a:r>
              <a:rPr dirty="0"/>
              <a:t> se </a:t>
            </a:r>
            <a:r>
              <a:rPr dirty="0" err="1"/>
              <a:t>jedná</a:t>
            </a:r>
            <a:r>
              <a:rPr dirty="0"/>
              <a:t> o </a:t>
            </a:r>
            <a:r>
              <a:rPr dirty="0" err="1"/>
              <a:t>zcela</a:t>
            </a:r>
            <a:r>
              <a:rPr dirty="0"/>
              <a:t> </a:t>
            </a:r>
            <a:r>
              <a:rPr dirty="0" err="1"/>
              <a:t>něco</a:t>
            </a:r>
            <a:r>
              <a:rPr dirty="0"/>
              <a:t> </a:t>
            </a:r>
            <a:r>
              <a:rPr dirty="0" err="1"/>
              <a:t>jiného</a:t>
            </a:r>
            <a:r>
              <a:rPr dirty="0"/>
              <a:t>.</a:t>
            </a:r>
          </a:p>
          <a:p>
            <a:pPr marL="412750" indent="-412750" algn="just" defTabSz="379729">
              <a:spcBef>
                <a:spcPts val="2700"/>
              </a:spcBef>
              <a:buSzPct val="100000"/>
              <a:buAutoNum type="alphaUcPeriod"/>
              <a:defRPr sz="2080"/>
            </a:pPr>
            <a:r>
              <a:rPr dirty="0" err="1"/>
              <a:t>Pozor</a:t>
            </a:r>
            <a:r>
              <a:rPr dirty="0"/>
              <a:t>: </a:t>
            </a:r>
            <a:r>
              <a:rPr dirty="0" err="1"/>
              <a:t>mrtvé</a:t>
            </a:r>
            <a:r>
              <a:rPr dirty="0"/>
              <a:t> </a:t>
            </a:r>
            <a:r>
              <a:rPr dirty="0" err="1"/>
              <a:t>zvíře</a:t>
            </a:r>
            <a:r>
              <a:rPr dirty="0"/>
              <a:t> je </a:t>
            </a:r>
            <a:r>
              <a:rPr dirty="0" err="1"/>
              <a:t>již</a:t>
            </a:r>
            <a:r>
              <a:rPr dirty="0"/>
              <a:t> </a:t>
            </a:r>
            <a:r>
              <a:rPr dirty="0" err="1"/>
              <a:t>věc</a:t>
            </a:r>
            <a:r>
              <a:rPr dirty="0"/>
              <a:t> </a:t>
            </a:r>
            <a:r>
              <a:rPr dirty="0" err="1"/>
              <a:t>hmotná</a:t>
            </a:r>
            <a:r>
              <a:rPr dirty="0"/>
              <a:t>, </a:t>
            </a:r>
            <a:r>
              <a:rPr dirty="0" err="1"/>
              <a:t>movitá</a:t>
            </a:r>
            <a:r>
              <a:rPr dirty="0"/>
              <a:t>. </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Název"/>
          <p:cNvSpPr txBox="1">
            <a:spLocks noGrp="1"/>
          </p:cNvSpPr>
          <p:nvPr>
            <p:ph type="title"/>
          </p:nvPr>
        </p:nvSpPr>
        <p:spPr>
          <a:prstGeom prst="rect">
            <a:avLst/>
          </a:prstGeom>
        </p:spPr>
        <p:txBody>
          <a:bodyPr/>
          <a:lstStyle/>
          <a:p>
            <a:pPr defTabSz="484886">
              <a:defRPr sz="6640"/>
            </a:pPr>
            <a:endParaRPr/>
          </a:p>
        </p:txBody>
      </p:sp>
      <p:sp>
        <p:nvSpPr>
          <p:cNvPr id="205" name="Děkuji za pozornost :)"/>
          <p:cNvSpPr txBox="1">
            <a:spLocks noGrp="1"/>
          </p:cNvSpPr>
          <p:nvPr>
            <p:ph type="body" idx="1"/>
          </p:nvPr>
        </p:nvSpPr>
        <p:spPr>
          <a:xfrm>
            <a:off x="952500" y="2235200"/>
            <a:ext cx="11099800" cy="6286500"/>
          </a:xfrm>
          <a:prstGeom prst="rect">
            <a:avLst/>
          </a:prstGeom>
        </p:spPr>
        <p:txBody>
          <a:bodyPr/>
          <a:lstStyle>
            <a:lvl1pPr marL="0" indent="0" algn="ctr">
              <a:buSzTx/>
              <a:buNone/>
              <a:defRPr sz="8100" b="1">
                <a:solidFill>
                  <a:srgbClr val="0433FF"/>
                </a:solidFill>
              </a:defRPr>
            </a:lvl1pPr>
          </a:lstStyle>
          <a:p>
            <a:endParaRPr lang="cs-CZ" dirty="0"/>
          </a:p>
          <a:p>
            <a:r>
              <a:rPr dirty="0" err="1"/>
              <a:t>Děkuji</a:t>
            </a:r>
            <a:r>
              <a:rPr dirty="0"/>
              <a:t> za </a:t>
            </a:r>
            <a:r>
              <a:rPr dirty="0" err="1"/>
              <a:t>pozornost</a:t>
            </a:r>
            <a:r>
              <a:rPr dirty="0"/>
              <a:t>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ystematický výklad"/>
          <p:cNvSpPr txBox="1">
            <a:spLocks noGrp="1"/>
          </p:cNvSpPr>
          <p:nvPr>
            <p:ph type="title"/>
          </p:nvPr>
        </p:nvSpPr>
        <p:spPr>
          <a:prstGeom prst="rect">
            <a:avLst/>
          </a:prstGeom>
        </p:spPr>
        <p:txBody>
          <a:bodyPr/>
          <a:lstStyle>
            <a:lvl1pPr>
              <a:defRPr>
                <a:solidFill>
                  <a:srgbClr val="0433FF"/>
                </a:solidFill>
              </a:defRPr>
            </a:lvl1pPr>
          </a:lstStyle>
          <a:p>
            <a:r>
              <a:rPr dirty="0" err="1">
                <a:solidFill>
                  <a:srgbClr val="0070C0"/>
                </a:solidFill>
              </a:rPr>
              <a:t>Systematický</a:t>
            </a:r>
            <a:r>
              <a:rPr dirty="0">
                <a:solidFill>
                  <a:srgbClr val="0070C0"/>
                </a:solidFill>
              </a:rPr>
              <a:t> </a:t>
            </a:r>
            <a:r>
              <a:rPr dirty="0" err="1">
                <a:solidFill>
                  <a:srgbClr val="0070C0"/>
                </a:solidFill>
              </a:rPr>
              <a:t>výklad</a:t>
            </a:r>
            <a:endParaRPr dirty="0">
              <a:solidFill>
                <a:srgbClr val="0070C0"/>
              </a:solidFill>
            </a:endParaRPr>
          </a:p>
        </p:txBody>
      </p:sp>
      <p:sp>
        <p:nvSpPr>
          <p:cNvPr id="126" name="Co je to systém? Vyznačuje se:…"/>
          <p:cNvSpPr txBox="1">
            <a:spLocks noGrp="1"/>
          </p:cNvSpPr>
          <p:nvPr>
            <p:ph type="body" idx="1"/>
          </p:nvPr>
        </p:nvSpPr>
        <p:spPr>
          <a:xfrm>
            <a:off x="1092404" y="2965094"/>
            <a:ext cx="11213896" cy="6008218"/>
          </a:xfrm>
          <a:prstGeom prst="rect">
            <a:avLst/>
          </a:prstGeom>
        </p:spPr>
        <p:txBody>
          <a:bodyPr>
            <a:normAutofit/>
          </a:bodyPr>
          <a:lstStyle/>
          <a:p>
            <a:pPr marL="0" indent="0" defTabSz="403097">
              <a:spcBef>
                <a:spcPts val="2800"/>
              </a:spcBef>
              <a:buNone/>
              <a:defRPr sz="2208"/>
            </a:pPr>
            <a:r>
              <a:rPr b="1" dirty="0"/>
              <a:t>Co je to </a:t>
            </a:r>
            <a:r>
              <a:rPr b="1" dirty="0" err="1"/>
              <a:t>systém</a:t>
            </a:r>
            <a:r>
              <a:rPr b="1" dirty="0"/>
              <a:t>? </a:t>
            </a:r>
            <a:r>
              <a:rPr b="1" dirty="0" err="1"/>
              <a:t>Vyznačuje</a:t>
            </a:r>
            <a:r>
              <a:rPr b="1" dirty="0"/>
              <a:t> se:</a:t>
            </a:r>
          </a:p>
          <a:p>
            <a:pPr marL="438150" indent="-438150" defTabSz="403097">
              <a:spcBef>
                <a:spcPts val="2800"/>
              </a:spcBef>
              <a:buSzPct val="100000"/>
              <a:buAutoNum type="arabicPeriod"/>
              <a:defRPr sz="2208"/>
            </a:pPr>
            <a:r>
              <a:rPr i="1" dirty="0" err="1"/>
              <a:t>Relativní</a:t>
            </a:r>
            <a:r>
              <a:rPr i="1" dirty="0"/>
              <a:t> </a:t>
            </a:r>
            <a:r>
              <a:rPr i="1" dirty="0" err="1"/>
              <a:t>stálostí</a:t>
            </a:r>
            <a:r>
              <a:rPr lang="cs-CZ" i="1" dirty="0"/>
              <a:t>;</a:t>
            </a:r>
            <a:endParaRPr i="1" dirty="0"/>
          </a:p>
          <a:p>
            <a:pPr marL="438150" indent="-438150" defTabSz="403097">
              <a:spcBef>
                <a:spcPts val="2800"/>
              </a:spcBef>
              <a:buSzPct val="100000"/>
              <a:buAutoNum type="arabicPeriod"/>
              <a:defRPr sz="2208"/>
            </a:pPr>
            <a:r>
              <a:rPr i="1" dirty="0" err="1"/>
              <a:t>Relativní</a:t>
            </a:r>
            <a:r>
              <a:rPr i="1" dirty="0"/>
              <a:t> </a:t>
            </a:r>
            <a:r>
              <a:rPr i="1" dirty="0" err="1"/>
              <a:t>samostatností</a:t>
            </a:r>
            <a:r>
              <a:rPr lang="cs-CZ" i="1" dirty="0"/>
              <a:t>;</a:t>
            </a:r>
            <a:endParaRPr i="1" dirty="0"/>
          </a:p>
          <a:p>
            <a:pPr marL="438150" indent="-438150" defTabSz="403097">
              <a:spcBef>
                <a:spcPts val="2800"/>
              </a:spcBef>
              <a:buSzPct val="100000"/>
              <a:buAutoNum type="arabicPeriod"/>
              <a:defRPr sz="2208"/>
            </a:pPr>
            <a:r>
              <a:rPr i="1" dirty="0" err="1"/>
              <a:t>Ohraničeností</a:t>
            </a:r>
            <a:r>
              <a:rPr i="1" dirty="0"/>
              <a:t> </a:t>
            </a:r>
            <a:r>
              <a:rPr i="1" dirty="0" err="1"/>
              <a:t>vůči</a:t>
            </a:r>
            <a:r>
              <a:rPr i="1" dirty="0"/>
              <a:t> </a:t>
            </a:r>
            <a:r>
              <a:rPr i="1" dirty="0" err="1"/>
              <a:t>okolnímu</a:t>
            </a:r>
            <a:r>
              <a:rPr i="1" dirty="0"/>
              <a:t> </a:t>
            </a:r>
            <a:r>
              <a:rPr i="1" dirty="0" err="1"/>
              <a:t>prostředí</a:t>
            </a:r>
            <a:r>
              <a:rPr i="1" dirty="0"/>
              <a:t>.</a:t>
            </a:r>
          </a:p>
          <a:p>
            <a:pPr algn="just" defTabSz="403097">
              <a:spcBef>
                <a:spcPts val="2800"/>
              </a:spcBef>
              <a:buFont typeface="Arial" panose="020B0604020202020204" pitchFamily="34" charset="0"/>
              <a:buChar char="•"/>
              <a:defRPr sz="2208"/>
            </a:pPr>
            <a:r>
              <a:rPr dirty="0" err="1"/>
              <a:t>Systém</a:t>
            </a:r>
            <a:r>
              <a:rPr dirty="0"/>
              <a:t> je </a:t>
            </a:r>
            <a:r>
              <a:rPr dirty="0" err="1"/>
              <a:t>soubor</a:t>
            </a:r>
            <a:r>
              <a:rPr dirty="0"/>
              <a:t> </a:t>
            </a:r>
            <a:r>
              <a:rPr dirty="0" err="1"/>
              <a:t>ustálených</a:t>
            </a:r>
            <a:r>
              <a:rPr dirty="0"/>
              <a:t> </a:t>
            </a:r>
            <a:r>
              <a:rPr dirty="0" err="1"/>
              <a:t>vztahů</a:t>
            </a:r>
            <a:r>
              <a:rPr dirty="0"/>
              <a:t>, </a:t>
            </a:r>
            <a:r>
              <a:rPr dirty="0" err="1"/>
              <a:t>které</a:t>
            </a:r>
            <a:r>
              <a:rPr dirty="0"/>
              <a:t> </a:t>
            </a:r>
            <a:r>
              <a:rPr dirty="0" err="1"/>
              <a:t>mohou</a:t>
            </a:r>
            <a:r>
              <a:rPr dirty="0"/>
              <a:t> </a:t>
            </a:r>
            <a:r>
              <a:rPr dirty="0" err="1"/>
              <a:t>podléhat</a:t>
            </a:r>
            <a:r>
              <a:rPr dirty="0"/>
              <a:t> </a:t>
            </a:r>
            <a:r>
              <a:rPr dirty="0" err="1"/>
              <a:t>určitým</a:t>
            </a:r>
            <a:r>
              <a:rPr dirty="0"/>
              <a:t> </a:t>
            </a:r>
            <a:r>
              <a:rPr dirty="0" err="1"/>
              <a:t>změnám</a:t>
            </a:r>
            <a:r>
              <a:rPr dirty="0"/>
              <a:t> (</a:t>
            </a:r>
            <a:r>
              <a:rPr b="1" dirty="0" err="1"/>
              <a:t>relativní</a:t>
            </a:r>
            <a:r>
              <a:rPr b="1" dirty="0"/>
              <a:t> </a:t>
            </a:r>
            <a:r>
              <a:rPr b="1" dirty="0" err="1"/>
              <a:t>stálost</a:t>
            </a:r>
            <a:r>
              <a:rPr b="1" dirty="0"/>
              <a:t>)</a:t>
            </a:r>
            <a:r>
              <a:rPr dirty="0"/>
              <a:t>.</a:t>
            </a:r>
          </a:p>
          <a:p>
            <a:pPr algn="just" defTabSz="403097">
              <a:spcBef>
                <a:spcPts val="2800"/>
              </a:spcBef>
              <a:buFont typeface="Arial" panose="020B0604020202020204" pitchFamily="34" charset="0"/>
              <a:buChar char="•"/>
              <a:defRPr sz="2208"/>
            </a:pPr>
            <a:r>
              <a:rPr dirty="0" err="1"/>
              <a:t>Zároveň</a:t>
            </a:r>
            <a:r>
              <a:rPr dirty="0"/>
              <a:t> je </a:t>
            </a:r>
            <a:r>
              <a:rPr b="1" dirty="0" err="1"/>
              <a:t>samostatný</a:t>
            </a:r>
            <a:r>
              <a:rPr dirty="0"/>
              <a:t> v tom </a:t>
            </a:r>
            <a:r>
              <a:rPr dirty="0" err="1"/>
              <a:t>smyslu</a:t>
            </a:r>
            <a:r>
              <a:rPr dirty="0"/>
              <a:t>, </a:t>
            </a:r>
            <a:r>
              <a:rPr dirty="0" err="1"/>
              <a:t>že</a:t>
            </a:r>
            <a:r>
              <a:rPr dirty="0"/>
              <a:t> </a:t>
            </a:r>
            <a:r>
              <a:rPr dirty="0" err="1"/>
              <a:t>má</a:t>
            </a:r>
            <a:r>
              <a:rPr dirty="0"/>
              <a:t> </a:t>
            </a:r>
            <a:r>
              <a:rPr dirty="0" err="1"/>
              <a:t>některé</a:t>
            </a:r>
            <a:r>
              <a:rPr dirty="0"/>
              <a:t> </a:t>
            </a:r>
            <a:r>
              <a:rPr dirty="0" err="1"/>
              <a:t>specifické</a:t>
            </a:r>
            <a:r>
              <a:rPr dirty="0"/>
              <a:t> </a:t>
            </a:r>
            <a:r>
              <a:rPr dirty="0" err="1"/>
              <a:t>charakteristiky</a:t>
            </a:r>
            <a:r>
              <a:rPr dirty="0"/>
              <a:t>, </a:t>
            </a:r>
            <a:r>
              <a:rPr dirty="0" err="1"/>
              <a:t>které</a:t>
            </a:r>
            <a:r>
              <a:rPr dirty="0"/>
              <a:t> </a:t>
            </a:r>
            <a:r>
              <a:rPr dirty="0" err="1"/>
              <a:t>nesdílí</a:t>
            </a:r>
            <a:r>
              <a:rPr dirty="0"/>
              <a:t> s </a:t>
            </a:r>
            <a:r>
              <a:rPr dirty="0" err="1"/>
              <a:t>jinými</a:t>
            </a:r>
            <a:r>
              <a:rPr dirty="0"/>
              <a:t> </a:t>
            </a:r>
            <a:r>
              <a:rPr dirty="0" err="1"/>
              <a:t>systémy</a:t>
            </a:r>
            <a:r>
              <a:rPr dirty="0"/>
              <a:t>. S </a:t>
            </a:r>
            <a:r>
              <a:rPr dirty="0" err="1"/>
              <a:t>jinými</a:t>
            </a:r>
            <a:r>
              <a:rPr dirty="0"/>
              <a:t> </a:t>
            </a:r>
            <a:r>
              <a:rPr dirty="0" err="1"/>
              <a:t>systémy</a:t>
            </a:r>
            <a:r>
              <a:rPr dirty="0"/>
              <a:t> je ale v </a:t>
            </a:r>
            <a:r>
              <a:rPr dirty="0" err="1"/>
              <a:t>interakci</a:t>
            </a:r>
            <a:r>
              <a:rPr dirty="0"/>
              <a:t>. </a:t>
            </a:r>
            <a:r>
              <a:rPr dirty="0" err="1"/>
              <a:t>Systém</a:t>
            </a:r>
            <a:r>
              <a:rPr dirty="0"/>
              <a:t> </a:t>
            </a:r>
            <a:r>
              <a:rPr dirty="0" err="1"/>
              <a:t>na</a:t>
            </a:r>
            <a:r>
              <a:rPr dirty="0"/>
              <a:t> </a:t>
            </a:r>
            <a:r>
              <a:rPr dirty="0" err="1"/>
              <a:t>své</a:t>
            </a:r>
            <a:r>
              <a:rPr dirty="0"/>
              <a:t> </a:t>
            </a:r>
            <a:r>
              <a:rPr dirty="0" err="1"/>
              <a:t>okolí</a:t>
            </a:r>
            <a:r>
              <a:rPr dirty="0"/>
              <a:t> </a:t>
            </a:r>
            <a:r>
              <a:rPr dirty="0" err="1"/>
              <a:t>reaguje</a:t>
            </a:r>
            <a:r>
              <a:rPr dirty="0"/>
              <a:t> a je </a:t>
            </a:r>
            <a:r>
              <a:rPr dirty="0" err="1"/>
              <a:t>i</a:t>
            </a:r>
            <a:r>
              <a:rPr dirty="0"/>
              <a:t> </a:t>
            </a:r>
            <a:r>
              <a:rPr dirty="0" err="1"/>
              <a:t>tímto</a:t>
            </a:r>
            <a:r>
              <a:rPr dirty="0"/>
              <a:t> </a:t>
            </a:r>
            <a:r>
              <a:rPr dirty="0" err="1"/>
              <a:t>okolím</a:t>
            </a:r>
            <a:r>
              <a:rPr dirty="0"/>
              <a:t> </a:t>
            </a:r>
            <a:r>
              <a:rPr dirty="0" err="1"/>
              <a:t>utvářen</a:t>
            </a:r>
            <a:r>
              <a:rPr dirty="0"/>
              <a:t> (</a:t>
            </a:r>
            <a:r>
              <a:rPr dirty="0" err="1"/>
              <a:t>vstupy</a:t>
            </a:r>
            <a:r>
              <a:rPr dirty="0"/>
              <a:t>/</a:t>
            </a:r>
            <a:r>
              <a:rPr dirty="0" err="1"/>
              <a:t>výstupy</a:t>
            </a:r>
            <a:r>
              <a:rPr dirty="0"/>
              <a:t>; proto </a:t>
            </a:r>
            <a:r>
              <a:rPr dirty="0" err="1"/>
              <a:t>relativní</a:t>
            </a:r>
            <a:r>
              <a:rPr dirty="0"/>
              <a:t> </a:t>
            </a:r>
            <a:r>
              <a:rPr dirty="0" err="1"/>
              <a:t>samostatnost</a:t>
            </a:r>
            <a:r>
              <a:rPr dirty="0"/>
              <a:t>).</a:t>
            </a:r>
          </a:p>
          <a:p>
            <a:pPr algn="just" defTabSz="403097">
              <a:spcBef>
                <a:spcPts val="2800"/>
              </a:spcBef>
              <a:buFont typeface="Arial" panose="020B0604020202020204" pitchFamily="34" charset="0"/>
              <a:buChar char="•"/>
              <a:defRPr sz="2208"/>
            </a:pPr>
            <a:r>
              <a:rPr dirty="0" err="1"/>
              <a:t>Systém</a:t>
            </a:r>
            <a:r>
              <a:rPr dirty="0"/>
              <a:t> je </a:t>
            </a:r>
            <a:r>
              <a:rPr b="1" dirty="0" err="1"/>
              <a:t>ohraničený</a:t>
            </a:r>
            <a:r>
              <a:rPr dirty="0"/>
              <a:t>, </a:t>
            </a:r>
            <a:r>
              <a:rPr dirty="0" err="1"/>
              <a:t>tzn</a:t>
            </a:r>
            <a:r>
              <a:rPr dirty="0"/>
              <a:t>. </a:t>
            </a:r>
            <a:r>
              <a:rPr dirty="0" err="1"/>
              <a:t>lze</a:t>
            </a:r>
            <a:r>
              <a:rPr dirty="0"/>
              <a:t> do </a:t>
            </a:r>
            <a:r>
              <a:rPr dirty="0" err="1"/>
              <a:t>určité</a:t>
            </a:r>
            <a:r>
              <a:rPr dirty="0"/>
              <a:t> </a:t>
            </a:r>
            <a:r>
              <a:rPr dirty="0" err="1"/>
              <a:t>míry</a:t>
            </a:r>
            <a:r>
              <a:rPr dirty="0"/>
              <a:t> </a:t>
            </a:r>
            <a:r>
              <a:rPr dirty="0" err="1"/>
              <a:t>stát</a:t>
            </a:r>
            <a:r>
              <a:rPr dirty="0"/>
              <a:t> </a:t>
            </a:r>
            <a:r>
              <a:rPr dirty="0" err="1"/>
              <a:t>mimo</a:t>
            </a:r>
            <a:r>
              <a:rPr dirty="0"/>
              <a:t> </a:t>
            </a:r>
            <a:r>
              <a:rPr dirty="0" err="1"/>
              <a:t>něj</a:t>
            </a:r>
            <a:r>
              <a:rPr dirty="0"/>
              <a:t> a </a:t>
            </a:r>
            <a:r>
              <a:rPr dirty="0" err="1"/>
              <a:t>pozorovat</a:t>
            </a:r>
            <a:r>
              <a:rPr dirty="0"/>
              <a:t> </a:t>
            </a:r>
            <a:r>
              <a:rPr dirty="0" err="1"/>
              <a:t>jej</a:t>
            </a:r>
            <a:r>
              <a:rPr dirty="0"/>
              <a:t> z </a:t>
            </a:r>
            <a:r>
              <a:rPr dirty="0" err="1"/>
              <a:t>vnější</a:t>
            </a:r>
            <a:r>
              <a:rPr dirty="0"/>
              <a:t> </a:t>
            </a:r>
            <a:r>
              <a:rPr dirty="0" err="1"/>
              <a:t>pozice</a:t>
            </a:r>
            <a:r>
              <a:rPr dirty="0"/>
              <a:t>.</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ystematický výklad"/>
          <p:cNvSpPr txBox="1">
            <a:spLocks noGrp="1"/>
          </p:cNvSpPr>
          <p:nvPr>
            <p:ph type="title"/>
          </p:nvPr>
        </p:nvSpPr>
        <p:spPr>
          <a:prstGeom prst="rect">
            <a:avLst/>
          </a:prstGeom>
        </p:spPr>
        <p:txBody>
          <a:bodyPr/>
          <a:lstStyle>
            <a:lvl1pPr>
              <a:defRPr>
                <a:solidFill>
                  <a:srgbClr val="0433FF"/>
                </a:solidFill>
              </a:defRPr>
            </a:lvl1pPr>
          </a:lstStyle>
          <a:p>
            <a:r>
              <a:rPr>
                <a:solidFill>
                  <a:srgbClr val="0070C0"/>
                </a:solidFill>
              </a:rPr>
              <a:t>Systematický výklad</a:t>
            </a:r>
          </a:p>
        </p:txBody>
      </p:sp>
      <p:sp>
        <p:nvSpPr>
          <p:cNvPr id="129" name="Ukažme si to na systému práva:…"/>
          <p:cNvSpPr txBox="1">
            <a:spLocks noGrp="1"/>
          </p:cNvSpPr>
          <p:nvPr>
            <p:ph type="body" idx="1"/>
          </p:nvPr>
        </p:nvSpPr>
        <p:spPr>
          <a:xfrm>
            <a:off x="1092403" y="2741981"/>
            <a:ext cx="11074196" cy="6268212"/>
          </a:xfrm>
          <a:prstGeom prst="rect">
            <a:avLst/>
          </a:prstGeom>
        </p:spPr>
        <p:txBody>
          <a:bodyPr/>
          <a:lstStyle/>
          <a:p>
            <a:pPr marL="0" indent="0" algn="just" defTabSz="356362">
              <a:spcBef>
                <a:spcPts val="2500"/>
              </a:spcBef>
              <a:buNone/>
              <a:defRPr sz="1952"/>
            </a:pPr>
            <a:r>
              <a:rPr b="1" dirty="0" err="1"/>
              <a:t>Ukažme</a:t>
            </a:r>
            <a:r>
              <a:rPr b="1" dirty="0"/>
              <a:t> </a:t>
            </a:r>
            <a:r>
              <a:rPr b="1" dirty="0" err="1"/>
              <a:t>si</a:t>
            </a:r>
            <a:r>
              <a:rPr b="1" dirty="0"/>
              <a:t> to </a:t>
            </a:r>
            <a:r>
              <a:rPr b="1" dirty="0" err="1"/>
              <a:t>na</a:t>
            </a:r>
            <a:r>
              <a:rPr b="1" dirty="0"/>
              <a:t> </a:t>
            </a:r>
            <a:r>
              <a:rPr b="1" dirty="0" err="1"/>
              <a:t>systému</a:t>
            </a:r>
            <a:r>
              <a:rPr b="1" dirty="0"/>
              <a:t> </a:t>
            </a:r>
            <a:r>
              <a:rPr b="1" dirty="0" err="1"/>
              <a:t>práva</a:t>
            </a:r>
            <a:r>
              <a:rPr b="1" dirty="0"/>
              <a:t>:</a:t>
            </a:r>
          </a:p>
          <a:p>
            <a:pPr marL="387350" indent="-387350" algn="just" defTabSz="356362">
              <a:spcBef>
                <a:spcPts val="2500"/>
              </a:spcBef>
              <a:buSzPct val="100000"/>
              <a:buAutoNum type="arabicPeriod"/>
              <a:defRPr sz="1952"/>
            </a:pPr>
            <a:r>
              <a:rPr b="1" dirty="0" err="1"/>
              <a:t>Relativní</a:t>
            </a:r>
            <a:r>
              <a:rPr b="1" dirty="0"/>
              <a:t> </a:t>
            </a:r>
            <a:r>
              <a:rPr b="1" dirty="0" err="1"/>
              <a:t>stálost</a:t>
            </a:r>
            <a:r>
              <a:rPr b="1" dirty="0"/>
              <a:t> </a:t>
            </a:r>
            <a:r>
              <a:rPr dirty="0"/>
              <a:t>– </a:t>
            </a:r>
            <a:r>
              <a:rPr dirty="0" err="1"/>
              <a:t>jedním</a:t>
            </a:r>
            <a:r>
              <a:rPr dirty="0"/>
              <a:t> </a:t>
            </a:r>
            <a:r>
              <a:rPr dirty="0" err="1"/>
              <a:t>ze</a:t>
            </a:r>
            <a:r>
              <a:rPr dirty="0"/>
              <a:t> </a:t>
            </a:r>
            <a:r>
              <a:rPr dirty="0" err="1"/>
              <a:t>základních</a:t>
            </a:r>
            <a:r>
              <a:rPr dirty="0"/>
              <a:t> </a:t>
            </a:r>
            <a:r>
              <a:rPr dirty="0" err="1"/>
              <a:t>principů</a:t>
            </a:r>
            <a:r>
              <a:rPr dirty="0"/>
              <a:t> </a:t>
            </a:r>
            <a:r>
              <a:rPr dirty="0" err="1"/>
              <a:t>práva</a:t>
            </a:r>
            <a:r>
              <a:rPr dirty="0"/>
              <a:t> je </a:t>
            </a:r>
            <a:r>
              <a:rPr dirty="0" err="1"/>
              <a:t>právní</a:t>
            </a:r>
            <a:r>
              <a:rPr dirty="0"/>
              <a:t> </a:t>
            </a:r>
            <a:r>
              <a:rPr dirty="0" err="1"/>
              <a:t>jistota</a:t>
            </a:r>
            <a:r>
              <a:rPr dirty="0"/>
              <a:t>; je </a:t>
            </a:r>
            <a:r>
              <a:rPr dirty="0" err="1"/>
              <a:t>žádoucí</a:t>
            </a:r>
            <a:r>
              <a:rPr dirty="0"/>
              <a:t>, aby se </a:t>
            </a:r>
            <a:r>
              <a:rPr dirty="0" err="1"/>
              <a:t>právo</a:t>
            </a:r>
            <a:r>
              <a:rPr dirty="0"/>
              <a:t> </a:t>
            </a:r>
            <a:r>
              <a:rPr dirty="0" err="1"/>
              <a:t>měnilo</a:t>
            </a:r>
            <a:r>
              <a:rPr dirty="0"/>
              <a:t> s </a:t>
            </a:r>
            <a:r>
              <a:rPr dirty="0" err="1"/>
              <a:t>citem</a:t>
            </a:r>
            <a:r>
              <a:rPr dirty="0"/>
              <a:t> a </a:t>
            </a:r>
            <a:r>
              <a:rPr dirty="0" err="1"/>
              <a:t>jen</a:t>
            </a:r>
            <a:r>
              <a:rPr dirty="0"/>
              <a:t> </a:t>
            </a:r>
            <a:r>
              <a:rPr dirty="0" err="1"/>
              <a:t>tehdy</a:t>
            </a:r>
            <a:r>
              <a:rPr dirty="0"/>
              <a:t>, </a:t>
            </a:r>
            <a:r>
              <a:rPr dirty="0" err="1"/>
              <a:t>kdy</a:t>
            </a:r>
            <a:r>
              <a:rPr dirty="0"/>
              <a:t> je to </a:t>
            </a:r>
            <a:r>
              <a:rPr dirty="0" err="1"/>
              <a:t>nezbytné</a:t>
            </a:r>
            <a:r>
              <a:rPr dirty="0"/>
              <a:t>. To proto, aby </a:t>
            </a:r>
            <a:r>
              <a:rPr dirty="0" err="1"/>
              <a:t>právo</a:t>
            </a:r>
            <a:r>
              <a:rPr dirty="0"/>
              <a:t> </a:t>
            </a:r>
            <a:r>
              <a:rPr dirty="0" err="1"/>
              <a:t>bylo</a:t>
            </a:r>
            <a:r>
              <a:rPr dirty="0"/>
              <a:t> </a:t>
            </a:r>
            <a:r>
              <a:rPr dirty="0" err="1"/>
              <a:t>něčím</a:t>
            </a:r>
            <a:r>
              <a:rPr dirty="0"/>
              <a:t>, </a:t>
            </a:r>
            <a:r>
              <a:rPr dirty="0" err="1"/>
              <a:t>na</a:t>
            </a:r>
            <a:r>
              <a:rPr dirty="0"/>
              <a:t> co se </a:t>
            </a:r>
            <a:r>
              <a:rPr dirty="0" err="1"/>
              <a:t>můžeme</a:t>
            </a:r>
            <a:r>
              <a:rPr dirty="0"/>
              <a:t> </a:t>
            </a:r>
            <a:r>
              <a:rPr dirty="0" err="1"/>
              <a:t>spolehnout</a:t>
            </a:r>
            <a:r>
              <a:rPr dirty="0"/>
              <a:t>. </a:t>
            </a:r>
            <a:r>
              <a:rPr dirty="0" err="1"/>
              <a:t>Přitom</a:t>
            </a:r>
            <a:r>
              <a:rPr dirty="0"/>
              <a:t> ale </a:t>
            </a:r>
            <a:r>
              <a:rPr dirty="0" err="1"/>
              <a:t>víme</a:t>
            </a:r>
            <a:r>
              <a:rPr dirty="0"/>
              <a:t>, </a:t>
            </a:r>
            <a:r>
              <a:rPr dirty="0" err="1"/>
              <a:t>že</a:t>
            </a:r>
            <a:r>
              <a:rPr dirty="0"/>
              <a:t> </a:t>
            </a:r>
            <a:r>
              <a:rPr dirty="0" err="1"/>
              <a:t>zákony</a:t>
            </a:r>
            <a:r>
              <a:rPr dirty="0"/>
              <a:t> je </a:t>
            </a:r>
            <a:r>
              <a:rPr dirty="0" err="1"/>
              <a:t>možné</a:t>
            </a:r>
            <a:r>
              <a:rPr dirty="0"/>
              <a:t> </a:t>
            </a:r>
            <a:r>
              <a:rPr dirty="0" err="1"/>
              <a:t>novelizovat</a:t>
            </a:r>
            <a:r>
              <a:rPr dirty="0"/>
              <a:t> </a:t>
            </a:r>
            <a:r>
              <a:rPr dirty="0" err="1"/>
              <a:t>či</a:t>
            </a:r>
            <a:r>
              <a:rPr dirty="0"/>
              <a:t> </a:t>
            </a:r>
            <a:r>
              <a:rPr dirty="0" err="1"/>
              <a:t>úplně</a:t>
            </a:r>
            <a:r>
              <a:rPr dirty="0"/>
              <a:t> </a:t>
            </a:r>
            <a:r>
              <a:rPr dirty="0" err="1"/>
              <a:t>rušit</a:t>
            </a:r>
            <a:r>
              <a:rPr dirty="0"/>
              <a:t>.</a:t>
            </a:r>
          </a:p>
          <a:p>
            <a:pPr marL="387350" indent="-387350" algn="just" defTabSz="356362">
              <a:spcBef>
                <a:spcPts val="2500"/>
              </a:spcBef>
              <a:buSzPct val="100000"/>
              <a:buAutoNum type="arabicPeriod"/>
              <a:defRPr sz="1952"/>
            </a:pPr>
            <a:r>
              <a:rPr b="1" dirty="0" err="1"/>
              <a:t>Relativní</a:t>
            </a:r>
            <a:r>
              <a:rPr b="1" dirty="0"/>
              <a:t> </a:t>
            </a:r>
            <a:r>
              <a:rPr b="1" dirty="0" err="1"/>
              <a:t>samostatnost</a:t>
            </a:r>
            <a:r>
              <a:rPr b="1" dirty="0"/>
              <a:t> </a:t>
            </a:r>
            <a:r>
              <a:rPr dirty="0"/>
              <a:t>– z </a:t>
            </a:r>
            <a:r>
              <a:rPr dirty="0" err="1"/>
              <a:t>pohledu</a:t>
            </a:r>
            <a:r>
              <a:rPr dirty="0"/>
              <a:t> </a:t>
            </a:r>
            <a:r>
              <a:rPr dirty="0" err="1"/>
              <a:t>pozitivně</a:t>
            </a:r>
            <a:r>
              <a:rPr dirty="0"/>
              <a:t> </a:t>
            </a:r>
            <a:r>
              <a:rPr dirty="0" err="1"/>
              <a:t>právní</a:t>
            </a:r>
            <a:r>
              <a:rPr dirty="0"/>
              <a:t> </a:t>
            </a:r>
            <a:r>
              <a:rPr dirty="0" err="1"/>
              <a:t>teorie</a:t>
            </a:r>
            <a:r>
              <a:rPr dirty="0"/>
              <a:t> </a:t>
            </a:r>
            <a:r>
              <a:rPr dirty="0" err="1"/>
              <a:t>víme</a:t>
            </a:r>
            <a:r>
              <a:rPr dirty="0"/>
              <a:t>, </a:t>
            </a:r>
            <a:r>
              <a:rPr dirty="0" err="1"/>
              <a:t>že</a:t>
            </a:r>
            <a:r>
              <a:rPr dirty="0"/>
              <a:t> </a:t>
            </a:r>
            <a:r>
              <a:rPr dirty="0" err="1"/>
              <a:t>právo</a:t>
            </a:r>
            <a:r>
              <a:rPr dirty="0"/>
              <a:t> </a:t>
            </a:r>
            <a:r>
              <a:rPr dirty="0" err="1"/>
              <a:t>stojí</a:t>
            </a:r>
            <a:r>
              <a:rPr dirty="0"/>
              <a:t> </a:t>
            </a:r>
            <a:r>
              <a:rPr dirty="0" err="1"/>
              <a:t>mimo</a:t>
            </a:r>
            <a:r>
              <a:rPr dirty="0"/>
              <a:t> </a:t>
            </a:r>
            <a:r>
              <a:rPr dirty="0" err="1"/>
              <a:t>morálku</a:t>
            </a:r>
            <a:r>
              <a:rPr dirty="0"/>
              <a:t>, </a:t>
            </a:r>
            <a:r>
              <a:rPr dirty="0" err="1"/>
              <a:t>jde</a:t>
            </a:r>
            <a:r>
              <a:rPr dirty="0"/>
              <a:t> o </a:t>
            </a:r>
            <a:r>
              <a:rPr dirty="0" err="1"/>
              <a:t>dva</a:t>
            </a:r>
            <a:r>
              <a:rPr dirty="0"/>
              <a:t> </a:t>
            </a:r>
            <a:r>
              <a:rPr dirty="0" err="1"/>
              <a:t>samostatné</a:t>
            </a:r>
            <a:r>
              <a:rPr dirty="0"/>
              <a:t> </a:t>
            </a:r>
            <a:r>
              <a:rPr dirty="0" err="1"/>
              <a:t>normativní</a:t>
            </a:r>
            <a:r>
              <a:rPr dirty="0"/>
              <a:t> </a:t>
            </a:r>
            <a:r>
              <a:rPr dirty="0" err="1"/>
              <a:t>systémy</a:t>
            </a:r>
            <a:r>
              <a:rPr dirty="0"/>
              <a:t>. To ale </a:t>
            </a:r>
            <a:r>
              <a:rPr dirty="0" err="1"/>
              <a:t>neznamená</a:t>
            </a:r>
            <a:r>
              <a:rPr dirty="0"/>
              <a:t>, </a:t>
            </a:r>
            <a:r>
              <a:rPr dirty="0" err="1"/>
              <a:t>že</a:t>
            </a:r>
            <a:r>
              <a:rPr dirty="0"/>
              <a:t> </a:t>
            </a:r>
            <a:r>
              <a:rPr dirty="0" err="1"/>
              <a:t>spolu</a:t>
            </a:r>
            <a:r>
              <a:rPr dirty="0"/>
              <a:t> </a:t>
            </a:r>
            <a:r>
              <a:rPr dirty="0" err="1"/>
              <a:t>nesouvisí</a:t>
            </a:r>
            <a:r>
              <a:rPr dirty="0"/>
              <a:t>. </a:t>
            </a:r>
            <a:r>
              <a:rPr dirty="0" err="1"/>
              <a:t>Naopak</a:t>
            </a:r>
            <a:r>
              <a:rPr dirty="0"/>
              <a:t>, </a:t>
            </a:r>
            <a:r>
              <a:rPr lang="cs-CZ" dirty="0"/>
              <a:t>mohou spolu být</a:t>
            </a:r>
            <a:r>
              <a:rPr dirty="0"/>
              <a:t> </a:t>
            </a:r>
            <a:r>
              <a:rPr dirty="0" err="1"/>
              <a:t>nejen</a:t>
            </a:r>
            <a:r>
              <a:rPr dirty="0"/>
              <a:t> v </a:t>
            </a:r>
            <a:r>
              <a:rPr dirty="0" err="1"/>
              <a:t>konfliktu</a:t>
            </a:r>
            <a:r>
              <a:rPr dirty="0"/>
              <a:t>, ale </a:t>
            </a:r>
            <a:r>
              <a:rPr dirty="0" err="1"/>
              <a:t>mnohdy</a:t>
            </a:r>
            <a:r>
              <a:rPr dirty="0"/>
              <a:t> se </a:t>
            </a:r>
            <a:r>
              <a:rPr dirty="0" err="1"/>
              <a:t>i</a:t>
            </a:r>
            <a:r>
              <a:rPr dirty="0"/>
              <a:t> </a:t>
            </a:r>
            <a:r>
              <a:rPr dirty="0" err="1"/>
              <a:t>při</a:t>
            </a:r>
            <a:r>
              <a:rPr dirty="0"/>
              <a:t> </a:t>
            </a:r>
            <a:r>
              <a:rPr dirty="0" err="1"/>
              <a:t>odkazu</a:t>
            </a:r>
            <a:r>
              <a:rPr dirty="0"/>
              <a:t> </a:t>
            </a:r>
            <a:r>
              <a:rPr dirty="0" err="1"/>
              <a:t>na</a:t>
            </a:r>
            <a:r>
              <a:rPr dirty="0"/>
              <a:t> </a:t>
            </a:r>
            <a:r>
              <a:rPr dirty="0" err="1"/>
              <a:t>pozitivně</a:t>
            </a:r>
            <a:r>
              <a:rPr dirty="0"/>
              <a:t> </a:t>
            </a:r>
            <a:r>
              <a:rPr dirty="0" err="1"/>
              <a:t>právní</a:t>
            </a:r>
            <a:r>
              <a:rPr dirty="0"/>
              <a:t> </a:t>
            </a:r>
            <a:r>
              <a:rPr dirty="0" err="1"/>
              <a:t>normy</a:t>
            </a:r>
            <a:r>
              <a:rPr dirty="0"/>
              <a:t> </a:t>
            </a:r>
            <a:r>
              <a:rPr dirty="0" err="1"/>
              <a:t>uchýlíme</a:t>
            </a:r>
            <a:r>
              <a:rPr dirty="0"/>
              <a:t> k </a:t>
            </a:r>
            <a:r>
              <a:rPr dirty="0" err="1"/>
              <a:t>morální</a:t>
            </a:r>
            <a:r>
              <a:rPr dirty="0"/>
              <a:t> </a:t>
            </a:r>
            <a:r>
              <a:rPr dirty="0" err="1"/>
              <a:t>argumentaci</a:t>
            </a:r>
            <a:r>
              <a:rPr dirty="0"/>
              <a:t>. </a:t>
            </a:r>
            <a:r>
              <a:rPr dirty="0" err="1"/>
              <a:t>Současný</a:t>
            </a:r>
            <a:r>
              <a:rPr dirty="0"/>
              <a:t> </a:t>
            </a:r>
            <a:r>
              <a:rPr dirty="0" err="1"/>
              <a:t>pozitivismus</a:t>
            </a:r>
            <a:r>
              <a:rPr dirty="0"/>
              <a:t> toto </a:t>
            </a:r>
            <a:r>
              <a:rPr dirty="0" err="1"/>
              <a:t>prolnutí</a:t>
            </a:r>
            <a:r>
              <a:rPr dirty="0"/>
              <a:t> s </a:t>
            </a:r>
            <a:r>
              <a:rPr dirty="0" err="1"/>
              <a:t>morálkou</a:t>
            </a:r>
            <a:r>
              <a:rPr dirty="0"/>
              <a:t> </a:t>
            </a:r>
            <a:r>
              <a:rPr dirty="0" err="1"/>
              <a:t>připouští</a:t>
            </a:r>
            <a:r>
              <a:rPr dirty="0"/>
              <a:t> (</a:t>
            </a:r>
            <a:r>
              <a:rPr dirty="0" err="1"/>
              <a:t>odmítá</a:t>
            </a:r>
            <a:r>
              <a:rPr dirty="0"/>
              <a:t> </a:t>
            </a:r>
            <a:r>
              <a:rPr dirty="0" err="1"/>
              <a:t>pouze</a:t>
            </a:r>
            <a:r>
              <a:rPr dirty="0"/>
              <a:t> </a:t>
            </a:r>
            <a:r>
              <a:rPr dirty="0" err="1"/>
              <a:t>tezi</a:t>
            </a:r>
            <a:r>
              <a:rPr dirty="0"/>
              <a:t>, </a:t>
            </a:r>
            <a:r>
              <a:rPr dirty="0" err="1"/>
              <a:t>že</a:t>
            </a:r>
            <a:r>
              <a:rPr dirty="0"/>
              <a:t> </a:t>
            </a:r>
            <a:r>
              <a:rPr dirty="0" err="1"/>
              <a:t>platnost</a:t>
            </a:r>
            <a:r>
              <a:rPr dirty="0"/>
              <a:t> </a:t>
            </a:r>
            <a:r>
              <a:rPr dirty="0" err="1"/>
              <a:t>pozitivního</a:t>
            </a:r>
            <a:r>
              <a:rPr dirty="0"/>
              <a:t> </a:t>
            </a:r>
            <a:r>
              <a:rPr dirty="0" err="1"/>
              <a:t>práva</a:t>
            </a:r>
            <a:r>
              <a:rPr dirty="0"/>
              <a:t> je </a:t>
            </a:r>
            <a:r>
              <a:rPr dirty="0" err="1"/>
              <a:t>podmíněna</a:t>
            </a:r>
            <a:r>
              <a:rPr dirty="0"/>
              <a:t> </a:t>
            </a:r>
            <a:r>
              <a:rPr dirty="0" err="1"/>
              <a:t>souladem</a:t>
            </a:r>
            <a:r>
              <a:rPr dirty="0"/>
              <a:t> s </a:t>
            </a:r>
            <a:r>
              <a:rPr dirty="0" err="1"/>
              <a:t>morálkou</a:t>
            </a:r>
            <a:r>
              <a:rPr dirty="0"/>
              <a:t>). </a:t>
            </a:r>
          </a:p>
          <a:p>
            <a:pPr marL="387350" indent="-387350" algn="just" defTabSz="356362">
              <a:spcBef>
                <a:spcPts val="2500"/>
              </a:spcBef>
              <a:buSzPct val="100000"/>
              <a:buAutoNum type="arabicPeriod"/>
              <a:defRPr sz="1952"/>
            </a:pPr>
            <a:r>
              <a:rPr b="1" dirty="0" err="1"/>
              <a:t>Ohraničenost</a:t>
            </a:r>
            <a:r>
              <a:rPr dirty="0"/>
              <a:t> – </a:t>
            </a:r>
            <a:r>
              <a:rPr dirty="0" err="1"/>
              <a:t>právo</a:t>
            </a:r>
            <a:r>
              <a:rPr dirty="0"/>
              <a:t> </a:t>
            </a:r>
            <a:r>
              <a:rPr dirty="0" err="1"/>
              <a:t>má</a:t>
            </a:r>
            <a:r>
              <a:rPr dirty="0"/>
              <a:t> </a:t>
            </a:r>
            <a:r>
              <a:rPr dirty="0" err="1"/>
              <a:t>své</a:t>
            </a:r>
            <a:r>
              <a:rPr dirty="0"/>
              <a:t> </a:t>
            </a:r>
            <a:r>
              <a:rPr dirty="0" err="1"/>
              <a:t>zákoníky</a:t>
            </a:r>
            <a:r>
              <a:rPr dirty="0"/>
              <a:t>, </a:t>
            </a:r>
            <a:r>
              <a:rPr dirty="0" err="1"/>
              <a:t>instituce</a:t>
            </a:r>
            <a:r>
              <a:rPr dirty="0"/>
              <a:t>, </a:t>
            </a:r>
            <a:r>
              <a:rPr dirty="0" err="1"/>
              <a:t>vnitřní</a:t>
            </a:r>
            <a:r>
              <a:rPr dirty="0"/>
              <a:t> </a:t>
            </a:r>
            <a:r>
              <a:rPr dirty="0" err="1"/>
              <a:t>postupy</a:t>
            </a:r>
            <a:r>
              <a:rPr dirty="0"/>
              <a:t> </a:t>
            </a:r>
            <a:r>
              <a:rPr dirty="0" err="1"/>
              <a:t>i</a:t>
            </a:r>
            <a:r>
              <a:rPr dirty="0"/>
              <a:t> </a:t>
            </a:r>
            <a:r>
              <a:rPr dirty="0" err="1"/>
              <a:t>metody</a:t>
            </a:r>
            <a:r>
              <a:rPr dirty="0"/>
              <a:t> </a:t>
            </a:r>
            <a:r>
              <a:rPr dirty="0" err="1"/>
              <a:t>výkladu</a:t>
            </a:r>
            <a:r>
              <a:rPr dirty="0"/>
              <a:t>. </a:t>
            </a:r>
            <a:r>
              <a:rPr dirty="0" err="1"/>
              <a:t>Jde</a:t>
            </a:r>
            <a:r>
              <a:rPr dirty="0"/>
              <a:t> o </a:t>
            </a:r>
            <a:r>
              <a:rPr dirty="0" err="1"/>
              <a:t>vědecké</a:t>
            </a:r>
            <a:r>
              <a:rPr dirty="0"/>
              <a:t> </a:t>
            </a:r>
            <a:r>
              <a:rPr dirty="0" err="1"/>
              <a:t>rozlišení</a:t>
            </a:r>
            <a:r>
              <a:rPr dirty="0"/>
              <a:t> </a:t>
            </a:r>
            <a:r>
              <a:rPr dirty="0" err="1"/>
              <a:t>mezi</a:t>
            </a:r>
            <a:r>
              <a:rPr b="1" dirty="0"/>
              <a:t> </a:t>
            </a:r>
            <a:r>
              <a:rPr b="1" dirty="0" err="1"/>
              <a:t>interní</a:t>
            </a:r>
            <a:r>
              <a:rPr b="1" dirty="0"/>
              <a:t> a </a:t>
            </a:r>
            <a:r>
              <a:rPr b="1" dirty="0" err="1"/>
              <a:t>externí</a:t>
            </a:r>
            <a:r>
              <a:rPr b="1" dirty="0"/>
              <a:t> </a:t>
            </a:r>
            <a:r>
              <a:rPr b="1" dirty="0" err="1"/>
              <a:t>pozicí</a:t>
            </a:r>
            <a:r>
              <a:rPr b="1" dirty="0"/>
              <a:t> </a:t>
            </a:r>
            <a:r>
              <a:rPr dirty="0" err="1"/>
              <a:t>vůči</a:t>
            </a:r>
            <a:r>
              <a:rPr dirty="0"/>
              <a:t> </a:t>
            </a:r>
            <a:r>
              <a:rPr dirty="0" err="1"/>
              <a:t>právu</a:t>
            </a:r>
            <a:r>
              <a:rPr dirty="0"/>
              <a:t>. </a:t>
            </a:r>
            <a:r>
              <a:rPr b="1" dirty="0" err="1"/>
              <a:t>Interní</a:t>
            </a:r>
            <a:r>
              <a:rPr b="1" dirty="0"/>
              <a:t> </a:t>
            </a:r>
            <a:r>
              <a:rPr b="1" dirty="0" err="1"/>
              <a:t>pozice</a:t>
            </a:r>
            <a:r>
              <a:rPr dirty="0"/>
              <a:t> </a:t>
            </a:r>
            <a:r>
              <a:rPr dirty="0" err="1"/>
              <a:t>náleží</a:t>
            </a:r>
            <a:r>
              <a:rPr dirty="0"/>
              <a:t> </a:t>
            </a:r>
            <a:r>
              <a:rPr dirty="0" err="1"/>
              <a:t>právníkům</a:t>
            </a:r>
            <a:r>
              <a:rPr dirty="0"/>
              <a:t>, </a:t>
            </a:r>
            <a:r>
              <a:rPr dirty="0" err="1"/>
              <a:t>kteří</a:t>
            </a:r>
            <a:r>
              <a:rPr dirty="0"/>
              <a:t> s </a:t>
            </a:r>
            <a:r>
              <a:rPr dirty="0" err="1"/>
              <a:t>právem</a:t>
            </a:r>
            <a:r>
              <a:rPr dirty="0"/>
              <a:t> </a:t>
            </a:r>
            <a:r>
              <a:rPr dirty="0" err="1"/>
              <a:t>pracují</a:t>
            </a:r>
            <a:r>
              <a:rPr dirty="0"/>
              <a:t> a </a:t>
            </a:r>
            <a:r>
              <a:rPr dirty="0" err="1"/>
              <a:t>vidí</a:t>
            </a:r>
            <a:r>
              <a:rPr dirty="0"/>
              <a:t> </a:t>
            </a:r>
            <a:r>
              <a:rPr dirty="0" err="1"/>
              <a:t>takříkajíc</a:t>
            </a:r>
            <a:r>
              <a:rPr dirty="0"/>
              <a:t> „pod </a:t>
            </a:r>
            <a:r>
              <a:rPr dirty="0" err="1"/>
              <a:t>pokličku</a:t>
            </a:r>
            <a:r>
              <a:rPr dirty="0"/>
              <a:t>“. </a:t>
            </a:r>
            <a:r>
              <a:rPr b="1" dirty="0" err="1"/>
              <a:t>Externí</a:t>
            </a:r>
            <a:r>
              <a:rPr b="1" dirty="0"/>
              <a:t> </a:t>
            </a:r>
            <a:r>
              <a:rPr b="1" dirty="0" err="1"/>
              <a:t>pozice</a:t>
            </a:r>
            <a:r>
              <a:rPr dirty="0"/>
              <a:t> </a:t>
            </a:r>
            <a:r>
              <a:rPr dirty="0" err="1"/>
              <a:t>náleží</a:t>
            </a:r>
            <a:r>
              <a:rPr dirty="0"/>
              <a:t> </a:t>
            </a:r>
            <a:r>
              <a:rPr dirty="0" err="1"/>
              <a:t>adresátům</a:t>
            </a:r>
            <a:r>
              <a:rPr dirty="0"/>
              <a:t> </a:t>
            </a:r>
            <a:r>
              <a:rPr dirty="0" err="1"/>
              <a:t>práva</a:t>
            </a:r>
            <a:r>
              <a:rPr dirty="0"/>
              <a:t> </a:t>
            </a:r>
            <a:r>
              <a:rPr dirty="0" err="1"/>
              <a:t>či</a:t>
            </a:r>
            <a:r>
              <a:rPr dirty="0"/>
              <a:t> </a:t>
            </a:r>
            <a:r>
              <a:rPr dirty="0" err="1"/>
              <a:t>účastníkům</a:t>
            </a:r>
            <a:r>
              <a:rPr dirty="0"/>
              <a:t> </a:t>
            </a:r>
            <a:r>
              <a:rPr dirty="0" err="1"/>
              <a:t>řízení</a:t>
            </a:r>
            <a:r>
              <a:rPr dirty="0"/>
              <a:t>, </a:t>
            </a:r>
            <a:r>
              <a:rPr dirty="0" err="1"/>
              <a:t>kteří</a:t>
            </a:r>
            <a:r>
              <a:rPr dirty="0"/>
              <a:t> </a:t>
            </a:r>
            <a:r>
              <a:rPr dirty="0" err="1"/>
              <a:t>vnímají</a:t>
            </a:r>
            <a:r>
              <a:rPr dirty="0"/>
              <a:t> </a:t>
            </a:r>
            <a:r>
              <a:rPr dirty="0" err="1"/>
              <a:t>právo</a:t>
            </a:r>
            <a:r>
              <a:rPr dirty="0"/>
              <a:t> </a:t>
            </a:r>
            <a:r>
              <a:rPr dirty="0" err="1"/>
              <a:t>zvnějšku</a:t>
            </a:r>
            <a:r>
              <a:rPr dirty="0"/>
              <a:t>, z </a:t>
            </a:r>
            <a:r>
              <a:rPr dirty="0" err="1"/>
              <a:t>laického</a:t>
            </a:r>
            <a:r>
              <a:rPr dirty="0"/>
              <a:t> </a:t>
            </a:r>
            <a:r>
              <a:rPr dirty="0" err="1"/>
              <a:t>pohledu</a:t>
            </a:r>
            <a:r>
              <a:rPr dirty="0"/>
              <a:t>. </a:t>
            </a:r>
            <a:r>
              <a:rPr dirty="0" err="1"/>
              <a:t>Ohraničenost</a:t>
            </a:r>
            <a:r>
              <a:rPr dirty="0"/>
              <a:t> </a:t>
            </a:r>
            <a:r>
              <a:rPr dirty="0" err="1"/>
              <a:t>má</a:t>
            </a:r>
            <a:r>
              <a:rPr dirty="0"/>
              <a:t> </a:t>
            </a:r>
            <a:r>
              <a:rPr dirty="0" err="1"/>
              <a:t>význam</a:t>
            </a:r>
            <a:r>
              <a:rPr dirty="0"/>
              <a:t> </a:t>
            </a:r>
            <a:r>
              <a:rPr dirty="0" err="1"/>
              <a:t>zejména</a:t>
            </a:r>
            <a:r>
              <a:rPr dirty="0"/>
              <a:t> pro </a:t>
            </a:r>
            <a:r>
              <a:rPr dirty="0" err="1"/>
              <a:t>právní</a:t>
            </a:r>
            <a:r>
              <a:rPr dirty="0"/>
              <a:t> </a:t>
            </a:r>
            <a:r>
              <a:rPr dirty="0" err="1"/>
              <a:t>sociologii</a:t>
            </a:r>
            <a:r>
              <a:rPr dirty="0"/>
              <a:t> a </a:t>
            </a:r>
            <a:r>
              <a:rPr dirty="0" err="1"/>
              <a:t>výzkum</a:t>
            </a:r>
            <a:r>
              <a:rPr dirty="0"/>
              <a:t> </a:t>
            </a:r>
            <a:r>
              <a:rPr dirty="0" err="1"/>
              <a:t>právního</a:t>
            </a:r>
            <a:r>
              <a:rPr dirty="0"/>
              <a:t> </a:t>
            </a:r>
            <a:r>
              <a:rPr dirty="0" err="1"/>
              <a:t>vědomí</a:t>
            </a:r>
            <a:r>
              <a:rPr dirty="0"/>
              <a:t> (toho, co </a:t>
            </a:r>
            <a:r>
              <a:rPr dirty="0" err="1"/>
              <a:t>si</a:t>
            </a:r>
            <a:r>
              <a:rPr dirty="0"/>
              <a:t> o </a:t>
            </a:r>
            <a:r>
              <a:rPr dirty="0" err="1"/>
              <a:t>právu</a:t>
            </a:r>
            <a:r>
              <a:rPr dirty="0"/>
              <a:t> </a:t>
            </a:r>
            <a:r>
              <a:rPr dirty="0" err="1"/>
              <a:t>myslí</a:t>
            </a:r>
            <a:r>
              <a:rPr dirty="0"/>
              <a:t> </a:t>
            </a:r>
            <a:r>
              <a:rPr dirty="0" err="1"/>
              <a:t>občané</a:t>
            </a:r>
            <a:r>
              <a:rPr dirty="0"/>
              <a:t>, </a:t>
            </a:r>
            <a:r>
              <a:rPr dirty="0" err="1"/>
              <a:t>zda</a:t>
            </a:r>
            <a:r>
              <a:rPr dirty="0"/>
              <a:t> </a:t>
            </a:r>
            <a:r>
              <a:rPr dirty="0" err="1"/>
              <a:t>právu</a:t>
            </a:r>
            <a:r>
              <a:rPr dirty="0"/>
              <a:t> </a:t>
            </a:r>
            <a:r>
              <a:rPr dirty="0" err="1"/>
              <a:t>důvěřují</a:t>
            </a:r>
            <a:r>
              <a:rPr dirty="0"/>
              <a:t> </a:t>
            </a:r>
            <a:r>
              <a:rPr dirty="0" err="1"/>
              <a:t>atd</a:t>
            </a:r>
            <a:r>
              <a:rPr dirty="0"/>
              <a:t>.). </a:t>
            </a:r>
            <a:r>
              <a:rPr dirty="0" err="1"/>
              <a:t>Můžeme</a:t>
            </a:r>
            <a:r>
              <a:rPr dirty="0"/>
              <a:t> se </a:t>
            </a:r>
            <a:r>
              <a:rPr dirty="0" err="1"/>
              <a:t>setkat</a:t>
            </a:r>
            <a:r>
              <a:rPr dirty="0"/>
              <a:t> </a:t>
            </a:r>
            <a:r>
              <a:rPr dirty="0" err="1"/>
              <a:t>i</a:t>
            </a:r>
            <a:r>
              <a:rPr dirty="0"/>
              <a:t> s ne </a:t>
            </a:r>
            <a:r>
              <a:rPr dirty="0" err="1"/>
              <a:t>úplně</a:t>
            </a:r>
            <a:r>
              <a:rPr dirty="0"/>
              <a:t> </a:t>
            </a:r>
            <a:r>
              <a:rPr dirty="0" err="1"/>
              <a:t>pomýlenými</a:t>
            </a:r>
            <a:r>
              <a:rPr dirty="0"/>
              <a:t> </a:t>
            </a:r>
            <a:r>
              <a:rPr dirty="0" err="1"/>
              <a:t>názory</a:t>
            </a:r>
            <a:r>
              <a:rPr dirty="0"/>
              <a:t>, </a:t>
            </a:r>
            <a:r>
              <a:rPr dirty="0" err="1"/>
              <a:t>že</a:t>
            </a:r>
            <a:r>
              <a:rPr dirty="0"/>
              <a:t> </a:t>
            </a:r>
            <a:r>
              <a:rPr b="1" dirty="0" err="1"/>
              <a:t>mimo</a:t>
            </a:r>
            <a:r>
              <a:rPr b="1" dirty="0"/>
              <a:t> </a:t>
            </a:r>
            <a:r>
              <a:rPr b="1" dirty="0" err="1"/>
              <a:t>právo</a:t>
            </a:r>
            <a:r>
              <a:rPr b="1" dirty="0"/>
              <a:t> </a:t>
            </a:r>
            <a:r>
              <a:rPr b="1" dirty="0" err="1"/>
              <a:t>nejsme</a:t>
            </a:r>
            <a:r>
              <a:rPr b="1" dirty="0"/>
              <a:t> </a:t>
            </a:r>
            <a:r>
              <a:rPr b="1" dirty="0" err="1"/>
              <a:t>nikdy</a:t>
            </a:r>
            <a:r>
              <a:rPr dirty="0"/>
              <a:t> (</a:t>
            </a:r>
            <a:r>
              <a:rPr dirty="0" err="1"/>
              <a:t>nakonec</a:t>
            </a:r>
            <a:r>
              <a:rPr dirty="0"/>
              <a:t> </a:t>
            </a:r>
            <a:r>
              <a:rPr dirty="0" err="1"/>
              <a:t>i</a:t>
            </a:r>
            <a:r>
              <a:rPr dirty="0"/>
              <a:t> </a:t>
            </a:r>
            <a:r>
              <a:rPr dirty="0" err="1"/>
              <a:t>právníci</a:t>
            </a:r>
            <a:r>
              <a:rPr dirty="0"/>
              <a:t> </a:t>
            </a:r>
            <a:r>
              <a:rPr dirty="0" err="1"/>
              <a:t>jsou</a:t>
            </a:r>
            <a:r>
              <a:rPr dirty="0"/>
              <a:t> </a:t>
            </a:r>
            <a:r>
              <a:rPr dirty="0" err="1"/>
              <a:t>adresáti</a:t>
            </a:r>
            <a:r>
              <a:rPr dirty="0"/>
              <a:t> </a:t>
            </a:r>
            <a:r>
              <a:rPr dirty="0" err="1"/>
              <a:t>norem</a:t>
            </a:r>
            <a:r>
              <a:rPr dirty="0"/>
              <a:t>) a </a:t>
            </a:r>
            <a:r>
              <a:rPr dirty="0" err="1"/>
              <a:t>nic</a:t>
            </a:r>
            <a:r>
              <a:rPr dirty="0"/>
              <a:t> </a:t>
            </a:r>
            <a:r>
              <a:rPr dirty="0" err="1"/>
              <a:t>jako</a:t>
            </a:r>
            <a:r>
              <a:rPr dirty="0"/>
              <a:t> </a:t>
            </a:r>
            <a:r>
              <a:rPr dirty="0" err="1"/>
              <a:t>externí</a:t>
            </a:r>
            <a:r>
              <a:rPr dirty="0"/>
              <a:t> </a:t>
            </a:r>
            <a:r>
              <a:rPr dirty="0" err="1"/>
              <a:t>pozice</a:t>
            </a:r>
            <a:r>
              <a:rPr dirty="0"/>
              <a:t> </a:t>
            </a:r>
            <a:r>
              <a:rPr dirty="0" err="1"/>
              <a:t>neexistuje</a:t>
            </a:r>
            <a:r>
              <a:rPr dirty="0"/>
              <a:t>. Toto </a:t>
            </a:r>
            <a:r>
              <a:rPr dirty="0" err="1"/>
              <a:t>téma</a:t>
            </a:r>
            <a:r>
              <a:rPr dirty="0"/>
              <a:t> ale </a:t>
            </a:r>
            <a:r>
              <a:rPr dirty="0" err="1"/>
              <a:t>nechme</a:t>
            </a:r>
            <a:r>
              <a:rPr dirty="0"/>
              <a:t> </a:t>
            </a:r>
            <a:r>
              <a:rPr dirty="0" err="1"/>
              <a:t>stranou</a:t>
            </a:r>
            <a:r>
              <a:rPr dirty="0"/>
              <a:t>. </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ystematický výklad"/>
          <p:cNvSpPr txBox="1">
            <a:spLocks noGrp="1"/>
          </p:cNvSpPr>
          <p:nvPr>
            <p:ph type="title"/>
          </p:nvPr>
        </p:nvSpPr>
        <p:spPr>
          <a:prstGeom prst="rect">
            <a:avLst/>
          </a:prstGeom>
        </p:spPr>
        <p:txBody>
          <a:bodyPr/>
          <a:lstStyle>
            <a:lvl1pPr>
              <a:defRPr>
                <a:solidFill>
                  <a:srgbClr val="0433FF"/>
                </a:solidFill>
              </a:defRPr>
            </a:lvl1pPr>
          </a:lstStyle>
          <a:p>
            <a:r>
              <a:rPr>
                <a:solidFill>
                  <a:srgbClr val="0070C0"/>
                </a:solidFill>
              </a:rPr>
              <a:t>Systematický výklad</a:t>
            </a:r>
          </a:p>
        </p:txBody>
      </p:sp>
      <p:sp>
        <p:nvSpPr>
          <p:cNvPr id="132" name="Systém práva má další charakteristiky:…"/>
          <p:cNvSpPr txBox="1">
            <a:spLocks noGrp="1"/>
          </p:cNvSpPr>
          <p:nvPr>
            <p:ph type="body" idx="1"/>
          </p:nvPr>
        </p:nvSpPr>
        <p:spPr>
          <a:xfrm>
            <a:off x="1092404" y="2965094"/>
            <a:ext cx="11112296" cy="6008218"/>
          </a:xfrm>
          <a:prstGeom prst="rect">
            <a:avLst/>
          </a:prstGeom>
        </p:spPr>
        <p:txBody>
          <a:bodyPr>
            <a:normAutofit/>
          </a:bodyPr>
          <a:lstStyle/>
          <a:p>
            <a:pPr marL="0" indent="0" defTabSz="414781">
              <a:spcBef>
                <a:spcPts val="2900"/>
              </a:spcBef>
              <a:buNone/>
              <a:defRPr sz="2272"/>
            </a:pPr>
            <a:r>
              <a:rPr b="1" dirty="0" err="1"/>
              <a:t>Systém</a:t>
            </a:r>
            <a:r>
              <a:rPr b="1" dirty="0"/>
              <a:t> </a:t>
            </a:r>
            <a:r>
              <a:rPr b="1" dirty="0" err="1"/>
              <a:t>práva</a:t>
            </a:r>
            <a:r>
              <a:rPr b="1" dirty="0"/>
              <a:t> </a:t>
            </a:r>
            <a:r>
              <a:rPr b="1" dirty="0" err="1"/>
              <a:t>má</a:t>
            </a:r>
            <a:r>
              <a:rPr b="1" dirty="0"/>
              <a:t> </a:t>
            </a:r>
            <a:r>
              <a:rPr b="1" dirty="0" err="1"/>
              <a:t>další</a:t>
            </a:r>
            <a:r>
              <a:rPr b="1" dirty="0"/>
              <a:t> </a:t>
            </a:r>
            <a:r>
              <a:rPr b="1" dirty="0" err="1"/>
              <a:t>charakteristiky</a:t>
            </a:r>
            <a:r>
              <a:rPr b="1" dirty="0"/>
              <a:t>:</a:t>
            </a:r>
          </a:p>
          <a:p>
            <a:pPr algn="just" defTabSz="414781">
              <a:spcBef>
                <a:spcPts val="2900"/>
              </a:spcBef>
              <a:buFont typeface="Arial" panose="020B0604020202020204" pitchFamily="34" charset="0"/>
              <a:buChar char="•"/>
              <a:defRPr sz="2272"/>
            </a:pPr>
            <a:r>
              <a:rPr b="1" dirty="0" err="1"/>
              <a:t>Právo</a:t>
            </a:r>
            <a:r>
              <a:rPr b="1" dirty="0"/>
              <a:t> </a:t>
            </a:r>
            <a:r>
              <a:rPr b="1" dirty="0" err="1"/>
              <a:t>jako</a:t>
            </a:r>
            <a:r>
              <a:rPr b="1" dirty="0"/>
              <a:t> </a:t>
            </a:r>
            <a:r>
              <a:rPr b="1" dirty="0" err="1"/>
              <a:t>celek</a:t>
            </a:r>
            <a:r>
              <a:rPr b="1" dirty="0"/>
              <a:t> </a:t>
            </a:r>
            <a:r>
              <a:rPr b="1" dirty="0" err="1"/>
              <a:t>sleduje</a:t>
            </a:r>
            <a:r>
              <a:rPr b="1" dirty="0"/>
              <a:t> </a:t>
            </a:r>
            <a:r>
              <a:rPr b="1" dirty="0" err="1"/>
              <a:t>nějaký</a:t>
            </a:r>
            <a:r>
              <a:rPr b="1" dirty="0"/>
              <a:t> </a:t>
            </a:r>
            <a:r>
              <a:rPr b="1" dirty="0" err="1"/>
              <a:t>účel</a:t>
            </a:r>
            <a:r>
              <a:rPr b="1" dirty="0"/>
              <a:t> </a:t>
            </a:r>
            <a:r>
              <a:rPr dirty="0"/>
              <a:t>(</a:t>
            </a:r>
            <a:r>
              <a:rPr dirty="0" err="1"/>
              <a:t>podle</a:t>
            </a:r>
            <a:r>
              <a:rPr dirty="0"/>
              <a:t> </a:t>
            </a:r>
            <a:r>
              <a:rPr lang="cs-CZ" dirty="0"/>
              <a:t>G</a:t>
            </a:r>
            <a:r>
              <a:rPr dirty="0" err="1"/>
              <a:t>ustava</a:t>
            </a:r>
            <a:r>
              <a:rPr dirty="0"/>
              <a:t> </a:t>
            </a:r>
            <a:r>
              <a:rPr dirty="0" err="1"/>
              <a:t>Radbrucha</a:t>
            </a:r>
            <a:r>
              <a:rPr dirty="0"/>
              <a:t> </a:t>
            </a:r>
            <a:r>
              <a:rPr dirty="0" err="1"/>
              <a:t>jde</a:t>
            </a:r>
            <a:r>
              <a:rPr dirty="0"/>
              <a:t> o </a:t>
            </a:r>
            <a:r>
              <a:rPr dirty="0" err="1"/>
              <a:t>Právní</a:t>
            </a:r>
            <a:r>
              <a:rPr dirty="0"/>
              <a:t> </a:t>
            </a:r>
            <a:r>
              <a:rPr dirty="0" err="1"/>
              <a:t>jistotu</a:t>
            </a:r>
            <a:r>
              <a:rPr dirty="0"/>
              <a:t>, </a:t>
            </a:r>
            <a:r>
              <a:rPr dirty="0" err="1"/>
              <a:t>Obecné</a:t>
            </a:r>
            <a:r>
              <a:rPr dirty="0"/>
              <a:t> </a:t>
            </a:r>
            <a:r>
              <a:rPr dirty="0" err="1"/>
              <a:t>blaho</a:t>
            </a:r>
            <a:r>
              <a:rPr dirty="0"/>
              <a:t>, </a:t>
            </a:r>
            <a:r>
              <a:rPr dirty="0" err="1"/>
              <a:t>Spravedlnost</a:t>
            </a:r>
            <a:r>
              <a:rPr dirty="0"/>
              <a:t>). </a:t>
            </a:r>
            <a:r>
              <a:rPr dirty="0" err="1"/>
              <a:t>Vedle</a:t>
            </a:r>
            <a:r>
              <a:rPr dirty="0"/>
              <a:t> </a:t>
            </a:r>
            <a:r>
              <a:rPr b="1" dirty="0" err="1"/>
              <a:t>účelu</a:t>
            </a:r>
            <a:r>
              <a:rPr b="1" dirty="0"/>
              <a:t> </a:t>
            </a:r>
            <a:r>
              <a:rPr b="1" dirty="0" err="1"/>
              <a:t>práva</a:t>
            </a:r>
            <a:r>
              <a:rPr dirty="0"/>
              <a:t> </a:t>
            </a:r>
            <a:r>
              <a:rPr dirty="0" err="1"/>
              <a:t>máme</a:t>
            </a:r>
            <a:r>
              <a:rPr dirty="0"/>
              <a:t> </a:t>
            </a:r>
            <a:r>
              <a:rPr dirty="0" err="1"/>
              <a:t>i</a:t>
            </a:r>
            <a:r>
              <a:rPr dirty="0"/>
              <a:t> </a:t>
            </a:r>
            <a:r>
              <a:rPr b="1" dirty="0" err="1"/>
              <a:t>účel</a:t>
            </a:r>
            <a:r>
              <a:rPr b="1" dirty="0"/>
              <a:t> v </a:t>
            </a:r>
            <a:r>
              <a:rPr b="1" dirty="0" err="1"/>
              <a:t>právu</a:t>
            </a:r>
            <a:r>
              <a:rPr dirty="0"/>
              <a:t>, </a:t>
            </a:r>
            <a:r>
              <a:rPr dirty="0" err="1"/>
              <a:t>který</a:t>
            </a:r>
            <a:r>
              <a:rPr dirty="0"/>
              <a:t> </a:t>
            </a:r>
            <a:r>
              <a:rPr dirty="0" err="1"/>
              <a:t>naznačuje</a:t>
            </a:r>
            <a:r>
              <a:rPr dirty="0"/>
              <a:t>, </a:t>
            </a:r>
            <a:r>
              <a:rPr dirty="0" err="1"/>
              <a:t>že</a:t>
            </a:r>
            <a:r>
              <a:rPr dirty="0"/>
              <a:t> </a:t>
            </a:r>
            <a:r>
              <a:rPr dirty="0" err="1"/>
              <a:t>každá</a:t>
            </a:r>
            <a:r>
              <a:rPr dirty="0"/>
              <a:t> </a:t>
            </a:r>
            <a:r>
              <a:rPr dirty="0" err="1"/>
              <a:t>norma</a:t>
            </a:r>
            <a:r>
              <a:rPr dirty="0"/>
              <a:t> </a:t>
            </a:r>
            <a:r>
              <a:rPr dirty="0" err="1"/>
              <a:t>sleduje</a:t>
            </a:r>
            <a:r>
              <a:rPr dirty="0"/>
              <a:t> </a:t>
            </a:r>
            <a:r>
              <a:rPr dirty="0" err="1"/>
              <a:t>nějaký</a:t>
            </a:r>
            <a:r>
              <a:rPr dirty="0"/>
              <a:t> </a:t>
            </a:r>
            <a:r>
              <a:rPr dirty="0" err="1"/>
              <a:t>dílčí</a:t>
            </a:r>
            <a:r>
              <a:rPr dirty="0"/>
              <a:t> </a:t>
            </a:r>
            <a:r>
              <a:rPr dirty="0" err="1"/>
              <a:t>účel</a:t>
            </a:r>
            <a:r>
              <a:rPr dirty="0"/>
              <a:t> (</a:t>
            </a:r>
            <a:r>
              <a:rPr dirty="0" err="1"/>
              <a:t>např</a:t>
            </a:r>
            <a:r>
              <a:rPr dirty="0"/>
              <a:t>. </a:t>
            </a:r>
            <a:r>
              <a:rPr dirty="0" err="1"/>
              <a:t>zamezení</a:t>
            </a:r>
            <a:r>
              <a:rPr dirty="0"/>
              <a:t> </a:t>
            </a:r>
            <a:r>
              <a:rPr dirty="0" err="1"/>
              <a:t>znečišťování</a:t>
            </a:r>
            <a:r>
              <a:rPr dirty="0"/>
              <a:t> </a:t>
            </a:r>
            <a:r>
              <a:rPr dirty="0" err="1"/>
              <a:t>přírody</a:t>
            </a:r>
            <a:r>
              <a:rPr dirty="0"/>
              <a:t>).</a:t>
            </a:r>
          </a:p>
          <a:p>
            <a:pPr algn="just" defTabSz="414781">
              <a:spcBef>
                <a:spcPts val="2900"/>
              </a:spcBef>
              <a:buFont typeface="Arial" panose="020B0604020202020204" pitchFamily="34" charset="0"/>
              <a:buChar char="•"/>
              <a:defRPr sz="2272"/>
            </a:pPr>
            <a:r>
              <a:rPr b="1" dirty="0"/>
              <a:t>Je </a:t>
            </a:r>
            <a:r>
              <a:rPr b="1" dirty="0" err="1"/>
              <a:t>hierarchický</a:t>
            </a:r>
            <a:r>
              <a:rPr b="1" dirty="0"/>
              <a:t> </a:t>
            </a:r>
            <a:r>
              <a:rPr dirty="0"/>
              <a:t>(</a:t>
            </a:r>
            <a:r>
              <a:rPr dirty="0" err="1"/>
              <a:t>rozeznáváme</a:t>
            </a:r>
            <a:r>
              <a:rPr dirty="0"/>
              <a:t> </a:t>
            </a:r>
            <a:r>
              <a:rPr dirty="0" err="1"/>
              <a:t>ústavní</a:t>
            </a:r>
            <a:r>
              <a:rPr dirty="0"/>
              <a:t> a </a:t>
            </a:r>
            <a:r>
              <a:rPr dirty="0" err="1"/>
              <a:t>podústavní</a:t>
            </a:r>
            <a:r>
              <a:rPr dirty="0"/>
              <a:t> </a:t>
            </a:r>
            <a:r>
              <a:rPr dirty="0" err="1"/>
              <a:t>úroveň</a:t>
            </a:r>
            <a:r>
              <a:rPr dirty="0"/>
              <a:t>, </a:t>
            </a:r>
            <a:r>
              <a:rPr dirty="0" err="1"/>
              <a:t>zákonnou</a:t>
            </a:r>
            <a:r>
              <a:rPr dirty="0"/>
              <a:t> a </a:t>
            </a:r>
            <a:r>
              <a:rPr dirty="0" err="1"/>
              <a:t>podzákonnou</a:t>
            </a:r>
            <a:r>
              <a:rPr dirty="0"/>
              <a:t>; </a:t>
            </a:r>
            <a:r>
              <a:rPr dirty="0" err="1"/>
              <a:t>dále</a:t>
            </a:r>
            <a:r>
              <a:rPr dirty="0"/>
              <a:t> </a:t>
            </a:r>
            <a:r>
              <a:rPr dirty="0" err="1"/>
              <a:t>i</a:t>
            </a:r>
            <a:r>
              <a:rPr dirty="0"/>
              <a:t> </a:t>
            </a:r>
            <a:r>
              <a:rPr dirty="0" err="1"/>
              <a:t>princip</a:t>
            </a:r>
            <a:r>
              <a:rPr dirty="0"/>
              <a:t> </a:t>
            </a:r>
            <a:r>
              <a:rPr dirty="0" err="1"/>
              <a:t>odvozenosti</a:t>
            </a:r>
            <a:r>
              <a:rPr dirty="0"/>
              <a:t>, </a:t>
            </a:r>
            <a:r>
              <a:rPr dirty="0" err="1"/>
              <a:t>kdy</a:t>
            </a:r>
            <a:r>
              <a:rPr dirty="0"/>
              <a:t> </a:t>
            </a:r>
            <a:r>
              <a:rPr dirty="0" err="1"/>
              <a:t>jedna</a:t>
            </a:r>
            <a:r>
              <a:rPr dirty="0"/>
              <a:t> </a:t>
            </a:r>
            <a:r>
              <a:rPr dirty="0" err="1"/>
              <a:t>norma</a:t>
            </a:r>
            <a:r>
              <a:rPr dirty="0"/>
              <a:t> je </a:t>
            </a:r>
            <a:r>
              <a:rPr dirty="0" err="1"/>
              <a:t>odvozena</a:t>
            </a:r>
            <a:r>
              <a:rPr dirty="0"/>
              <a:t> od </a:t>
            </a:r>
            <a:r>
              <a:rPr dirty="0" err="1"/>
              <a:t>normy</a:t>
            </a:r>
            <a:r>
              <a:rPr dirty="0"/>
              <a:t> „</a:t>
            </a:r>
            <a:r>
              <a:rPr dirty="0" err="1"/>
              <a:t>původní</a:t>
            </a:r>
            <a:r>
              <a:rPr dirty="0"/>
              <a:t>“; </a:t>
            </a:r>
            <a:r>
              <a:rPr dirty="0" err="1"/>
              <a:t>také</a:t>
            </a:r>
            <a:r>
              <a:rPr dirty="0"/>
              <a:t> </a:t>
            </a:r>
            <a:r>
              <a:rPr dirty="0" err="1"/>
              <a:t>existuje</a:t>
            </a:r>
            <a:r>
              <a:rPr dirty="0"/>
              <a:t> </a:t>
            </a:r>
            <a:r>
              <a:rPr dirty="0" err="1"/>
              <a:t>hierarchie</a:t>
            </a:r>
            <a:r>
              <a:rPr dirty="0"/>
              <a:t> </a:t>
            </a:r>
            <a:r>
              <a:rPr dirty="0" err="1"/>
              <a:t>mezi</a:t>
            </a:r>
            <a:r>
              <a:rPr dirty="0"/>
              <a:t> </a:t>
            </a:r>
            <a:r>
              <a:rPr dirty="0" err="1"/>
              <a:t>normou</a:t>
            </a:r>
            <a:r>
              <a:rPr dirty="0"/>
              <a:t> </a:t>
            </a:r>
            <a:r>
              <a:rPr dirty="0" err="1"/>
              <a:t>obecnou</a:t>
            </a:r>
            <a:r>
              <a:rPr dirty="0"/>
              <a:t> a </a:t>
            </a:r>
            <a:r>
              <a:rPr dirty="0" err="1"/>
              <a:t>speciální</a:t>
            </a:r>
            <a:r>
              <a:rPr dirty="0"/>
              <a:t>; </a:t>
            </a:r>
            <a:r>
              <a:rPr dirty="0" err="1"/>
              <a:t>podle</a:t>
            </a:r>
            <a:r>
              <a:rPr dirty="0"/>
              <a:t> </a:t>
            </a:r>
            <a:r>
              <a:rPr dirty="0" err="1"/>
              <a:t>těchto</a:t>
            </a:r>
            <a:r>
              <a:rPr dirty="0"/>
              <a:t> </a:t>
            </a:r>
            <a:r>
              <a:rPr dirty="0" err="1"/>
              <a:t>kritérií</a:t>
            </a:r>
            <a:r>
              <a:rPr dirty="0"/>
              <a:t> </a:t>
            </a:r>
            <a:r>
              <a:rPr dirty="0" err="1"/>
              <a:t>mají</a:t>
            </a:r>
            <a:r>
              <a:rPr dirty="0"/>
              <a:t> </a:t>
            </a:r>
            <a:r>
              <a:rPr dirty="0" err="1"/>
              <a:t>normy</a:t>
            </a:r>
            <a:r>
              <a:rPr dirty="0"/>
              <a:t> </a:t>
            </a:r>
            <a:r>
              <a:rPr dirty="0" err="1"/>
              <a:t>různou</a:t>
            </a:r>
            <a:r>
              <a:rPr dirty="0"/>
              <a:t> </a:t>
            </a:r>
            <a:r>
              <a:rPr dirty="0" err="1"/>
              <a:t>právní</a:t>
            </a:r>
            <a:r>
              <a:rPr dirty="0"/>
              <a:t> </a:t>
            </a:r>
            <a:r>
              <a:rPr dirty="0" err="1"/>
              <a:t>sílu</a:t>
            </a:r>
            <a:r>
              <a:rPr dirty="0"/>
              <a:t>).</a:t>
            </a:r>
          </a:p>
          <a:p>
            <a:pPr algn="just" defTabSz="414781">
              <a:spcBef>
                <a:spcPts val="2900"/>
              </a:spcBef>
              <a:buFont typeface="Arial" panose="020B0604020202020204" pitchFamily="34" charset="0"/>
              <a:buChar char="•"/>
              <a:defRPr sz="2272"/>
            </a:pPr>
            <a:r>
              <a:rPr b="1" dirty="0"/>
              <a:t>Je </a:t>
            </a:r>
            <a:r>
              <a:rPr b="1" dirty="0" err="1"/>
              <a:t>jednotný</a:t>
            </a:r>
            <a:r>
              <a:rPr dirty="0"/>
              <a:t> (</a:t>
            </a:r>
            <a:r>
              <a:rPr dirty="0" err="1"/>
              <a:t>platí</a:t>
            </a:r>
            <a:r>
              <a:rPr dirty="0"/>
              <a:t> </a:t>
            </a:r>
            <a:r>
              <a:rPr dirty="0" err="1"/>
              <a:t>jeden</a:t>
            </a:r>
            <a:r>
              <a:rPr dirty="0"/>
              <a:t> </a:t>
            </a:r>
            <a:r>
              <a:rPr dirty="0" err="1"/>
              <a:t>systém</a:t>
            </a:r>
            <a:r>
              <a:rPr dirty="0"/>
              <a:t> </a:t>
            </a:r>
            <a:r>
              <a:rPr dirty="0" err="1"/>
              <a:t>práva</a:t>
            </a:r>
            <a:r>
              <a:rPr dirty="0"/>
              <a:t> </a:t>
            </a:r>
            <a:r>
              <a:rPr dirty="0" err="1"/>
              <a:t>na</a:t>
            </a:r>
            <a:r>
              <a:rPr dirty="0"/>
              <a:t> </a:t>
            </a:r>
            <a:r>
              <a:rPr dirty="0" err="1"/>
              <a:t>daném</a:t>
            </a:r>
            <a:r>
              <a:rPr dirty="0"/>
              <a:t> </a:t>
            </a:r>
            <a:r>
              <a:rPr dirty="0" err="1"/>
              <a:t>územý</a:t>
            </a:r>
            <a:r>
              <a:rPr dirty="0"/>
              <a:t>, </a:t>
            </a:r>
            <a:r>
              <a:rPr dirty="0" err="1"/>
              <a:t>tento</a:t>
            </a:r>
            <a:r>
              <a:rPr dirty="0"/>
              <a:t> </a:t>
            </a:r>
            <a:r>
              <a:rPr dirty="0" err="1"/>
              <a:t>systém</a:t>
            </a:r>
            <a:r>
              <a:rPr dirty="0"/>
              <a:t> je </a:t>
            </a:r>
            <a:r>
              <a:rPr dirty="0" err="1"/>
              <a:t>vnitřně</a:t>
            </a:r>
            <a:r>
              <a:rPr dirty="0"/>
              <a:t> </a:t>
            </a:r>
            <a:r>
              <a:rPr dirty="0" err="1"/>
              <a:t>sevřený</a:t>
            </a:r>
            <a:r>
              <a:rPr dirty="0"/>
              <a:t>) a </a:t>
            </a:r>
            <a:r>
              <a:rPr b="1" dirty="0" err="1"/>
              <a:t>diferencovaný</a:t>
            </a:r>
            <a:r>
              <a:rPr dirty="0"/>
              <a:t> (</a:t>
            </a:r>
            <a:r>
              <a:rPr dirty="0" err="1"/>
              <a:t>dělí</a:t>
            </a:r>
            <a:r>
              <a:rPr dirty="0"/>
              <a:t> se </a:t>
            </a:r>
            <a:r>
              <a:rPr dirty="0" err="1"/>
              <a:t>nejen</a:t>
            </a:r>
            <a:r>
              <a:rPr dirty="0"/>
              <a:t> </a:t>
            </a:r>
            <a:r>
              <a:rPr dirty="0" err="1"/>
              <a:t>na</a:t>
            </a:r>
            <a:r>
              <a:rPr dirty="0"/>
              <a:t> </a:t>
            </a:r>
            <a:r>
              <a:rPr dirty="0" err="1"/>
              <a:t>konkrétní</a:t>
            </a:r>
            <a:r>
              <a:rPr dirty="0"/>
              <a:t> </a:t>
            </a:r>
            <a:r>
              <a:rPr dirty="0" err="1"/>
              <a:t>předpisy</a:t>
            </a:r>
            <a:r>
              <a:rPr dirty="0"/>
              <a:t>, ale </a:t>
            </a:r>
            <a:r>
              <a:rPr dirty="0" err="1"/>
              <a:t>i</a:t>
            </a:r>
            <a:r>
              <a:rPr dirty="0"/>
              <a:t> </a:t>
            </a:r>
            <a:r>
              <a:rPr dirty="0" err="1"/>
              <a:t>právní</a:t>
            </a:r>
            <a:r>
              <a:rPr dirty="0"/>
              <a:t> </a:t>
            </a:r>
            <a:r>
              <a:rPr dirty="0" err="1"/>
              <a:t>odvětví</a:t>
            </a:r>
            <a:r>
              <a:rPr dirty="0"/>
              <a:t>).</a:t>
            </a:r>
          </a:p>
          <a:p>
            <a:pPr algn="just" defTabSz="414781">
              <a:spcBef>
                <a:spcPts val="2900"/>
              </a:spcBef>
              <a:buFont typeface="Arial" panose="020B0604020202020204" pitchFamily="34" charset="0"/>
              <a:buChar char="•"/>
              <a:defRPr sz="2272"/>
            </a:pPr>
            <a:r>
              <a:rPr dirty="0" err="1"/>
              <a:t>Prvky</a:t>
            </a:r>
            <a:r>
              <a:rPr dirty="0"/>
              <a:t> </a:t>
            </a:r>
            <a:r>
              <a:rPr dirty="0" err="1"/>
              <a:t>právního</a:t>
            </a:r>
            <a:r>
              <a:rPr dirty="0"/>
              <a:t> </a:t>
            </a:r>
            <a:r>
              <a:rPr dirty="0" err="1"/>
              <a:t>systému</a:t>
            </a:r>
            <a:r>
              <a:rPr dirty="0"/>
              <a:t> </a:t>
            </a:r>
            <a:r>
              <a:rPr dirty="0" err="1"/>
              <a:t>jsou</a:t>
            </a:r>
            <a:r>
              <a:rPr lang="cs-CZ" dirty="0"/>
              <a:t>: Právní normy, Právní předpisy, Právní odvětví, Právní zásady a principy. </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ystematický výklad"/>
          <p:cNvSpPr txBox="1">
            <a:spLocks noGrp="1"/>
          </p:cNvSpPr>
          <p:nvPr>
            <p:ph type="title"/>
          </p:nvPr>
        </p:nvSpPr>
        <p:spPr>
          <a:prstGeom prst="rect">
            <a:avLst/>
          </a:prstGeom>
        </p:spPr>
        <p:txBody>
          <a:bodyPr/>
          <a:lstStyle>
            <a:lvl1pPr>
              <a:defRPr>
                <a:solidFill>
                  <a:srgbClr val="0433FF"/>
                </a:solidFill>
              </a:defRPr>
            </a:lvl1pPr>
          </a:lstStyle>
          <a:p>
            <a:r>
              <a:rPr dirty="0" err="1">
                <a:solidFill>
                  <a:srgbClr val="0070C0"/>
                </a:solidFill>
              </a:rPr>
              <a:t>Systematický</a:t>
            </a:r>
            <a:r>
              <a:rPr dirty="0">
                <a:solidFill>
                  <a:srgbClr val="0070C0"/>
                </a:solidFill>
              </a:rPr>
              <a:t> </a:t>
            </a:r>
            <a:r>
              <a:rPr dirty="0" err="1">
                <a:solidFill>
                  <a:srgbClr val="0070C0"/>
                </a:solidFill>
              </a:rPr>
              <a:t>výklad</a:t>
            </a:r>
            <a:endParaRPr dirty="0">
              <a:solidFill>
                <a:srgbClr val="0070C0"/>
              </a:solidFill>
            </a:endParaRPr>
          </a:p>
        </p:txBody>
      </p:sp>
      <p:sp>
        <p:nvSpPr>
          <p:cNvPr id="135" name="Systematický výklad vychází z toho, že zkoumá postavení právní normy v systému právního předpisu, popřípadě celého právního řádu.…"/>
          <p:cNvSpPr txBox="1">
            <a:spLocks noGrp="1"/>
          </p:cNvSpPr>
          <p:nvPr>
            <p:ph type="body" idx="1"/>
          </p:nvPr>
        </p:nvSpPr>
        <p:spPr>
          <a:xfrm>
            <a:off x="927100" y="2603500"/>
            <a:ext cx="11772900" cy="6731000"/>
          </a:xfrm>
          <a:prstGeom prst="rect">
            <a:avLst/>
          </a:prstGeom>
        </p:spPr>
        <p:txBody>
          <a:bodyPr>
            <a:normAutofit/>
          </a:bodyPr>
          <a:lstStyle/>
          <a:p>
            <a:pPr algn="just">
              <a:buFont typeface="Arial" panose="020B0604020202020204" pitchFamily="34" charset="0"/>
              <a:buChar char="•"/>
            </a:pPr>
            <a:r>
              <a:rPr lang="en-GB" sz="2000" dirty="0" err="1">
                <a:effectLst/>
                <a:ea typeface="Times New Roman" panose="02020603050405020304" pitchFamily="18" charset="0"/>
                <a:cs typeface="Arial" panose="020B0604020202020204" pitchFamily="34" charset="0"/>
              </a:rPr>
              <a:t>Systematický</a:t>
            </a:r>
            <a:r>
              <a:rPr lang="en-GB" sz="2000" dirty="0">
                <a:effectLst/>
                <a:ea typeface="Times New Roman" panose="02020603050405020304" pitchFamily="18" charset="0"/>
                <a:cs typeface="Arial" panose="020B0604020202020204" pitchFamily="34" charset="0"/>
              </a:rPr>
              <a:t> </a:t>
            </a:r>
            <a:r>
              <a:rPr lang="en-GB" sz="2000" dirty="0" err="1">
                <a:effectLst/>
                <a:ea typeface="Times New Roman" panose="02020603050405020304" pitchFamily="18" charset="0"/>
                <a:cs typeface="Arial" panose="020B0604020202020204" pitchFamily="34" charset="0"/>
              </a:rPr>
              <a:t>výklad</a:t>
            </a:r>
            <a:r>
              <a:rPr lang="en-GB" sz="2000" dirty="0">
                <a:effectLst/>
                <a:ea typeface="Times New Roman" panose="02020603050405020304" pitchFamily="18" charset="0"/>
                <a:cs typeface="Arial" panose="020B0604020202020204" pitchFamily="34" charset="0"/>
              </a:rPr>
              <a:t> </a:t>
            </a:r>
            <a:r>
              <a:rPr lang="cs-CZ" sz="2000" dirty="0">
                <a:effectLst/>
                <a:ea typeface="Times New Roman" panose="02020603050405020304" pitchFamily="18" charset="0"/>
                <a:cs typeface="Arial" panose="020B0604020202020204" pitchFamily="34" charset="0"/>
              </a:rPr>
              <a:t>vychází</a:t>
            </a:r>
            <a:r>
              <a:rPr lang="en-GB" sz="2000" dirty="0">
                <a:effectLst/>
                <a:ea typeface="Times New Roman" panose="02020603050405020304" pitchFamily="18" charset="0"/>
                <a:cs typeface="Arial" panose="020B0604020202020204" pitchFamily="34" charset="0"/>
              </a:rPr>
              <a:t> z toho, </a:t>
            </a:r>
            <a:r>
              <a:rPr lang="cs-CZ" sz="2000" dirty="0">
                <a:effectLst/>
                <a:ea typeface="Times New Roman" panose="02020603050405020304" pitchFamily="18" charset="0"/>
                <a:cs typeface="Arial" panose="020B0604020202020204" pitchFamily="34" charset="0"/>
              </a:rPr>
              <a:t>že</a:t>
            </a:r>
            <a:r>
              <a:rPr lang="en-GB" sz="2000" dirty="0">
                <a:effectLst/>
                <a:ea typeface="Times New Roman" panose="02020603050405020304" pitchFamily="18" charset="0"/>
                <a:cs typeface="Arial" panose="020B0604020202020204" pitchFamily="34" charset="0"/>
              </a:rPr>
              <a:t> </a:t>
            </a:r>
            <a:r>
              <a:rPr lang="en-GB" sz="2000" dirty="0" err="1">
                <a:effectLst/>
                <a:ea typeface="Times New Roman" panose="02020603050405020304" pitchFamily="18" charset="0"/>
                <a:cs typeface="Arial" panose="020B0604020202020204" pitchFamily="34" charset="0"/>
              </a:rPr>
              <a:t>zkoum</a:t>
            </a:r>
            <a:r>
              <a:rPr lang="cs-CZ" sz="2000" dirty="0">
                <a:effectLst/>
                <a:ea typeface="Times New Roman" panose="02020603050405020304" pitchFamily="18" charset="0"/>
                <a:cs typeface="Arial" panose="020B0604020202020204" pitchFamily="34" charset="0"/>
              </a:rPr>
              <a:t>á</a:t>
            </a:r>
            <a:r>
              <a:rPr lang="en-GB" sz="2000" dirty="0">
                <a:effectLst/>
                <a:ea typeface="Times New Roman" panose="02020603050405020304" pitchFamily="18" charset="0"/>
                <a:cs typeface="Arial" panose="020B0604020202020204" pitchFamily="34" charset="0"/>
              </a:rPr>
              <a:t> </a:t>
            </a:r>
            <a:r>
              <a:rPr lang="en-GB" sz="2000" dirty="0" err="1">
                <a:effectLst/>
                <a:ea typeface="Times New Roman" panose="02020603050405020304" pitchFamily="18" charset="0"/>
                <a:cs typeface="Arial" panose="020B0604020202020204" pitchFamily="34" charset="0"/>
              </a:rPr>
              <a:t>postave</a:t>
            </a:r>
            <a:r>
              <a:rPr lang="cs-CZ" sz="2000" dirty="0">
                <a:ea typeface="Times New Roman" panose="02020603050405020304" pitchFamily="18" charset="0"/>
                <a:cs typeface="Arial" panose="020B0604020202020204" pitchFamily="34" charset="0"/>
              </a:rPr>
              <a:t>ní</a:t>
            </a:r>
            <a:r>
              <a:rPr lang="en-GB" sz="2000" dirty="0">
                <a:effectLst/>
                <a:ea typeface="Times New Roman" panose="02020603050405020304" pitchFamily="18" charset="0"/>
                <a:cs typeface="Arial" panose="020B0604020202020204" pitchFamily="34" charset="0"/>
              </a:rPr>
              <a:t> </a:t>
            </a:r>
            <a:r>
              <a:rPr lang="cs-CZ" sz="2000" dirty="0">
                <a:effectLst/>
                <a:ea typeface="Times New Roman" panose="02020603050405020304" pitchFamily="18" charset="0"/>
                <a:cs typeface="Arial" panose="020B0604020202020204" pitchFamily="34" charset="0"/>
              </a:rPr>
              <a:t>právní</a:t>
            </a:r>
            <a:r>
              <a:rPr lang="en-GB" sz="2000" dirty="0">
                <a:effectLst/>
                <a:ea typeface="Times New Roman" panose="02020603050405020304" pitchFamily="18" charset="0"/>
                <a:cs typeface="Arial" panose="020B0604020202020204" pitchFamily="34" charset="0"/>
              </a:rPr>
              <a:t> </a:t>
            </a:r>
            <a:r>
              <a:rPr lang="en-GB" sz="2000" dirty="0" err="1">
                <a:effectLst/>
                <a:ea typeface="Times New Roman" panose="02020603050405020304" pitchFamily="18" charset="0"/>
                <a:cs typeface="Arial" panose="020B0604020202020204" pitchFamily="34" charset="0"/>
              </a:rPr>
              <a:t>normy</a:t>
            </a:r>
            <a:r>
              <a:rPr lang="en-GB" sz="2000" dirty="0">
                <a:effectLst/>
                <a:ea typeface="Times New Roman" panose="02020603050405020304" pitchFamily="18" charset="0"/>
                <a:cs typeface="Arial" panose="020B0604020202020204" pitchFamily="34" charset="0"/>
              </a:rPr>
              <a:t> v </a:t>
            </a:r>
            <a:r>
              <a:rPr lang="cs-CZ" sz="2000" dirty="0">
                <a:effectLst/>
                <a:ea typeface="Times New Roman" panose="02020603050405020304" pitchFamily="18" charset="0"/>
                <a:cs typeface="Arial" panose="020B0604020202020204" pitchFamily="34" charset="0"/>
              </a:rPr>
              <a:t>systému</a:t>
            </a:r>
            <a:r>
              <a:rPr lang="en-GB" sz="2000" dirty="0">
                <a:effectLst/>
                <a:ea typeface="Times New Roman" panose="02020603050405020304" pitchFamily="18" charset="0"/>
                <a:cs typeface="Arial" panose="020B0604020202020204" pitchFamily="34" charset="0"/>
              </a:rPr>
              <a:t> </a:t>
            </a:r>
            <a:r>
              <a:rPr lang="cs-CZ" sz="2000" dirty="0">
                <a:effectLst/>
                <a:ea typeface="Times New Roman" panose="02020603050405020304" pitchFamily="18" charset="0"/>
                <a:cs typeface="Arial" panose="020B0604020202020204" pitchFamily="34" charset="0"/>
              </a:rPr>
              <a:t>právního</a:t>
            </a:r>
            <a:r>
              <a:rPr lang="en-GB" sz="2000" dirty="0">
                <a:effectLst/>
                <a:ea typeface="Times New Roman" panose="02020603050405020304" pitchFamily="18" charset="0"/>
                <a:cs typeface="Arial" panose="020B0604020202020204" pitchFamily="34" charset="0"/>
              </a:rPr>
              <a:t> p</a:t>
            </a:r>
            <a:r>
              <a:rPr lang="cs-CZ" sz="2000" dirty="0" err="1">
                <a:effectLst/>
                <a:ea typeface="Times New Roman" panose="02020603050405020304" pitchFamily="18" charset="0"/>
                <a:cs typeface="Arial" panose="020B0604020202020204" pitchFamily="34" charset="0"/>
              </a:rPr>
              <a:t>ředpisu</a:t>
            </a:r>
            <a:r>
              <a:rPr lang="en-GB" sz="2000" dirty="0">
                <a:effectLst/>
                <a:ea typeface="Times New Roman" panose="02020603050405020304" pitchFamily="18" charset="0"/>
                <a:cs typeface="Arial" panose="020B0604020202020204" pitchFamily="34" charset="0"/>
              </a:rPr>
              <a:t>, </a:t>
            </a:r>
            <a:r>
              <a:rPr lang="cs-CZ" sz="2000" dirty="0">
                <a:effectLst/>
                <a:ea typeface="Times New Roman" panose="02020603050405020304" pitchFamily="18" charset="0"/>
                <a:cs typeface="Arial" panose="020B0604020202020204" pitchFamily="34" charset="0"/>
              </a:rPr>
              <a:t>popřípadě celého právního řádu.</a:t>
            </a:r>
            <a:endParaRPr lang="cs-CZ" sz="2400" dirty="0">
              <a:effectLst/>
              <a:ea typeface="Calibri" panose="020F0502020204030204" pitchFamily="34" charset="0"/>
              <a:cs typeface="Arial" panose="020B0604020202020204" pitchFamily="34" charset="0"/>
            </a:endParaRPr>
          </a:p>
          <a:p>
            <a:pPr marL="0" indent="0" algn="just">
              <a:buNone/>
            </a:pPr>
            <a:r>
              <a:rPr lang="en-GB" sz="2000" b="1" dirty="0">
                <a:effectLst/>
                <a:ea typeface="Times New Roman" panose="02020603050405020304" pitchFamily="18" charset="0"/>
                <a:cs typeface="Arial" panose="020B0604020202020204" pitchFamily="34" charset="0"/>
              </a:rPr>
              <a:t>Jan </a:t>
            </a:r>
            <a:r>
              <a:rPr lang="en-GB" sz="2000" b="1" dirty="0" err="1">
                <a:effectLst/>
                <a:ea typeface="Times New Roman" panose="02020603050405020304" pitchFamily="18" charset="0"/>
                <a:cs typeface="Arial" panose="020B0604020202020204" pitchFamily="34" charset="0"/>
              </a:rPr>
              <a:t>Wintr</a:t>
            </a:r>
            <a:r>
              <a:rPr lang="en-GB" sz="2000" b="1" dirty="0">
                <a:effectLst/>
                <a:ea typeface="Times New Roman" panose="02020603050405020304" pitchFamily="18" charset="0"/>
                <a:cs typeface="Arial" panose="020B0604020202020204" pitchFamily="34" charset="0"/>
              </a:rPr>
              <a:t> </a:t>
            </a:r>
            <a:r>
              <a:rPr lang="en-GB" sz="2000" b="1" dirty="0" err="1">
                <a:effectLst/>
                <a:ea typeface="Times New Roman" panose="02020603050405020304" pitchFamily="18" charset="0"/>
                <a:cs typeface="Arial" panose="020B0604020202020204" pitchFamily="34" charset="0"/>
              </a:rPr>
              <a:t>vymezuje</a:t>
            </a:r>
            <a:r>
              <a:rPr lang="en-GB" sz="2000" b="1" dirty="0">
                <a:effectLst/>
                <a:ea typeface="Times New Roman" panose="02020603050405020304" pitchFamily="18" charset="0"/>
                <a:cs typeface="Arial" panose="020B0604020202020204" pitchFamily="34" charset="0"/>
              </a:rPr>
              <a:t> </a:t>
            </a:r>
            <a:r>
              <a:rPr lang="en-GB" sz="2000" b="1" dirty="0" err="1">
                <a:effectLst/>
                <a:ea typeface="Times New Roman" panose="02020603050405020304" pitchFamily="18" charset="0"/>
                <a:cs typeface="Arial" panose="020B0604020202020204" pitchFamily="34" charset="0"/>
              </a:rPr>
              <a:t>tyto</a:t>
            </a:r>
            <a:r>
              <a:rPr lang="en-GB" sz="2000" b="1" dirty="0">
                <a:effectLst/>
                <a:ea typeface="Times New Roman" panose="02020603050405020304" pitchFamily="18" charset="0"/>
                <a:cs typeface="Arial" panose="020B0604020202020204" pitchFamily="34" charset="0"/>
              </a:rPr>
              <a:t> </a:t>
            </a:r>
            <a:r>
              <a:rPr lang="en-GB" sz="2000" b="1" dirty="0" err="1">
                <a:effectLst/>
                <a:ea typeface="Times New Roman" panose="02020603050405020304" pitchFamily="18" charset="0"/>
                <a:cs typeface="Arial" panose="020B0604020202020204" pitchFamily="34" charset="0"/>
              </a:rPr>
              <a:t>principy</a:t>
            </a:r>
            <a:r>
              <a:rPr lang="en-GB" sz="2000" b="1" dirty="0">
                <a:effectLst/>
                <a:ea typeface="Times New Roman" panose="02020603050405020304" pitchFamily="18" charset="0"/>
                <a:cs typeface="Arial" panose="020B0604020202020204" pitchFamily="34" charset="0"/>
              </a:rPr>
              <a:t> </a:t>
            </a:r>
            <a:r>
              <a:rPr lang="en-GB" sz="2000" b="1" dirty="0" err="1">
                <a:effectLst/>
                <a:ea typeface="Times New Roman" panose="02020603050405020304" pitchFamily="18" charset="0"/>
                <a:cs typeface="Arial" panose="020B0604020202020204" pitchFamily="34" charset="0"/>
              </a:rPr>
              <a:t>systematického</a:t>
            </a:r>
            <a:r>
              <a:rPr lang="en-GB" sz="2000" b="1" dirty="0">
                <a:effectLst/>
                <a:ea typeface="Times New Roman" panose="02020603050405020304" pitchFamily="18" charset="0"/>
                <a:cs typeface="Arial" panose="020B0604020202020204" pitchFamily="34" charset="0"/>
              </a:rPr>
              <a:t> </a:t>
            </a:r>
            <a:r>
              <a:rPr lang="en-GB" sz="2000" b="1" dirty="0" err="1">
                <a:effectLst/>
                <a:ea typeface="Times New Roman" panose="02020603050405020304" pitchFamily="18" charset="0"/>
                <a:cs typeface="Arial" panose="020B0604020202020204" pitchFamily="34" charset="0"/>
              </a:rPr>
              <a:t>výkladu</a:t>
            </a:r>
            <a:r>
              <a:rPr lang="en-GB" sz="2000" b="1" dirty="0">
                <a:effectLst/>
                <a:ea typeface="Times New Roman" panose="02020603050405020304" pitchFamily="18" charset="0"/>
                <a:cs typeface="Arial" panose="020B0604020202020204" pitchFamily="34" charset="0"/>
              </a:rPr>
              <a:t>:</a:t>
            </a:r>
            <a:endParaRPr lang="cs-CZ" sz="2400" b="1" dirty="0">
              <a:effectLst/>
              <a:ea typeface="Calibri" panose="020F0502020204030204" pitchFamily="34" charset="0"/>
              <a:cs typeface="Arial" panose="020B0604020202020204" pitchFamily="34" charset="0"/>
            </a:endParaRPr>
          </a:p>
          <a:p>
            <a:pPr marL="457200" indent="-457200" algn="just">
              <a:buFont typeface="+mj-lt"/>
              <a:buAutoNum type="arabicPeriod"/>
            </a:pPr>
            <a:r>
              <a:rPr lang="en-GB" sz="2000" b="1" dirty="0">
                <a:effectLst/>
                <a:ea typeface="Times New Roman" panose="02020603050405020304" pitchFamily="18" charset="0"/>
                <a:cs typeface="Arial" panose="020B0604020202020204" pitchFamily="34" charset="0"/>
              </a:rPr>
              <a:t>Princip </a:t>
            </a:r>
            <a:r>
              <a:rPr lang="en-GB" sz="2000" b="1" dirty="0" err="1">
                <a:effectLst/>
                <a:ea typeface="Times New Roman" panose="02020603050405020304" pitchFamily="18" charset="0"/>
                <a:cs typeface="Arial" panose="020B0604020202020204" pitchFamily="34" charset="0"/>
              </a:rPr>
              <a:t>hierarchie</a:t>
            </a:r>
            <a:r>
              <a:rPr lang="en-GB" sz="2000" b="1" dirty="0">
                <a:effectLst/>
                <a:ea typeface="Times New Roman" panose="02020603050405020304" pitchFamily="18" charset="0"/>
                <a:cs typeface="Arial" panose="020B0604020202020204" pitchFamily="34" charset="0"/>
              </a:rPr>
              <a:t> </a:t>
            </a:r>
            <a:r>
              <a:rPr lang="cs-CZ" sz="2000" b="1" dirty="0">
                <a:effectLst/>
                <a:ea typeface="Times New Roman" panose="02020603050405020304" pitchFamily="18" charset="0"/>
                <a:cs typeface="Arial" panose="020B0604020202020204" pitchFamily="34" charset="0"/>
              </a:rPr>
              <a:t>právního řádu </a:t>
            </a:r>
            <a:r>
              <a:rPr lang="en-GB" sz="2000" dirty="0">
                <a:effectLst/>
                <a:ea typeface="Times New Roman" panose="02020603050405020304" pitchFamily="18" charset="0"/>
                <a:cs typeface="Arial" panose="020B0604020202020204" pitchFamily="34" charset="0"/>
              </a:rPr>
              <a:t>(</a:t>
            </a:r>
            <a:r>
              <a:rPr lang="cs-CZ" sz="2000" dirty="0">
                <a:effectLst/>
                <a:ea typeface="Times New Roman" panose="02020603050405020304" pitchFamily="18" charset="0"/>
                <a:cs typeface="Arial" panose="020B0604020202020204" pitchFamily="34" charset="0"/>
              </a:rPr>
              <a:t>vyplývají z ní derogační pravidlo </a:t>
            </a:r>
            <a:r>
              <a:rPr lang="cs-CZ" sz="2000" i="1" dirty="0">
                <a:effectLst/>
                <a:ea typeface="Times New Roman" panose="02020603050405020304" pitchFamily="18" charset="0"/>
                <a:cs typeface="Arial" panose="020B0604020202020204" pitchFamily="34" charset="0"/>
              </a:rPr>
              <a:t>lex superior </a:t>
            </a:r>
            <a:r>
              <a:rPr lang="cs-CZ" sz="2000" i="1" dirty="0" err="1">
                <a:effectLst/>
                <a:ea typeface="Times New Roman" panose="02020603050405020304" pitchFamily="18" charset="0"/>
                <a:cs typeface="Arial" panose="020B0604020202020204" pitchFamily="34" charset="0"/>
              </a:rPr>
              <a:t>derogat</a:t>
            </a:r>
            <a:r>
              <a:rPr lang="cs-CZ" sz="2000" i="1" dirty="0">
                <a:effectLst/>
                <a:ea typeface="Times New Roman" panose="02020603050405020304" pitchFamily="18" charset="0"/>
                <a:cs typeface="Arial" panose="020B0604020202020204" pitchFamily="34" charset="0"/>
              </a:rPr>
              <a:t> </a:t>
            </a:r>
            <a:r>
              <a:rPr lang="cs-CZ" sz="2000" i="1" dirty="0" err="1">
                <a:effectLst/>
                <a:ea typeface="Times New Roman" panose="02020603050405020304" pitchFamily="18" charset="0"/>
                <a:cs typeface="Arial" panose="020B0604020202020204" pitchFamily="34" charset="0"/>
              </a:rPr>
              <a:t>legi</a:t>
            </a:r>
            <a:r>
              <a:rPr lang="cs-CZ" sz="2000" i="1" dirty="0">
                <a:effectLst/>
                <a:ea typeface="Times New Roman" panose="02020603050405020304" pitchFamily="18" charset="0"/>
                <a:cs typeface="Arial" panose="020B0604020202020204" pitchFamily="34" charset="0"/>
              </a:rPr>
              <a:t> </a:t>
            </a:r>
            <a:r>
              <a:rPr lang="cs-CZ" sz="2000" i="1" dirty="0" err="1">
                <a:effectLst/>
                <a:ea typeface="Times New Roman" panose="02020603050405020304" pitchFamily="18" charset="0"/>
                <a:cs typeface="Arial" panose="020B0604020202020204" pitchFamily="34" charset="0"/>
              </a:rPr>
              <a:t>inferiori</a:t>
            </a:r>
            <a:r>
              <a:rPr lang="cs-CZ" sz="2000" dirty="0">
                <a:ea typeface="Times New Roman" panose="02020603050405020304" pitchFamily="18" charset="0"/>
                <a:cs typeface="Arial" panose="020B0604020202020204" pitchFamily="34" charset="0"/>
              </a:rPr>
              <a:t>, zásada ústavně konformního výkladu, zásada </a:t>
            </a:r>
            <a:r>
              <a:rPr lang="cs-CZ" sz="2000" dirty="0" err="1">
                <a:ea typeface="Times New Roman" panose="02020603050405020304" pitchFamily="18" charset="0"/>
                <a:cs typeface="Arial" panose="020B0604020202020204" pitchFamily="34" charset="0"/>
              </a:rPr>
              <a:t>eurokonformního</a:t>
            </a:r>
            <a:r>
              <a:rPr lang="cs-CZ" sz="2000" dirty="0">
                <a:ea typeface="Times New Roman" panose="02020603050405020304" pitchFamily="18" charset="0"/>
                <a:cs typeface="Arial" panose="020B0604020202020204" pitchFamily="34" charset="0"/>
              </a:rPr>
              <a:t> výkladu, zásada zákonně konformního výkladu podzákonných právních předpisů);</a:t>
            </a:r>
          </a:p>
          <a:p>
            <a:pPr marL="457200" indent="-457200" algn="just">
              <a:buFont typeface="+mj-lt"/>
              <a:buAutoNum type="arabicPeriod"/>
            </a:pPr>
            <a:r>
              <a:rPr lang="cs-CZ" sz="2000" b="1" dirty="0">
                <a:effectLst/>
                <a:ea typeface="Times New Roman" panose="02020603050405020304" pitchFamily="18" charset="0"/>
                <a:cs typeface="Arial" panose="020B0604020202020204" pitchFamily="34" charset="0"/>
              </a:rPr>
              <a:t>Princip </a:t>
            </a:r>
            <a:r>
              <a:rPr lang="cs-CZ" sz="2000" b="1" dirty="0" err="1">
                <a:effectLst/>
                <a:ea typeface="Times New Roman" panose="02020603050405020304" pitchFamily="18" charset="0"/>
                <a:cs typeface="Arial" panose="020B0604020202020204" pitchFamily="34" charset="0"/>
              </a:rPr>
              <a:t>bezrospornosti</a:t>
            </a:r>
            <a:r>
              <a:rPr lang="cs-CZ" sz="2000" b="1" dirty="0">
                <a:effectLst/>
                <a:ea typeface="Times New Roman" panose="02020603050405020304" pitchFamily="18" charset="0"/>
                <a:cs typeface="Arial" panose="020B0604020202020204" pitchFamily="34" charset="0"/>
              </a:rPr>
              <a:t> </a:t>
            </a:r>
            <a:r>
              <a:rPr lang="cs-CZ" sz="2000" dirty="0">
                <a:effectLst/>
                <a:ea typeface="Times New Roman" panose="02020603050405020304" pitchFamily="18" charset="0"/>
                <a:cs typeface="Arial" panose="020B0604020202020204" pitchFamily="34" charset="0"/>
              </a:rPr>
              <a:t>právního řádu</a:t>
            </a:r>
            <a:r>
              <a:rPr lang="en-GB" sz="2000" dirty="0">
                <a:effectLst/>
                <a:ea typeface="Times New Roman" panose="02020603050405020304" pitchFamily="18" charset="0"/>
                <a:cs typeface="Arial" panose="020B0604020202020204" pitchFamily="34" charset="0"/>
              </a:rPr>
              <a:t>;</a:t>
            </a:r>
            <a:endParaRPr lang="cs-CZ" sz="2400" dirty="0">
              <a:effectLst/>
              <a:ea typeface="Calibri" panose="020F0502020204030204" pitchFamily="34" charset="0"/>
              <a:cs typeface="Arial" panose="020B0604020202020204" pitchFamily="34" charset="0"/>
            </a:endParaRPr>
          </a:p>
          <a:p>
            <a:pPr marL="457200" indent="-457200" algn="just">
              <a:buFont typeface="+mj-lt"/>
              <a:buAutoNum type="arabicPeriod"/>
            </a:pPr>
            <a:r>
              <a:rPr lang="en-GB" sz="2000" b="1" dirty="0">
                <a:effectLst/>
                <a:ea typeface="Times New Roman" panose="02020603050405020304" pitchFamily="18" charset="0"/>
                <a:cs typeface="Arial" panose="020B0604020202020204" pitchFamily="34" charset="0"/>
              </a:rPr>
              <a:t>Princip </a:t>
            </a:r>
            <a:r>
              <a:rPr lang="cs-CZ" sz="2000" b="1" dirty="0">
                <a:effectLst/>
                <a:ea typeface="Times New Roman" panose="02020603050405020304" pitchFamily="18" charset="0"/>
                <a:cs typeface="Arial" panose="020B0604020202020204" pitchFamily="34" charset="0"/>
              </a:rPr>
              <a:t>vyloučení </a:t>
            </a:r>
            <a:r>
              <a:rPr lang="en-GB" sz="2000" b="1" dirty="0">
                <a:effectLst/>
                <a:ea typeface="Times New Roman" panose="02020603050405020304" pitchFamily="18" charset="0"/>
                <a:cs typeface="Arial" panose="020B0604020202020204" pitchFamily="34" charset="0"/>
              </a:rPr>
              <a:t>redundance </a:t>
            </a:r>
            <a:r>
              <a:rPr lang="en-GB" sz="2000" dirty="0">
                <a:effectLst/>
                <a:ea typeface="Times New Roman" panose="02020603050405020304" pitchFamily="18" charset="0"/>
                <a:cs typeface="Arial" panose="020B0604020202020204" pitchFamily="34" charset="0"/>
              </a:rPr>
              <a:t>(</a:t>
            </a:r>
            <a:r>
              <a:rPr lang="cs-CZ" sz="2000" dirty="0">
                <a:effectLst/>
                <a:ea typeface="Times New Roman" panose="02020603050405020304" pitchFamily="18" charset="0"/>
                <a:cs typeface="Arial" panose="020B0604020202020204" pitchFamily="34" charset="0"/>
              </a:rPr>
              <a:t>vyplývají z ní zásady nevytváření nepoužitelných a nadbytečných ustanovení, i derogační pravidlo </a:t>
            </a:r>
            <a:r>
              <a:rPr lang="cs-CZ" sz="2000" i="1" dirty="0">
                <a:effectLst/>
                <a:ea typeface="Times New Roman" panose="02020603050405020304" pitchFamily="18" charset="0"/>
                <a:cs typeface="Arial" panose="020B0604020202020204" pitchFamily="34" charset="0"/>
              </a:rPr>
              <a:t>lex </a:t>
            </a:r>
            <a:r>
              <a:rPr lang="cs-CZ" sz="2000" i="1" dirty="0" err="1">
                <a:effectLst/>
                <a:ea typeface="Times New Roman" panose="02020603050405020304" pitchFamily="18" charset="0"/>
                <a:cs typeface="Arial" panose="020B0604020202020204" pitchFamily="34" charset="0"/>
              </a:rPr>
              <a:t>specialis</a:t>
            </a:r>
            <a:r>
              <a:rPr lang="cs-CZ" sz="2000" i="1" dirty="0">
                <a:effectLst/>
                <a:ea typeface="Times New Roman" panose="02020603050405020304" pitchFamily="18" charset="0"/>
                <a:cs typeface="Arial" panose="020B0604020202020204" pitchFamily="34" charset="0"/>
              </a:rPr>
              <a:t> </a:t>
            </a:r>
            <a:r>
              <a:rPr lang="cs-CZ" sz="2000" i="1" dirty="0" err="1">
                <a:effectLst/>
                <a:ea typeface="Times New Roman" panose="02020603050405020304" pitchFamily="18" charset="0"/>
                <a:cs typeface="Arial" panose="020B0604020202020204" pitchFamily="34" charset="0"/>
              </a:rPr>
              <a:t>derogat</a:t>
            </a:r>
            <a:r>
              <a:rPr lang="cs-CZ" sz="2000" i="1" dirty="0">
                <a:effectLst/>
                <a:ea typeface="Times New Roman" panose="02020603050405020304" pitchFamily="18" charset="0"/>
                <a:cs typeface="Arial" panose="020B0604020202020204" pitchFamily="34" charset="0"/>
              </a:rPr>
              <a:t> </a:t>
            </a:r>
            <a:r>
              <a:rPr lang="cs-CZ" sz="2000" i="1" dirty="0" err="1">
                <a:effectLst/>
                <a:ea typeface="Times New Roman" panose="02020603050405020304" pitchFamily="18" charset="0"/>
                <a:cs typeface="Arial" panose="020B0604020202020204" pitchFamily="34" charset="0"/>
              </a:rPr>
              <a:t>legi</a:t>
            </a:r>
            <a:r>
              <a:rPr lang="cs-CZ" sz="2000" i="1" dirty="0">
                <a:effectLst/>
                <a:ea typeface="Times New Roman" panose="02020603050405020304" pitchFamily="18" charset="0"/>
                <a:cs typeface="Arial" panose="020B0604020202020204" pitchFamily="34" charset="0"/>
              </a:rPr>
              <a:t> </a:t>
            </a:r>
            <a:r>
              <a:rPr lang="cs-CZ" sz="2000" i="1" dirty="0" err="1">
                <a:effectLst/>
                <a:ea typeface="Times New Roman" panose="02020603050405020304" pitchFamily="18" charset="0"/>
                <a:cs typeface="Arial" panose="020B0604020202020204" pitchFamily="34" charset="0"/>
              </a:rPr>
              <a:t>generali</a:t>
            </a:r>
            <a:r>
              <a:rPr lang="cs-CZ" sz="2000" dirty="0">
                <a:effectLst/>
                <a:ea typeface="Times New Roman" panose="02020603050405020304" pitchFamily="18" charset="0"/>
                <a:cs typeface="Arial" panose="020B0604020202020204" pitchFamily="34" charset="0"/>
              </a:rPr>
              <a:t>);</a:t>
            </a:r>
            <a:endParaRPr lang="cs-CZ" sz="2400" dirty="0">
              <a:effectLst/>
              <a:ea typeface="Calibri" panose="020F0502020204030204" pitchFamily="34" charset="0"/>
              <a:cs typeface="Arial" panose="020B0604020202020204" pitchFamily="34" charset="0"/>
            </a:endParaRPr>
          </a:p>
          <a:p>
            <a:pPr marL="457200" indent="-457200" algn="just">
              <a:buFont typeface="+mj-lt"/>
              <a:buAutoNum type="arabicPeriod"/>
            </a:pPr>
            <a:r>
              <a:rPr lang="cs-CZ" sz="2000" b="1" dirty="0">
                <a:ea typeface="Times New Roman" panose="02020603050405020304" pitchFamily="18" charset="0"/>
                <a:cs typeface="Arial" panose="020B0604020202020204" pitchFamily="34" charset="0"/>
              </a:rPr>
              <a:t>P</a:t>
            </a:r>
            <a:r>
              <a:rPr lang="en-GB" sz="2000" b="1" dirty="0" err="1">
                <a:effectLst/>
                <a:ea typeface="Times New Roman" panose="02020603050405020304" pitchFamily="18" charset="0"/>
                <a:cs typeface="Arial" panose="020B0604020202020204" pitchFamily="34" charset="0"/>
              </a:rPr>
              <a:t>rincip</a:t>
            </a:r>
            <a:r>
              <a:rPr lang="en-GB" sz="2000" b="1" dirty="0">
                <a:effectLst/>
                <a:ea typeface="Times New Roman" panose="02020603050405020304" pitchFamily="18" charset="0"/>
                <a:cs typeface="Arial" panose="020B0604020202020204" pitchFamily="34" charset="0"/>
              </a:rPr>
              <a:t> </a:t>
            </a:r>
            <a:r>
              <a:rPr lang="cs-CZ" sz="2000" b="1" dirty="0">
                <a:effectLst/>
                <a:ea typeface="Times New Roman" panose="02020603050405020304" pitchFamily="18" charset="0"/>
                <a:cs typeface="Arial" panose="020B0604020202020204" pitchFamily="34" charset="0"/>
              </a:rPr>
              <a:t>úplnosti právního řádu </a:t>
            </a:r>
            <a:r>
              <a:rPr lang="en-GB" sz="2000" dirty="0">
                <a:effectLst/>
                <a:ea typeface="Times New Roman" panose="02020603050405020304" pitchFamily="18" charset="0"/>
                <a:cs typeface="Arial" panose="020B0604020202020204" pitchFamily="34" charset="0"/>
              </a:rPr>
              <a:t>(</a:t>
            </a:r>
            <a:r>
              <a:rPr lang="cs-CZ" sz="2000" dirty="0">
                <a:effectLst/>
                <a:ea typeface="Times New Roman" panose="02020603050405020304" pitchFamily="18" charset="0"/>
                <a:cs typeface="Arial" panose="020B0604020202020204" pitchFamily="34" charset="0"/>
              </a:rPr>
              <a:t>souvisí</a:t>
            </a:r>
            <a:r>
              <a:rPr lang="en-GB" sz="2000" dirty="0">
                <a:effectLst/>
                <a:ea typeface="Times New Roman" panose="02020603050405020304" pitchFamily="18" charset="0"/>
                <a:cs typeface="Arial" panose="020B0604020202020204" pitchFamily="34" charset="0"/>
              </a:rPr>
              <a:t> s </a:t>
            </a:r>
            <a:r>
              <a:rPr lang="en-GB" sz="2000" dirty="0" err="1">
                <a:effectLst/>
                <a:ea typeface="Times New Roman" panose="02020603050405020304" pitchFamily="18" charset="0"/>
                <a:cs typeface="Arial" panose="020B0604020202020204" pitchFamily="34" charset="0"/>
              </a:rPr>
              <a:t>problematikou</a:t>
            </a:r>
            <a:r>
              <a:rPr lang="en-GB" sz="2000" dirty="0">
                <a:effectLst/>
                <a:ea typeface="Times New Roman" panose="02020603050405020304" pitchFamily="18" charset="0"/>
                <a:cs typeface="Arial" panose="020B0604020202020204" pitchFamily="34" charset="0"/>
              </a:rPr>
              <a:t> </a:t>
            </a:r>
            <a:r>
              <a:rPr lang="en-GB" sz="2000" dirty="0" err="1">
                <a:effectLst/>
                <a:ea typeface="Times New Roman" panose="02020603050405020304" pitchFamily="18" charset="0"/>
                <a:cs typeface="Arial" panose="020B0604020202020204" pitchFamily="34" charset="0"/>
              </a:rPr>
              <a:t>mezer</a:t>
            </a:r>
            <a:r>
              <a:rPr lang="en-GB" sz="2000" dirty="0">
                <a:effectLst/>
                <a:ea typeface="Times New Roman" panose="02020603050405020304" pitchFamily="18" charset="0"/>
                <a:cs typeface="Arial" panose="020B0604020202020204" pitchFamily="34" charset="0"/>
              </a:rPr>
              <a:t> a </a:t>
            </a:r>
            <a:r>
              <a:rPr lang="en-GB" sz="2000" dirty="0" err="1">
                <a:effectLst/>
                <a:ea typeface="Times New Roman" panose="02020603050405020304" pitchFamily="18" charset="0"/>
                <a:cs typeface="Arial" panose="020B0604020202020204" pitchFamily="34" charset="0"/>
              </a:rPr>
              <a:t>analogií</a:t>
            </a:r>
            <a:r>
              <a:rPr lang="en-GB" sz="2000" dirty="0">
                <a:effectLst/>
                <a:ea typeface="Times New Roman" panose="02020603050405020304" pitchFamily="18" charset="0"/>
                <a:cs typeface="Arial" panose="020B0604020202020204" pitchFamily="34" charset="0"/>
              </a:rPr>
              <a:t>); </a:t>
            </a:r>
            <a:endParaRPr lang="cs-CZ" sz="2400" dirty="0">
              <a:effectLst/>
              <a:ea typeface="Calibri" panose="020F0502020204030204" pitchFamily="34" charset="0"/>
              <a:cs typeface="Arial" panose="020B0604020202020204" pitchFamily="34" charset="0"/>
            </a:endParaRPr>
          </a:p>
          <a:p>
            <a:pPr marL="457200" indent="-457200" algn="just">
              <a:buFont typeface="+mj-lt"/>
              <a:buAutoNum type="arabicPeriod"/>
            </a:pPr>
            <a:r>
              <a:rPr lang="en-GB" sz="2000" b="1" dirty="0">
                <a:effectLst/>
                <a:ea typeface="Times New Roman" panose="02020603050405020304" pitchFamily="18" charset="0"/>
                <a:cs typeface="Arial" panose="020B0604020202020204" pitchFamily="34" charset="0"/>
              </a:rPr>
              <a:t>Princip </a:t>
            </a:r>
            <a:r>
              <a:rPr lang="en-GB" sz="2000" b="1" dirty="0" err="1">
                <a:effectLst/>
                <a:ea typeface="Times New Roman" panose="02020603050405020304" pitchFamily="18" charset="0"/>
                <a:cs typeface="Arial" panose="020B0604020202020204" pitchFamily="34" charset="0"/>
              </a:rPr>
              <a:t>systematiky</a:t>
            </a:r>
            <a:r>
              <a:rPr lang="en-GB" sz="2000" b="1" dirty="0">
                <a:effectLst/>
                <a:ea typeface="Times New Roman" panose="02020603050405020304" pitchFamily="18" charset="0"/>
                <a:cs typeface="Arial" panose="020B0604020202020204" pitchFamily="34" charset="0"/>
              </a:rPr>
              <a:t> </a:t>
            </a:r>
            <a:r>
              <a:rPr lang="cs-CZ" sz="2000" b="1" dirty="0">
                <a:effectLst/>
                <a:ea typeface="Times New Roman" panose="02020603050405020304" pitchFamily="18" charset="0"/>
                <a:cs typeface="Arial" panose="020B0604020202020204" pitchFamily="34" charset="0"/>
              </a:rPr>
              <a:t>zákonodárství</a:t>
            </a:r>
            <a:r>
              <a:rPr lang="en-GB" sz="2000" b="1" dirty="0">
                <a:effectLst/>
                <a:ea typeface="Times New Roman" panose="02020603050405020304" pitchFamily="18" charset="0"/>
                <a:cs typeface="Arial" panose="020B0604020202020204" pitchFamily="34" charset="0"/>
              </a:rPr>
              <a:t> </a:t>
            </a:r>
            <a:r>
              <a:rPr lang="en-GB" sz="2000" dirty="0">
                <a:effectLst/>
                <a:ea typeface="Times New Roman" panose="02020603050405020304" pitchFamily="18" charset="0"/>
                <a:cs typeface="Arial" panose="020B0604020202020204" pitchFamily="34" charset="0"/>
              </a:rPr>
              <a:t>(</a:t>
            </a:r>
            <a:r>
              <a:rPr lang="cs-CZ" sz="2000" dirty="0">
                <a:effectLst/>
                <a:ea typeface="Times New Roman" panose="02020603050405020304" pitchFamily="18" charset="0"/>
                <a:cs typeface="Arial" panose="020B0604020202020204" pitchFamily="34" charset="0"/>
              </a:rPr>
              <a:t>souvisí zejména se zákonodárcem provedeným členěním právního předpisu na jednotlivé hlavy, oddíly, ustanovení, odstavce apod.) </a:t>
            </a:r>
          </a:p>
          <a:p>
            <a:pPr marL="457200" indent="-457200" algn="just">
              <a:buFont typeface="+mj-lt"/>
              <a:buAutoNum type="arabicPeriod"/>
            </a:pPr>
            <a:r>
              <a:rPr lang="en-GB" sz="2000" b="1" dirty="0">
                <a:effectLst/>
                <a:ea typeface="Times New Roman" panose="02020603050405020304" pitchFamily="18" charset="0"/>
                <a:cs typeface="Arial" panose="020B0604020202020204" pitchFamily="34" charset="0"/>
              </a:rPr>
              <a:t>Princip </a:t>
            </a:r>
            <a:r>
              <a:rPr lang="en-GB" sz="2000" b="1" dirty="0" err="1">
                <a:effectLst/>
                <a:ea typeface="Times New Roman" panose="02020603050405020304" pitchFamily="18" charset="0"/>
                <a:cs typeface="Arial" panose="020B0604020202020204" pitchFamily="34" charset="0"/>
              </a:rPr>
              <a:t>doktrinálního</a:t>
            </a:r>
            <a:r>
              <a:rPr lang="en-GB" sz="2000" b="1" dirty="0">
                <a:effectLst/>
                <a:ea typeface="Times New Roman" panose="02020603050405020304" pitchFamily="18" charset="0"/>
                <a:cs typeface="Arial" panose="020B0604020202020204" pitchFamily="34" charset="0"/>
              </a:rPr>
              <a:t> </a:t>
            </a:r>
            <a:r>
              <a:rPr lang="cs-CZ" sz="2000" b="1" dirty="0">
                <a:effectLst/>
                <a:ea typeface="Times New Roman" panose="02020603050405020304" pitchFamily="18" charset="0"/>
                <a:cs typeface="Arial" panose="020B0604020202020204" pitchFamily="34" charset="0"/>
              </a:rPr>
              <a:t>členění</a:t>
            </a:r>
            <a:r>
              <a:rPr lang="en-GB" sz="2000" b="1" dirty="0">
                <a:effectLst/>
                <a:ea typeface="Times New Roman" panose="02020603050405020304" pitchFamily="18" charset="0"/>
                <a:cs typeface="Arial" panose="020B0604020202020204" pitchFamily="34" charset="0"/>
              </a:rPr>
              <a:t> </a:t>
            </a:r>
            <a:r>
              <a:rPr lang="cs-CZ" sz="2000" b="1" dirty="0">
                <a:effectLst/>
                <a:ea typeface="Times New Roman" panose="02020603050405020304" pitchFamily="18" charset="0"/>
                <a:cs typeface="Arial" panose="020B0604020202020204" pitchFamily="34" charset="0"/>
              </a:rPr>
              <a:t>právního řádu </a:t>
            </a:r>
            <a:r>
              <a:rPr lang="en-GB" sz="2000" dirty="0">
                <a:effectLst/>
                <a:ea typeface="Times New Roman" panose="02020603050405020304" pitchFamily="18" charset="0"/>
                <a:cs typeface="Arial" panose="020B0604020202020204" pitchFamily="34" charset="0"/>
              </a:rPr>
              <a:t>(</a:t>
            </a:r>
            <a:r>
              <a:rPr lang="cs-CZ" sz="2000" dirty="0">
                <a:effectLst/>
                <a:ea typeface="Times New Roman" panose="02020603050405020304" pitchFamily="18" charset="0"/>
                <a:cs typeface="Arial" panose="020B0604020202020204" pitchFamily="34" charset="0"/>
              </a:rPr>
              <a:t>souvisí zejména s právními vědci provedeným členěním právního řádu na jednotlivá odvětví) </a:t>
            </a:r>
            <a:endParaRPr dirty="0"/>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4BEAFF-B6D1-6FF7-5922-9A6DFF0C1D4A}"/>
              </a:ext>
            </a:extLst>
          </p:cNvPr>
          <p:cNvSpPr>
            <a:spLocks noGrp="1"/>
          </p:cNvSpPr>
          <p:nvPr>
            <p:ph type="title"/>
          </p:nvPr>
        </p:nvSpPr>
        <p:spPr/>
        <p:txBody>
          <a:bodyPr/>
          <a:lstStyle/>
          <a:p>
            <a:r>
              <a:rPr kumimoji="0" lang="cs-CZ" sz="6258" b="0" i="0" u="none" strike="noStrike" kern="1200" cap="all" spc="142" normalizeH="0" baseline="0" noProof="0">
                <a:ln>
                  <a:noFill/>
                </a:ln>
                <a:solidFill>
                  <a:srgbClr val="0070C0"/>
                </a:solidFill>
                <a:effectLst/>
                <a:uLnTx/>
                <a:uFillTx/>
                <a:latin typeface="Tw Cen MT Condensed" panose="020B0606020104020203"/>
                <a:ea typeface="+mj-ea"/>
                <a:cs typeface="+mj-cs"/>
              </a:rPr>
              <a:t>Princip hierarchie právního řádu </a:t>
            </a:r>
            <a:endParaRPr lang="cs-CZ">
              <a:solidFill>
                <a:srgbClr val="0070C0"/>
              </a:solidFill>
            </a:endParaRPr>
          </a:p>
        </p:txBody>
      </p:sp>
      <p:sp>
        <p:nvSpPr>
          <p:cNvPr id="3" name="Zástupný text 2">
            <a:extLst>
              <a:ext uri="{FF2B5EF4-FFF2-40B4-BE49-F238E27FC236}">
                <a16:creationId xmlns:a16="http://schemas.microsoft.com/office/drawing/2014/main" id="{BE67F5BC-0767-D3BF-836D-B32F4E1A76AB}"/>
              </a:ext>
            </a:extLst>
          </p:cNvPr>
          <p:cNvSpPr>
            <a:spLocks noGrp="1"/>
          </p:cNvSpPr>
          <p:nvPr>
            <p:ph type="body" idx="1"/>
          </p:nvPr>
        </p:nvSpPr>
        <p:spPr>
          <a:xfrm>
            <a:off x="891987" y="2517731"/>
            <a:ext cx="11872035" cy="7027101"/>
          </a:xfrm>
        </p:spPr>
        <p:txBody>
          <a:bodyPr>
            <a:normAutofit fontScale="92500" lnSpcReduction="20000"/>
          </a:bodyPr>
          <a:lstStyle/>
          <a:p>
            <a:pPr>
              <a:buFont typeface="Arial" panose="020B0604020202020204" pitchFamily="34" charset="0"/>
              <a:buChar char="•"/>
            </a:pPr>
            <a:r>
              <a:rPr lang="cs-CZ"/>
              <a:t>Normy nižší pr. síly nesmějí být v rozporu s normami vyšší právní síly. </a:t>
            </a:r>
          </a:p>
          <a:p>
            <a:pPr>
              <a:buFont typeface="Arial" panose="020B0604020202020204" pitchFamily="34" charset="0"/>
              <a:buChar char="•"/>
            </a:pPr>
            <a:r>
              <a:rPr lang="cs-CZ"/>
              <a:t>Nejvýznamější důsledek: </a:t>
            </a:r>
            <a:r>
              <a:rPr lang="cs-CZ" b="1"/>
              <a:t>zásada</a:t>
            </a:r>
            <a:r>
              <a:rPr lang="cs-CZ"/>
              <a:t> </a:t>
            </a:r>
            <a:r>
              <a:rPr lang="cs-CZ" b="1"/>
              <a:t>ústavně konformního výkladu. </a:t>
            </a:r>
          </a:p>
          <a:p>
            <a:pPr>
              <a:buFont typeface="Arial" panose="020B0604020202020204" pitchFamily="34" charset="0"/>
              <a:buChar char="•"/>
            </a:pPr>
            <a:r>
              <a:rPr lang="cs-CZ"/>
              <a:t>Dovozujeme jej z § 2 odst. 1 OZ. </a:t>
            </a:r>
          </a:p>
          <a:p>
            <a:pPr algn="just">
              <a:buFont typeface="Arial" panose="020B0604020202020204" pitchFamily="34" charset="0"/>
              <a:buChar char="•"/>
            </a:pPr>
            <a:r>
              <a:rPr lang="cs-CZ"/>
              <a:t>Specificky pro zákonnou úpravu politických práv a princip svobodné pol. Soutěže jej dovozujeme z čl. 22 LZPS: </a:t>
            </a:r>
            <a:r>
              <a:rPr lang="cs-CZ" i="1"/>
              <a:t>„Zákonná úprava všech politických práv a svobod </a:t>
            </a:r>
            <a:r>
              <a:rPr lang="cs-CZ" i="1" u="sng"/>
              <a:t>a její výklad a používání </a:t>
            </a:r>
            <a:r>
              <a:rPr lang="cs-CZ" i="1"/>
              <a:t>musí umožňovat a ochraňovat svobodnou soutěž politických sil v demokratické společnosti.“</a:t>
            </a:r>
          </a:p>
          <a:p>
            <a:pPr algn="just">
              <a:buFont typeface="Arial" panose="020B0604020202020204" pitchFamily="34" charset="0"/>
              <a:buChar char="•"/>
            </a:pPr>
            <a:r>
              <a:rPr lang="cs-CZ"/>
              <a:t>Dále z čl. 9 odst. 2 Ústavy: </a:t>
            </a:r>
            <a:r>
              <a:rPr lang="cs-CZ" i="1"/>
              <a:t>„Výkladem právních norem nelze oprávnit odstranění nebo ohrožení základů demokratického státu.“ </a:t>
            </a:r>
          </a:p>
          <a:p>
            <a:pPr algn="just">
              <a:buFont typeface="Arial" panose="020B0604020202020204" pitchFamily="34" charset="0"/>
              <a:buChar char="•"/>
            </a:pPr>
            <a:r>
              <a:rPr lang="cs-CZ"/>
              <a:t>Obecně tato zásada vyplývá z podstaty ústavního státu – normy na ústavní úrovni jsou přímo závazné, bezprostředně použitelné a </a:t>
            </a:r>
            <a:r>
              <a:rPr lang="cs-CZ" b="1"/>
              <a:t>prozařují do celého právního řádu. </a:t>
            </a:r>
          </a:p>
          <a:p>
            <a:pPr algn="just">
              <a:buFont typeface="Arial" panose="020B0604020202020204" pitchFamily="34" charset="0"/>
              <a:buChar char="•"/>
            </a:pPr>
            <a:r>
              <a:rPr lang="cs-CZ"/>
              <a:t>Pro její odvození musejí být splněny 3 předpoklady:</a:t>
            </a:r>
          </a:p>
          <a:p>
            <a:pPr marL="514350" indent="-514350" algn="just">
              <a:buFont typeface="+mj-lt"/>
              <a:buAutoNum type="alphaLcParenR"/>
            </a:pPr>
            <a:r>
              <a:rPr lang="cs-CZ"/>
              <a:t>Odlišování ústavy od obyčejných zákonů;</a:t>
            </a:r>
          </a:p>
          <a:p>
            <a:pPr marL="514350" indent="-514350" algn="just">
              <a:buFont typeface="+mj-lt"/>
              <a:buAutoNum type="alphaLcParenR"/>
            </a:pPr>
            <a:r>
              <a:rPr lang="cs-CZ"/>
              <a:t>Možnost přímé aplikace ústavních norem;</a:t>
            </a:r>
          </a:p>
          <a:p>
            <a:pPr marL="514350" indent="-514350" algn="just">
              <a:buFont typeface="+mj-lt"/>
              <a:buAutoNum type="alphaLcParenR"/>
            </a:pPr>
            <a:r>
              <a:rPr lang="cs-CZ"/>
              <a:t>Existence pr. ogánů s pravomocí posuzovat soulad normativních i individuálních aktů s ústavou. </a:t>
            </a:r>
          </a:p>
        </p:txBody>
      </p:sp>
    </p:spTree>
    <p:extLst>
      <p:ext uri="{BB962C8B-B14F-4D97-AF65-F5344CB8AC3E}">
        <p14:creationId xmlns:p14="http://schemas.microsoft.com/office/powerpoint/2010/main" val="216069809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E6FAFE-69A1-C5F5-4FD6-09B59C852044}"/>
              </a:ext>
            </a:extLst>
          </p:cNvPr>
          <p:cNvSpPr>
            <a:spLocks noGrp="1"/>
          </p:cNvSpPr>
          <p:nvPr>
            <p:ph type="title"/>
          </p:nvPr>
        </p:nvSpPr>
        <p:spPr/>
        <p:txBody>
          <a:bodyPr/>
          <a:lstStyle/>
          <a:p>
            <a:r>
              <a:rPr lang="cs-CZ">
                <a:solidFill>
                  <a:srgbClr val="0070C0"/>
                </a:solidFill>
              </a:rPr>
              <a:t>Princip bezrospornosti právního řádu</a:t>
            </a:r>
          </a:p>
        </p:txBody>
      </p:sp>
      <p:sp>
        <p:nvSpPr>
          <p:cNvPr id="3" name="Zástupný text 2">
            <a:extLst>
              <a:ext uri="{FF2B5EF4-FFF2-40B4-BE49-F238E27FC236}">
                <a16:creationId xmlns:a16="http://schemas.microsoft.com/office/drawing/2014/main" id="{6B733763-22C2-5B77-C60B-88D46BA9E268}"/>
              </a:ext>
            </a:extLst>
          </p:cNvPr>
          <p:cNvSpPr>
            <a:spLocks noGrp="1"/>
          </p:cNvSpPr>
          <p:nvPr>
            <p:ph type="body" idx="1"/>
          </p:nvPr>
        </p:nvSpPr>
        <p:spPr>
          <a:xfrm>
            <a:off x="839245" y="2755726"/>
            <a:ext cx="11699308" cy="6438378"/>
          </a:xfrm>
        </p:spPr>
        <p:txBody>
          <a:bodyPr>
            <a:normAutofit fontScale="92500" lnSpcReduction="20000"/>
          </a:bodyPr>
          <a:lstStyle/>
          <a:p>
            <a:pPr algn="just">
              <a:buFont typeface="Arial" panose="020B0604020202020204" pitchFamily="34" charset="0"/>
              <a:buChar char="•"/>
            </a:pPr>
            <a:r>
              <a:rPr lang="cs-CZ"/>
              <a:t>Je vyloučeno, aby právní řád obsahoval zákaz chování A a zároveň dovolení nebo příkaz chování A. </a:t>
            </a:r>
          </a:p>
          <a:p>
            <a:pPr algn="just">
              <a:buFont typeface="Arial" panose="020B0604020202020204" pitchFamily="34" charset="0"/>
              <a:buChar char="•"/>
            </a:pPr>
            <a:r>
              <a:rPr lang="cs-CZ"/>
              <a:t>Vychází z tzv. vnitřní morálky práva (Lon Fuller).</a:t>
            </a:r>
          </a:p>
          <a:p>
            <a:pPr algn="just">
              <a:buFont typeface="Arial" panose="020B0604020202020204" pitchFamily="34" charset="0"/>
              <a:buChar char="•"/>
            </a:pPr>
            <a:r>
              <a:rPr lang="cs-CZ"/>
              <a:t>Odvozujeme jej z čl. 1 odst. 1 Ústavy:  </a:t>
            </a:r>
            <a:r>
              <a:rPr lang="cs-CZ" i="1"/>
              <a:t>„Česká republika je svrchovaný, jednotný a demokratický </a:t>
            </a:r>
            <a:r>
              <a:rPr lang="cs-CZ" i="1" u="sng"/>
              <a:t>právní stát</a:t>
            </a:r>
            <a:r>
              <a:rPr lang="cs-CZ" i="1"/>
              <a:t> založený na úctě k právům a svobodám člověka a občana.“</a:t>
            </a:r>
          </a:p>
          <a:p>
            <a:pPr marL="0" indent="0" algn="just">
              <a:buNone/>
            </a:pPr>
            <a:r>
              <a:rPr lang="cs-CZ" i="1"/>
              <a:t>„V daném případě však došlo k tomu, že jedním zákonem bylo současně novelizováno několik zákonů, jedním z nichž byl i zákon o státním rozpočtu. Dlužno dodat, že tato praxe, kdy jedním zákonem je současně novelizováno několik různých zákonů, je v legislativní praxi relativně častá. K tomu Ústavní soud v obecné rovině uvádí, že tato praxe je v zásadě ústavně konformní, leč pouze tehdy, jestliže novelizované zákony vzájemně meritorně souvisí. Naopak za nežádoucí jev, nekorespondující se smyslem a zásadami legislativního procesu, je nutno označit situaci, kdy jedním zákonem jsou novelizovány zákony vzájemně obsahově bezprostředně nesouvisející, k čemuž dochází např. z důvodu urychlení legislativní procedury…Takový postup totiž neodpovídá </a:t>
            </a:r>
            <a:r>
              <a:rPr lang="cs-CZ" i="1" u="sng"/>
              <a:t>základním principům právního státu, mezi které patří zásada předvídatelnosti zákona, jeho srozumitelnosti a zásada jeho vnitřní bezrozpornosti. </a:t>
            </a:r>
            <a:r>
              <a:rPr lang="cs-CZ" i="1"/>
              <a:t>Jestliže totiž jedním zákonem (ve formálním smyslu) je zasahováno do materie upravované několika zákony jinými a tyto zákony spolu nejsou obsahově a systematicky provázány, vzniká nezřídka značně nepřehledný právní stav, který princip předvídatelnosti, srozumitelnosti a vnitřní bezrozpornosti zákona již nerespektuje.“ </a:t>
            </a:r>
            <a:r>
              <a:rPr lang="cs-CZ"/>
              <a:t>(ÚS 21/01  Zákon o státním rozpočtu z hlediska účasti Senátu v legislativním procesu)</a:t>
            </a:r>
          </a:p>
        </p:txBody>
      </p:sp>
    </p:spTree>
    <p:extLst>
      <p:ext uri="{BB962C8B-B14F-4D97-AF65-F5344CB8AC3E}">
        <p14:creationId xmlns:p14="http://schemas.microsoft.com/office/powerpoint/2010/main" val="424802043"/>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ál">
  <a:themeElements>
    <a:clrScheme name="Integrá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á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á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Integral</Template>
  <TotalTime>830</TotalTime>
  <Words>6506</Words>
  <Application>Microsoft Office PowerPoint</Application>
  <PresentationFormat>Vlastní</PresentationFormat>
  <Paragraphs>270</Paragraphs>
  <Slides>37</Slides>
  <Notes>0</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37</vt:i4>
      </vt:variant>
    </vt:vector>
  </HeadingPairs>
  <TitlesOfParts>
    <vt:vector size="46" baseType="lpstr">
      <vt:lpstr>Arial</vt:lpstr>
      <vt:lpstr>Calibri</vt:lpstr>
      <vt:lpstr>Helvetica Neue</vt:lpstr>
      <vt:lpstr>Times</vt:lpstr>
      <vt:lpstr>Times New Roman</vt:lpstr>
      <vt:lpstr>Tw Cen MT</vt:lpstr>
      <vt:lpstr>Tw Cen MT Condensed</vt:lpstr>
      <vt:lpstr>Wingdings 3</vt:lpstr>
      <vt:lpstr>Integrál</vt:lpstr>
      <vt:lpstr>Systematický, logický, teleologický výklad</vt:lpstr>
      <vt:lpstr>Test proporcionality</vt:lpstr>
      <vt:lpstr>Test proporcionality</vt:lpstr>
      <vt:lpstr>Systematický výklad</vt:lpstr>
      <vt:lpstr>Systematický výklad</vt:lpstr>
      <vt:lpstr>Systematický výklad</vt:lpstr>
      <vt:lpstr>Systematický výklad</vt:lpstr>
      <vt:lpstr>Princip hierarchie právního řádu </vt:lpstr>
      <vt:lpstr>Princip bezrospornosti právního řádu</vt:lpstr>
      <vt:lpstr>Princip vyloučení redundance</vt:lpstr>
      <vt:lpstr>Princip úplnosti právního řádu </vt:lpstr>
      <vt:lpstr>Princip systematiky zákonodárství </vt:lpstr>
      <vt:lpstr>Princip doktrinálního členění právního řádu </vt:lpstr>
      <vt:lpstr>Systematický výklad</vt:lpstr>
      <vt:lpstr>Systematický výklad</vt:lpstr>
      <vt:lpstr>Logický výklad</vt:lpstr>
      <vt:lpstr>Logický výklad</vt:lpstr>
      <vt:lpstr>Logický výklad</vt:lpstr>
      <vt:lpstr>Logický výklad – analogie</vt:lpstr>
      <vt:lpstr>Logický výklad – analogie</vt:lpstr>
      <vt:lpstr>Logický výklad – analogie</vt:lpstr>
      <vt:lpstr>Logický výklad</vt:lpstr>
      <vt:lpstr>Teleologický výklad</vt:lpstr>
      <vt:lpstr>Teleologický výklad</vt:lpstr>
      <vt:lpstr>Teleologický výklad</vt:lpstr>
      <vt:lpstr>Prezentace aplikace PowerPoint</vt:lpstr>
      <vt:lpstr>Příklady</vt:lpstr>
      <vt:lpstr>Řešení</vt:lpstr>
      <vt:lpstr>Příklady</vt:lpstr>
      <vt:lpstr>Řešení</vt:lpstr>
      <vt:lpstr>Příklady</vt:lpstr>
      <vt:lpstr>Řešení</vt:lpstr>
      <vt:lpstr>Příklady</vt:lpstr>
      <vt:lpstr>Řešení</vt:lpstr>
      <vt:lpstr>Příklady</vt:lpstr>
      <vt:lpstr>Řešení</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Systematický, logický, teleologický výklad</dc:title>
  <dc:creator>Dennis Wassouf</dc:creator>
  <cp:lastModifiedBy>Dennis Wassouf</cp:lastModifiedBy>
  <cp:revision>27</cp:revision>
  <dcterms:modified xsi:type="dcterms:W3CDTF">2024-04-09T12:59:31Z</dcterms:modified>
</cp:coreProperties>
</file>