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E0CC23-6AC7-4A06-8382-3721FBA2B83C}" v="11" dt="2023-06-14T08:23:08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De Azevedo Camacho" userId="8d4477b7-f1ef-4bf2-9e3b-a1578ccf2811" providerId="ADAL" clId="{A1E0CC23-6AC7-4A06-8382-3721FBA2B83C}"/>
    <pc:docChg chg="custSel addSld modSld">
      <pc:chgData name="Veronika De Azevedo Camacho" userId="8d4477b7-f1ef-4bf2-9e3b-a1578ccf2811" providerId="ADAL" clId="{A1E0CC23-6AC7-4A06-8382-3721FBA2B83C}" dt="2023-06-14T08:23:12.137" v="2506" actId="1076"/>
      <pc:docMkLst>
        <pc:docMk/>
      </pc:docMkLst>
      <pc:sldChg chg="delSp modSp new mod">
        <pc:chgData name="Veronika De Azevedo Camacho" userId="8d4477b7-f1ef-4bf2-9e3b-a1578ccf2811" providerId="ADAL" clId="{A1E0CC23-6AC7-4A06-8382-3721FBA2B83C}" dt="2023-06-13T07:02:24.865" v="225" actId="115"/>
        <pc:sldMkLst>
          <pc:docMk/>
          <pc:sldMk cId="2376514551" sldId="258"/>
        </pc:sldMkLst>
        <pc:spChg chg="del">
          <ac:chgData name="Veronika De Azevedo Camacho" userId="8d4477b7-f1ef-4bf2-9e3b-a1578ccf2811" providerId="ADAL" clId="{A1E0CC23-6AC7-4A06-8382-3721FBA2B83C}" dt="2023-06-13T06:53:11.859" v="1" actId="21"/>
          <ac:spMkLst>
            <pc:docMk/>
            <pc:sldMk cId="2376514551" sldId="258"/>
            <ac:spMk id="2" creationId="{FE3B0586-AC7A-4D1F-A8F9-7CA48F80AA3C}"/>
          </ac:spMkLst>
        </pc:spChg>
        <pc:spChg chg="mod">
          <ac:chgData name="Veronika De Azevedo Camacho" userId="8d4477b7-f1ef-4bf2-9e3b-a1578ccf2811" providerId="ADAL" clId="{A1E0CC23-6AC7-4A06-8382-3721FBA2B83C}" dt="2023-06-13T07:02:24.865" v="225" actId="115"/>
          <ac:spMkLst>
            <pc:docMk/>
            <pc:sldMk cId="2376514551" sldId="258"/>
            <ac:spMk id="3" creationId="{34493A0F-411D-43DC-AFBF-ACD3812773D2}"/>
          </ac:spMkLst>
        </pc:spChg>
      </pc:sldChg>
      <pc:sldChg chg="delSp modSp new mod">
        <pc:chgData name="Veronika De Azevedo Camacho" userId="8d4477b7-f1ef-4bf2-9e3b-a1578ccf2811" providerId="ADAL" clId="{A1E0CC23-6AC7-4A06-8382-3721FBA2B83C}" dt="2023-06-13T07:35:37.325" v="622" actId="255"/>
        <pc:sldMkLst>
          <pc:docMk/>
          <pc:sldMk cId="4091998281" sldId="259"/>
        </pc:sldMkLst>
        <pc:spChg chg="del mod">
          <ac:chgData name="Veronika De Azevedo Camacho" userId="8d4477b7-f1ef-4bf2-9e3b-a1578ccf2811" providerId="ADAL" clId="{A1E0CC23-6AC7-4A06-8382-3721FBA2B83C}" dt="2023-06-13T07:00:54.085" v="185" actId="21"/>
          <ac:spMkLst>
            <pc:docMk/>
            <pc:sldMk cId="4091998281" sldId="259"/>
            <ac:spMk id="2" creationId="{4DCA48CF-DC7D-4814-9CAB-24570B14D853}"/>
          </ac:spMkLst>
        </pc:spChg>
        <pc:spChg chg="mod">
          <ac:chgData name="Veronika De Azevedo Camacho" userId="8d4477b7-f1ef-4bf2-9e3b-a1578ccf2811" providerId="ADAL" clId="{A1E0CC23-6AC7-4A06-8382-3721FBA2B83C}" dt="2023-06-13T07:35:37.325" v="622" actId="255"/>
          <ac:spMkLst>
            <pc:docMk/>
            <pc:sldMk cId="4091998281" sldId="259"/>
            <ac:spMk id="3" creationId="{B852DC53-2CE4-46A4-95B6-67DAA8FE9CCB}"/>
          </ac:spMkLst>
        </pc:spChg>
      </pc:sldChg>
      <pc:sldChg chg="addSp delSp modSp new mod">
        <pc:chgData name="Veronika De Azevedo Camacho" userId="8d4477b7-f1ef-4bf2-9e3b-a1578ccf2811" providerId="ADAL" clId="{A1E0CC23-6AC7-4A06-8382-3721FBA2B83C}" dt="2023-06-13T07:43:04.561" v="799" actId="14100"/>
        <pc:sldMkLst>
          <pc:docMk/>
          <pc:sldMk cId="3985768548" sldId="260"/>
        </pc:sldMkLst>
        <pc:spChg chg="del">
          <ac:chgData name="Veronika De Azevedo Camacho" userId="8d4477b7-f1ef-4bf2-9e3b-a1578ccf2811" providerId="ADAL" clId="{A1E0CC23-6AC7-4A06-8382-3721FBA2B83C}" dt="2023-06-13T07:17:11.353" v="620" actId="21"/>
          <ac:spMkLst>
            <pc:docMk/>
            <pc:sldMk cId="3985768548" sldId="260"/>
            <ac:spMk id="2" creationId="{B3C7CF33-A234-460F-B133-E404B2FEAC2C}"/>
          </ac:spMkLst>
        </pc:spChg>
        <pc:spChg chg="mod">
          <ac:chgData name="Veronika De Azevedo Camacho" userId="8d4477b7-f1ef-4bf2-9e3b-a1578ccf2811" providerId="ADAL" clId="{A1E0CC23-6AC7-4A06-8382-3721FBA2B83C}" dt="2023-06-13T07:41:30.988" v="794" actId="207"/>
          <ac:spMkLst>
            <pc:docMk/>
            <pc:sldMk cId="3985768548" sldId="260"/>
            <ac:spMk id="3" creationId="{2C5277C6-7F70-4B6A-923E-E153E31285F3}"/>
          </ac:spMkLst>
        </pc:spChg>
        <pc:picChg chg="add mod">
          <ac:chgData name="Veronika De Azevedo Camacho" userId="8d4477b7-f1ef-4bf2-9e3b-a1578ccf2811" providerId="ADAL" clId="{A1E0CC23-6AC7-4A06-8382-3721FBA2B83C}" dt="2023-06-13T07:43:04.561" v="799" actId="14100"/>
          <ac:picMkLst>
            <pc:docMk/>
            <pc:sldMk cId="3985768548" sldId="260"/>
            <ac:picMk id="5" creationId="{7B606409-054C-4B4D-8A7B-B0866F74410F}"/>
          </ac:picMkLst>
        </pc:picChg>
      </pc:sldChg>
      <pc:sldChg chg="addSp delSp modSp new mod">
        <pc:chgData name="Veronika De Azevedo Camacho" userId="8d4477b7-f1ef-4bf2-9e3b-a1578ccf2811" providerId="ADAL" clId="{A1E0CC23-6AC7-4A06-8382-3721FBA2B83C}" dt="2023-06-13T07:44:15.607" v="807" actId="14100"/>
        <pc:sldMkLst>
          <pc:docMk/>
          <pc:sldMk cId="3351608002" sldId="261"/>
        </pc:sldMkLst>
        <pc:spChg chg="del">
          <ac:chgData name="Veronika De Azevedo Camacho" userId="8d4477b7-f1ef-4bf2-9e3b-a1578ccf2811" providerId="ADAL" clId="{A1E0CC23-6AC7-4A06-8382-3721FBA2B83C}" dt="2023-06-13T07:43:23.487" v="801" actId="21"/>
          <ac:spMkLst>
            <pc:docMk/>
            <pc:sldMk cId="3351608002" sldId="261"/>
            <ac:spMk id="2" creationId="{C3B02FE0-10A8-4150-82BC-DFAA7E4D4EAE}"/>
          </ac:spMkLst>
        </pc:spChg>
        <pc:spChg chg="del mod">
          <ac:chgData name="Veronika De Azevedo Camacho" userId="8d4477b7-f1ef-4bf2-9e3b-a1578ccf2811" providerId="ADAL" clId="{A1E0CC23-6AC7-4A06-8382-3721FBA2B83C}" dt="2023-06-13T07:44:09.911" v="803"/>
          <ac:spMkLst>
            <pc:docMk/>
            <pc:sldMk cId="3351608002" sldId="261"/>
            <ac:spMk id="3" creationId="{DA235466-77D6-4F15-8F59-8BAE3F8E476D}"/>
          </ac:spMkLst>
        </pc:spChg>
        <pc:picChg chg="add mod">
          <ac:chgData name="Veronika De Azevedo Camacho" userId="8d4477b7-f1ef-4bf2-9e3b-a1578ccf2811" providerId="ADAL" clId="{A1E0CC23-6AC7-4A06-8382-3721FBA2B83C}" dt="2023-06-13T07:44:15.607" v="807" actId="14100"/>
          <ac:picMkLst>
            <pc:docMk/>
            <pc:sldMk cId="3351608002" sldId="261"/>
            <ac:picMk id="5" creationId="{3660F97B-A321-4D00-9189-CB82F073445D}"/>
          </ac:picMkLst>
        </pc:picChg>
      </pc:sldChg>
      <pc:sldChg chg="delSp modSp new mod">
        <pc:chgData name="Veronika De Azevedo Camacho" userId="8d4477b7-f1ef-4bf2-9e3b-a1578ccf2811" providerId="ADAL" clId="{A1E0CC23-6AC7-4A06-8382-3721FBA2B83C}" dt="2023-06-13T07:53:19.837" v="2322" actId="20577"/>
        <pc:sldMkLst>
          <pc:docMk/>
          <pc:sldMk cId="4105504695" sldId="262"/>
        </pc:sldMkLst>
        <pc:spChg chg="del">
          <ac:chgData name="Veronika De Azevedo Camacho" userId="8d4477b7-f1ef-4bf2-9e3b-a1578ccf2811" providerId="ADAL" clId="{A1E0CC23-6AC7-4A06-8382-3721FBA2B83C}" dt="2023-06-13T07:45:12.197" v="809" actId="21"/>
          <ac:spMkLst>
            <pc:docMk/>
            <pc:sldMk cId="4105504695" sldId="262"/>
            <ac:spMk id="2" creationId="{5BF36E29-DA4C-4FD1-B6B0-90591F361B38}"/>
          </ac:spMkLst>
        </pc:spChg>
        <pc:spChg chg="mod">
          <ac:chgData name="Veronika De Azevedo Camacho" userId="8d4477b7-f1ef-4bf2-9e3b-a1578ccf2811" providerId="ADAL" clId="{A1E0CC23-6AC7-4A06-8382-3721FBA2B83C}" dt="2023-06-13T07:53:19.837" v="2322" actId="20577"/>
          <ac:spMkLst>
            <pc:docMk/>
            <pc:sldMk cId="4105504695" sldId="262"/>
            <ac:spMk id="3" creationId="{AB77B388-1B2F-4F27-92EA-AD5F04574B53}"/>
          </ac:spMkLst>
        </pc:spChg>
      </pc:sldChg>
      <pc:sldChg chg="addSp delSp modSp new mod">
        <pc:chgData name="Veronika De Azevedo Camacho" userId="8d4477b7-f1ef-4bf2-9e3b-a1578ccf2811" providerId="ADAL" clId="{A1E0CC23-6AC7-4A06-8382-3721FBA2B83C}" dt="2023-06-14T08:23:12.137" v="2506" actId="1076"/>
        <pc:sldMkLst>
          <pc:docMk/>
          <pc:sldMk cId="173251639" sldId="263"/>
        </pc:sldMkLst>
        <pc:spChg chg="del">
          <ac:chgData name="Veronika De Azevedo Camacho" userId="8d4477b7-f1ef-4bf2-9e3b-a1578ccf2811" providerId="ADAL" clId="{A1E0CC23-6AC7-4A06-8382-3721FBA2B83C}" dt="2023-06-14T08:19:53.329" v="2324" actId="21"/>
          <ac:spMkLst>
            <pc:docMk/>
            <pc:sldMk cId="173251639" sldId="263"/>
            <ac:spMk id="2" creationId="{6B96D859-E4EF-4232-AE51-57B8824CEAAC}"/>
          </ac:spMkLst>
        </pc:spChg>
        <pc:spChg chg="mod">
          <ac:chgData name="Veronika De Azevedo Camacho" userId="8d4477b7-f1ef-4bf2-9e3b-a1578ccf2811" providerId="ADAL" clId="{A1E0CC23-6AC7-4A06-8382-3721FBA2B83C}" dt="2023-06-14T08:22:29.552" v="2502" actId="20577"/>
          <ac:spMkLst>
            <pc:docMk/>
            <pc:sldMk cId="173251639" sldId="263"/>
            <ac:spMk id="3" creationId="{C4427030-B3A0-4BD7-8BB2-632D4145925D}"/>
          </ac:spMkLst>
        </pc:spChg>
        <pc:picChg chg="add mod">
          <ac:chgData name="Veronika De Azevedo Camacho" userId="8d4477b7-f1ef-4bf2-9e3b-a1578ccf2811" providerId="ADAL" clId="{A1E0CC23-6AC7-4A06-8382-3721FBA2B83C}" dt="2023-06-14T08:22:04.385" v="2447" actId="1076"/>
          <ac:picMkLst>
            <pc:docMk/>
            <pc:sldMk cId="173251639" sldId="263"/>
            <ac:picMk id="5" creationId="{48E9B351-A0B2-44A3-BE24-1F50C14FF5FD}"/>
          </ac:picMkLst>
        </pc:picChg>
        <pc:picChg chg="add mod">
          <ac:chgData name="Veronika De Azevedo Camacho" userId="8d4477b7-f1ef-4bf2-9e3b-a1578ccf2811" providerId="ADAL" clId="{A1E0CC23-6AC7-4A06-8382-3721FBA2B83C}" dt="2023-06-14T08:23:12.137" v="2506" actId="1076"/>
          <ac:picMkLst>
            <pc:docMk/>
            <pc:sldMk cId="173251639" sldId="263"/>
            <ac:picMk id="7" creationId="{CC684A61-1118-4FF9-A0B0-3E498D55123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C6EFD-79EE-4C32-B160-3B9F1B316A5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164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4839C-6643-47C9-A783-9CF6F0388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79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7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30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73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21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80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5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4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06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8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4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97229-4EEF-46D0-9F72-59F29E9BAAF1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08912" cy="5688632"/>
          </a:xfrm>
        </p:spPr>
        <p:txBody>
          <a:bodyPr>
            <a:normAutofit fontScale="92500"/>
          </a:bodyPr>
          <a:lstStyle/>
          <a:p>
            <a:r>
              <a:rPr lang="es-DO" sz="2400" b="1" u="sng" dirty="0">
                <a:solidFill>
                  <a:srgbClr val="0070C0"/>
                </a:solidFill>
              </a:rPr>
              <a:t>Oraciones condicionales</a:t>
            </a:r>
          </a:p>
          <a:p>
            <a:pPr marL="514350" indent="-514350" algn="just">
              <a:buAutoNum type="arabicParenR"/>
            </a:pPr>
            <a:r>
              <a:rPr lang="es-DO" sz="2400" dirty="0">
                <a:solidFill>
                  <a:schemeClr val="tx1"/>
                </a:solidFill>
              </a:rPr>
              <a:t>Condiciones posibles de cumplir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tienes tiempo</a:t>
            </a:r>
            <a:r>
              <a:rPr lang="es-DO" sz="2400" dirty="0">
                <a:solidFill>
                  <a:schemeClr val="tx1"/>
                </a:solidFill>
              </a:rPr>
              <a:t>, ven a mi casa.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vienes a mi casa</a:t>
            </a:r>
            <a:r>
              <a:rPr lang="es-DO" sz="2400" dirty="0">
                <a:solidFill>
                  <a:schemeClr val="tx1"/>
                </a:solidFill>
              </a:rPr>
              <a:t>, te invitaré a café.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podemos</a:t>
            </a:r>
            <a:r>
              <a:rPr lang="es-DO" sz="2400" dirty="0">
                <a:solidFill>
                  <a:schemeClr val="tx1"/>
                </a:solidFill>
              </a:rPr>
              <a:t>, vamos al cine.</a:t>
            </a:r>
          </a:p>
          <a:p>
            <a:pPr algn="just"/>
            <a:endParaRPr lang="es-DO" sz="2400" dirty="0">
              <a:solidFill>
                <a:schemeClr val="tx1"/>
              </a:solidFill>
            </a:endParaRPr>
          </a:p>
          <a:p>
            <a:pPr algn="just"/>
            <a:r>
              <a:rPr lang="es-DO" sz="2400" dirty="0">
                <a:solidFill>
                  <a:schemeClr val="tx1"/>
                </a:solidFill>
              </a:rPr>
              <a:t>2)Condición poco probable o imposible.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tuviera tiempo</a:t>
            </a:r>
            <a:r>
              <a:rPr lang="es-DO" sz="2400" dirty="0">
                <a:solidFill>
                  <a:schemeClr val="tx1"/>
                </a:solidFill>
              </a:rPr>
              <a:t>, iría a tu casa.</a:t>
            </a:r>
          </a:p>
          <a:p>
            <a:pPr algn="just"/>
            <a:endParaRPr lang="es-DO" sz="2400" dirty="0">
              <a:solidFill>
                <a:schemeClr val="tx1"/>
              </a:solidFill>
            </a:endParaRPr>
          </a:p>
          <a:p>
            <a:pPr algn="just"/>
            <a:r>
              <a:rPr lang="es-DO" sz="2400" dirty="0">
                <a:solidFill>
                  <a:schemeClr val="tx1"/>
                </a:solidFill>
              </a:rPr>
              <a:t>3) Condición que no se cumplió en el pasado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hubiera tenido tiempo</a:t>
            </a:r>
            <a:r>
              <a:rPr lang="es-DO" sz="2400" dirty="0">
                <a:solidFill>
                  <a:schemeClr val="tx1"/>
                </a:solidFill>
              </a:rPr>
              <a:t>, habría ido/ hubiera ido a tu casa.</a:t>
            </a:r>
          </a:p>
          <a:p>
            <a:pPr algn="just"/>
            <a:r>
              <a:rPr lang="es-DO" sz="2400" dirty="0">
                <a:solidFill>
                  <a:schemeClr val="tx1"/>
                </a:solidFill>
              </a:rPr>
              <a:t>4) Condición que no se cumplió en el pasado y que tiene repercusión en el presente.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hubiera ahorrado lo suficiente</a:t>
            </a:r>
            <a:r>
              <a:rPr lang="es-DO" sz="2400" dirty="0">
                <a:solidFill>
                  <a:schemeClr val="tx1"/>
                </a:solidFill>
              </a:rPr>
              <a:t>, no tendría que pedir un préstamo.</a:t>
            </a:r>
          </a:p>
        </p:txBody>
      </p:sp>
    </p:spTree>
    <p:extLst>
      <p:ext uri="{BB962C8B-B14F-4D97-AF65-F5344CB8AC3E}">
        <p14:creationId xmlns:p14="http://schemas.microsoft.com/office/powerpoint/2010/main" val="26961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DO" sz="2400" dirty="0"/>
              <a:t>2. </a:t>
            </a:r>
            <a:r>
              <a:rPr lang="es-DO" sz="2400" b="1" dirty="0"/>
              <a:t>A no ser que, </a:t>
            </a:r>
            <a:r>
              <a:rPr lang="cs-CZ" sz="2400" b="1" dirty="0"/>
              <a:t>con</a:t>
            </a:r>
            <a:r>
              <a:rPr lang="es-DO" sz="2400" b="1" dirty="0"/>
              <a:t> tal de que, siempre que, como, en caso de que </a:t>
            </a:r>
            <a:r>
              <a:rPr lang="es-DO" sz="2400" dirty="0"/>
              <a:t>+ </a:t>
            </a:r>
            <a:r>
              <a:rPr lang="es-DO" sz="2400" dirty="0">
                <a:solidFill>
                  <a:srgbClr val="FF0000"/>
                </a:solidFill>
              </a:rPr>
              <a:t>SUBJUNTIVO</a:t>
            </a:r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b="1" dirty="0">
                <a:solidFill>
                  <a:srgbClr val="FF0000"/>
                </a:solidFill>
              </a:rPr>
              <a:t>En caso de que </a:t>
            </a:r>
            <a:r>
              <a:rPr lang="es-DO" sz="2400" dirty="0"/>
              <a:t>me </a:t>
            </a:r>
            <a:r>
              <a:rPr lang="es-DO" sz="2400" dirty="0">
                <a:solidFill>
                  <a:srgbClr val="FF0000"/>
                </a:solidFill>
              </a:rPr>
              <a:t>necesites</a:t>
            </a:r>
            <a:r>
              <a:rPr lang="es-DO" sz="2400" dirty="0"/>
              <a:t>, llámame.</a:t>
            </a:r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>
                <a:solidFill>
                  <a:srgbClr val="0070C0"/>
                </a:solidFill>
              </a:rPr>
              <a:t>Notas</a:t>
            </a:r>
          </a:p>
          <a:p>
            <a:pPr marL="0" indent="0">
              <a:buNone/>
            </a:pPr>
            <a:r>
              <a:rPr lang="es-DO" sz="2400" dirty="0"/>
              <a:t>a)</a:t>
            </a:r>
            <a:r>
              <a:rPr lang="cs-CZ" sz="2400" b="1" u="sng" dirty="0">
                <a:solidFill>
                  <a:srgbClr val="FF0000"/>
                </a:solidFill>
              </a:rPr>
              <a:t>Con</a:t>
            </a:r>
            <a:r>
              <a:rPr lang="es-DO" sz="2400" b="1" u="sng" dirty="0">
                <a:solidFill>
                  <a:srgbClr val="FF0000"/>
                </a:solidFill>
              </a:rPr>
              <a:t> tal de que </a:t>
            </a:r>
            <a:r>
              <a:rPr lang="es-DO" sz="2400" dirty="0">
                <a:solidFill>
                  <a:srgbClr val="FF0000"/>
                </a:solidFill>
              </a:rPr>
              <a:t>+ </a:t>
            </a:r>
            <a:r>
              <a:rPr lang="es-DO" sz="2400" b="1" u="sng" dirty="0">
                <a:solidFill>
                  <a:srgbClr val="FF0000"/>
                </a:solidFill>
              </a:rPr>
              <a:t>siempre que </a:t>
            </a:r>
            <a:r>
              <a:rPr lang="es-DO" sz="2400" dirty="0"/>
              <a:t>introducen oraciones que expresan que el cumplimiento de la condición es indispensable para que se</a:t>
            </a:r>
            <a:r>
              <a:rPr lang="cs-CZ" sz="2400" dirty="0"/>
              <a:t> </a:t>
            </a:r>
            <a:r>
              <a:rPr lang="es-DO" sz="2400" dirty="0"/>
              <a:t>realice algo</a:t>
            </a:r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/>
              <a:t>Te prestaré mi coche </a:t>
            </a:r>
            <a:r>
              <a:rPr lang="es-DO" sz="2400" b="1" u="sng" dirty="0">
                <a:solidFill>
                  <a:srgbClr val="FF0000"/>
                </a:solidFill>
              </a:rPr>
              <a:t>siempre que </a:t>
            </a:r>
            <a:r>
              <a:rPr lang="es-DO" sz="2400" dirty="0"/>
              <a:t>me lo devuelvas antes del lunes.</a:t>
            </a:r>
            <a:endParaRPr lang="cs-CZ" sz="2400" dirty="0"/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/>
              <a:t>b)Las oraciones que llevan </a:t>
            </a:r>
            <a:r>
              <a:rPr lang="es-DO" sz="2400" b="1" u="sng" dirty="0">
                <a:solidFill>
                  <a:srgbClr val="FF0000"/>
                </a:solidFill>
              </a:rPr>
              <a:t>como</a:t>
            </a:r>
            <a:r>
              <a:rPr lang="es-DO" sz="2400" dirty="0"/>
              <a:t> tienen un matiz de advertencia, amenaza</a:t>
            </a:r>
          </a:p>
          <a:p>
            <a:pPr marL="0" indent="0">
              <a:buNone/>
            </a:pPr>
            <a:r>
              <a:rPr lang="es-DO" sz="2400" b="1" dirty="0">
                <a:solidFill>
                  <a:srgbClr val="FF0000"/>
                </a:solidFill>
              </a:rPr>
              <a:t>Como</a:t>
            </a:r>
            <a:r>
              <a:rPr lang="es-DO" sz="2400" dirty="0"/>
              <a:t> no vengas a mi boda, me enfadaré contigo.</a:t>
            </a:r>
          </a:p>
        </p:txBody>
      </p:sp>
    </p:spTree>
    <p:extLst>
      <p:ext uri="{BB962C8B-B14F-4D97-AF65-F5344CB8AC3E}">
        <p14:creationId xmlns:p14="http://schemas.microsoft.com/office/powerpoint/2010/main" val="106936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493A0F-411D-43DC-AFBF-ACD381277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400" b="1" u="sng" dirty="0">
                <a:solidFill>
                  <a:srgbClr val="FF0000"/>
                </a:solidFill>
              </a:rPr>
              <a:t>CONDICIONES POSIBLES DE CUMPLIR </a:t>
            </a:r>
          </a:p>
          <a:p>
            <a:pPr marL="0" indent="0">
              <a:buNone/>
            </a:pPr>
            <a:r>
              <a:rPr lang="cs-CZ" sz="1400" b="1" dirty="0" err="1">
                <a:solidFill>
                  <a:srgbClr val="FF0000"/>
                </a:solidFill>
              </a:rPr>
              <a:t>Ejercicio</a:t>
            </a:r>
            <a:r>
              <a:rPr lang="cs-CZ" sz="1400" b="1" dirty="0">
                <a:solidFill>
                  <a:srgbClr val="FF0000"/>
                </a:solidFill>
              </a:rPr>
              <a:t> I. Forma las </a:t>
            </a:r>
            <a:r>
              <a:rPr lang="cs-CZ" sz="1400" b="1" dirty="0" err="1">
                <a:solidFill>
                  <a:srgbClr val="FF0000"/>
                </a:solidFill>
              </a:rPr>
              <a:t>frases</a:t>
            </a:r>
            <a:r>
              <a:rPr lang="cs-CZ" sz="14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s-ES" sz="1200" b="0" i="1" dirty="0">
                <a:solidFill>
                  <a:srgbClr val="4B4F58"/>
                </a:solidFill>
                <a:effectLst/>
              </a:rPr>
              <a:t>PRESENTE / FUTURO para explicar consecuencia:</a:t>
            </a:r>
            <a:br>
              <a:rPr lang="es-ES" sz="1200" dirty="0"/>
            </a:br>
            <a:r>
              <a:rPr lang="es-ES" sz="1200" b="0" i="1" dirty="0">
                <a:solidFill>
                  <a:srgbClr val="4B4F58"/>
                </a:solidFill>
                <a:effectLst/>
              </a:rPr>
              <a:t>Tú – estudiar – salvar el examen –&gt;  Si estudias, salvarás el exámen.</a:t>
            </a:r>
            <a:endParaRPr lang="cs-CZ" sz="1200" b="0" i="1" dirty="0">
              <a:solidFill>
                <a:srgbClr val="4B4F58"/>
              </a:solidFill>
              <a:effectLst/>
            </a:endParaRPr>
          </a:p>
          <a:p>
            <a:pPr marL="0" indent="0">
              <a:buNone/>
            </a:pPr>
            <a:r>
              <a:rPr lang="cs-CZ" sz="1200" b="0" i="0" dirty="0">
                <a:solidFill>
                  <a:srgbClr val="000000"/>
                </a:solidFill>
                <a:effectLst/>
              </a:rPr>
              <a:t>1.</a:t>
            </a:r>
            <a:r>
              <a:rPr lang="es-ES" sz="1200" b="0" i="0" dirty="0">
                <a:solidFill>
                  <a:srgbClr val="000000"/>
                </a:solidFill>
                <a:effectLst/>
              </a:rPr>
              <a:t>Él – tener tiempo – ayudarte con los deberes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2. Nosotros – poder – salir de vacaciones en julio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3. Yo – empezar la dieta hoy – estar en forma para el verano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4. Tú – seguir los consejos del médico – poder volver a trabajar pronto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6. Ella – salir temprano de la oficina – venir a tomar el té con nosotras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7. Yo – tener tiempo – hacer una limpieza general</a:t>
            </a:r>
            <a:endParaRPr lang="cs-CZ" sz="12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es-ES" sz="1200" b="0" i="1" dirty="0">
                <a:solidFill>
                  <a:srgbClr val="4B4F58"/>
                </a:solidFill>
                <a:effectLst/>
              </a:rPr>
              <a:t>PRESENTE / PRESENTE para hablar de hábitos:</a:t>
            </a:r>
            <a:br>
              <a:rPr lang="es-ES" sz="1200" i="1" dirty="0"/>
            </a:br>
            <a:r>
              <a:rPr lang="es-ES" sz="1200" b="0" i="1" dirty="0">
                <a:solidFill>
                  <a:srgbClr val="4B4F58"/>
                </a:solidFill>
                <a:effectLst/>
              </a:rPr>
              <a:t>Si tengo ganas de caminar, voy a pie, pero si estoy cansada, tomo el ómnibus. </a:t>
            </a:r>
            <a:endParaRPr lang="cs-CZ" sz="1200" b="0" i="1" dirty="0">
              <a:solidFill>
                <a:srgbClr val="4B4F58"/>
              </a:solidFill>
              <a:effectLst/>
            </a:endParaRPr>
          </a:p>
          <a:p>
            <a:pPr marL="0" indent="0">
              <a:buNone/>
            </a:pPr>
            <a:r>
              <a:rPr lang="es-ES" sz="1200" b="0" i="0" dirty="0">
                <a:solidFill>
                  <a:srgbClr val="000000"/>
                </a:solidFill>
                <a:effectLst/>
              </a:rPr>
              <a:t>8. No salgo a andar en bicicleta todos los días.  Hacer mal tiempo / no ir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9. Cuando estoy muy ocupada, compro comida pronta. Tener tiempo / preparar algo casero</a:t>
            </a:r>
            <a:endParaRPr lang="cs-CZ" sz="1200" i="1" dirty="0">
              <a:solidFill>
                <a:srgbClr val="4B4F58"/>
              </a:solidFill>
            </a:endParaRP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es-ES" sz="1200" b="0" i="1" dirty="0">
                <a:solidFill>
                  <a:srgbClr val="4B4F58"/>
                </a:solidFill>
                <a:effectLst/>
              </a:rPr>
              <a:t>PRESENTE / IMPERATIVO para dar instrucciones:</a:t>
            </a:r>
            <a:br>
              <a:rPr lang="es-ES" sz="1200" i="1" dirty="0"/>
            </a:br>
            <a:r>
              <a:rPr lang="es-ES" sz="1200" b="0" i="1" dirty="0">
                <a:solidFill>
                  <a:srgbClr val="4B4F58"/>
                </a:solidFill>
                <a:effectLst/>
              </a:rPr>
              <a:t>Ve a la panadería. Si hay pan integral, compra seis panes. Si no hay, compra galletas.</a:t>
            </a:r>
            <a:endParaRPr lang="cs-CZ" sz="1200" b="0" i="1" dirty="0">
              <a:solidFill>
                <a:srgbClr val="4B4F58"/>
              </a:solidFill>
              <a:effectLst/>
            </a:endParaRPr>
          </a:p>
          <a:p>
            <a:pPr marL="0" indent="0">
              <a:buNone/>
            </a:pPr>
            <a:r>
              <a:rPr lang="es-ES" sz="1200" b="0" i="0" dirty="0">
                <a:solidFill>
                  <a:srgbClr val="000000"/>
                </a:solidFill>
                <a:effectLst/>
              </a:rPr>
              <a:t>10. Tú – no poder venir </a:t>
            </a:r>
            <a:r>
              <a:rPr lang="cs-CZ" sz="1200" b="0" i="0" dirty="0">
                <a:solidFill>
                  <a:srgbClr val="000000"/>
                </a:solidFill>
                <a:effectLst/>
              </a:rPr>
              <a:t>a la </a:t>
            </a:r>
            <a:r>
              <a:rPr lang="cs-CZ" sz="1200" b="0" i="0" dirty="0" err="1">
                <a:solidFill>
                  <a:srgbClr val="000000"/>
                </a:solidFill>
                <a:effectLst/>
              </a:rPr>
              <a:t>reunión</a:t>
            </a:r>
            <a:r>
              <a:rPr lang="cs-CZ" sz="1200" b="0" i="0" dirty="0">
                <a:solidFill>
                  <a:srgbClr val="000000"/>
                </a:solidFill>
                <a:effectLst/>
              </a:rPr>
              <a:t> </a:t>
            </a:r>
            <a:r>
              <a:rPr lang="es-ES" sz="1200" b="0" i="0" dirty="0">
                <a:solidFill>
                  <a:srgbClr val="000000"/>
                </a:solidFill>
                <a:effectLst/>
              </a:rPr>
              <a:t>mañana / avisarme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11. Tú – no tener dinero / llevar mi tarjeta de crédito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12. Yo que </a:t>
            </a:r>
            <a:r>
              <a:rPr lang="cs-CZ" sz="1200" b="0" i="0" dirty="0" err="1">
                <a:solidFill>
                  <a:srgbClr val="000000"/>
                </a:solidFill>
                <a:effectLst/>
              </a:rPr>
              <a:t>tú</a:t>
            </a:r>
            <a:r>
              <a:rPr lang="es-ES" sz="1200" b="0" i="0" dirty="0">
                <a:solidFill>
                  <a:srgbClr val="000000"/>
                </a:solidFill>
                <a:effectLst/>
              </a:rPr>
              <a:t> primero llamaba. Ellos – no dar información por teléfono / </a:t>
            </a:r>
            <a:r>
              <a:rPr lang="cs-CZ" sz="1200" b="0" i="0" dirty="0" err="1">
                <a:solidFill>
                  <a:srgbClr val="000000"/>
                </a:solidFill>
                <a:effectLst/>
              </a:rPr>
              <a:t>tú</a:t>
            </a:r>
            <a:r>
              <a:rPr lang="es-ES" sz="1200" b="0" i="0" dirty="0">
                <a:solidFill>
                  <a:srgbClr val="000000"/>
                </a:solidFill>
                <a:effectLst/>
              </a:rPr>
              <a:t> – ir personalmente</a:t>
            </a:r>
            <a:br>
              <a:rPr lang="es-ES" sz="1200" dirty="0"/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13. No funcionar la impresora / </a:t>
            </a:r>
            <a:r>
              <a:rPr lang="cs-CZ" sz="1200" b="0" i="0" dirty="0" err="1">
                <a:solidFill>
                  <a:srgbClr val="000000"/>
                </a:solidFill>
                <a:effectLst/>
              </a:rPr>
              <a:t>usted</a:t>
            </a:r>
            <a:r>
              <a:rPr lang="es-ES" sz="1200" b="0" i="0" dirty="0">
                <a:solidFill>
                  <a:srgbClr val="000000"/>
                </a:solidFill>
                <a:effectLst/>
              </a:rPr>
              <a:t> – hacer fotocopias de este original</a:t>
            </a:r>
            <a:endParaRPr lang="cs-CZ" sz="1200" b="0" i="0" dirty="0">
              <a:solidFill>
                <a:srgbClr val="000000"/>
              </a:solidFill>
              <a:effectLst/>
            </a:endParaRPr>
          </a:p>
          <a:p>
            <a:pPr marL="0" indent="0" algn="l" fontAlgn="base">
              <a:buNone/>
            </a:pPr>
            <a:endParaRPr lang="cs-CZ" sz="900" b="1" i="0" dirty="0">
              <a:effectLst/>
              <a:latin typeface="DM Sans"/>
            </a:endParaRPr>
          </a:p>
          <a:p>
            <a:pPr marL="0" indent="0" algn="l" fontAlgn="base">
              <a:buNone/>
            </a:pPr>
            <a:r>
              <a:rPr lang="es-ES" sz="1200" b="1" i="0" dirty="0">
                <a:solidFill>
                  <a:srgbClr val="FF0000"/>
                </a:solidFill>
                <a:effectLst/>
              </a:rPr>
              <a:t>EJERCICIO II. Responde las preguntas:</a:t>
            </a:r>
          </a:p>
          <a:p>
            <a:pPr marL="0" indent="0" algn="l" fontAlgn="base">
              <a:buNone/>
            </a:pPr>
            <a:r>
              <a:rPr lang="cs-CZ" sz="1200" b="0" i="0" dirty="0">
                <a:solidFill>
                  <a:srgbClr val="000000"/>
                </a:solidFill>
                <a:effectLst/>
              </a:rPr>
              <a:t>1. </a:t>
            </a:r>
            <a:r>
              <a:rPr lang="es-ES" sz="1200" b="0" i="0" dirty="0">
                <a:solidFill>
                  <a:srgbClr val="000000"/>
                </a:solidFill>
                <a:effectLst/>
              </a:rPr>
              <a:t>En un fin de semana, ¿qué haces si llueve?</a:t>
            </a:r>
            <a:br>
              <a:rPr lang="es-ES" sz="1200" b="0" i="0" dirty="0">
                <a:solidFill>
                  <a:srgbClr val="000000"/>
                </a:solidFill>
                <a:effectLst/>
              </a:rPr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2. Si estás muy aburrido, ¿qué haces para entretenerte?</a:t>
            </a:r>
            <a:br>
              <a:rPr lang="es-ES" sz="1200" b="0" i="0" dirty="0">
                <a:solidFill>
                  <a:srgbClr val="000000"/>
                </a:solidFill>
                <a:effectLst/>
              </a:rPr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3. Si estás haciendo una actividad que es difícil y no te sale bien, ¿continuas hasta que te salga bien o dejas de hacerla?</a:t>
            </a:r>
            <a:br>
              <a:rPr lang="es-ES" sz="1200" b="0" i="0" dirty="0">
                <a:solidFill>
                  <a:srgbClr val="000000"/>
                </a:solidFill>
                <a:effectLst/>
              </a:rPr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4. Si tienes poco tiempo y una larga lista de tareas a cumplir, ¿cuál haces primero?</a:t>
            </a:r>
            <a:br>
              <a:rPr lang="es-ES" sz="1200" b="0" i="0" dirty="0">
                <a:solidFill>
                  <a:srgbClr val="000000"/>
                </a:solidFill>
                <a:effectLst/>
              </a:rPr>
            </a:br>
            <a:r>
              <a:rPr lang="es-ES" sz="1200" b="0" i="0" dirty="0">
                <a:solidFill>
                  <a:srgbClr val="000000"/>
                </a:solidFill>
                <a:effectLst/>
              </a:rPr>
              <a:t>5. Piensa en tus próximas vacaciones: ¿vas a viajar? ¿o vas a quedarte en casa? ¿De qué depende?</a:t>
            </a:r>
          </a:p>
          <a:p>
            <a:pPr marL="0" indent="0">
              <a:buNone/>
            </a:pPr>
            <a:endParaRPr lang="cs-CZ" sz="1200" dirty="0"/>
          </a:p>
          <a:p>
            <a:pPr marL="0" indent="0" algn="r">
              <a:buNone/>
            </a:pPr>
            <a:r>
              <a:rPr lang="cs-CZ" sz="800" dirty="0"/>
              <a:t>https://espanholnarede.com</a:t>
            </a:r>
          </a:p>
        </p:txBody>
      </p:sp>
    </p:spTree>
    <p:extLst>
      <p:ext uri="{BB962C8B-B14F-4D97-AF65-F5344CB8AC3E}">
        <p14:creationId xmlns:p14="http://schemas.microsoft.com/office/powerpoint/2010/main" val="237651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52DC53-2CE4-46A4-95B6-67DAA8FE9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es-ES" sz="1200" b="1" u="sng" dirty="0">
                <a:solidFill>
                  <a:srgbClr val="FF0000"/>
                </a:solidFill>
              </a:rPr>
              <a:t>CONDICI</a:t>
            </a:r>
            <a:r>
              <a:rPr lang="cs-CZ" sz="1200" b="1" u="sng" dirty="0">
                <a:solidFill>
                  <a:srgbClr val="FF0000"/>
                </a:solidFill>
              </a:rPr>
              <a:t>ÓN POCO PROBABLE </a:t>
            </a:r>
            <a:r>
              <a:rPr lang="es-ES" sz="1200" b="1" u="sng" dirty="0">
                <a:solidFill>
                  <a:srgbClr val="FF0000"/>
                </a:solidFill>
              </a:rPr>
              <a:t> </a:t>
            </a:r>
            <a:r>
              <a:rPr lang="cs-CZ" sz="1200" b="1" u="sng" dirty="0">
                <a:solidFill>
                  <a:srgbClr val="FF0000"/>
                </a:solidFill>
              </a:rPr>
              <a:t>O IMPOSIBLE</a:t>
            </a:r>
          </a:p>
          <a:p>
            <a:pPr marL="0" indent="0" algn="ctr">
              <a:buNone/>
            </a:pPr>
            <a:endParaRPr lang="cs-CZ" sz="1200" b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FF0000"/>
                </a:solidFill>
              </a:rPr>
              <a:t>¡</a:t>
            </a:r>
            <a:r>
              <a:rPr lang="cs-CZ" sz="1400" b="1" dirty="0" err="1">
                <a:solidFill>
                  <a:srgbClr val="FF0000"/>
                </a:solidFill>
              </a:rPr>
              <a:t>Recuerda</a:t>
            </a:r>
            <a:r>
              <a:rPr lang="cs-CZ" sz="1400" b="1" dirty="0">
                <a:solidFill>
                  <a:srgbClr val="FF0000"/>
                </a:solidFill>
              </a:rPr>
              <a:t>! </a:t>
            </a:r>
            <a:r>
              <a:rPr lang="cs-CZ" sz="1400" b="1" dirty="0">
                <a:solidFill>
                  <a:schemeClr val="accent1"/>
                </a:solidFill>
              </a:rPr>
              <a:t>Si </a:t>
            </a:r>
            <a:r>
              <a:rPr lang="cs-CZ" sz="1400" b="1" dirty="0" err="1">
                <a:solidFill>
                  <a:srgbClr val="FF0000"/>
                </a:solidFill>
              </a:rPr>
              <a:t>tuviera</a:t>
            </a:r>
            <a:r>
              <a:rPr lang="cs-CZ" sz="1400" b="1" dirty="0">
                <a:solidFill>
                  <a:schemeClr val="accent1"/>
                </a:solidFill>
              </a:rPr>
              <a:t> </a:t>
            </a:r>
            <a:r>
              <a:rPr lang="cs-CZ" sz="1400" b="1" dirty="0" err="1">
                <a:solidFill>
                  <a:schemeClr val="accent1"/>
                </a:solidFill>
              </a:rPr>
              <a:t>dinero</a:t>
            </a:r>
            <a:r>
              <a:rPr lang="cs-CZ" sz="1400" b="1" dirty="0">
                <a:solidFill>
                  <a:schemeClr val="accent1"/>
                </a:solidFill>
              </a:rPr>
              <a:t>, </a:t>
            </a:r>
            <a:r>
              <a:rPr lang="cs-CZ" sz="1400" b="1" dirty="0" err="1">
                <a:solidFill>
                  <a:srgbClr val="FF0000"/>
                </a:solidFill>
              </a:rPr>
              <a:t>compraría</a:t>
            </a:r>
            <a:r>
              <a:rPr lang="cs-CZ" sz="1400" b="1" dirty="0">
                <a:solidFill>
                  <a:schemeClr val="accent1"/>
                </a:solidFill>
              </a:rPr>
              <a:t> una </a:t>
            </a:r>
            <a:r>
              <a:rPr lang="cs-CZ" sz="1400" b="1" dirty="0" err="1">
                <a:solidFill>
                  <a:schemeClr val="accent1"/>
                </a:solidFill>
              </a:rPr>
              <a:t>casa</a:t>
            </a:r>
            <a:r>
              <a:rPr lang="cs-CZ" sz="1400" b="1" dirty="0">
                <a:solidFill>
                  <a:schemeClr val="accent1"/>
                </a:solidFill>
              </a:rPr>
              <a:t>./ </a:t>
            </a:r>
            <a:r>
              <a:rPr lang="cs-CZ" sz="1400" b="1" dirty="0" err="1">
                <a:solidFill>
                  <a:srgbClr val="FF0000"/>
                </a:solidFill>
              </a:rPr>
              <a:t>Compraría</a:t>
            </a:r>
            <a:r>
              <a:rPr lang="cs-CZ" sz="1400" b="1" dirty="0">
                <a:solidFill>
                  <a:schemeClr val="accent1"/>
                </a:solidFill>
              </a:rPr>
              <a:t> una </a:t>
            </a:r>
            <a:r>
              <a:rPr lang="cs-CZ" sz="1400" b="1" dirty="0" err="1">
                <a:solidFill>
                  <a:schemeClr val="accent1"/>
                </a:solidFill>
              </a:rPr>
              <a:t>casa</a:t>
            </a:r>
            <a:r>
              <a:rPr lang="cs-CZ" sz="1400" b="1" dirty="0">
                <a:solidFill>
                  <a:schemeClr val="accent1"/>
                </a:solidFill>
              </a:rPr>
              <a:t> si </a:t>
            </a:r>
            <a:r>
              <a:rPr lang="cs-CZ" sz="1400" b="1" dirty="0" err="1">
                <a:solidFill>
                  <a:srgbClr val="FF0000"/>
                </a:solidFill>
              </a:rPr>
              <a:t>tuviera</a:t>
            </a:r>
            <a:r>
              <a:rPr lang="cs-CZ" sz="1400" b="1" dirty="0">
                <a:solidFill>
                  <a:schemeClr val="accent1"/>
                </a:solidFill>
              </a:rPr>
              <a:t> </a:t>
            </a:r>
            <a:r>
              <a:rPr lang="cs-CZ" sz="1400" b="1" dirty="0" err="1">
                <a:solidFill>
                  <a:schemeClr val="accent1"/>
                </a:solidFill>
              </a:rPr>
              <a:t>dinero</a:t>
            </a:r>
            <a:r>
              <a:rPr lang="cs-CZ" sz="1400" b="1" dirty="0">
                <a:solidFill>
                  <a:schemeClr val="accent1"/>
                </a:solidFill>
              </a:rPr>
              <a:t>.</a:t>
            </a:r>
          </a:p>
          <a:p>
            <a:pPr marL="0" indent="0" algn="just">
              <a:buNone/>
            </a:pPr>
            <a:endParaRPr lang="cs-CZ" sz="12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FF0000"/>
                </a:solidFill>
              </a:rPr>
              <a:t>SI + IMPERF. DE SUBJUNTIVO + HLAVNÍ VĚTA = PODMIŇOVACÍ ZPŮSOB</a:t>
            </a:r>
          </a:p>
          <a:p>
            <a:pPr marL="0" indent="0" algn="just">
              <a:buNone/>
            </a:pPr>
            <a:endParaRPr lang="cs-CZ" sz="12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1200" b="1" dirty="0" err="1">
                <a:solidFill>
                  <a:srgbClr val="FF0000"/>
                </a:solidFill>
              </a:rPr>
              <a:t>Ejercicio</a:t>
            </a:r>
            <a:r>
              <a:rPr lang="cs-CZ" sz="1200" b="1" dirty="0">
                <a:solidFill>
                  <a:srgbClr val="FF0000"/>
                </a:solidFill>
              </a:rPr>
              <a:t> I. </a:t>
            </a:r>
            <a:r>
              <a:rPr lang="es-ES" sz="1200" b="1" dirty="0">
                <a:solidFill>
                  <a:srgbClr val="FF0000"/>
                </a:solidFill>
              </a:rPr>
              <a:t>Elige la opción correcta en cada caso</a:t>
            </a:r>
            <a:r>
              <a:rPr lang="cs-CZ" sz="1200" b="1" dirty="0">
                <a:solidFill>
                  <a:srgbClr val="FF0000"/>
                </a:solidFill>
              </a:rPr>
              <a:t>. </a:t>
            </a:r>
            <a:r>
              <a:rPr lang="cs-CZ" sz="1200" dirty="0"/>
              <a:t>1. </a:t>
            </a:r>
            <a:r>
              <a:rPr lang="es-ES" sz="1200" dirty="0"/>
              <a:t>Si </a:t>
            </a:r>
            <a:r>
              <a:rPr lang="es-ES" sz="1200" b="1" dirty="0"/>
              <a:t>tendré / tuviera </a:t>
            </a:r>
            <a:r>
              <a:rPr lang="es-ES" sz="1200" dirty="0"/>
              <a:t>tiempo, te vería más a menudo.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2 Nos iremos de vacaciones si </a:t>
            </a:r>
            <a:r>
              <a:rPr lang="es-ES" sz="1200" b="1" dirty="0"/>
              <a:t>podríamos / pudiéramos </a:t>
            </a:r>
            <a:r>
              <a:rPr lang="es-ES" sz="1200" dirty="0"/>
              <a:t>ahorrar durante el invierno.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3 Si </a:t>
            </a:r>
            <a:r>
              <a:rPr lang="es-ES" sz="1200" b="1" dirty="0"/>
              <a:t>quisieras / querrías</a:t>
            </a:r>
            <a:r>
              <a:rPr lang="es-ES" sz="1200" dirty="0"/>
              <a:t>, tendrías un trabajo mejor.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4 Si </a:t>
            </a:r>
            <a:r>
              <a:rPr lang="es-ES" sz="1200" b="1" dirty="0"/>
              <a:t>volveré / volviera </a:t>
            </a:r>
            <a:r>
              <a:rPr lang="es-ES" sz="1200" dirty="0"/>
              <a:t>a ser joven, trabajaría en algo diferente.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5 Lo entenderías fácilmente si </a:t>
            </a:r>
            <a:r>
              <a:rPr lang="es-ES" sz="1200" b="1" dirty="0"/>
              <a:t>presta</a:t>
            </a:r>
            <a:r>
              <a:rPr lang="cs-CZ" sz="1200" b="1" dirty="0"/>
              <a:t>ras</a:t>
            </a:r>
            <a:r>
              <a:rPr lang="es-ES" sz="1200" b="1" dirty="0"/>
              <a:t> / prestarías </a:t>
            </a:r>
            <a:r>
              <a:rPr lang="es-ES" sz="1200" dirty="0"/>
              <a:t>atención.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6 ¿Te jubilarías ahora si te lo </a:t>
            </a:r>
            <a:r>
              <a:rPr lang="es-ES" sz="1200" b="1" dirty="0"/>
              <a:t>propusieran / propongan</a:t>
            </a:r>
            <a:r>
              <a:rPr lang="es-ES" sz="1200" dirty="0"/>
              <a:t>?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7 Cocinaría yo mismo si </a:t>
            </a:r>
            <a:r>
              <a:rPr lang="es-ES" sz="1200" b="1" dirty="0"/>
              <a:t>sabría / supiera </a:t>
            </a:r>
            <a:r>
              <a:rPr lang="es-ES" sz="1200" dirty="0"/>
              <a:t>hacerlo.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8 Me alegraría mucho si te </a:t>
            </a:r>
            <a:r>
              <a:rPr lang="es-ES" sz="1200" b="1" dirty="0"/>
              <a:t>vendrías / vinieras </a:t>
            </a:r>
            <a:r>
              <a:rPr lang="es-ES" sz="1200" dirty="0"/>
              <a:t>a vivir conmigo.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9 Si por mí </a:t>
            </a:r>
            <a:r>
              <a:rPr lang="es-ES" sz="1200" b="1" dirty="0"/>
              <a:t>fuera / será</a:t>
            </a:r>
            <a:r>
              <a:rPr lang="es-ES" sz="1200" dirty="0"/>
              <a:t>, prohibiría el tabaco. </a:t>
            </a:r>
            <a:endParaRPr lang="cs-CZ" sz="1200" dirty="0"/>
          </a:p>
          <a:p>
            <a:pPr marL="0" indent="0" algn="just">
              <a:buNone/>
            </a:pPr>
            <a:r>
              <a:rPr lang="es-ES" sz="1200" dirty="0"/>
              <a:t>10 Si </a:t>
            </a:r>
            <a:r>
              <a:rPr lang="es-ES" sz="1200" b="1" dirty="0"/>
              <a:t>haría / hicie</a:t>
            </a:r>
            <a:r>
              <a:rPr lang="cs-CZ" sz="1200" b="1" dirty="0" err="1"/>
              <a:t>ra</a:t>
            </a:r>
            <a:r>
              <a:rPr lang="es-ES" sz="1200" b="1" dirty="0"/>
              <a:t> </a:t>
            </a:r>
            <a:r>
              <a:rPr lang="es-ES" sz="1200" dirty="0"/>
              <a:t>mejor tiempo, iríamos a la playa. </a:t>
            </a:r>
            <a:endParaRPr lang="cs-CZ" sz="1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1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99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277C6-7F70-4B6A-923E-E153E3128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Ejercicio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II. En una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revista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han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publicado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este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test de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personalidad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. ¿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Quieres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saber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si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eres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una persona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sensible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?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Haz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el test y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descubre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qué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tipo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de persona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eres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endParaRPr lang="cs-CZ" sz="1200" dirty="0">
              <a:latin typeface="+mj-lt"/>
            </a:endParaRPr>
          </a:p>
        </p:txBody>
      </p:sp>
      <p:pic>
        <p:nvPicPr>
          <p:cNvPr id="5" name="Obrázek 4" descr="Obsah obrázku text, menu, dokument, Písmo&#10;&#10;Popis byl vytvořen automaticky">
            <a:extLst>
              <a:ext uri="{FF2B5EF4-FFF2-40B4-BE49-F238E27FC236}">
                <a16:creationId xmlns:a16="http://schemas.microsoft.com/office/drawing/2014/main" id="{7B606409-054C-4B4D-8A7B-B0866F744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653" y="836712"/>
            <a:ext cx="5858693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6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Písmo, bílé, účtenka&#10;&#10;Popis byl vytvořen automaticky">
            <a:extLst>
              <a:ext uri="{FF2B5EF4-FFF2-40B4-BE49-F238E27FC236}">
                <a16:creationId xmlns:a16="http://schemas.microsoft.com/office/drawing/2014/main" id="{3660F97B-A321-4D00-9189-CB82F07344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890" y="764705"/>
            <a:ext cx="5868219" cy="1512168"/>
          </a:xfrm>
        </p:spPr>
      </p:pic>
    </p:spTree>
    <p:extLst>
      <p:ext uri="{BB962C8B-B14F-4D97-AF65-F5344CB8AC3E}">
        <p14:creationId xmlns:p14="http://schemas.microsoft.com/office/powerpoint/2010/main" val="3351608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388-1B2F-4F27-92EA-AD5F04574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Ejercicio</a:t>
            </a:r>
            <a:r>
              <a:rPr lang="cs-CZ" sz="1200" b="1">
                <a:solidFill>
                  <a:srgbClr val="FF0000"/>
                </a:solidFill>
                <a:latin typeface="+mj-lt"/>
              </a:rPr>
              <a:t> III.</a:t>
            </a:r>
          </a:p>
          <a:p>
            <a:pPr marL="228600" indent="-228600">
              <a:buAutoNum type="alphaUcPeriod"/>
            </a:pPr>
            <a:r>
              <a:rPr lang="es-VE" sz="1200" b="1" dirty="0">
                <a:solidFill>
                  <a:srgbClr val="FF0000"/>
                </a:solidFill>
                <a:latin typeface="+mj-lt"/>
              </a:rPr>
              <a:t>En parejas. Trabajáis en el Departamento de Recursos Humanos de una empresa. Queréis elaborar un cuestionario para contratar a un jefe de departamento. ¿Qué seis situaciones hipotéticas plantearíais a los candidatos para evaluar su capacidad para el cargo?</a:t>
            </a:r>
          </a:p>
          <a:p>
            <a:pPr marL="0" indent="0">
              <a:buNone/>
            </a:pPr>
            <a:endParaRPr lang="es-VE" sz="1200" b="1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s-VE" sz="1200" dirty="0">
                <a:latin typeface="+mj-lt"/>
              </a:rPr>
              <a:t>Departamento de Recursos Humanos</a:t>
            </a:r>
          </a:p>
          <a:p>
            <a:pPr marL="0" indent="0" algn="ctr">
              <a:buNone/>
            </a:pPr>
            <a:r>
              <a:rPr lang="es-VE" sz="1200" b="1" dirty="0">
                <a:latin typeface="+mj-lt"/>
              </a:rPr>
              <a:t>CUESTIONARIO PARA JEFES DE DEPARTAMENTO</a:t>
            </a:r>
          </a:p>
          <a:p>
            <a:pPr marL="0" indent="0" algn="ctr">
              <a:buNone/>
            </a:pPr>
            <a:r>
              <a:rPr lang="es-VE" sz="1200" dirty="0">
                <a:latin typeface="+mj-lt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s-VE" sz="1200" b="1" dirty="0">
                <a:latin typeface="+mj-lt"/>
              </a:rPr>
              <a:t>Pregunta 1</a:t>
            </a:r>
          </a:p>
          <a:p>
            <a:pPr marL="0" indent="0">
              <a:buNone/>
            </a:pPr>
            <a:r>
              <a:rPr lang="es-VE" sz="1200" dirty="0">
                <a:latin typeface="+mj-lt"/>
              </a:rPr>
              <a:t>¿Qué haría usted si una de las personas que trabaja en su departamento llegara todos los días tarde?</a:t>
            </a:r>
            <a:endParaRPr lang="cs-CZ" sz="1200" dirty="0">
              <a:latin typeface="+mj-lt"/>
            </a:endParaRPr>
          </a:p>
          <a:p>
            <a:pPr marL="0" indent="0">
              <a:buNone/>
            </a:pPr>
            <a:r>
              <a:rPr lang="cs-CZ" sz="1200" dirty="0">
                <a:latin typeface="+mj-lt"/>
              </a:rPr>
              <a:t>--------------------------------------------------------------------------------------------------------------------------------------------------------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200" b="1" dirty="0" err="1">
                <a:latin typeface="+mj-lt"/>
              </a:rPr>
              <a:t>Pregunta</a:t>
            </a:r>
            <a:r>
              <a:rPr lang="cs-CZ" sz="1200" b="1" dirty="0">
                <a:latin typeface="+mj-lt"/>
              </a:rPr>
              <a:t> 2</a:t>
            </a: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r>
              <a:rPr lang="cs-CZ" sz="1200" dirty="0">
                <a:latin typeface="+mj-lt"/>
              </a:rPr>
              <a:t>--------------------------------------------------------------------------------------------------------------------------------------------------------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200" b="1" dirty="0" err="1">
                <a:latin typeface="+mj-lt"/>
              </a:rPr>
              <a:t>Pregunta</a:t>
            </a:r>
            <a:r>
              <a:rPr lang="cs-CZ" sz="1200" b="1" dirty="0">
                <a:latin typeface="+mj-lt"/>
              </a:rPr>
              <a:t> 3</a:t>
            </a: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r>
              <a:rPr lang="cs-CZ" sz="1200" dirty="0">
                <a:latin typeface="+mj-lt"/>
              </a:rPr>
              <a:t>--------------------------------------------------------------------------------------------------------------------------------------------------------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200" b="1" dirty="0" err="1">
                <a:latin typeface="+mj-lt"/>
              </a:rPr>
              <a:t>Pregunta</a:t>
            </a:r>
            <a:r>
              <a:rPr lang="cs-CZ" sz="1200" b="1" dirty="0">
                <a:latin typeface="+mj-lt"/>
              </a:rPr>
              <a:t> 4</a:t>
            </a: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r>
              <a:rPr lang="cs-CZ" sz="1200" dirty="0">
                <a:latin typeface="+mj-lt"/>
              </a:rPr>
              <a:t>--------------------------------------------------------------------------------------------------------------------------------------------------------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200" b="1" dirty="0" err="1">
                <a:latin typeface="+mj-lt"/>
              </a:rPr>
              <a:t>Pregunta</a:t>
            </a:r>
            <a:r>
              <a:rPr lang="cs-CZ" sz="1200" b="1" dirty="0">
                <a:latin typeface="+mj-lt"/>
              </a:rPr>
              <a:t> 5</a:t>
            </a: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r>
              <a:rPr lang="cs-CZ" sz="1200" dirty="0">
                <a:latin typeface="+mj-lt"/>
              </a:rPr>
              <a:t>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200" b="1" dirty="0" err="1">
                <a:latin typeface="+mj-lt"/>
              </a:rPr>
              <a:t>Pregunta</a:t>
            </a:r>
            <a:r>
              <a:rPr lang="cs-CZ" sz="1200" b="1" dirty="0">
                <a:latin typeface="+mj-lt"/>
              </a:rPr>
              <a:t> 6</a:t>
            </a: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endParaRPr lang="cs-CZ" sz="1200" dirty="0">
              <a:latin typeface="+mj-lt"/>
            </a:endParaRPr>
          </a:p>
          <a:p>
            <a:pPr marL="0" indent="0">
              <a:buNone/>
            </a:pPr>
            <a:endParaRPr lang="cs-CZ" sz="12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cs-CZ" sz="1200" b="1" dirty="0">
                <a:solidFill>
                  <a:srgbClr val="FF0000"/>
                </a:solidFill>
                <a:latin typeface="+mj-lt"/>
              </a:rPr>
              <a:t>B.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Pedid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a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otro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compañero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que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responda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a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vuestro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cuestionario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y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decidid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si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lo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contrataríais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como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jefe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 de </a:t>
            </a:r>
            <a:r>
              <a:rPr lang="cs-CZ" sz="1200" b="1" dirty="0" err="1">
                <a:solidFill>
                  <a:srgbClr val="FF0000"/>
                </a:solidFill>
                <a:latin typeface="+mj-lt"/>
              </a:rPr>
              <a:t>departamento</a:t>
            </a:r>
            <a:r>
              <a:rPr lang="cs-CZ" sz="1200" b="1" dirty="0">
                <a:solidFill>
                  <a:srgbClr val="FF0000"/>
                </a:solidFill>
                <a:latin typeface="+mj-lt"/>
              </a:rPr>
              <a:t>.</a:t>
            </a:r>
            <a:endParaRPr lang="es-VE" sz="1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550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427030-B3A0-4BD7-8BB2-632D41459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 err="1">
                <a:solidFill>
                  <a:srgbClr val="FF0000"/>
                </a:solidFill>
              </a:rPr>
              <a:t>Ejercicio</a:t>
            </a:r>
            <a:r>
              <a:rPr lang="cs-CZ" sz="1600" b="1" dirty="0">
                <a:solidFill>
                  <a:srgbClr val="FF0000"/>
                </a:solidFill>
              </a:rPr>
              <a:t> IV. </a:t>
            </a:r>
            <a:r>
              <a:rPr lang="cs-CZ" sz="1600" b="1" dirty="0" err="1">
                <a:solidFill>
                  <a:srgbClr val="FF0000"/>
                </a:solidFill>
              </a:rPr>
              <a:t>Completa</a:t>
            </a:r>
            <a:r>
              <a:rPr lang="cs-CZ" sz="1600" b="1" dirty="0">
                <a:solidFill>
                  <a:srgbClr val="FF0000"/>
                </a:solidFill>
              </a:rPr>
              <a:t> las </a:t>
            </a:r>
            <a:r>
              <a:rPr lang="cs-CZ" sz="1600" b="1" dirty="0" err="1">
                <a:solidFill>
                  <a:srgbClr val="FF0000"/>
                </a:solidFill>
              </a:rPr>
              <a:t>siguientes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frases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condicionales</a:t>
            </a:r>
            <a:r>
              <a:rPr lang="cs-CZ" sz="1600" b="1" dirty="0">
                <a:solidFill>
                  <a:srgbClr val="FF0000"/>
                </a:solidFill>
              </a:rPr>
              <a:t> con el </a:t>
            </a:r>
            <a:r>
              <a:rPr lang="cs-CZ" sz="1600" b="1" dirty="0" err="1">
                <a:solidFill>
                  <a:srgbClr val="FF0000"/>
                </a:solidFill>
              </a:rPr>
              <a:t>verbo</a:t>
            </a:r>
            <a:r>
              <a:rPr lang="cs-CZ" sz="1600" b="1" dirty="0">
                <a:solidFill>
                  <a:srgbClr val="FF0000"/>
                </a:solidFill>
              </a:rPr>
              <a:t> en el </a:t>
            </a:r>
            <a:r>
              <a:rPr lang="cs-CZ" sz="1600" b="1" dirty="0" err="1">
                <a:solidFill>
                  <a:srgbClr val="FF0000"/>
                </a:solidFill>
              </a:rPr>
              <a:t>tiempo</a:t>
            </a:r>
            <a:r>
              <a:rPr lang="cs-CZ" sz="1600" b="1" dirty="0">
                <a:solidFill>
                  <a:srgbClr val="FF0000"/>
                </a:solidFill>
              </a:rPr>
              <a:t> y la forma </a:t>
            </a:r>
            <a:r>
              <a:rPr lang="cs-CZ" sz="1600" b="1" dirty="0" err="1">
                <a:solidFill>
                  <a:srgbClr val="FF0000"/>
                </a:solidFill>
              </a:rPr>
              <a:t>adecuada</a:t>
            </a:r>
            <a:r>
              <a:rPr lang="cs-CZ" sz="1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err="1">
                <a:solidFill>
                  <a:srgbClr val="FF0000"/>
                </a:solidFill>
              </a:rPr>
              <a:t>Ejercicio</a:t>
            </a:r>
            <a:r>
              <a:rPr lang="cs-CZ" sz="1600" b="1" dirty="0">
                <a:solidFill>
                  <a:srgbClr val="FF0000"/>
                </a:solidFill>
              </a:rPr>
              <a:t> V. </a:t>
            </a:r>
            <a:r>
              <a:rPr lang="cs-CZ" sz="1600" b="1" dirty="0" err="1">
                <a:solidFill>
                  <a:srgbClr val="FF0000"/>
                </a:solidFill>
              </a:rPr>
              <a:t>Completa</a:t>
            </a:r>
            <a:r>
              <a:rPr lang="cs-CZ" sz="1600" b="1" dirty="0">
                <a:solidFill>
                  <a:srgbClr val="FF0000"/>
                </a:solidFill>
              </a:rPr>
              <a:t> las </a:t>
            </a:r>
            <a:r>
              <a:rPr lang="cs-CZ" sz="1600" b="1" dirty="0" err="1">
                <a:solidFill>
                  <a:srgbClr val="FF0000"/>
                </a:solidFill>
              </a:rPr>
              <a:t>siguientes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frases</a:t>
            </a:r>
            <a:r>
              <a:rPr lang="cs-CZ" sz="1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text, dopis, menu, Písmo&#10;&#10;Popis byl vytvořen automaticky">
            <a:extLst>
              <a:ext uri="{FF2B5EF4-FFF2-40B4-BE49-F238E27FC236}">
                <a16:creationId xmlns:a16="http://schemas.microsoft.com/office/drawing/2014/main" id="{48E9B351-A0B2-44A3-BE24-1F50C14FF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83244"/>
            <a:ext cx="6544588" cy="2410161"/>
          </a:xfrm>
          <a:prstGeom prst="rect">
            <a:avLst/>
          </a:prstGeom>
        </p:spPr>
      </p:pic>
      <p:pic>
        <p:nvPicPr>
          <p:cNvPr id="7" name="Obrázek 6" descr="Obsah obrázku text, Písmo, bílé, algebra&#10;&#10;Popis byl vytvořen automaticky">
            <a:extLst>
              <a:ext uri="{FF2B5EF4-FFF2-40B4-BE49-F238E27FC236}">
                <a16:creationId xmlns:a16="http://schemas.microsoft.com/office/drawing/2014/main" id="{CC684A61-1118-4FF9-A0B0-3E498D551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77072"/>
            <a:ext cx="2819794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1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940</Words>
  <Application>Microsoft Office PowerPoint</Application>
  <PresentationFormat>Předvádění na obrazovce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DM Sans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 Azevedo</dc:creator>
  <cp:lastModifiedBy>Veronika De Azevedo Camacho</cp:lastModifiedBy>
  <cp:revision>3</cp:revision>
  <cp:lastPrinted>2019-11-14T06:19:39Z</cp:lastPrinted>
  <dcterms:created xsi:type="dcterms:W3CDTF">2018-11-19T07:37:18Z</dcterms:created>
  <dcterms:modified xsi:type="dcterms:W3CDTF">2023-06-14T08:23:19Z</dcterms:modified>
</cp:coreProperties>
</file>