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95" r:id="rId4"/>
    <p:sldId id="258" r:id="rId5"/>
    <p:sldId id="298" r:id="rId6"/>
    <p:sldId id="299" r:id="rId7"/>
    <p:sldId id="296" r:id="rId8"/>
    <p:sldId id="297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8" r:id="rId17"/>
    <p:sldId id="307" r:id="rId18"/>
    <p:sldId id="309" r:id="rId19"/>
    <p:sldId id="339" r:id="rId20"/>
    <p:sldId id="310" r:id="rId21"/>
    <p:sldId id="311" r:id="rId22"/>
    <p:sldId id="312" r:id="rId23"/>
    <p:sldId id="313" r:id="rId24"/>
    <p:sldId id="332" r:id="rId25"/>
    <p:sldId id="328" r:id="rId26"/>
    <p:sldId id="333" r:id="rId27"/>
    <p:sldId id="338" r:id="rId28"/>
    <p:sldId id="340" r:id="rId29"/>
    <p:sldId id="342" r:id="rId30"/>
    <p:sldId id="343" r:id="rId31"/>
    <p:sldId id="344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Svoboda" initials="TS" lastIdx="1" clrIdx="0">
    <p:extLst>
      <p:ext uri="{19B8F6BF-5375-455C-9EA6-DF929625EA0E}">
        <p15:presenceInfo xmlns:p15="http://schemas.microsoft.com/office/powerpoint/2012/main" userId="Tomáš Svobo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E1442B-C0D8-4436-B18A-ACA0167AB385}" v="10" dt="2024-05-02T15:49:15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realizace (činnosti) veřejné správy – úvod: Přehled forem, členění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MP615Z Správní právo I </a:t>
            </a:r>
            <a:r>
              <a:rPr lang="cs-CZ" dirty="0"/>
              <a:t>– 2. 5. 2024</a:t>
            </a:r>
            <a:br>
              <a:rPr lang="cs-CZ" dirty="0"/>
            </a:br>
            <a:r>
              <a:rPr lang="cs-CZ" dirty="0"/>
              <a:t>Tomáš Svoboda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Členění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Nevrchnostenská</a:t>
            </a:r>
            <a:r>
              <a:rPr lang="cs-CZ" b="1" dirty="0"/>
              <a:t> veřejná správa</a:t>
            </a:r>
          </a:p>
          <a:p>
            <a:pPr lvl="1"/>
            <a:r>
              <a:rPr lang="cs-CZ" dirty="0"/>
              <a:t>Pod tuto rovinu VS tradičně řazeny (odlišovány)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Fiskální VS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V základu </a:t>
            </a:r>
            <a:r>
              <a:rPr lang="cs-CZ" b="1" dirty="0"/>
              <a:t>hospodaření s veřejným majetkem </a:t>
            </a:r>
            <a:r>
              <a:rPr lang="cs-CZ" dirty="0"/>
              <a:t>(viz samostatné téma VM – SP II)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Pečovatelská VS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VS pečuje o adresáty, typicky v podobě zajišťování tzv. </a:t>
            </a:r>
            <a:r>
              <a:rPr lang="cs-CZ" b="1" dirty="0"/>
              <a:t>veřejných služeb </a:t>
            </a:r>
            <a:r>
              <a:rPr lang="cs-CZ" dirty="0"/>
              <a:t>(částečně v SP III)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Podstatné:</a:t>
            </a:r>
            <a:r>
              <a:rPr lang="cs-CZ" dirty="0"/>
              <a:t> používání jiných (právních) prostředků – „forem“</a:t>
            </a:r>
          </a:p>
          <a:p>
            <a:pPr lvl="1"/>
            <a:r>
              <a:rPr lang="cs-CZ" dirty="0"/>
              <a:t>Typicky </a:t>
            </a:r>
            <a:r>
              <a:rPr lang="cs-CZ" b="1" dirty="0"/>
              <a:t>horizontální (v principu rovné) právní vztahy mezi VS </a:t>
            </a:r>
            <a:r>
              <a:rPr lang="cs-CZ" dirty="0"/>
              <a:t>(veřejnými subjekty) a jinými subjekty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Odlišná metoda – namísto „rozhodování“ zpravidla </a:t>
            </a:r>
            <a:r>
              <a:rPr lang="cs-CZ" b="1" dirty="0"/>
              <a:t>dohoda</a:t>
            </a:r>
            <a:r>
              <a:rPr lang="cs-CZ" dirty="0"/>
              <a:t> (</a:t>
            </a:r>
            <a:r>
              <a:rPr lang="cs-CZ" dirty="0">
                <a:solidFill>
                  <a:srgbClr val="0000DC"/>
                </a:solidFill>
              </a:rPr>
              <a:t>smluvní metoda = metoda soukromoprávní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Veřejné subjekty v této oblasti běžně uzavírají smlouvy = </a:t>
            </a:r>
            <a:r>
              <a:rPr lang="cs-CZ" b="1" dirty="0"/>
              <a:t>méně specifická oblast</a:t>
            </a:r>
          </a:p>
        </p:txBody>
      </p:sp>
    </p:spTree>
    <p:extLst>
      <p:ext uri="{BB962C8B-B14F-4D97-AF65-F5344CB8AC3E}">
        <p14:creationId xmlns:p14="http://schemas.microsoft.com/office/powerpoint/2010/main" val="310826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Členění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Nevrchnostenská</a:t>
            </a:r>
            <a:r>
              <a:rPr lang="cs-CZ" b="1" dirty="0"/>
              <a:t> veřejná správa</a:t>
            </a:r>
          </a:p>
          <a:p>
            <a:pPr lvl="1"/>
            <a:r>
              <a:rPr lang="cs-CZ" b="1" dirty="0"/>
              <a:t>Ale pozor: </a:t>
            </a:r>
            <a:r>
              <a:rPr lang="cs-CZ" dirty="0"/>
              <a:t>uvedené </a:t>
            </a:r>
            <a:r>
              <a:rPr lang="cs-CZ" b="1" dirty="0"/>
              <a:t>neznamená, že jde o oblast výlučně soukromého práva!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Vždy je zde </a:t>
            </a:r>
            <a:r>
              <a:rPr lang="cs-CZ" dirty="0">
                <a:solidFill>
                  <a:srgbClr val="0000DC"/>
                </a:solidFill>
              </a:rPr>
              <a:t>přítomen </a:t>
            </a:r>
            <a:r>
              <a:rPr lang="cs-CZ" b="1" dirty="0">
                <a:solidFill>
                  <a:srgbClr val="0000DC"/>
                </a:solidFill>
              </a:rPr>
              <a:t>veřejný účel </a:t>
            </a:r>
            <a:r>
              <a:rPr lang="cs-CZ" dirty="0"/>
              <a:t>(veřejný zájem – veřejné subjekty nemají plnou, „soukromoprávní“ autonomii vůle) </a:t>
            </a:r>
          </a:p>
          <a:p>
            <a:pPr lvl="1"/>
            <a:r>
              <a:rPr lang="cs-CZ" dirty="0"/>
              <a:t>Zpravidla jsou přítomna určitá </a:t>
            </a:r>
            <a:r>
              <a:rPr lang="cs-CZ" dirty="0">
                <a:solidFill>
                  <a:srgbClr val="0000DC"/>
                </a:solidFill>
              </a:rPr>
              <a:t>zvláštní </a:t>
            </a:r>
            <a:r>
              <a:rPr lang="cs-CZ" b="1" dirty="0">
                <a:solidFill>
                  <a:srgbClr val="0000DC"/>
                </a:solidFill>
              </a:rPr>
              <a:t>veřejnoprávní omezení </a:t>
            </a:r>
            <a:r>
              <a:rPr lang="cs-CZ" dirty="0"/>
              <a:t>(např. zvláštní pravidla pro hospodaření s veřejným majetkem = vyšší přísnost)</a:t>
            </a:r>
          </a:p>
          <a:p>
            <a:pPr lvl="1"/>
            <a:r>
              <a:rPr lang="cs-CZ" dirty="0"/>
              <a:t>Někdy i v této oblasti </a:t>
            </a:r>
            <a:r>
              <a:rPr lang="cs-CZ" dirty="0">
                <a:solidFill>
                  <a:srgbClr val="0000DC"/>
                </a:solidFill>
              </a:rPr>
              <a:t>případy </a:t>
            </a:r>
            <a:r>
              <a:rPr lang="cs-CZ" b="1" dirty="0">
                <a:solidFill>
                  <a:srgbClr val="0000DC"/>
                </a:solidFill>
              </a:rPr>
              <a:t>vrchnostenského vystupování </a:t>
            </a:r>
            <a:r>
              <a:rPr lang="cs-CZ" dirty="0"/>
              <a:t>(výkonu veřejné moci) – typicky některé aspekty pečovatelské správy (např. školství – rozhodování o právu na vzdělání)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Ne všechny </a:t>
            </a:r>
            <a:r>
              <a:rPr lang="cs-CZ" b="1" dirty="0">
                <a:solidFill>
                  <a:srgbClr val="0000DC"/>
                </a:solidFill>
              </a:rPr>
              <a:t>smlouvy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uzavírané ve veřejné správě jsou </a:t>
            </a:r>
            <a:r>
              <a:rPr lang="cs-CZ" dirty="0">
                <a:solidFill>
                  <a:srgbClr val="0000DC"/>
                </a:solidFill>
              </a:rPr>
              <a:t>soukromoprávní povahy </a:t>
            </a:r>
            <a:r>
              <a:rPr lang="cs-CZ" dirty="0"/>
              <a:t>(x veřejnoprávní smlouvy)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246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Členění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Vrchnostenská veřejná správa </a:t>
            </a:r>
          </a:p>
          <a:p>
            <a:pPr lvl="1"/>
            <a:r>
              <a:rPr lang="cs-CZ" dirty="0"/>
              <a:t>„Tradiční“ oblast nauky o správních činnostech</a:t>
            </a:r>
          </a:p>
          <a:p>
            <a:pPr lvl="1"/>
            <a:r>
              <a:rPr lang="cs-CZ" dirty="0"/>
              <a:t>Oblast spojená s výkonem veřejné moci (</a:t>
            </a:r>
            <a:r>
              <a:rPr lang="cs-CZ" i="1" dirty="0" err="1"/>
              <a:t>veřejněmocenské</a:t>
            </a:r>
            <a:r>
              <a:rPr lang="cs-CZ" i="1" dirty="0"/>
              <a:t> akty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Do této oblasti směřují dále rozebírané </a:t>
            </a:r>
            <a:r>
              <a:rPr lang="cs-CZ" dirty="0">
                <a:solidFill>
                  <a:srgbClr val="0000DC"/>
                </a:solidFill>
              </a:rPr>
              <a:t>formy realizace VS</a:t>
            </a:r>
            <a:r>
              <a:rPr lang="cs-CZ" dirty="0"/>
              <a:t>, i ty však lze dále členit…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Podle </a:t>
            </a:r>
            <a:r>
              <a:rPr lang="cs-CZ" b="1" dirty="0"/>
              <a:t>právních účinků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Právní formy právní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Neprávní formy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Podle</a:t>
            </a:r>
            <a:r>
              <a:rPr lang="cs-CZ" b="1" dirty="0"/>
              <a:t> zaměření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Vnější (externí) formy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Vnitřní (interní) formy</a:t>
            </a:r>
          </a:p>
        </p:txBody>
      </p:sp>
    </p:spTree>
    <p:extLst>
      <p:ext uri="{BB962C8B-B14F-4D97-AF65-F5344CB8AC3E}">
        <p14:creationId xmlns:p14="http://schemas.microsoft.com/office/powerpoint/2010/main" val="3301645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Členění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Právní formy činnosti VS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Mají </a:t>
            </a:r>
            <a:r>
              <a:rPr lang="cs-CZ" dirty="0">
                <a:solidFill>
                  <a:srgbClr val="0000DC"/>
                </a:solidFill>
              </a:rPr>
              <a:t>bezprostřední právní účinky </a:t>
            </a:r>
            <a:r>
              <a:rPr lang="cs-CZ" i="1" dirty="0"/>
              <a:t>(např. přímo zakládají, mění či ruší práva a povinnosti)</a:t>
            </a:r>
          </a:p>
          <a:p>
            <a:pPr lvl="1"/>
            <a:r>
              <a:rPr lang="cs-CZ" dirty="0"/>
              <a:t>Typicky </a:t>
            </a:r>
            <a:r>
              <a:rPr lang="cs-CZ" b="1" dirty="0"/>
              <a:t>jednostranné (autoritativní) uplatnění </a:t>
            </a:r>
            <a:r>
              <a:rPr lang="cs-CZ" dirty="0"/>
              <a:t>(tzv. subordinační povaha)</a:t>
            </a:r>
          </a:p>
          <a:p>
            <a:pPr lvl="1"/>
            <a:r>
              <a:rPr lang="cs-CZ" dirty="0"/>
              <a:t>Výjimečně také dvou a vícestranné (veřejnoprávní smlouvy)</a:t>
            </a:r>
          </a:p>
          <a:p>
            <a:pPr lvl="1"/>
            <a:r>
              <a:rPr lang="cs-CZ" dirty="0"/>
              <a:t>Obecně (v prostředí VS) výkonná, podzákonná a nařizovací povaha</a:t>
            </a:r>
          </a:p>
          <a:p>
            <a:pPr lvl="1"/>
            <a:r>
              <a:rPr lang="cs-CZ" dirty="0"/>
              <a:t>Adresát/</a:t>
            </a:r>
            <a:r>
              <a:rPr lang="cs-CZ" dirty="0" err="1"/>
              <a:t>ka</a:t>
            </a:r>
            <a:r>
              <a:rPr lang="cs-CZ" dirty="0"/>
              <a:t> může být </a:t>
            </a:r>
            <a:r>
              <a:rPr lang="cs-CZ" i="1" dirty="0">
                <a:solidFill>
                  <a:srgbClr val="0000DC"/>
                </a:solidFill>
              </a:rPr>
              <a:t>externí </a:t>
            </a:r>
            <a:r>
              <a:rPr lang="cs-CZ" dirty="0"/>
              <a:t>i </a:t>
            </a:r>
            <a:r>
              <a:rPr lang="cs-CZ" i="1" dirty="0">
                <a:solidFill>
                  <a:srgbClr val="0000DC"/>
                </a:solidFill>
              </a:rPr>
              <a:t>interní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  <a:p>
            <a:r>
              <a:rPr lang="cs-CZ" b="1" dirty="0"/>
              <a:t>Neprávní formy činnosti VS</a:t>
            </a:r>
          </a:p>
          <a:p>
            <a:pPr lvl="1"/>
            <a:r>
              <a:rPr lang="cs-CZ" dirty="0"/>
              <a:t>Souvisejí s výkonem (vrchnostenské) VS, ale </a:t>
            </a:r>
            <a:r>
              <a:rPr lang="cs-CZ" b="1" dirty="0">
                <a:solidFill>
                  <a:srgbClr val="0000DC"/>
                </a:solidFill>
              </a:rPr>
              <a:t>nemají</a:t>
            </a:r>
            <a:r>
              <a:rPr lang="cs-CZ" dirty="0">
                <a:solidFill>
                  <a:srgbClr val="0000DC"/>
                </a:solidFill>
              </a:rPr>
              <a:t> odpovídající právní účinky</a:t>
            </a:r>
          </a:p>
          <a:p>
            <a:pPr lvl="1"/>
            <a:r>
              <a:rPr lang="cs-CZ" b="1" dirty="0"/>
              <a:t>Doplňkový charakter – </a:t>
            </a:r>
            <a:r>
              <a:rPr lang="cs-CZ" dirty="0"/>
              <a:t>např. přípravné či podpůrné realizační činnosti</a:t>
            </a:r>
          </a:p>
          <a:p>
            <a:pPr lvl="1"/>
            <a:r>
              <a:rPr lang="cs-CZ" dirty="0"/>
              <a:t>(</a:t>
            </a:r>
            <a:r>
              <a:rPr lang="cs-CZ" i="1" dirty="0">
                <a:solidFill>
                  <a:srgbClr val="0000DC"/>
                </a:solidFill>
              </a:rPr>
              <a:t>Operativně organizační činnosti </a:t>
            </a:r>
            <a:r>
              <a:rPr lang="cs-CZ" dirty="0"/>
              <a:t>či</a:t>
            </a:r>
            <a:r>
              <a:rPr lang="cs-CZ" i="1" dirty="0">
                <a:solidFill>
                  <a:srgbClr val="0000DC"/>
                </a:solidFill>
              </a:rPr>
              <a:t> materiálně technické operace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656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Členění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Vnější formy činnosti VS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Adresát/</a:t>
            </a:r>
            <a:r>
              <a:rPr lang="cs-CZ" dirty="0" err="1">
                <a:solidFill>
                  <a:srgbClr val="0000DC"/>
                </a:solidFill>
              </a:rPr>
              <a:t>ka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mimo</a:t>
            </a:r>
            <a:r>
              <a:rPr lang="cs-CZ" dirty="0">
                <a:solidFill>
                  <a:srgbClr val="0000DC"/>
                </a:solidFill>
              </a:rPr>
              <a:t> struktury VS </a:t>
            </a:r>
          </a:p>
          <a:p>
            <a:pPr lvl="1"/>
            <a:r>
              <a:rPr lang="cs-CZ" dirty="0"/>
              <a:t>Např. vydávání právních předpisů, povolovací činnost, administrativní dozor…</a:t>
            </a:r>
          </a:p>
          <a:p>
            <a:pPr lvl="1"/>
            <a:r>
              <a:rPr lang="cs-CZ" dirty="0"/>
              <a:t>Sledují primární účel VS (chtěné působení ve společnosti)</a:t>
            </a:r>
          </a:p>
          <a:p>
            <a:pPr lvl="1"/>
            <a:endParaRPr lang="cs-CZ" dirty="0"/>
          </a:p>
          <a:p>
            <a:r>
              <a:rPr lang="cs-CZ" b="1" dirty="0"/>
              <a:t>Vnitřní formy činnosti VS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Adresát/</a:t>
            </a:r>
            <a:r>
              <a:rPr lang="cs-CZ" dirty="0" err="1">
                <a:solidFill>
                  <a:srgbClr val="0000DC"/>
                </a:solidFill>
              </a:rPr>
              <a:t>ka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„uvnitř“ </a:t>
            </a:r>
            <a:r>
              <a:rPr lang="cs-CZ" dirty="0">
                <a:solidFill>
                  <a:srgbClr val="0000DC"/>
                </a:solidFill>
              </a:rPr>
              <a:t>VS</a:t>
            </a:r>
          </a:p>
          <a:p>
            <a:pPr lvl="1"/>
            <a:r>
              <a:rPr lang="cs-CZ" dirty="0"/>
              <a:t>Obecně označovány např. jako </a:t>
            </a:r>
            <a:r>
              <a:rPr lang="cs-CZ" b="1" dirty="0"/>
              <a:t>interní akty řízení </a:t>
            </a:r>
            <a:r>
              <a:rPr lang="cs-CZ" dirty="0"/>
              <a:t>(podstata = </a:t>
            </a:r>
            <a:r>
              <a:rPr lang="cs-CZ" b="1" dirty="0"/>
              <a:t>vnitřní řízení VS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Základem jsou obecně </a:t>
            </a:r>
            <a:r>
              <a:rPr lang="cs-CZ" b="1" dirty="0"/>
              <a:t>hierarchické vztahy </a:t>
            </a:r>
            <a:r>
              <a:rPr lang="cs-CZ" dirty="0"/>
              <a:t>uvnitř struktury VS</a:t>
            </a:r>
          </a:p>
          <a:p>
            <a:pPr lvl="1"/>
            <a:r>
              <a:rPr lang="cs-CZ" dirty="0"/>
              <a:t>Mohou mít povahu individuální (např. označení </a:t>
            </a:r>
            <a:r>
              <a:rPr lang="cs-CZ" i="1" dirty="0">
                <a:solidFill>
                  <a:srgbClr val="0000DC"/>
                </a:solidFill>
              </a:rPr>
              <a:t>služební pokyn</a:t>
            </a:r>
            <a:r>
              <a:rPr lang="cs-CZ" dirty="0"/>
              <a:t>), tak normativní (např. označení </a:t>
            </a:r>
            <a:r>
              <a:rPr lang="cs-CZ" i="1" dirty="0">
                <a:solidFill>
                  <a:srgbClr val="0000DC"/>
                </a:solidFill>
              </a:rPr>
              <a:t>vnitřní předpis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Nemají závaznost navenek (jejich účinky se však takto mohou zprostředkovaně projevovat)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62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Právní formy činnosti VS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Normativní správní akty </a:t>
            </a:r>
            <a:r>
              <a:rPr lang="cs-CZ" dirty="0">
                <a:solidFill>
                  <a:srgbClr val="0000DC"/>
                </a:solidFill>
              </a:rPr>
              <a:t>(NSA)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Externí NSA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Interní NSA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Individuální správní akty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Externí ISA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Interní ISA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Smíšené správní akty </a:t>
            </a:r>
            <a:r>
              <a:rPr lang="cs-CZ" dirty="0">
                <a:solidFill>
                  <a:srgbClr val="0000DC"/>
                </a:solidFill>
              </a:rPr>
              <a:t>(SS)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Veřejnoprávní smlouvy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Faktické úkony s přímými právními důsledky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(Formalizované administrativní úkony)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995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4/ Přehled hlavních forem činnosti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Správní akty obecně </a:t>
            </a:r>
            <a:r>
              <a:rPr lang="cs-CZ" dirty="0"/>
              <a:t>(ISA, NSA, SSA)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Společné:</a:t>
            </a:r>
          </a:p>
          <a:p>
            <a:pPr lvl="1"/>
            <a:r>
              <a:rPr lang="cs-CZ" b="1" dirty="0"/>
              <a:t>Jednostranný</a:t>
            </a:r>
            <a:r>
              <a:rPr lang="cs-CZ" dirty="0"/>
              <a:t>, veřejně mocenský akt – </a:t>
            </a:r>
            <a:r>
              <a:rPr lang="cs-CZ" i="1" dirty="0">
                <a:solidFill>
                  <a:srgbClr val="0000DC"/>
                </a:solidFill>
              </a:rPr>
              <a:t>administrativněprávní metoda regulace</a:t>
            </a:r>
          </a:p>
          <a:p>
            <a:pPr lvl="1"/>
            <a:r>
              <a:rPr lang="cs-CZ" dirty="0"/>
              <a:t>Vydává </a:t>
            </a:r>
            <a:r>
              <a:rPr lang="cs-CZ" b="1" dirty="0"/>
              <a:t>příslušný správní orgán </a:t>
            </a:r>
            <a:r>
              <a:rPr lang="cs-CZ" dirty="0"/>
              <a:t>(zákonný základ)</a:t>
            </a:r>
          </a:p>
          <a:p>
            <a:pPr lvl="1"/>
            <a:r>
              <a:rPr lang="cs-CZ" dirty="0"/>
              <a:t>Pravidla </a:t>
            </a:r>
            <a:r>
              <a:rPr lang="cs-CZ" b="1" dirty="0"/>
              <a:t>postup a náležitosti aktu </a:t>
            </a:r>
            <a:r>
              <a:rPr lang="cs-CZ" dirty="0"/>
              <a:t>(zákonné požadavky)</a:t>
            </a:r>
          </a:p>
          <a:p>
            <a:pPr lvl="1"/>
            <a:r>
              <a:rPr lang="cs-CZ" b="1" dirty="0"/>
              <a:t>Obsahem </a:t>
            </a:r>
            <a:r>
              <a:rPr lang="cs-CZ" dirty="0"/>
              <a:t>typicky založení, změna nebo zrušení práv či povinností</a:t>
            </a:r>
          </a:p>
          <a:p>
            <a:pPr lvl="1"/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Rozdílné</a:t>
            </a:r>
            <a:r>
              <a:rPr lang="cs-CZ" dirty="0">
                <a:solidFill>
                  <a:srgbClr val="0000DC"/>
                </a:solidFill>
              </a:rPr>
              <a:t> – zejména zaměření (obsah):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Konkrétní</a:t>
            </a:r>
            <a:r>
              <a:rPr lang="cs-CZ" dirty="0"/>
              <a:t> (ISA)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Abstraktní</a:t>
            </a:r>
            <a:r>
              <a:rPr lang="cs-CZ" dirty="0"/>
              <a:t> (NSA)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Konkrétně-abstraktní </a:t>
            </a:r>
            <a:r>
              <a:rPr lang="cs-CZ" dirty="0"/>
              <a:t>či naopak (SSA)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3960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4/ Přehled hlavních forem činnosti VS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Individuální správní akty – charakteristika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Konkrétní</a:t>
            </a:r>
            <a:r>
              <a:rPr lang="cs-CZ" dirty="0">
                <a:solidFill>
                  <a:srgbClr val="0000DC"/>
                </a:solidFill>
              </a:rPr>
              <a:t> (individualizovaný) </a:t>
            </a:r>
            <a:r>
              <a:rPr lang="cs-CZ" b="1" dirty="0">
                <a:solidFill>
                  <a:srgbClr val="0000DC"/>
                </a:solidFill>
              </a:rPr>
              <a:t>předmět</a:t>
            </a:r>
          </a:p>
          <a:p>
            <a:pPr lvl="1"/>
            <a:r>
              <a:rPr lang="cs-CZ" dirty="0"/>
              <a:t>= Otázka, o které se rozhoduje – např. konkrétní právo či povinnost</a:t>
            </a:r>
          </a:p>
          <a:p>
            <a:pPr lvl="1"/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Konkrétní </a:t>
            </a:r>
            <a:r>
              <a:rPr lang="cs-CZ" dirty="0">
                <a:solidFill>
                  <a:srgbClr val="0000DC"/>
                </a:solidFill>
              </a:rPr>
              <a:t>(individualizovaný) </a:t>
            </a:r>
            <a:r>
              <a:rPr lang="cs-CZ" b="1" dirty="0">
                <a:solidFill>
                  <a:srgbClr val="0000DC"/>
                </a:solidFill>
              </a:rPr>
              <a:t>adresát</a:t>
            </a:r>
          </a:p>
          <a:p>
            <a:pPr lvl="1"/>
            <a:r>
              <a:rPr lang="cs-CZ" dirty="0"/>
              <a:t>= Individuální určení adresáta práva či povinnosti</a:t>
            </a:r>
          </a:p>
          <a:p>
            <a:pPr marL="324000" lvl="1" indent="0">
              <a:buNone/>
            </a:pPr>
            <a:endParaRPr lang="cs-CZ" b="1" dirty="0"/>
          </a:p>
          <a:p>
            <a:pPr lvl="1"/>
            <a:r>
              <a:rPr lang="cs-CZ" dirty="0"/>
              <a:t>Použití obecných právních pravidel na jednotlivé případy = </a:t>
            </a:r>
            <a:r>
              <a:rPr lang="cs-CZ" b="1" dirty="0"/>
              <a:t>akty aplikace práva</a:t>
            </a:r>
          </a:p>
          <a:p>
            <a:pPr lvl="1"/>
            <a:r>
              <a:rPr lang="cs-CZ" i="1" dirty="0"/>
              <a:t>(Založení, změna nebo zrušení práv či povinností v konkrétním případě)</a:t>
            </a:r>
          </a:p>
          <a:p>
            <a:pPr marL="324000" lvl="1" indent="0">
              <a:buNone/>
            </a:pPr>
            <a:endParaRPr lang="cs-CZ" b="1" dirty="0"/>
          </a:p>
          <a:p>
            <a:pPr lvl="1"/>
            <a:r>
              <a:rPr lang="cs-CZ" b="1" dirty="0"/>
              <a:t>Procesně </a:t>
            </a:r>
            <a:r>
              <a:rPr lang="cs-CZ" dirty="0"/>
              <a:t>typicky (ale ne výlučně) rozhodnutí podle správního řádu (viz SPP)</a:t>
            </a:r>
          </a:p>
          <a:p>
            <a:pPr lvl="1"/>
            <a:r>
              <a:rPr lang="cs-CZ" dirty="0"/>
              <a:t>Význam existence zákonné procesní úpravy (výhrada zákona, zákaz libovůle…)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42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Individuální správní akty – druhy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Konstitutivní </a:t>
            </a:r>
            <a:r>
              <a:rPr lang="cs-CZ" i="1" dirty="0"/>
              <a:t>(pro </a:t>
            </a:r>
            <a:r>
              <a:rPr lang="cs-CZ" i="1" dirty="0" err="1"/>
              <a:t>futuro</a:t>
            </a:r>
            <a:r>
              <a:rPr lang="cs-CZ" i="1" dirty="0"/>
              <a:t>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Deklaratorní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i="1" dirty="0"/>
              <a:t>(pro </a:t>
            </a:r>
            <a:r>
              <a:rPr lang="cs-CZ" i="1" dirty="0" err="1"/>
              <a:t>praeterito</a:t>
            </a:r>
            <a:r>
              <a:rPr lang="cs-CZ" i="1" dirty="0"/>
              <a:t>)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b="1" dirty="0" err="1">
                <a:solidFill>
                  <a:srgbClr val="0000DC"/>
                </a:solidFill>
              </a:rPr>
              <a:t>Oprávněnostní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(přiznává právo) či obdobně </a:t>
            </a:r>
            <a:r>
              <a:rPr lang="cs-CZ" b="1" dirty="0">
                <a:solidFill>
                  <a:srgbClr val="0000DC"/>
                </a:solidFill>
              </a:rPr>
              <a:t>pozitivní</a:t>
            </a:r>
            <a:r>
              <a:rPr lang="cs-CZ" dirty="0"/>
              <a:t> (vyhovující)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Povinnostní</a:t>
            </a:r>
            <a:r>
              <a:rPr lang="cs-CZ" dirty="0"/>
              <a:t> (ukládá povinnost) či obdobně </a:t>
            </a:r>
            <a:r>
              <a:rPr lang="cs-CZ" b="1" dirty="0">
                <a:solidFill>
                  <a:srgbClr val="0000DC"/>
                </a:solidFill>
              </a:rPr>
              <a:t>negativní </a:t>
            </a:r>
            <a:r>
              <a:rPr lang="cs-CZ" dirty="0"/>
              <a:t>(zamítající)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Meritorní </a:t>
            </a:r>
            <a:r>
              <a:rPr lang="cs-CZ" dirty="0"/>
              <a:t>(ve věci)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Procesní </a:t>
            </a:r>
            <a:r>
              <a:rPr lang="cs-CZ" dirty="0"/>
              <a:t>(pomocné)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Regulativní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(typické účinky ISA – založení, změna či zrušení práv či povinností) 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Neregulativní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(tzv. jiné úkony, viz dále)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228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Individuální správní akty – tzv. jiné úkony VS</a:t>
            </a:r>
          </a:p>
          <a:p>
            <a:pPr lvl="1"/>
            <a:r>
              <a:rPr lang="cs-CZ" dirty="0"/>
              <a:t>Jednostranné úkony správního orgánu, které nejsou výsledkem správního řízení</a:t>
            </a:r>
          </a:p>
          <a:p>
            <a:pPr lvl="1"/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Nemají formu </a:t>
            </a:r>
            <a:r>
              <a:rPr lang="cs-CZ" dirty="0">
                <a:solidFill>
                  <a:srgbClr val="0000DC"/>
                </a:solidFill>
              </a:rPr>
              <a:t>správního rozhodnutí </a:t>
            </a:r>
            <a:r>
              <a:rPr lang="cs-CZ" dirty="0"/>
              <a:t>(někdy jako tzv. </a:t>
            </a:r>
            <a:r>
              <a:rPr lang="cs-CZ" i="1" dirty="0" err="1">
                <a:solidFill>
                  <a:srgbClr val="0000DC"/>
                </a:solidFill>
              </a:rPr>
              <a:t>nonrozhodnutí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Zpravidla </a:t>
            </a:r>
            <a:r>
              <a:rPr lang="cs-CZ" b="1" dirty="0">
                <a:solidFill>
                  <a:srgbClr val="0000DC"/>
                </a:solidFill>
              </a:rPr>
              <a:t>nemají ani obsah </a:t>
            </a:r>
            <a:r>
              <a:rPr lang="cs-CZ" dirty="0">
                <a:solidFill>
                  <a:srgbClr val="0000DC"/>
                </a:solidFill>
              </a:rPr>
              <a:t>správního rozhodnutí </a:t>
            </a:r>
            <a:r>
              <a:rPr lang="cs-CZ" dirty="0"/>
              <a:t>(= nestanoví práva a povinnosti, ať již konstitutivně či deklaratorně atd.)</a:t>
            </a:r>
          </a:p>
          <a:p>
            <a:pPr lvl="1"/>
            <a:r>
              <a:rPr lang="cs-CZ" dirty="0"/>
              <a:t>= Neregulativní povaha či </a:t>
            </a:r>
            <a:r>
              <a:rPr lang="cs-CZ" dirty="0">
                <a:solidFill>
                  <a:srgbClr val="0000DC"/>
                </a:solidFill>
              </a:rPr>
              <a:t>právní význam nižší intenzity </a:t>
            </a:r>
            <a:r>
              <a:rPr lang="cs-CZ" dirty="0"/>
              <a:t>(avšak také výjimky)</a:t>
            </a:r>
          </a:p>
          <a:p>
            <a:pPr lvl="1"/>
            <a:r>
              <a:rPr lang="cs-CZ" dirty="0"/>
              <a:t>Stále však (autoritativní) </a:t>
            </a:r>
            <a:r>
              <a:rPr lang="cs-CZ" dirty="0">
                <a:solidFill>
                  <a:srgbClr val="0000DC"/>
                </a:solidFill>
              </a:rPr>
              <a:t>aplikace práva </a:t>
            </a:r>
            <a:r>
              <a:rPr lang="cs-CZ" dirty="0"/>
              <a:t>správním orgánem (v nejširším smyslu lze podřazovat pod </a:t>
            </a:r>
            <a:r>
              <a:rPr lang="cs-CZ" b="1" dirty="0"/>
              <a:t>ISA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Jsou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/>
              <a:t>méně formalizované</a:t>
            </a:r>
            <a:r>
              <a:rPr lang="cs-CZ" dirty="0"/>
              <a:t> (obecná úprava = </a:t>
            </a:r>
            <a:r>
              <a:rPr lang="cs-CZ" b="1" dirty="0"/>
              <a:t>SŘ</a:t>
            </a:r>
            <a:r>
              <a:rPr lang="cs-CZ" dirty="0"/>
              <a:t>)</a:t>
            </a:r>
          </a:p>
          <a:p>
            <a:pPr marL="1020150" lvl="2" indent="-285750">
              <a:lnSpc>
                <a:spcPct val="100000"/>
              </a:lnSpc>
              <a:buClr>
                <a:srgbClr val="0000DC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Ve SŘ výslovně: </a:t>
            </a:r>
            <a:r>
              <a:rPr kumimoji="0" lang="cs-CZ" b="0" i="1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</a:rPr>
              <a:t>vyjádření, osvědčení, ověření, sdělení</a:t>
            </a:r>
          </a:p>
          <a:p>
            <a:pPr marL="1020150" lvl="2" indent="-285750">
              <a:lnSpc>
                <a:spcPct val="100000"/>
              </a:lnSpc>
              <a:buClr>
                <a:srgbClr val="0000DC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kumimoji="0" lang="cs-CZ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SŘ se však aplikuje i na další případy obdobných úkonů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Podrobněji přednášky SP II (pro ISA i jiné úkony)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prezentace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/>
              <a:t>Zaměření tématu: </a:t>
            </a:r>
            <a:r>
              <a:rPr lang="cs-CZ" dirty="0"/>
              <a:t>Formy realizace (činnosti) veřejné správy – úvod: Přehled hlavních forem činnosti veřejné správy. Členění forem realizace; včetně hlediska právní závaznosti, právních důsledků a hlediska procesního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Osnova prezentace: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1/ Realizace veřejné správy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2/ Formy realizace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3/ Členění forem činnosti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4/ Přehled hlavních forem činnosti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5/ Požadavky a vady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sz="2000" b="1" dirty="0">
                <a:solidFill>
                  <a:schemeClr val="tx1"/>
                </a:solidFill>
              </a:rPr>
              <a:t>Cíl přednášky: </a:t>
            </a:r>
            <a:r>
              <a:rPr lang="cs-CZ" sz="2000" dirty="0">
                <a:solidFill>
                  <a:schemeClr val="tx1"/>
                </a:solidFill>
              </a:rPr>
              <a:t>Vymezit pojen realizace (činnosti) VS v jejích základních podobách, pojem forma činnosti VS a osvojit si základní členění těchto forem – včetně jejich vzájemného odlišení vysvětlení jejich základních rysů. </a:t>
            </a: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Normativní správní akty – charakteristika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Abstraktní</a:t>
            </a:r>
            <a:r>
              <a:rPr lang="cs-CZ" dirty="0">
                <a:solidFill>
                  <a:srgbClr val="0000DC"/>
                </a:solidFill>
              </a:rPr>
              <a:t> (obecný) </a:t>
            </a:r>
            <a:r>
              <a:rPr lang="cs-CZ" b="1" dirty="0">
                <a:solidFill>
                  <a:srgbClr val="0000DC"/>
                </a:solidFill>
              </a:rPr>
              <a:t>předmět</a:t>
            </a:r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Abstraktní</a:t>
            </a:r>
            <a:r>
              <a:rPr lang="cs-CZ" dirty="0">
                <a:solidFill>
                  <a:srgbClr val="0000DC"/>
                </a:solidFill>
              </a:rPr>
              <a:t> (blíže neurčený) </a:t>
            </a:r>
            <a:r>
              <a:rPr lang="cs-CZ" b="1" dirty="0">
                <a:solidFill>
                  <a:srgbClr val="0000DC"/>
                </a:solidFill>
              </a:rPr>
              <a:t>adresát</a:t>
            </a:r>
            <a:endParaRPr lang="cs-CZ" dirty="0"/>
          </a:p>
          <a:p>
            <a:pPr lvl="1"/>
            <a:r>
              <a:rPr lang="cs-CZ" dirty="0"/>
              <a:t>= Zaměřené </a:t>
            </a:r>
            <a:r>
              <a:rPr lang="cs-CZ" b="1" dirty="0"/>
              <a:t>na opakovatelné situace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Výraz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>
                <a:solidFill>
                  <a:srgbClr val="0000DC"/>
                </a:solidFill>
              </a:rPr>
              <a:t>normotvorné činnosti </a:t>
            </a:r>
            <a:r>
              <a:rPr lang="cs-CZ" dirty="0"/>
              <a:t>(nikoli aplikace práva)</a:t>
            </a:r>
          </a:p>
          <a:p>
            <a:pPr lvl="1"/>
            <a:r>
              <a:rPr lang="cs-CZ" dirty="0"/>
              <a:t>Vydávané </a:t>
            </a:r>
            <a:r>
              <a:rPr lang="cs-CZ" dirty="0">
                <a:solidFill>
                  <a:srgbClr val="0000DC"/>
                </a:solidFill>
              </a:rPr>
              <a:t>orgány VS</a:t>
            </a:r>
            <a:r>
              <a:rPr lang="cs-CZ" dirty="0"/>
              <a:t> v rámci normotvorné pravomoci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Mají </a:t>
            </a:r>
            <a:r>
              <a:rPr lang="cs-CZ" b="1" dirty="0">
                <a:solidFill>
                  <a:srgbClr val="0000DC"/>
                </a:solidFill>
              </a:rPr>
              <a:t>formu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obsah </a:t>
            </a:r>
            <a:r>
              <a:rPr lang="cs-CZ" dirty="0"/>
              <a:t>podzákonných právních předpisů (= obecná závaznost)</a:t>
            </a:r>
          </a:p>
          <a:p>
            <a:pPr lvl="1"/>
            <a:r>
              <a:rPr lang="cs-CZ" b="1" dirty="0"/>
              <a:t>Výjimka = vnitřní předpisy</a:t>
            </a:r>
            <a:r>
              <a:rPr lang="cs-CZ" dirty="0"/>
              <a:t>, které nemají povahu právních předpisů (stále ale jde o NSA)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Procesně</a:t>
            </a:r>
            <a:r>
              <a:rPr lang="cs-CZ" dirty="0"/>
              <a:t> zřetelně méně formalizované (avšak některé výslovné formální požadavky – zejména obligatorní </a:t>
            </a:r>
            <a:r>
              <a:rPr lang="cs-CZ" dirty="0">
                <a:solidFill>
                  <a:srgbClr val="0000DC"/>
                </a:solidFill>
              </a:rPr>
              <a:t>publikace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0543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Normativní správní akty – druhy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Vnější</a:t>
            </a:r>
            <a:r>
              <a:rPr lang="cs-CZ" dirty="0"/>
              <a:t> (podzákonné právní předpisy)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Vnitřní </a:t>
            </a:r>
            <a:r>
              <a:rPr lang="cs-CZ" dirty="0"/>
              <a:t>(vnitřní předpisy)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Sekundární </a:t>
            </a:r>
            <a:r>
              <a:rPr lang="cs-CZ" dirty="0"/>
              <a:t>(prováděcí povaha)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Prvotní </a:t>
            </a:r>
            <a:r>
              <a:rPr lang="cs-CZ" dirty="0"/>
              <a:t>(nová práva a povinnosti, nikoli provádění zákonného základu)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NSA státní správy </a:t>
            </a:r>
            <a:r>
              <a:rPr lang="cs-CZ" dirty="0"/>
              <a:t>(prováděcí povaha)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NSA samosprávy </a:t>
            </a:r>
            <a:r>
              <a:rPr lang="cs-CZ" dirty="0"/>
              <a:t>(obecně závazné vyhlášky, specificky tzv. statutární předpisy)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Podrobněji poslední dvě přednášky SP I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693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Smíšené správní akty</a:t>
            </a:r>
          </a:p>
          <a:p>
            <a:pPr lvl="1"/>
            <a:r>
              <a:rPr lang="cs-CZ" dirty="0"/>
              <a:t>Na </a:t>
            </a:r>
            <a:r>
              <a:rPr lang="cs-CZ" b="1" dirty="0"/>
              <a:t>pomezí ISA a NSA = </a:t>
            </a:r>
            <a:r>
              <a:rPr lang="cs-CZ" b="1" dirty="0">
                <a:solidFill>
                  <a:srgbClr val="0000DC"/>
                </a:solidFill>
              </a:rPr>
              <a:t>hybridní povaha</a:t>
            </a:r>
          </a:p>
          <a:p>
            <a:pPr lvl="1"/>
            <a:r>
              <a:rPr lang="cs-CZ" b="1" dirty="0"/>
              <a:t>Účel</a:t>
            </a:r>
            <a:r>
              <a:rPr lang="cs-CZ" dirty="0"/>
              <a:t> = konkretizovaná regulace pro neurčený okruh osob (např. územní plány)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Konkrétní a současně abstraktní předmět a adresát/</a:t>
            </a:r>
            <a:r>
              <a:rPr lang="cs-CZ" dirty="0" err="1"/>
              <a:t>ka</a:t>
            </a:r>
            <a:r>
              <a:rPr lang="cs-CZ" dirty="0"/>
              <a:t>, resp. </a:t>
            </a:r>
            <a:r>
              <a:rPr lang="cs-CZ" b="1" dirty="0"/>
              <a:t>kombinace: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Akty konkrétně-abstraktní </a:t>
            </a:r>
            <a:r>
              <a:rPr lang="cs-CZ" i="1" dirty="0"/>
              <a:t>(relativně konkrétní předmět a individuálně neurčení adresáti)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V praxi téměř výhradně tato varianta (takto judikaturou chápána zákonná forma </a:t>
            </a:r>
            <a:r>
              <a:rPr lang="cs-CZ" b="1" dirty="0"/>
              <a:t>opatření obecné povahy</a:t>
            </a:r>
            <a:r>
              <a:rPr lang="cs-CZ" dirty="0"/>
              <a:t>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Akty abstraktně-konkrétní </a:t>
            </a:r>
            <a:r>
              <a:rPr lang="cs-CZ" i="1" dirty="0"/>
              <a:t>(naopak)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Spíše aplikační akt </a:t>
            </a:r>
            <a:r>
              <a:rPr lang="cs-CZ" dirty="0"/>
              <a:t>(nemůže sám vytvářet nová práva a povinnosti), také </a:t>
            </a:r>
            <a:r>
              <a:rPr lang="cs-CZ" b="1" dirty="0"/>
              <a:t>procesně</a:t>
            </a:r>
            <a:r>
              <a:rPr lang="cs-CZ" dirty="0"/>
              <a:t> blíže ISA (správnímu rozhodnutí) – regulace vydávání ve správním řádu (</a:t>
            </a:r>
            <a:r>
              <a:rPr lang="cs-CZ" b="1" dirty="0"/>
              <a:t>OOP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Podrobněji přednáška SP II</a:t>
            </a:r>
          </a:p>
        </p:txBody>
      </p:sp>
    </p:spTree>
    <p:extLst>
      <p:ext uri="{BB962C8B-B14F-4D97-AF65-F5344CB8AC3E}">
        <p14:creationId xmlns:p14="http://schemas.microsoft.com/office/powerpoint/2010/main" val="1645116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Veřejnoprávní smlouvy – charakteristika</a:t>
            </a:r>
          </a:p>
          <a:p>
            <a:pPr lvl="1"/>
            <a:r>
              <a:rPr lang="cs-CZ" dirty="0"/>
              <a:t>Zakládá mění nebo ruší </a:t>
            </a:r>
            <a:r>
              <a:rPr lang="cs-CZ" b="1" dirty="0"/>
              <a:t>práva a povinnosti</a:t>
            </a:r>
            <a:r>
              <a:rPr lang="cs-CZ" dirty="0"/>
              <a:t> (jako zpravidla správní akt)</a:t>
            </a:r>
          </a:p>
          <a:p>
            <a:pPr lvl="1"/>
            <a:r>
              <a:rPr lang="cs-CZ" dirty="0"/>
              <a:t>Ale na modifikovaném </a:t>
            </a:r>
            <a:r>
              <a:rPr lang="cs-CZ" b="1" dirty="0"/>
              <a:t>smluvním základě </a:t>
            </a:r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atypičnost pro formy VS </a:t>
            </a:r>
            <a:r>
              <a:rPr lang="cs-CZ" dirty="0"/>
              <a:t>(</a:t>
            </a:r>
            <a:r>
              <a:rPr lang="cs-CZ" i="1" dirty="0"/>
              <a:t>smluvní konsensus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Dvoustranný </a:t>
            </a:r>
            <a:r>
              <a:rPr lang="cs-CZ" dirty="0">
                <a:solidFill>
                  <a:srgbClr val="0000DC"/>
                </a:solidFill>
              </a:rPr>
              <a:t>nebo vícestranný úkon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(Přičemž typicky </a:t>
            </a:r>
            <a:r>
              <a:rPr lang="cs-CZ" b="1" dirty="0"/>
              <a:t>jednou ze stran správní orgán</a:t>
            </a:r>
            <a:r>
              <a:rPr lang="cs-CZ" dirty="0"/>
              <a:t>, resp. subjekt VS – ale </a:t>
            </a:r>
            <a:r>
              <a:rPr lang="cs-CZ" b="1" dirty="0"/>
              <a:t>ne vždy</a:t>
            </a:r>
            <a:r>
              <a:rPr lang="cs-CZ" dirty="0"/>
              <a:t>…)</a:t>
            </a:r>
          </a:p>
          <a:p>
            <a:pPr lvl="1"/>
            <a:r>
              <a:rPr lang="cs-CZ" dirty="0"/>
              <a:t>Vícestrannost a smluvní základ </a:t>
            </a:r>
            <a:r>
              <a:rPr lang="cs-CZ" b="1" dirty="0"/>
              <a:t>indikují soukromoprávní povahu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(</a:t>
            </a:r>
            <a:r>
              <a:rPr lang="cs-CZ" i="1" dirty="0"/>
              <a:t>Horizontální – </a:t>
            </a:r>
            <a:r>
              <a:rPr lang="cs-CZ" b="1" i="1" dirty="0"/>
              <a:t>smluvní</a:t>
            </a:r>
            <a:r>
              <a:rPr lang="cs-CZ" b="1" dirty="0"/>
              <a:t> v. </a:t>
            </a:r>
            <a:r>
              <a:rPr lang="cs-CZ" b="1" i="1" dirty="0"/>
              <a:t>administrativněprávní</a:t>
            </a:r>
            <a:r>
              <a:rPr lang="cs-CZ" b="1" dirty="0"/>
              <a:t> metoda</a:t>
            </a:r>
            <a:r>
              <a:rPr lang="cs-CZ" dirty="0"/>
              <a:t> regulace)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ALE</a:t>
            </a:r>
            <a:r>
              <a:rPr lang="cs-CZ" dirty="0"/>
              <a:t> současně zřetelný </a:t>
            </a:r>
            <a:r>
              <a:rPr lang="cs-CZ" b="1" dirty="0"/>
              <a:t>veřejnoprávní rozměr</a:t>
            </a:r>
            <a:r>
              <a:rPr lang="cs-CZ" dirty="0"/>
              <a:t>, zejm.: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dirty="0">
                <a:solidFill>
                  <a:srgbClr val="0000DC"/>
                </a:solidFill>
              </a:rPr>
              <a:t>jednak musí jít o práva a povinnosti </a:t>
            </a:r>
            <a:r>
              <a:rPr lang="cs-CZ" b="1" u="sng" dirty="0">
                <a:solidFill>
                  <a:srgbClr val="0000DC"/>
                </a:solidFill>
              </a:rPr>
              <a:t>v oblasti správního práva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(= </a:t>
            </a:r>
            <a:r>
              <a:rPr lang="cs-CZ" b="1" i="1" dirty="0"/>
              <a:t>veřejná </a:t>
            </a:r>
            <a:r>
              <a:rPr lang="cs-CZ" b="1" i="1" dirty="0" err="1"/>
              <a:t>pr</a:t>
            </a:r>
            <a:r>
              <a:rPr lang="cs-CZ" b="1" i="1" dirty="0"/>
              <a:t>. a po.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2/ rovné postavení jen </a:t>
            </a:r>
            <a:r>
              <a:rPr lang="cs-CZ" b="1" u="sng" dirty="0">
                <a:solidFill>
                  <a:srgbClr val="0000DC"/>
                </a:solidFill>
              </a:rPr>
              <a:t>při uzavírání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(později či také při neuzavření již nikoli)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3/ </a:t>
            </a:r>
            <a:r>
              <a:rPr lang="cs-CZ" dirty="0">
                <a:solidFill>
                  <a:srgbClr val="0000DC"/>
                </a:solidFill>
              </a:rPr>
              <a:t>spojené s </a:t>
            </a:r>
            <a:r>
              <a:rPr lang="cs-CZ" b="1" u="sng" dirty="0">
                <a:solidFill>
                  <a:srgbClr val="0000DC"/>
                </a:solidFill>
              </a:rPr>
              <a:t>veřejným zájmem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5327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Veřejnoprávní smlouvy – druhy</a:t>
            </a:r>
          </a:p>
          <a:p>
            <a:pPr lvl="1"/>
            <a:r>
              <a:rPr lang="cs-CZ" b="1" dirty="0"/>
              <a:t>Procesně </a:t>
            </a:r>
            <a:r>
              <a:rPr lang="cs-CZ" dirty="0"/>
              <a:t>– jejich vymezení a úpravu uzavírání obsahuje </a:t>
            </a:r>
            <a:r>
              <a:rPr lang="cs-CZ" b="1" dirty="0"/>
              <a:t>SŘ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Zde také rozlišované </a:t>
            </a:r>
            <a:r>
              <a:rPr lang="cs-CZ" b="1" dirty="0"/>
              <a:t>druhy</a:t>
            </a:r>
            <a:r>
              <a:rPr lang="cs-CZ" dirty="0"/>
              <a:t>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Koordinační </a:t>
            </a:r>
            <a:r>
              <a:rPr lang="cs-CZ" dirty="0"/>
              <a:t>(spolupráce)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Subordinační </a:t>
            </a:r>
            <a:r>
              <a:rPr lang="cs-CZ" dirty="0"/>
              <a:t>(typicky nahrazují rozhodnutí)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Mezi účastníky </a:t>
            </a:r>
            <a:r>
              <a:rPr lang="cs-CZ" dirty="0"/>
              <a:t>(převod práv a povinností mezi účastníky správního řízení)</a:t>
            </a:r>
          </a:p>
          <a:p>
            <a:pPr lvl="1"/>
            <a:r>
              <a:rPr lang="cs-CZ" dirty="0"/>
              <a:t>(Možné jsou však také jiné veřejnoprávní smlouvy dle zvláštních předpisů)</a:t>
            </a:r>
          </a:p>
          <a:p>
            <a:pPr lvl="1"/>
            <a:endParaRPr lang="cs-CZ" b="1" dirty="0"/>
          </a:p>
          <a:p>
            <a:pPr lvl="1"/>
            <a:r>
              <a:rPr lang="cs-CZ" b="1" i="1" dirty="0"/>
              <a:t>Pozor </a:t>
            </a:r>
            <a:r>
              <a:rPr lang="cs-CZ" i="1" dirty="0"/>
              <a:t>na odlišení veřejnoprávních smluv od jiných smluv</a:t>
            </a:r>
          </a:p>
          <a:p>
            <a:pPr lvl="1"/>
            <a:endParaRPr lang="cs-CZ" i="1" dirty="0"/>
          </a:p>
          <a:p>
            <a:pPr lvl="1"/>
            <a:r>
              <a:rPr lang="cs-CZ" i="1" dirty="0"/>
              <a:t>Podrobněji viz přednáška SP II</a:t>
            </a:r>
          </a:p>
          <a:p>
            <a:pPr lvl="1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57538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Veřejnoprávní smlouvy – a jiné smlouvy…</a:t>
            </a:r>
          </a:p>
          <a:p>
            <a:pPr lvl="1"/>
            <a:r>
              <a:rPr lang="cs-CZ" dirty="0"/>
              <a:t>Ne všechny smlouvy ve VS = veřejnoprávní, rozlišení </a:t>
            </a:r>
            <a:r>
              <a:rPr lang="cs-CZ" b="1" dirty="0"/>
              <a:t>podle povahy právních vztahů</a:t>
            </a:r>
            <a:r>
              <a:rPr lang="cs-CZ" dirty="0"/>
              <a:t>: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1/ Veřejnoprávní smlouvy </a:t>
            </a:r>
            <a:r>
              <a:rPr lang="cs-CZ" dirty="0"/>
              <a:t>= </a:t>
            </a:r>
            <a:r>
              <a:rPr lang="cs-CZ" b="1" dirty="0"/>
              <a:t>veřejnoprávní vztahy</a:t>
            </a:r>
            <a:endParaRPr lang="cs-CZ" dirty="0"/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2/ Smlouvy „k uspokojování potřeb subjektu VS“</a:t>
            </a:r>
          </a:p>
          <a:p>
            <a:pPr lvl="2"/>
            <a:r>
              <a:rPr lang="cs-CZ" i="1" dirty="0"/>
              <a:t>(Oblast </a:t>
            </a:r>
            <a:r>
              <a:rPr lang="cs-CZ" i="1" dirty="0" err="1"/>
              <a:t>nevrchnostenské</a:t>
            </a:r>
            <a:r>
              <a:rPr lang="cs-CZ" b="1" i="1" dirty="0"/>
              <a:t> </a:t>
            </a:r>
            <a:r>
              <a:rPr lang="cs-CZ" i="1" dirty="0"/>
              <a:t>veřejné správy)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Stále</a:t>
            </a:r>
            <a:r>
              <a:rPr lang="cs-CZ" b="1" dirty="0"/>
              <a:t> v základu soukromoprávní vztahy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Typicky majetkoprávní jednání subjektů VS (nabývání či nakládání s tzv. veřejným majetkem)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Ale i zde určitá veřejnoprávní omezení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lvl="1"/>
            <a:r>
              <a:rPr lang="cs-CZ" b="1" i="1" dirty="0"/>
              <a:t>Poznámka: </a:t>
            </a:r>
            <a:r>
              <a:rPr lang="cs-CZ" i="1" dirty="0"/>
              <a:t>Obecnější problematika odlišení soukromého a veřejného práva – většinou poznáme, ale někdy obtížné (absence ostré hranice…)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Faktické úkony s přímými právními důsledky – charakteristika</a:t>
            </a:r>
          </a:p>
          <a:p>
            <a:pPr lvl="1"/>
            <a:r>
              <a:rPr lang="cs-CZ" dirty="0"/>
              <a:t>Specifická </a:t>
            </a:r>
            <a:r>
              <a:rPr lang="cs-CZ" b="1" dirty="0"/>
              <a:t>forma činnosti VS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Bez</a:t>
            </a:r>
            <a:r>
              <a:rPr lang="cs-CZ" dirty="0">
                <a:solidFill>
                  <a:srgbClr val="0000DC"/>
                </a:solidFill>
              </a:rPr>
              <a:t> procesní stránky </a:t>
            </a:r>
            <a:r>
              <a:rPr lang="cs-CZ" dirty="0"/>
              <a:t>(dané povahou věci – pro některé situace)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Např. bezodkladná ochrana života, zdraví, majetku či jiné významné právem chráněné hodnoty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Ale současně vyžadují </a:t>
            </a:r>
            <a:r>
              <a:rPr lang="cs-CZ" b="1" dirty="0"/>
              <a:t>právní základ a podmínky provedení </a:t>
            </a:r>
            <a:r>
              <a:rPr lang="cs-CZ" dirty="0"/>
              <a:t>(stále výkon veřejné moci obecně podléhající výhradě zákona) – zejména požadavek</a:t>
            </a:r>
            <a:r>
              <a:rPr lang="cs-CZ" b="1" dirty="0"/>
              <a:t> přiměřenosti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Procesně </a:t>
            </a:r>
            <a:r>
              <a:rPr lang="cs-CZ" dirty="0"/>
              <a:t>není upraveno ve SŘ, ale úprava ve zvláštních zákonech (např. zákon č. 273/2008 Sb., o Policii České republiky)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Faktické úkony s přímými právními důsledky – druhy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Závazné příkazy </a:t>
            </a:r>
            <a:r>
              <a:rPr lang="cs-CZ" dirty="0">
                <a:solidFill>
                  <a:srgbClr val="0000DC"/>
                </a:solidFill>
              </a:rPr>
              <a:t>(pokyny) </a:t>
            </a:r>
            <a:r>
              <a:rPr lang="cs-CZ" dirty="0"/>
              <a:t>– např. řízení dopravy na pozemních komunikacích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Bezprostřední zákroky </a:t>
            </a:r>
            <a:r>
              <a:rPr lang="cs-CZ" dirty="0">
                <a:solidFill>
                  <a:srgbClr val="0000DC"/>
                </a:solidFill>
              </a:rPr>
              <a:t>(zásahy) </a:t>
            </a:r>
            <a:r>
              <a:rPr lang="cs-CZ" dirty="0"/>
              <a:t>– např. zákroky podle zákona o polici ČR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(Jiné) donucovací úkony </a:t>
            </a:r>
            <a:r>
              <a:rPr lang="cs-CZ" dirty="0"/>
              <a:t>– např. předvolání či exekuční úkony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Podrobněji přednáška SP II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1464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Přehled hlavních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Formalizované administrativní úkony</a:t>
            </a:r>
          </a:p>
          <a:p>
            <a:pPr lvl="1"/>
            <a:r>
              <a:rPr lang="cs-CZ" dirty="0"/>
              <a:t>Spadají sem </a:t>
            </a:r>
            <a:r>
              <a:rPr lang="cs-CZ" b="1" dirty="0">
                <a:solidFill>
                  <a:srgbClr val="0000DC"/>
                </a:solidFill>
              </a:rPr>
              <a:t>zejména </a:t>
            </a:r>
            <a:r>
              <a:rPr lang="cs-CZ" dirty="0">
                <a:solidFill>
                  <a:srgbClr val="0000DC"/>
                </a:solidFill>
              </a:rPr>
              <a:t>úkony registrační a evidenční </a:t>
            </a:r>
            <a:r>
              <a:rPr lang="cs-CZ" dirty="0"/>
              <a:t>(vedení různých registrů, rejstříků, seznamů aj. evidencí) </a:t>
            </a:r>
          </a:p>
          <a:p>
            <a:pPr lvl="1"/>
            <a:r>
              <a:rPr lang="cs-CZ" dirty="0"/>
              <a:t>Právní úprava předepisuje obsah, formu, podmínky a způsob vedení (včetně práv a povinností)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Souvisí s </a:t>
            </a:r>
            <a:r>
              <a:rPr lang="cs-CZ" b="1" dirty="0"/>
              <a:t>prací VS s informacemi </a:t>
            </a:r>
            <a:r>
              <a:rPr lang="cs-CZ" dirty="0"/>
              <a:t>(s tzv. agendovými informačními systémy a základními registry)</a:t>
            </a:r>
          </a:p>
        </p:txBody>
      </p:sp>
    </p:spTree>
    <p:extLst>
      <p:ext uri="{BB962C8B-B14F-4D97-AF65-F5344CB8AC3E}">
        <p14:creationId xmlns:p14="http://schemas.microsoft.com/office/powerpoint/2010/main" val="2638464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Požadavky a vady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Požadavky na činnost VS</a:t>
            </a:r>
          </a:p>
          <a:p>
            <a:pPr lvl="1"/>
            <a:r>
              <a:rPr lang="cs-CZ" dirty="0"/>
              <a:t>Zejména </a:t>
            </a:r>
            <a:r>
              <a:rPr lang="cs-CZ" b="1" dirty="0">
                <a:solidFill>
                  <a:srgbClr val="0000DC"/>
                </a:solidFill>
              </a:rPr>
              <a:t>zákonnost </a:t>
            </a:r>
            <a:r>
              <a:rPr lang="cs-CZ" dirty="0">
                <a:solidFill>
                  <a:srgbClr val="0000DC"/>
                </a:solidFill>
              </a:rPr>
              <a:t>(zásada legality)</a:t>
            </a:r>
            <a:r>
              <a:rPr lang="cs-CZ" dirty="0"/>
              <a:t>, ale i jiná hlediska (účelnost, hospodárnost atd.)</a:t>
            </a:r>
          </a:p>
          <a:p>
            <a:pPr lvl="1"/>
            <a:r>
              <a:rPr lang="cs-CZ" dirty="0"/>
              <a:t>V případě vady ovšem </a:t>
            </a:r>
            <a:r>
              <a:rPr lang="cs-CZ" b="1" dirty="0"/>
              <a:t>nepostrádají právní účinky </a:t>
            </a:r>
            <a:r>
              <a:rPr lang="cs-CZ" dirty="0"/>
              <a:t>– obecně </a:t>
            </a:r>
            <a:r>
              <a:rPr lang="cs-CZ" dirty="0">
                <a:solidFill>
                  <a:srgbClr val="0000DC"/>
                </a:solidFill>
              </a:rPr>
              <a:t>presumpce bezvadnosti </a:t>
            </a:r>
            <a:r>
              <a:rPr lang="cs-CZ" dirty="0"/>
              <a:t>(někdy také presumpce správnosti či platnosti)</a:t>
            </a:r>
          </a:p>
          <a:p>
            <a:pPr lvl="1"/>
            <a:r>
              <a:rPr lang="cs-CZ" dirty="0"/>
              <a:t>Vada pouze </a:t>
            </a:r>
            <a:r>
              <a:rPr lang="cs-CZ" b="1" dirty="0"/>
              <a:t>základ pro přezkoumatelnost </a:t>
            </a:r>
            <a:r>
              <a:rPr lang="cs-CZ" dirty="0"/>
              <a:t>právními prostředky (změna, zrušení, sistace – specifické pro různé formy)</a:t>
            </a:r>
          </a:p>
          <a:p>
            <a:pPr lvl="1"/>
            <a:r>
              <a:rPr lang="cs-CZ" dirty="0"/>
              <a:t>Ochrana </a:t>
            </a:r>
            <a:r>
              <a:rPr lang="cs-CZ" b="1" dirty="0"/>
              <a:t>právní jistoty </a:t>
            </a:r>
            <a:r>
              <a:rPr lang="cs-CZ" dirty="0"/>
              <a:t>– obecně důvěry v akty veřejné moci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Podrobněji následující přednáška SP I</a:t>
            </a:r>
          </a:p>
        </p:txBody>
      </p:sp>
    </p:spTree>
    <p:extLst>
      <p:ext uri="{BB962C8B-B14F-4D97-AF65-F5344CB8AC3E}">
        <p14:creationId xmlns:p14="http://schemas.microsoft.com/office/powerpoint/2010/main" val="271099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Realizace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Organizace VS</a:t>
            </a:r>
          </a:p>
          <a:p>
            <a:pPr lvl="1"/>
            <a:r>
              <a:rPr lang="cs-CZ" dirty="0"/>
              <a:t>Struktura (správních orgánů, ale i veřejných subjektů, vnitřních útvarů, personální apod.)</a:t>
            </a:r>
          </a:p>
          <a:p>
            <a:pPr lvl="1"/>
            <a:r>
              <a:rPr lang="cs-CZ" dirty="0"/>
              <a:t>Tzv. </a:t>
            </a:r>
            <a:r>
              <a:rPr lang="cs-CZ" dirty="0">
                <a:solidFill>
                  <a:srgbClr val="0000DC"/>
                </a:solidFill>
              </a:rPr>
              <a:t>statické pojetí VS</a:t>
            </a:r>
          </a:p>
          <a:p>
            <a:pPr lvl="1"/>
            <a:endParaRPr lang="cs-CZ" b="1" dirty="0"/>
          </a:p>
          <a:p>
            <a:r>
              <a:rPr lang="cs-CZ" b="1" dirty="0"/>
              <a:t>Činnost VS</a:t>
            </a:r>
          </a:p>
          <a:p>
            <a:pPr lvl="1"/>
            <a:r>
              <a:rPr lang="cs-CZ" dirty="0"/>
              <a:t>Působení VS na společnost</a:t>
            </a:r>
          </a:p>
          <a:p>
            <a:pPr lvl="1"/>
            <a:r>
              <a:rPr lang="cs-CZ" dirty="0"/>
              <a:t>Ale i vnitřní činnosti</a:t>
            </a:r>
          </a:p>
          <a:p>
            <a:pPr lvl="1"/>
            <a:r>
              <a:rPr lang="cs-CZ" dirty="0"/>
              <a:t>Tzv. </a:t>
            </a:r>
            <a:r>
              <a:rPr lang="cs-CZ" dirty="0">
                <a:solidFill>
                  <a:srgbClr val="0000DC"/>
                </a:solidFill>
              </a:rPr>
              <a:t>dynamické pojetí VS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Také označována jako </a:t>
            </a:r>
            <a:r>
              <a:rPr lang="cs-CZ" b="1" dirty="0">
                <a:solidFill>
                  <a:srgbClr val="0000DC"/>
                </a:solidFill>
              </a:rPr>
              <a:t>realizace VS </a:t>
            </a:r>
            <a:r>
              <a:rPr lang="cs-CZ" dirty="0"/>
              <a:t>(obdobné vyjádření téhož)</a:t>
            </a:r>
          </a:p>
          <a:p>
            <a:pPr lvl="1"/>
            <a:r>
              <a:rPr lang="cs-CZ" dirty="0"/>
              <a:t>Ale </a:t>
            </a:r>
            <a:r>
              <a:rPr lang="cs-CZ" b="1" dirty="0"/>
              <a:t>možná přesnější</a:t>
            </a:r>
            <a:r>
              <a:rPr lang="cs-CZ" dirty="0"/>
              <a:t>, protože činnost na první pohled vylučuje nečinnost (není přesné)</a:t>
            </a:r>
          </a:p>
        </p:txBody>
      </p:sp>
    </p:spTree>
    <p:extLst>
      <p:ext uri="{BB962C8B-B14F-4D97-AF65-F5344CB8AC3E}">
        <p14:creationId xmlns:p14="http://schemas.microsoft.com/office/powerpoint/2010/main" val="101910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Požadavky a vady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Možné vady</a:t>
            </a:r>
          </a:p>
          <a:p>
            <a:pPr lvl="1"/>
            <a:r>
              <a:rPr lang="cs-CZ" dirty="0"/>
              <a:t>Specifické </a:t>
            </a:r>
            <a:r>
              <a:rPr lang="cs-CZ" b="1" dirty="0"/>
              <a:t>pro různé kategorie </a:t>
            </a:r>
            <a:r>
              <a:rPr lang="cs-CZ" dirty="0"/>
              <a:t>forem činnosti (nejvíce strukturované v případě ISA), obecně např.: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Vady obsahu</a:t>
            </a:r>
            <a:r>
              <a:rPr lang="cs-CZ" dirty="0"/>
              <a:t> (zvoleného řešení) či </a:t>
            </a:r>
            <a:r>
              <a:rPr lang="cs-CZ" dirty="0">
                <a:solidFill>
                  <a:srgbClr val="0000DC"/>
                </a:solidFill>
              </a:rPr>
              <a:t>formy</a:t>
            </a:r>
            <a:r>
              <a:rPr lang="cs-CZ" dirty="0"/>
              <a:t> (ve formálních náležitostech)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Vady právní </a:t>
            </a:r>
            <a:r>
              <a:rPr lang="cs-CZ" dirty="0"/>
              <a:t>(aplikaci právních norem) či </a:t>
            </a:r>
            <a:r>
              <a:rPr lang="cs-CZ" dirty="0">
                <a:solidFill>
                  <a:srgbClr val="0000DC"/>
                </a:solidFill>
              </a:rPr>
              <a:t>skutkové</a:t>
            </a:r>
            <a:r>
              <a:rPr lang="cs-CZ" dirty="0"/>
              <a:t> (zjištění skutkového stavu, probíhá-li)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Nicotnost </a:t>
            </a:r>
            <a:r>
              <a:rPr lang="cs-CZ" dirty="0"/>
              <a:t>(závažné vady, pro které neuplatněna presumpce bezvadnosti – na akt od počátku pohlíženo jako na neexistující – někdy však nutno autoritativně určit)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Procesní vady </a:t>
            </a:r>
            <a:r>
              <a:rPr lang="cs-CZ" dirty="0"/>
              <a:t>(vady procesního postupu – např. vady správního řízení)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Podrobněji následující zejména SPP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330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realizace (činnosti) veřejné správy – úvod: Přehled forem, členění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Děkuji za pozornost</a:t>
            </a:r>
          </a:p>
          <a:p>
            <a:r>
              <a:rPr lang="cs-CZ" dirty="0"/>
              <a:t>Dotazy?</a:t>
            </a:r>
          </a:p>
          <a:p>
            <a:pPr lvl="1"/>
            <a:endParaRPr lang="cs-CZ" dirty="0"/>
          </a:p>
          <a:p>
            <a:r>
              <a:rPr lang="cs-CZ" dirty="0"/>
              <a:t>Literatura: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PRŮCHA, Petr. </a:t>
            </a:r>
            <a:r>
              <a:rPr lang="cs-CZ" i="1" dirty="0">
                <a:solidFill>
                  <a:srgbClr val="0000DC"/>
                </a:solidFill>
              </a:rPr>
              <a:t>Správní právo: obecná část. </a:t>
            </a:r>
            <a:r>
              <a:rPr lang="cs-CZ" dirty="0">
                <a:solidFill>
                  <a:srgbClr val="0000DC"/>
                </a:solidFill>
              </a:rPr>
              <a:t>9., doplněné a aktualizované vydání. Učebnice Právnické fakulty MU. Brno: Masarykova univerzita, 2024. ISBN 978-80-280-0503-0.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27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Realizace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Činnost VS – obsah</a:t>
            </a:r>
          </a:p>
          <a:p>
            <a:pPr lvl="1"/>
            <a:r>
              <a:rPr lang="cs-CZ" dirty="0"/>
              <a:t>Cíle a úkoly VS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Funkce VS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Metody působení VS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Formy realizace (činnosti) VS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Cíle a úkoly </a:t>
            </a:r>
            <a:r>
              <a:rPr lang="cs-CZ" dirty="0"/>
              <a:t>= dosahování předpokládaných </a:t>
            </a:r>
            <a:r>
              <a:rPr lang="cs-CZ" b="1" dirty="0"/>
              <a:t>výsledků</a:t>
            </a:r>
            <a:r>
              <a:rPr lang="cs-CZ" dirty="0"/>
              <a:t> (zpravidla stanovených zákony)</a:t>
            </a:r>
          </a:p>
          <a:p>
            <a:pPr lvl="1"/>
            <a:r>
              <a:rPr lang="cs-CZ" b="1" dirty="0"/>
              <a:t>Funkce VS </a:t>
            </a:r>
            <a:r>
              <a:rPr lang="cs-CZ" dirty="0"/>
              <a:t>= </a:t>
            </a:r>
            <a:r>
              <a:rPr lang="cs-CZ" b="1" dirty="0"/>
              <a:t>regulativní</a:t>
            </a:r>
            <a:r>
              <a:rPr lang="cs-CZ" dirty="0"/>
              <a:t> a mocenské ochrany (obecné), konkrétněji řada dalších</a:t>
            </a:r>
          </a:p>
          <a:p>
            <a:pPr lvl="1"/>
            <a:r>
              <a:rPr lang="cs-CZ" b="1" dirty="0"/>
              <a:t>Metody působení VS </a:t>
            </a:r>
            <a:r>
              <a:rPr lang="cs-CZ" dirty="0"/>
              <a:t>= </a:t>
            </a:r>
            <a:r>
              <a:rPr lang="cs-CZ" b="1" dirty="0"/>
              <a:t>administrativní</a:t>
            </a:r>
            <a:r>
              <a:rPr lang="cs-CZ" dirty="0"/>
              <a:t>, ekonomické, organizační</a:t>
            </a:r>
          </a:p>
          <a:p>
            <a:pPr lvl="1"/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Formy realizace </a:t>
            </a:r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finální, vnější výraz činnosti správních orgánů, resp. konkretizují a projevují činnost VS navenek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Formy realizace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Více kategorií forem</a:t>
            </a:r>
            <a:endParaRPr lang="cs-CZ" dirty="0"/>
          </a:p>
          <a:p>
            <a:pPr lvl="1"/>
            <a:r>
              <a:rPr lang="cs-CZ" dirty="0">
                <a:sym typeface="Wingdings" panose="05000000000000000000" pitchFamily="2" charset="2"/>
              </a:rPr>
              <a:t>Pozor – existuje jednak </a:t>
            </a:r>
            <a:r>
              <a:rPr lang="cs-CZ" b="1" dirty="0">
                <a:sym typeface="Wingdings" panose="05000000000000000000" pitchFamily="2" charset="2"/>
              </a:rPr>
              <a:t>mnohost forem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Obecně – VS je příliš </a:t>
            </a:r>
            <a:r>
              <a:rPr lang="cs-CZ" b="1" dirty="0">
                <a:sym typeface="Wingdings" panose="05000000000000000000" pitchFamily="2" charset="2"/>
              </a:rPr>
              <a:t>složitá</a:t>
            </a:r>
            <a:r>
              <a:rPr lang="cs-CZ" dirty="0">
                <a:sym typeface="Wingdings" panose="05000000000000000000" pitchFamily="2" charset="2"/>
              </a:rPr>
              <a:t>, aby si vystačila s jednou formou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ym typeface="Wingdings" panose="05000000000000000000" pitchFamily="2" charset="2"/>
              </a:rPr>
              <a:t>Jedna forma pro vše by vedla k </a:t>
            </a:r>
            <a:r>
              <a:rPr lang="cs-CZ" b="1" dirty="0">
                <a:sym typeface="Wingdings" panose="05000000000000000000" pitchFamily="2" charset="2"/>
              </a:rPr>
              <a:t>neefektivnosti</a:t>
            </a:r>
            <a:r>
              <a:rPr lang="cs-CZ" dirty="0">
                <a:sym typeface="Wingdings" panose="05000000000000000000" pitchFamily="2" charset="2"/>
              </a:rPr>
              <a:t> (např. normativní regulace prostřednictvím individualizovaného rozhodování = miliony nových rozhodnutí…)</a:t>
            </a:r>
          </a:p>
          <a:p>
            <a:pPr marL="324000" lvl="1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pl-PL" dirty="0">
                <a:sym typeface="Wingdings" panose="05000000000000000000" pitchFamily="2" charset="2"/>
              </a:rPr>
              <a:t>Vedte toho také </a:t>
            </a:r>
            <a:r>
              <a:rPr lang="pl-PL" b="1" dirty="0">
                <a:sym typeface="Wingdings" panose="05000000000000000000" pitchFamily="2" charset="2"/>
              </a:rPr>
              <a:t>více různých pojetí „forem“</a:t>
            </a:r>
            <a:endParaRPr lang="cs-CZ" b="1" dirty="0">
              <a:sym typeface="Wingdings" panose="05000000000000000000" pitchFamily="2" charset="2"/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  <a:sym typeface="Wingdings" panose="05000000000000000000" pitchFamily="2" charset="2"/>
              </a:rPr>
              <a:t>Formy jako teoretické kategorie </a:t>
            </a:r>
            <a:r>
              <a:rPr lang="cs-CZ" dirty="0">
                <a:sym typeface="Wingdings" panose="05000000000000000000" pitchFamily="2" charset="2"/>
              </a:rPr>
              <a:t>(tomu se věnujeme nyní a následně v SP II)</a:t>
            </a:r>
          </a:p>
          <a:p>
            <a:pPr lvl="1"/>
            <a:r>
              <a:rPr lang="cs-CZ" i="1" dirty="0">
                <a:solidFill>
                  <a:srgbClr val="0000DC"/>
                </a:solidFill>
                <a:sym typeface="Wingdings" panose="05000000000000000000" pitchFamily="2" charset="2"/>
              </a:rPr>
              <a:t>Zákonné formy činnosti VS </a:t>
            </a:r>
            <a:r>
              <a:rPr lang="cs-CZ" dirty="0">
                <a:sym typeface="Wingdings" panose="05000000000000000000" pitchFamily="2" charset="2"/>
              </a:rPr>
              <a:t>(tomu se budete věnovat zejména v SPP)</a:t>
            </a:r>
          </a:p>
          <a:p>
            <a:pPr lvl="1"/>
            <a:r>
              <a:rPr lang="cs-CZ" i="1" dirty="0">
                <a:solidFill>
                  <a:srgbClr val="0000DC"/>
                </a:solidFill>
                <a:sym typeface="Wingdings" panose="05000000000000000000" pitchFamily="2" charset="2"/>
              </a:rPr>
              <a:t>Jiné související formy </a:t>
            </a:r>
            <a:r>
              <a:rPr lang="cs-CZ" dirty="0">
                <a:sym typeface="Wingdings" panose="05000000000000000000" pitchFamily="2" charset="2"/>
              </a:rPr>
              <a:t>(zejména v SP II)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74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Formy realizace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Teoretické formy 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b="1" dirty="0">
                <a:solidFill>
                  <a:srgbClr val="0000DC"/>
                </a:solidFill>
              </a:rPr>
              <a:t>Teoretické konstrukty</a:t>
            </a:r>
          </a:p>
          <a:p>
            <a:pPr lvl="1"/>
            <a:r>
              <a:rPr lang="cs-CZ" dirty="0"/>
              <a:t>Vědecký přístup (přehlednost, klasifikace atd.), racionální metody, abstrakce praxe 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Spíše </a:t>
            </a:r>
            <a:r>
              <a:rPr lang="cs-CZ" b="1" dirty="0">
                <a:sym typeface="Wingdings" panose="05000000000000000000" pitchFamily="2" charset="2"/>
              </a:rPr>
              <a:t>obsahové nahlížení </a:t>
            </a:r>
            <a:r>
              <a:rPr lang="cs-CZ" dirty="0">
                <a:sym typeface="Wingdings" panose="05000000000000000000" pitchFamily="2" charset="2"/>
              </a:rPr>
              <a:t>(v hmotněprávním smyslu – způsoby regulace společenských vztahů)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Zkoumá tzv. </a:t>
            </a:r>
            <a:r>
              <a:rPr lang="cs-CZ" i="1" dirty="0">
                <a:solidFill>
                  <a:srgbClr val="0000DC"/>
                </a:solidFill>
              </a:rPr>
              <a:t>nauka o správních činnostech</a:t>
            </a: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>
                <a:sym typeface="Wingdings" panose="05000000000000000000" pitchFamily="2" charset="2"/>
              </a:rPr>
              <a:t>Pozor ale na </a:t>
            </a:r>
            <a:r>
              <a:rPr lang="cs-CZ" b="1" dirty="0">
                <a:sym typeface="Wingdings" panose="05000000000000000000" pitchFamily="2" charset="2"/>
              </a:rPr>
              <a:t>různá teoretická pojetí </a:t>
            </a:r>
            <a:r>
              <a:rPr lang="cs-CZ" dirty="0">
                <a:sym typeface="Wingdings" panose="05000000000000000000" pitchFamily="2" charset="2"/>
              </a:rPr>
              <a:t>(tzv. brněnská škola x jiné fakulty) = v různých učebnicích různé klasifikace a terminologie!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Rozdíl zejména v pojetí správního aktu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ym typeface="Wingdings" panose="05000000000000000000" pitchFamily="2" charset="2"/>
              </a:rPr>
              <a:t>Pro většinu domácí doktríny správní akt = pouze individuální správní akt (východiska v prvorepublikové nauce)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ym typeface="Wingdings" panose="05000000000000000000" pitchFamily="2" charset="2"/>
              </a:rPr>
              <a:t>V rámci „brněnské školy“ = zastřešující označení pro širší kategorii správních aktů (ISA, NSA, SSA… viz dále)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>
              <a:sym typeface="Wingdings" panose="05000000000000000000" pitchFamily="2" charset="2"/>
            </a:endParaRP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Preferujte „naši“ učebnici, ze které prezentace vychází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sym typeface="Wingdings" panose="05000000000000000000" pitchFamily="2" charset="2"/>
              </a:rPr>
              <a:t>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– viz studijní prameny</a:t>
            </a:r>
            <a:r>
              <a:rPr lang="cs-CZ" dirty="0">
                <a:solidFill>
                  <a:srgbClr val="000000"/>
                </a:solidFill>
                <a:latin typeface="Arial"/>
              </a:rPr>
              <a:t>/závěr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sym typeface="Wingdings" panose="05000000000000000000" pitchFamily="2" charset="2"/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09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Formy realizace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ym typeface="Wingdings" panose="05000000000000000000" pitchFamily="2" charset="2"/>
              </a:rPr>
              <a:t>Zákonné formy </a:t>
            </a:r>
          </a:p>
          <a:p>
            <a:pPr lvl="1"/>
            <a:r>
              <a:rPr lang="cs-CZ" dirty="0">
                <a:solidFill>
                  <a:srgbClr val="0000DC"/>
                </a:solidFill>
                <a:sym typeface="Wingdings" panose="05000000000000000000" pitchFamily="2" charset="2"/>
              </a:rPr>
              <a:t>= </a:t>
            </a:r>
            <a:r>
              <a:rPr lang="cs-CZ" b="1" dirty="0">
                <a:solidFill>
                  <a:srgbClr val="0000DC"/>
                </a:solidFill>
                <a:sym typeface="Wingdings" panose="05000000000000000000" pitchFamily="2" charset="2"/>
              </a:rPr>
              <a:t>(Procesním) právem upravené „vnější“ formy realizace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Právní realita (mnohdy nikoli ideální…)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Spíše </a:t>
            </a:r>
            <a:r>
              <a:rPr lang="cs-CZ" b="1" dirty="0">
                <a:sym typeface="Wingdings" panose="05000000000000000000" pitchFamily="2" charset="2"/>
              </a:rPr>
              <a:t>procesní nahlížení </a:t>
            </a:r>
            <a:r>
              <a:rPr lang="cs-CZ" dirty="0">
                <a:sym typeface="Wingdings" panose="05000000000000000000" pitchFamily="2" charset="2"/>
              </a:rPr>
              <a:t>(= zákonné procesní požadavky – na </a:t>
            </a:r>
            <a:r>
              <a:rPr lang="cs-CZ" b="1" dirty="0">
                <a:sym typeface="Wingdings" panose="05000000000000000000" pitchFamily="2" charset="2"/>
              </a:rPr>
              <a:t>procesní postup </a:t>
            </a:r>
            <a:r>
              <a:rPr lang="cs-CZ" dirty="0">
                <a:sym typeface="Wingdings" panose="05000000000000000000" pitchFamily="2" charset="2"/>
              </a:rPr>
              <a:t>a </a:t>
            </a:r>
            <a:r>
              <a:rPr lang="cs-CZ" b="1" dirty="0">
                <a:sym typeface="Wingdings" panose="05000000000000000000" pitchFamily="2" charset="2"/>
              </a:rPr>
              <a:t>výslednou formu </a:t>
            </a:r>
            <a:r>
              <a:rPr lang="cs-CZ" dirty="0">
                <a:sym typeface="Wingdings" panose="05000000000000000000" pitchFamily="2" charset="2"/>
              </a:rPr>
              <a:t>předmětného aktu – zpravidla zásada písemnosti)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Účel</a:t>
            </a:r>
            <a:r>
              <a:rPr lang="cs-CZ" dirty="0">
                <a:sym typeface="Wingdings" panose="05000000000000000000" pitchFamily="2" charset="2"/>
              </a:rPr>
              <a:t> zejména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  <a:sym typeface="Wingdings" panose="05000000000000000000" pitchFamily="2" charset="2"/>
              </a:rPr>
              <a:t>Právní jistota </a:t>
            </a:r>
            <a:r>
              <a:rPr lang="cs-CZ" dirty="0">
                <a:sym typeface="Wingdings" panose="05000000000000000000" pitchFamily="2" charset="2"/>
              </a:rPr>
              <a:t>(předvídatelnost) – formou se navenek komunikuje, že jde o činnost VS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  <a:sym typeface="Wingdings" panose="05000000000000000000" pitchFamily="2" charset="2"/>
              </a:rPr>
              <a:t>Zákonný základ výkonu veřejné moci </a:t>
            </a:r>
            <a:r>
              <a:rPr lang="cs-CZ" dirty="0">
                <a:sym typeface="Wingdings" panose="05000000000000000000" pitchFamily="2" charset="2"/>
              </a:rPr>
              <a:t>(viz ústavní výhrada zákona)</a:t>
            </a:r>
          </a:p>
          <a:p>
            <a:pPr marL="252000" marR="0" lvl="0" indent="-1800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Jiné (navazující) kategorie</a:t>
            </a:r>
            <a:endParaRPr kumimoji="0" lang="cs-CZ" sz="2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Wingdings" panose="05000000000000000000" pitchFamily="2" charset="2"/>
            </a:endParaRP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kumimoji="0" lang="cs-CZ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sym typeface="Wingdings" panose="05000000000000000000" pitchFamily="2" charset="2"/>
              </a:rPr>
              <a:t>Např. </a:t>
            </a: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sym typeface="Wingdings" panose="05000000000000000000" pitchFamily="2" charset="2"/>
              </a:rPr>
              <a:t>správní soudnictví </a:t>
            </a:r>
            <a:r>
              <a:rPr kumimoji="0" lang="cs-CZ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sym typeface="Wingdings" panose="05000000000000000000" pitchFamily="2" charset="2"/>
              </a:rPr>
              <a:t>(základní druhy řízení pracují s kategoriemi </a:t>
            </a:r>
            <a:r>
              <a:rPr kumimoji="0" lang="cs-CZ" sz="200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sym typeface="Wingdings" panose="05000000000000000000" pitchFamily="2" charset="2"/>
              </a:rPr>
              <a:t>rozhodnutí, zásahu, nečinnosti či opatření obecné povahy</a:t>
            </a:r>
            <a:r>
              <a:rPr kumimoji="0" lang="cs-CZ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sym typeface="Wingdings" panose="05000000000000000000" pitchFamily="2" charset="2"/>
              </a:rPr>
              <a:t>) nebo </a:t>
            </a:r>
            <a:r>
              <a:rPr kumimoji="0" lang="cs-CZ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sym typeface="Wingdings" panose="05000000000000000000" pitchFamily="2" charset="2"/>
              </a:rPr>
              <a:t>odpovědnost za škodu </a:t>
            </a:r>
            <a:r>
              <a:rPr kumimoji="0" lang="cs-CZ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sym typeface="Wingdings" panose="05000000000000000000" pitchFamily="2" charset="2"/>
              </a:rPr>
              <a:t>(</a:t>
            </a:r>
            <a:r>
              <a:rPr kumimoji="0" lang="cs-CZ" sz="2000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sym typeface="Wingdings" panose="05000000000000000000" pitchFamily="2" charset="2"/>
              </a:rPr>
              <a:t>rozhodnutí či nesprávný úřední postup</a:t>
            </a:r>
            <a:r>
              <a:rPr kumimoji="0" lang="cs-CZ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sym typeface="Wingdings" panose="05000000000000000000" pitchFamily="2" charset="2"/>
              </a:rPr>
              <a:t>)</a:t>
            </a:r>
          </a:p>
          <a:p>
            <a:pPr marL="5040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Char char="̶"/>
              <a:tabLst/>
              <a:defRPr/>
            </a:pPr>
            <a:r>
              <a:rPr lang="cs-CZ" dirty="0">
                <a:latin typeface="Arial"/>
                <a:sym typeface="Wingdings" panose="05000000000000000000" pitchFamily="2" charset="2"/>
              </a:rPr>
              <a:t>Někdy složité, které kategorie si „odpovídají“… (také problém tzv. </a:t>
            </a:r>
            <a:r>
              <a:rPr lang="cs-CZ" i="1" dirty="0">
                <a:latin typeface="Arial"/>
                <a:sym typeface="Wingdings" panose="05000000000000000000" pitchFamily="2" charset="2"/>
              </a:rPr>
              <a:t>propůjčování formy</a:t>
            </a:r>
            <a:r>
              <a:rPr lang="cs-CZ" dirty="0">
                <a:latin typeface="Arial"/>
                <a:sym typeface="Wingdings" panose="05000000000000000000" pitchFamily="2" charset="2"/>
              </a:rPr>
              <a:t>)</a:t>
            </a:r>
            <a:endParaRPr kumimoji="0" lang="cs-CZ" sz="20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63969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Formy realizace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 „propojení“ teorie a zákonné úpravy</a:t>
            </a:r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Teoretické formy </a:t>
            </a:r>
            <a:r>
              <a:rPr lang="cs-CZ" dirty="0">
                <a:sym typeface="Wingdings" panose="05000000000000000000" pitchFamily="2" charset="2"/>
              </a:rPr>
              <a:t>= </a:t>
            </a:r>
            <a:r>
              <a:rPr lang="cs-CZ" b="1" dirty="0">
                <a:sym typeface="Wingdings" panose="05000000000000000000" pitchFamily="2" charset="2"/>
              </a:rPr>
              <a:t>individuální správní akt (ISA)</a:t>
            </a:r>
          </a:p>
          <a:p>
            <a:pPr marL="324000" lvl="1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  <a:sym typeface="Wingdings" panose="05000000000000000000" pitchFamily="2" charset="2"/>
              </a:rPr>
              <a:t>Zákonné formy </a:t>
            </a:r>
            <a:r>
              <a:rPr lang="cs-CZ" dirty="0">
                <a:sym typeface="Wingdings" panose="05000000000000000000" pitchFamily="2" charset="2"/>
              </a:rPr>
              <a:t>= odpovídající formy upravené ve správním řádu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ym typeface="Wingdings" panose="05000000000000000000" pitchFamily="2" charset="2"/>
              </a:rPr>
              <a:t>Rozhodnutí</a:t>
            </a:r>
            <a:r>
              <a:rPr lang="cs-CZ" dirty="0">
                <a:sym typeface="Wingdings" panose="05000000000000000000" pitchFamily="2" charset="2"/>
              </a:rPr>
              <a:t> (meritorní)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ym typeface="Wingdings" panose="05000000000000000000" pitchFamily="2" charset="2"/>
              </a:rPr>
              <a:t>Usnesení </a:t>
            </a:r>
            <a:r>
              <a:rPr lang="cs-CZ" dirty="0">
                <a:sym typeface="Wingdings" panose="05000000000000000000" pitchFamily="2" charset="2"/>
              </a:rPr>
              <a:t>(procesní)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ym typeface="Wingdings" panose="05000000000000000000" pitchFamily="2" charset="2"/>
              </a:rPr>
              <a:t>Příkaz</a:t>
            </a:r>
            <a:r>
              <a:rPr lang="cs-CZ" dirty="0">
                <a:sym typeface="Wingdings" panose="05000000000000000000" pitchFamily="2" charset="2"/>
              </a:rPr>
              <a:t> (meritorní, ale procesně zjednodušený)</a:t>
            </a:r>
          </a:p>
          <a:p>
            <a:pPr lvl="1"/>
            <a:r>
              <a:rPr lang="cs-CZ" dirty="0"/>
              <a:t>Vše </a:t>
            </a:r>
            <a:r>
              <a:rPr lang="cs-CZ" b="1" dirty="0"/>
              <a:t>povaha ISA</a:t>
            </a:r>
            <a:r>
              <a:rPr lang="cs-CZ" dirty="0"/>
              <a:t>, ale jiné procesní podmínky (pro jiné situace a s jinými požadavky atd.)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i="1" dirty="0"/>
              <a:t>Návazně přezkum jako rozhodnutí ve správním soudnictví (ale výluky), případně odpovědnost za škodu způsobenou rozhodnutím</a:t>
            </a:r>
            <a:r>
              <a:rPr lang="cs-CZ" i="1" dirty="0">
                <a:sym typeface="Wingdings" panose="05000000000000000000" pitchFamily="2" charset="2"/>
              </a:rPr>
              <a:t> (někdy je to ale složitější…)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8621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Členění forem činnosti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Veřejná správa – základní roviny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Tzv. vrchnostenská veřejná správa </a:t>
            </a:r>
          </a:p>
          <a:p>
            <a:pPr lvl="1"/>
            <a:r>
              <a:rPr lang="cs-CZ" dirty="0"/>
              <a:t>= mocenské (výkon veřejné moci), </a:t>
            </a:r>
            <a:r>
              <a:rPr lang="cs-CZ" b="1" dirty="0"/>
              <a:t>autoritativní vystupování VS </a:t>
            </a:r>
            <a:r>
              <a:rPr lang="cs-CZ" dirty="0"/>
              <a:t>(správního orgánu nadaného pravomocí a působností)</a:t>
            </a:r>
          </a:p>
          <a:p>
            <a:pPr lvl="1"/>
            <a:r>
              <a:rPr lang="cs-CZ" dirty="0"/>
              <a:t>Typicky rozhodování o veřejných subjektivních právech (ale i různé jiné podoby)</a:t>
            </a:r>
          </a:p>
          <a:p>
            <a:pPr lvl="1"/>
            <a:endParaRPr lang="cs-CZ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Tzv. </a:t>
            </a:r>
            <a:r>
              <a:rPr lang="cs-CZ" b="1" dirty="0" err="1">
                <a:solidFill>
                  <a:srgbClr val="0000DC"/>
                </a:solidFill>
              </a:rPr>
              <a:t>nevrchnostenská</a:t>
            </a:r>
            <a:r>
              <a:rPr lang="cs-CZ" b="1" dirty="0">
                <a:solidFill>
                  <a:srgbClr val="0000DC"/>
                </a:solidFill>
              </a:rPr>
              <a:t> veřejná správa</a:t>
            </a:r>
          </a:p>
          <a:p>
            <a:pPr lvl="1"/>
            <a:r>
              <a:rPr lang="cs-CZ" dirty="0"/>
              <a:t>Stále sleduje </a:t>
            </a:r>
            <a:r>
              <a:rPr lang="cs-CZ" b="1" dirty="0"/>
              <a:t>cíle VS</a:t>
            </a:r>
            <a:r>
              <a:rPr lang="cs-CZ" dirty="0"/>
              <a:t>, ale </a:t>
            </a:r>
            <a:r>
              <a:rPr lang="cs-CZ" b="1" dirty="0"/>
              <a:t>jinými prostředky</a:t>
            </a:r>
            <a:r>
              <a:rPr lang="cs-CZ" dirty="0"/>
              <a:t>…</a:t>
            </a:r>
            <a:endParaRPr lang="cs-CZ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„Správní úřady jsou povolány ke všem způsobům statní činnosti: vydávají abstraktní nařízeni (sekundární zákonodárství), nalézají a tvoří právo (rozhodují správní spory, vydávají trestní nálezy, udílejí, </a:t>
            </a:r>
            <a:r>
              <a:rPr lang="cs-CZ" i="1" dirty="0" err="1">
                <a:solidFill>
                  <a:srgbClr val="0000DC"/>
                </a:solidFill>
              </a:rPr>
              <a:t>obmezují</a:t>
            </a:r>
            <a:r>
              <a:rPr lang="cs-CZ" i="1" dirty="0">
                <a:solidFill>
                  <a:srgbClr val="0000DC"/>
                </a:solidFill>
              </a:rPr>
              <a:t> a ruší práva), ale </a:t>
            </a:r>
            <a:r>
              <a:rPr lang="cs-CZ" b="1" i="1" dirty="0">
                <a:solidFill>
                  <a:srgbClr val="0000DC"/>
                </a:solidFill>
              </a:rPr>
              <a:t>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 stavějí a provozuji veřejné nemocnice, školy, zřizují a udržují veřejné komunikace atd</a:t>
            </a:r>
            <a:r>
              <a:rPr lang="cs-CZ" i="1" dirty="0">
                <a:solidFill>
                  <a:srgbClr val="0000DC"/>
                </a:solidFill>
              </a:rPr>
              <a:t>.“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(HOETZEL, J., Československé správní právo, 1937)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691311"/>
      </p:ext>
    </p:extLst>
  </p:cSld>
  <p:clrMapOvr>
    <a:masterClrMapping/>
  </p:clrMapOvr>
</p:sld>
</file>

<file path=ppt/theme/theme1.xml><?xml version="1.0" encoding="utf-8"?>
<a:theme xmlns:a="http://schemas.openxmlformats.org/drawingml/2006/main" name="46859 (2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46859 (2)</Template>
  <TotalTime>5725</TotalTime>
  <Words>3085</Words>
  <Application>Microsoft Office PowerPoint</Application>
  <PresentationFormat>Širokoúhlá obrazovka</PresentationFormat>
  <Paragraphs>398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Tahoma</vt:lpstr>
      <vt:lpstr>Wingdings</vt:lpstr>
      <vt:lpstr>46859 (2)</vt:lpstr>
      <vt:lpstr>Formy realizace (činnosti) veřejné správy – úvod: Přehled forem, členění</vt:lpstr>
      <vt:lpstr>Zaměření prezentace</vt:lpstr>
      <vt:lpstr>1/ Realizace VS</vt:lpstr>
      <vt:lpstr>1/ Realizace VS</vt:lpstr>
      <vt:lpstr>2/ Formy realizace VS</vt:lpstr>
      <vt:lpstr>2/ Formy realizace VS</vt:lpstr>
      <vt:lpstr>2/ Formy realizace VS</vt:lpstr>
      <vt:lpstr>2/ Formy realizace VS</vt:lpstr>
      <vt:lpstr>3/ Členění forem činnosti VS</vt:lpstr>
      <vt:lpstr>3/ Členění forem činnosti VS</vt:lpstr>
      <vt:lpstr>3/ Členění forem činnosti VS</vt:lpstr>
      <vt:lpstr>3/ Členění forem činnosti VS</vt:lpstr>
      <vt:lpstr>3/ Členění forem činnosti VS</vt:lpstr>
      <vt:lpstr>3/ Členění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4/ Přehled hlavních forem činnosti VS</vt:lpstr>
      <vt:lpstr>5/ Požadavky a vady</vt:lpstr>
      <vt:lpstr>5/ Požadavky a vady</vt:lpstr>
      <vt:lpstr>Formy realizace (činnosti) veřejné správy – úvod: Přehled forem, členění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Tomáš Svoboda</cp:lastModifiedBy>
  <cp:revision>119</cp:revision>
  <cp:lastPrinted>1601-01-01T00:00:00Z</cp:lastPrinted>
  <dcterms:created xsi:type="dcterms:W3CDTF">2021-05-19T17:57:08Z</dcterms:created>
  <dcterms:modified xsi:type="dcterms:W3CDTF">2024-05-02T15:51:29Z</dcterms:modified>
</cp:coreProperties>
</file>