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64" r:id="rId5"/>
    <p:sldId id="263" r:id="rId6"/>
    <p:sldId id="287" r:id="rId7"/>
    <p:sldId id="270" r:id="rId8"/>
    <p:sldId id="273" r:id="rId9"/>
    <p:sldId id="272" r:id="rId10"/>
    <p:sldId id="260" r:id="rId11"/>
    <p:sldId id="285" r:id="rId12"/>
    <p:sldId id="280" r:id="rId13"/>
    <p:sldId id="281" r:id="rId14"/>
    <p:sldId id="286" r:id="rId15"/>
    <p:sldId id="282" r:id="rId16"/>
    <p:sldId id="284" r:id="rId17"/>
    <p:sldId id="288" r:id="rId18"/>
    <p:sldId id="269" r:id="rId19"/>
    <p:sldId id="261" r:id="rId20"/>
    <p:sldId id="262" r:id="rId21"/>
    <p:sldId id="265" r:id="rId22"/>
    <p:sldId id="266" r:id="rId23"/>
    <p:sldId id="267" r:id="rId24"/>
    <p:sldId id="268" r:id="rId25"/>
    <p:sldId id="274" r:id="rId26"/>
    <p:sldId id="275" r:id="rId27"/>
    <p:sldId id="277" r:id="rId28"/>
    <p:sldId id="291" r:id="rId29"/>
    <p:sldId id="279" r:id="rId30"/>
    <p:sldId id="289" r:id="rId31"/>
    <p:sldId id="290" r:id="rId32"/>
    <p:sldId id="292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9" d="100"/>
          <a:sy n="99" d="100"/>
        </p:scale>
        <p:origin x="92" y="1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birkapp.gov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Právotvorná pravomoc                          veřejné správy – 1. část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MP615Z Správní právo I</a:t>
            </a:r>
            <a:br>
              <a:rPr lang="cs-CZ" dirty="0"/>
            </a:br>
            <a:r>
              <a:rPr lang="cs-CZ" dirty="0"/>
              <a:t>Tomáš Svoboda</a:t>
            </a:r>
          </a:p>
          <a:p>
            <a:endParaRPr lang="cs-CZ" dirty="0"/>
          </a:p>
          <a:p>
            <a:r>
              <a:rPr lang="cs-CZ" i="1" dirty="0"/>
              <a:t>Přednáška se nekoná z důvodu rektorského volna dne 16. 5. 2024 (MUNI </a:t>
            </a:r>
            <a:r>
              <a:rPr lang="cs-CZ" i="1" dirty="0" err="1"/>
              <a:t>Day</a:t>
            </a:r>
            <a:r>
              <a:rPr lang="cs-CZ" i="1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Obsah NSA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Obecně závazná pravidla chování </a:t>
            </a:r>
            <a:r>
              <a:rPr lang="cs-CZ" dirty="0"/>
              <a:t>= právní normy = právní předpis (nosič)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Předmět regulace = </a:t>
            </a:r>
            <a:r>
              <a:rPr lang="cs-CZ" b="1" i="1" dirty="0">
                <a:solidFill>
                  <a:srgbClr val="0000DC"/>
                </a:solidFill>
              </a:rPr>
              <a:t>abstraktní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(obecná věcná řešení)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Okruh adresátů = </a:t>
            </a:r>
            <a:r>
              <a:rPr lang="cs-CZ" b="1" i="1" dirty="0">
                <a:solidFill>
                  <a:srgbClr val="0000DC"/>
                </a:solidFill>
              </a:rPr>
              <a:t>abstraktní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(blíže neurčitý okruh)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Zpravidla </a:t>
            </a:r>
            <a:r>
              <a:rPr lang="cs-CZ" b="1" dirty="0">
                <a:solidFill>
                  <a:srgbClr val="0000DC"/>
                </a:solidFill>
              </a:rPr>
              <a:t>opakovatelné</a:t>
            </a:r>
            <a:r>
              <a:rPr lang="cs-CZ" dirty="0">
                <a:solidFill>
                  <a:srgbClr val="0000DC"/>
                </a:solidFill>
              </a:rPr>
              <a:t> využití</a:t>
            </a:r>
            <a:r>
              <a:rPr lang="cs-CZ" dirty="0"/>
              <a:t> různými subjekty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Právní síla </a:t>
            </a:r>
            <a:r>
              <a:rPr lang="cs-CZ" dirty="0"/>
              <a:t>= soulad se zákony (ústavním pořádkem)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Pozor, již není terciární normotvorba (ani vyšší právní síla)</a:t>
            </a:r>
          </a:p>
          <a:p>
            <a:pPr lvl="2"/>
            <a:endParaRPr lang="cs-CZ" b="1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Povaha regulace</a:t>
            </a:r>
            <a:endParaRPr lang="cs-CZ" dirty="0">
              <a:solidFill>
                <a:srgbClr val="0000DC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Zpravidla </a:t>
            </a:r>
            <a:r>
              <a:rPr lang="cs-CZ" b="1" dirty="0">
                <a:solidFill>
                  <a:srgbClr val="0000DC"/>
                </a:solidFill>
              </a:rPr>
              <a:t>prováděcí charakter </a:t>
            </a:r>
            <a:r>
              <a:rPr lang="cs-CZ" dirty="0"/>
              <a:t>(= </a:t>
            </a:r>
            <a:r>
              <a:rPr lang="cs-CZ" i="1" dirty="0" err="1"/>
              <a:t>secundum</a:t>
            </a:r>
            <a:r>
              <a:rPr lang="cs-CZ" i="1" dirty="0"/>
              <a:t> </a:t>
            </a:r>
            <a:r>
              <a:rPr lang="cs-CZ" i="1" dirty="0" err="1"/>
              <a:t>et</a:t>
            </a:r>
            <a:r>
              <a:rPr lang="cs-CZ" i="1" dirty="0"/>
              <a:t> </a:t>
            </a:r>
            <a:r>
              <a:rPr lang="cs-CZ" i="1" dirty="0" err="1"/>
              <a:t>intra</a:t>
            </a:r>
            <a:r>
              <a:rPr lang="cs-CZ" i="1" dirty="0"/>
              <a:t> legem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Ale výjimečně tzv. </a:t>
            </a:r>
            <a:r>
              <a:rPr lang="cs-CZ" dirty="0">
                <a:solidFill>
                  <a:srgbClr val="0000DC"/>
                </a:solidFill>
              </a:rPr>
              <a:t>prvotní charakter</a:t>
            </a:r>
            <a:r>
              <a:rPr lang="cs-CZ" dirty="0"/>
              <a:t> u OZV (= </a:t>
            </a:r>
            <a:r>
              <a:rPr lang="la-Latn" i="1" dirty="0"/>
              <a:t>praeter legem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Nařízení vlády a prostor pro něj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Z ústavního hlediska jsou </a:t>
            </a:r>
            <a:r>
              <a:rPr lang="cs-CZ" sz="1800" b="1" i="1" dirty="0">
                <a:solidFill>
                  <a:srgbClr val="0000DC"/>
                </a:solidFill>
              </a:rPr>
              <a:t>orgány s legislativní pravomocí oprávněny a povinny vydávat právní předpisy ve formě, která je jim určena</a:t>
            </a:r>
            <a:r>
              <a:rPr lang="cs-CZ" sz="1800" i="1" dirty="0">
                <a:solidFill>
                  <a:srgbClr val="0000DC"/>
                </a:solidFill>
              </a:rPr>
              <a:t>. Formou předepsanou vládě je ve smyslu čl. 78 Ústavy nařízení. Podle tohoto ustanovení může </a:t>
            </a:r>
            <a:r>
              <a:rPr lang="cs-CZ" sz="1800" b="1" i="1" dirty="0">
                <a:solidFill>
                  <a:srgbClr val="0000DC"/>
                </a:solidFill>
              </a:rPr>
              <a:t>vláda vydávat nařízení k provedení zákona a v jeho mezích</a:t>
            </a:r>
            <a:r>
              <a:rPr lang="cs-CZ" sz="1800" i="1" dirty="0">
                <a:solidFill>
                  <a:srgbClr val="0000DC"/>
                </a:solidFill>
              </a:rPr>
              <a:t>. Stačí tedy existence zákona, v jeho rámci však </a:t>
            </a:r>
            <a:r>
              <a:rPr lang="cs-CZ" sz="1800" b="1" i="1" dirty="0">
                <a:solidFill>
                  <a:srgbClr val="0000DC"/>
                </a:solidFill>
              </a:rPr>
              <a:t>musí existovat prostor pro legislativní činnost vlády. </a:t>
            </a:r>
            <a:r>
              <a:rPr lang="cs-CZ" sz="1800" i="1" dirty="0">
                <a:solidFill>
                  <a:srgbClr val="0000DC"/>
                </a:solidFill>
              </a:rPr>
              <a:t>Na tom nic nemění skutečnost, že v některých případech zákonodárce k vydání nařízení vládu výslovně zmocňuje. </a:t>
            </a:r>
            <a:r>
              <a:rPr lang="cs-CZ" sz="1800" b="1" i="1" dirty="0">
                <a:solidFill>
                  <a:srgbClr val="0000DC"/>
                </a:solidFill>
              </a:rPr>
              <a:t>Vláda se pak musí pohybovat "</a:t>
            </a:r>
            <a:r>
              <a:rPr lang="cs-CZ" sz="1800" b="1" i="1" dirty="0" err="1">
                <a:solidFill>
                  <a:srgbClr val="0000DC"/>
                </a:solidFill>
              </a:rPr>
              <a:t>secundum</a:t>
            </a:r>
            <a:r>
              <a:rPr lang="cs-CZ" sz="1800" b="1" i="1" dirty="0">
                <a:solidFill>
                  <a:srgbClr val="0000DC"/>
                </a:solidFill>
              </a:rPr>
              <a:t> </a:t>
            </a:r>
            <a:r>
              <a:rPr lang="cs-CZ" sz="1800" b="1" i="1" dirty="0" err="1">
                <a:solidFill>
                  <a:srgbClr val="0000DC"/>
                </a:solidFill>
              </a:rPr>
              <a:t>et</a:t>
            </a:r>
            <a:r>
              <a:rPr lang="cs-CZ" sz="1800" b="1" i="1" dirty="0">
                <a:solidFill>
                  <a:srgbClr val="0000DC"/>
                </a:solidFill>
              </a:rPr>
              <a:t> </a:t>
            </a:r>
            <a:r>
              <a:rPr lang="cs-CZ" sz="1800" b="1" i="1" dirty="0" err="1">
                <a:solidFill>
                  <a:srgbClr val="0000DC"/>
                </a:solidFill>
              </a:rPr>
              <a:t>intra</a:t>
            </a:r>
            <a:r>
              <a:rPr lang="cs-CZ" sz="1800" b="1" i="1" dirty="0">
                <a:solidFill>
                  <a:srgbClr val="0000DC"/>
                </a:solidFill>
              </a:rPr>
              <a:t> legem", nikoli mimo zákon (</a:t>
            </a:r>
            <a:r>
              <a:rPr lang="cs-CZ" sz="1800" b="1" i="1" dirty="0" err="1">
                <a:solidFill>
                  <a:srgbClr val="0000DC"/>
                </a:solidFill>
              </a:rPr>
              <a:t>praeter</a:t>
            </a:r>
            <a:r>
              <a:rPr lang="cs-CZ" sz="1800" b="1" i="1" dirty="0">
                <a:solidFill>
                  <a:srgbClr val="0000DC"/>
                </a:solidFill>
              </a:rPr>
              <a:t> legem). </a:t>
            </a:r>
            <a:r>
              <a:rPr lang="cs-CZ" sz="1800" i="1" dirty="0">
                <a:solidFill>
                  <a:srgbClr val="0000DC"/>
                </a:solidFill>
              </a:rPr>
              <a:t>Zjednodušeně řečeno, </a:t>
            </a:r>
            <a:r>
              <a:rPr lang="cs-CZ" sz="1800" b="1" i="1" dirty="0">
                <a:solidFill>
                  <a:srgbClr val="0000DC"/>
                </a:solidFill>
              </a:rPr>
              <a:t>má-li podle zákona </a:t>
            </a:r>
            <a:r>
              <a:rPr lang="cs-CZ" sz="1800" b="1" i="1" dirty="0" err="1">
                <a:solidFill>
                  <a:srgbClr val="0000DC"/>
                </a:solidFill>
              </a:rPr>
              <a:t>býti</a:t>
            </a:r>
            <a:r>
              <a:rPr lang="cs-CZ" sz="1800" b="1" i="1" dirty="0">
                <a:solidFill>
                  <a:srgbClr val="0000DC"/>
                </a:solidFill>
              </a:rPr>
              <a:t> X, přísluší vládě stanovit, že má </a:t>
            </a:r>
            <a:r>
              <a:rPr lang="cs-CZ" sz="1800" b="1" i="1" dirty="0" err="1">
                <a:solidFill>
                  <a:srgbClr val="0000DC"/>
                </a:solidFill>
              </a:rPr>
              <a:t>býti</a:t>
            </a:r>
            <a:r>
              <a:rPr lang="cs-CZ" sz="1800" b="1" i="1" dirty="0">
                <a:solidFill>
                  <a:srgbClr val="0000DC"/>
                </a:solidFill>
              </a:rPr>
              <a:t> X1, X2, X3., nikoli též, že má </a:t>
            </a:r>
            <a:r>
              <a:rPr lang="cs-CZ" sz="1800" b="1" i="1" dirty="0" err="1">
                <a:solidFill>
                  <a:srgbClr val="0000DC"/>
                </a:solidFill>
              </a:rPr>
              <a:t>býti</a:t>
            </a:r>
            <a:r>
              <a:rPr lang="cs-CZ" sz="1800" b="1" i="1" dirty="0">
                <a:solidFill>
                  <a:srgbClr val="0000DC"/>
                </a:solidFill>
              </a:rPr>
              <a:t> Y.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Z teoretického hlediska je na nařízení kladen </a:t>
            </a:r>
            <a:r>
              <a:rPr lang="cs-CZ" sz="1800" b="1" i="1" dirty="0">
                <a:solidFill>
                  <a:srgbClr val="0000DC"/>
                </a:solidFill>
              </a:rPr>
              <a:t>požadavek, aby bylo obecné a dopadalo tedy na neurčitou skupinu adresátů, neboť Ústava zmocňuje k právní úpravě</a:t>
            </a:r>
            <a:r>
              <a:rPr lang="cs-CZ" sz="1800" i="1" dirty="0">
                <a:solidFill>
                  <a:srgbClr val="0000DC"/>
                </a:solidFill>
              </a:rPr>
              <a:t>, nikoli k vydání individuálního správního aktu. Před excesy moci výkonné pak ochraňuje bariéra věcí vyhrazených k regulaci toliko zákonům </a:t>
            </a:r>
            <a:r>
              <a:rPr lang="cs-CZ" sz="1800" b="1" i="1" dirty="0">
                <a:solidFill>
                  <a:srgbClr val="0000DC"/>
                </a:solidFill>
              </a:rPr>
              <a:t>(tzv. výhrada zákona)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b="1" dirty="0" err="1"/>
              <a:t>Pl</a:t>
            </a:r>
            <a:r>
              <a:rPr lang="cs-CZ" sz="1800" b="1" dirty="0"/>
              <a:t>. ÚS 45/2000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Nařízení vlády a prostor pro něj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Lze tedy shrnout, že ústavní vymezení odvozené </a:t>
            </a:r>
            <a:r>
              <a:rPr lang="cs-CZ" sz="1800" i="1" dirty="0" err="1">
                <a:solidFill>
                  <a:srgbClr val="0000DC"/>
                </a:solidFill>
              </a:rPr>
              <a:t>normotvorby</a:t>
            </a:r>
            <a:r>
              <a:rPr lang="cs-CZ" sz="1800" i="1" dirty="0">
                <a:solidFill>
                  <a:srgbClr val="0000DC"/>
                </a:solidFill>
              </a:rPr>
              <a:t> exekutivy spočívá na následujících zásadách.</a:t>
            </a:r>
            <a:br>
              <a:rPr lang="cs-CZ" sz="1800" i="1" dirty="0">
                <a:solidFill>
                  <a:srgbClr val="0000DC"/>
                </a:solidFill>
              </a:rPr>
            </a:br>
            <a:r>
              <a:rPr lang="cs-CZ" sz="1800" i="1" dirty="0">
                <a:solidFill>
                  <a:srgbClr val="0000DC"/>
                </a:solidFill>
              </a:rPr>
              <a:t>- </a:t>
            </a:r>
            <a:r>
              <a:rPr lang="cs-CZ" sz="1800" b="1" i="1" dirty="0">
                <a:solidFill>
                  <a:srgbClr val="0000DC"/>
                </a:solidFill>
              </a:rPr>
              <a:t>nařízení musí být vydáno oprávněným subjektem</a:t>
            </a:r>
            <a:r>
              <a:rPr lang="cs-CZ" sz="1800" i="1" dirty="0">
                <a:solidFill>
                  <a:srgbClr val="0000DC"/>
                </a:solidFill>
              </a:rPr>
              <a:t>,</a:t>
            </a:r>
            <a:br>
              <a:rPr lang="cs-CZ" sz="1800" i="1" dirty="0">
                <a:solidFill>
                  <a:srgbClr val="0000DC"/>
                </a:solidFill>
              </a:rPr>
            </a:br>
            <a:r>
              <a:rPr lang="cs-CZ" sz="1800" i="1" dirty="0">
                <a:solidFill>
                  <a:srgbClr val="0000DC"/>
                </a:solidFill>
              </a:rPr>
              <a:t>- </a:t>
            </a:r>
            <a:r>
              <a:rPr lang="cs-CZ" sz="1800" b="1" i="1" dirty="0">
                <a:solidFill>
                  <a:srgbClr val="0000DC"/>
                </a:solidFill>
              </a:rPr>
              <a:t>nařízení nemůže zasahovat do věcí vyhrazených zákonu </a:t>
            </a:r>
            <a:r>
              <a:rPr lang="cs-CZ" sz="1800" i="1" dirty="0">
                <a:solidFill>
                  <a:srgbClr val="0000DC"/>
                </a:solidFill>
              </a:rPr>
              <a:t>(nemůže tedy stanovit primární práva a povinnosti),</a:t>
            </a:r>
            <a:br>
              <a:rPr lang="cs-CZ" sz="1800" i="1" dirty="0">
                <a:solidFill>
                  <a:srgbClr val="0000DC"/>
                </a:solidFill>
              </a:rPr>
            </a:br>
            <a:r>
              <a:rPr lang="cs-CZ" sz="1800" i="1" dirty="0">
                <a:solidFill>
                  <a:srgbClr val="0000DC"/>
                </a:solidFill>
              </a:rPr>
              <a:t>- </a:t>
            </a:r>
            <a:r>
              <a:rPr lang="cs-CZ" sz="1800" b="1" i="1" dirty="0">
                <a:solidFill>
                  <a:srgbClr val="0000DC"/>
                </a:solidFill>
              </a:rPr>
              <a:t>musí být zřejmá vůle zákonodárce k úpravě nad zákonný standard </a:t>
            </a:r>
            <a:r>
              <a:rPr lang="cs-CZ" sz="1800" i="1" dirty="0">
                <a:solidFill>
                  <a:srgbClr val="0000DC"/>
                </a:solidFill>
              </a:rPr>
              <a:t>(musí být tedy otevřen prostor pro sféru nařízení).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Podle čl. 26 odst. 1 Listiny je každému zaručeno právo podnikat a provozovat jinou hospodářskou činnost, přičemž odst. 2 předpokládá, že zákon může stanovit podmínky a omezení pro výkon určitých povolání nebo činností. Je tedy zřejmé, že </a:t>
            </a:r>
            <a:r>
              <a:rPr lang="cs-CZ" sz="1800" b="1" i="1" dirty="0">
                <a:solidFill>
                  <a:srgbClr val="0000DC"/>
                </a:solidFill>
              </a:rPr>
              <a:t>se jedná o základní právo</a:t>
            </a:r>
            <a:r>
              <a:rPr lang="cs-CZ" sz="1800" i="1" dirty="0">
                <a:solidFill>
                  <a:srgbClr val="0000DC"/>
                </a:solidFill>
              </a:rPr>
              <a:t>, které ve smyslu výše uvedených nálezů nepůsobí sice bezprostředně, a lze se ho dovolávat jen v mezích zákonů, na druhé straně však </a:t>
            </a:r>
            <a:r>
              <a:rPr lang="cs-CZ" sz="1800" b="1" i="1" dirty="0">
                <a:solidFill>
                  <a:srgbClr val="0000DC"/>
                </a:solidFill>
              </a:rPr>
              <a:t>pro jakékoliv limity takového podnikání či činnosti existuje výhrada zákona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b="1" dirty="0" err="1"/>
              <a:t>Pl</a:t>
            </a:r>
            <a:r>
              <a:rPr lang="cs-CZ" sz="1800" b="1" dirty="0"/>
              <a:t>. ÚS 45/2000 (pokračování)</a:t>
            </a:r>
            <a:endParaRPr lang="cs-CZ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Práva a povinnosti sekundární normotvorbou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V případě napadeného nařízení Ústavní soud – z výše uvedených důvodů – konstatuje, že všechny citované zásady pro jeho vydání byly zachovány, neboť napadené nařízení vydala vláda jakožto oprávněný subjekt, nařízení svým obsahem nezasahuje do věcí vyhrazených zákonu (č. 256/2000 Sb.) a zákonodárcem stanovené vymezení obsahu napadeného nařízení (§ 12 zákona č. 256/2000 Sb.) je dostatečně konkrétní tak, aby bylo možno usuzovat na zřejmou vůli zákonodárce ve výše uvedeném smyslu. </a:t>
            </a:r>
            <a:r>
              <a:rPr lang="cs-CZ" sz="1800" b="1" i="1" dirty="0">
                <a:solidFill>
                  <a:srgbClr val="0000DC"/>
                </a:solidFill>
              </a:rPr>
              <a:t>Lze tedy shrnout, že napadené nařízení výhradu zákona neporušuje, neboť toliko na základě výslovného zákonného zmocnění konkretizuje problematiku upravenou v základních rysech již samotným zákonem. Opačný závěr, který by požadoval stanovení jakékoliv povinnosti přímo a výhradně zákonem, by zjevně vedl k absurdním důsledkům, a to k popření smyslu sekundární (a v některých případech i primární) normotvorby, jelikož pojmovou součástí každé právní normy je vymezení určitých práv a povinností adresátů normy.</a:t>
            </a:r>
          </a:p>
          <a:p>
            <a:pPr lvl="1"/>
            <a:r>
              <a:rPr lang="cs-CZ" sz="1800" b="1" dirty="0" err="1"/>
              <a:t>Pl</a:t>
            </a:r>
            <a:r>
              <a:rPr lang="cs-CZ" sz="1800" b="1" dirty="0"/>
              <a:t>. ÚS 5/01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Výhrada zákona</a:t>
            </a:r>
          </a:p>
          <a:p>
            <a:pPr lvl="1"/>
            <a:r>
              <a:rPr lang="cs-CZ" b="1" dirty="0"/>
              <a:t>Listina základních práv a svobod</a:t>
            </a:r>
          </a:p>
          <a:p>
            <a:pPr lvl="1"/>
            <a:r>
              <a:rPr lang="cs-CZ" dirty="0"/>
              <a:t>Čl. 4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(1) Povinnosti mohou být </a:t>
            </a:r>
            <a:r>
              <a:rPr lang="cs-CZ" b="1" i="1" dirty="0">
                <a:solidFill>
                  <a:srgbClr val="0000DC"/>
                </a:solidFill>
              </a:rPr>
              <a:t>ukládány toliko na základě zákona a v jeho mezích </a:t>
            </a:r>
            <a:r>
              <a:rPr lang="cs-CZ" i="1" dirty="0">
                <a:solidFill>
                  <a:srgbClr val="0000DC"/>
                </a:solidFill>
              </a:rPr>
              <a:t>a jen při </a:t>
            </a:r>
            <a:r>
              <a:rPr lang="cs-CZ" b="1" i="1" dirty="0">
                <a:solidFill>
                  <a:srgbClr val="0000DC"/>
                </a:solidFill>
              </a:rPr>
              <a:t>zachování základních práv a svobod.</a:t>
            </a:r>
            <a:br>
              <a:rPr lang="cs-CZ" i="1" dirty="0">
                <a:solidFill>
                  <a:srgbClr val="0000DC"/>
                </a:solidFill>
              </a:rPr>
            </a:br>
            <a:r>
              <a:rPr lang="cs-CZ" i="1" dirty="0">
                <a:solidFill>
                  <a:srgbClr val="0000DC"/>
                </a:solidFill>
              </a:rPr>
              <a:t>(2) </a:t>
            </a:r>
            <a:r>
              <a:rPr lang="cs-CZ" b="1" i="1" dirty="0">
                <a:solidFill>
                  <a:srgbClr val="0000DC"/>
                </a:solidFill>
              </a:rPr>
              <a:t>Meze základních práv a svobod </a:t>
            </a:r>
            <a:r>
              <a:rPr lang="cs-CZ" i="1" dirty="0">
                <a:solidFill>
                  <a:srgbClr val="0000DC"/>
                </a:solidFill>
              </a:rPr>
              <a:t>mohou být za podmínek stanovených Listinou základních práv a svobod </a:t>
            </a:r>
            <a:r>
              <a:rPr lang="cs-CZ" b="1" i="1" dirty="0">
                <a:solidFill>
                  <a:srgbClr val="0000DC"/>
                </a:solidFill>
              </a:rPr>
              <a:t>upraveny pouze zákonem</a:t>
            </a:r>
            <a:r>
              <a:rPr lang="cs-CZ" i="1" dirty="0">
                <a:solidFill>
                  <a:srgbClr val="0000DC"/>
                </a:solidFill>
              </a:rPr>
              <a:t>.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Čl. 41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(1) Práv uvedených v čl. 26, čl. 27 odst. 4, čl. 28 až 31, čl. 32 odst. 1 a 3, čl. 33 a 35 Listiny je možno se domáhat pouze </a:t>
            </a:r>
            <a:r>
              <a:rPr lang="cs-CZ" b="1" i="1" dirty="0">
                <a:solidFill>
                  <a:srgbClr val="0000DC"/>
                </a:solidFill>
              </a:rPr>
              <a:t>v mezích zákonů, které tato ustanovení provádějí</a:t>
            </a:r>
            <a:r>
              <a:rPr lang="cs-CZ" i="1" dirty="0">
                <a:solidFill>
                  <a:srgbClr val="0000DC"/>
                </a:solidFill>
              </a:rPr>
              <a:t>.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  <a:p>
            <a:pPr lvl="1"/>
            <a:r>
              <a:rPr lang="cs-CZ" dirty="0"/>
              <a:t>Ale i v řadě jiných článků, např. čl. 11 odst. 5: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(5) Daně a poplatky lze ukládat jen na základě zákona.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Výhrada zákona (nemožnost zmocnit VS)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Naproti tomu lidská práva a svobody obsažené v hlavě čtvrté jako "Hospodářská, sociální a kulturní práva"(sémanticky již bez přívlastku "základní") vyžadují ke své realizaci součinnosti dalších faktorů; nepůsobí bezprostředně jako práva výše zmíněná. Zcela evidentní je tento fakt u pojednávaného čl. 31 Listiny věty druhé. Právo na bezplatnou zdravotní péči a na zdravotní pomůcky je tu zúženo na rozsah veřejného pojištění, a je tedy odkázáno na retribuci pojistných částek. Celá tato hlava čtvrtá ve svém souhrnu je závislá na dosažené hospodářské a sociální úrovni státu a s tím spojené výši životní úrovně. </a:t>
            </a:r>
            <a:r>
              <a:rPr lang="cs-CZ" sz="1400" b="1" i="1" dirty="0">
                <a:solidFill>
                  <a:srgbClr val="0000DC"/>
                </a:solidFill>
              </a:rPr>
              <a:t>Toto právo spadá pod režim čl. 4 odst. 1 Listiny, kdy povinnosti mohou být ukládány toliko na základě zákona a v jeho mezích a jen při zachování základních lidských práv.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Normativní obsah ústavní normy čl. 31 Listiny je dále omezen čl. 41 odst. 1 Listiny, protože se ho jako práva lze dovolat pouze v mezích zákonů, které tato ustanovení provádějí.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Také je třeba se zabývat otázkou, zda zmocnění uvedené v ustanovení § 11 odst. 4 zákona č. 20/1966 Sb., ve znění změn a doplňků, jímž tento zákon přiznává pravomoc, umožňuje zde </a:t>
            </a:r>
            <a:r>
              <a:rPr lang="cs-CZ" sz="1400" i="1" dirty="0" err="1">
                <a:solidFill>
                  <a:srgbClr val="0000DC"/>
                </a:solidFill>
              </a:rPr>
              <a:t>příkladmo</a:t>
            </a:r>
            <a:r>
              <a:rPr lang="cs-CZ" sz="1400" i="1" dirty="0">
                <a:solidFill>
                  <a:srgbClr val="0000DC"/>
                </a:solidFill>
              </a:rPr>
              <a:t> uvedeným subjektům blíže vymezit zdravotní péči za plnou nebo částečnou úhradu, popř. i její výši, a určit, zda takto vymezené skutečnosti jsou v souladu s ústavním pořádkem České republiky.</a:t>
            </a:r>
          </a:p>
          <a:p>
            <a:pPr lvl="1"/>
            <a:r>
              <a:rPr lang="cs-CZ" sz="1400" b="1" i="1" dirty="0">
                <a:solidFill>
                  <a:srgbClr val="0000DC"/>
                </a:solidFill>
              </a:rPr>
              <a:t>Jak již bylo konstatováno výše, právo na bezplatnou zdravotní péči a na zdravotní pomůcky mají občané na základě veřejného pojištění a za podmínek blíže vymezených zákonem. Jestliže tedy tyto podmínky mohou být upraveny pouze zákonem, je zcela nezbytné, aby i rozsah a způsob jejich poskytování byl vymezen stejným legislativním režimem. Jiná než zákonná úprava by byla porušením Listiny, a tedy i ústavnosti.</a:t>
            </a:r>
            <a:endParaRPr lang="cs-CZ" sz="2400" b="1" dirty="0"/>
          </a:p>
          <a:p>
            <a:pPr lvl="1"/>
            <a:r>
              <a:rPr lang="cs-CZ" sz="1400" b="1" dirty="0" err="1"/>
              <a:t>Pl</a:t>
            </a:r>
            <a:r>
              <a:rPr lang="cs-CZ" sz="1400" b="1" dirty="0"/>
              <a:t>. ÚS 35/95, č. 206/1996 Sb.</a:t>
            </a:r>
          </a:p>
          <a:p>
            <a:pPr lvl="1"/>
            <a:endParaRPr lang="cs-CZ" sz="1400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Výhrada zákona (nemožnost zmocnit VS)</a:t>
            </a:r>
          </a:p>
          <a:p>
            <a:pPr lvl="1"/>
            <a:r>
              <a:rPr lang="cs-CZ" sz="1400" b="1" i="1" dirty="0">
                <a:solidFill>
                  <a:srgbClr val="0000DC"/>
                </a:solidFill>
              </a:rPr>
              <a:t>Nelze připustit, aby vymezení rozsahu výše poskytované zdravotní péče za plnou nebo částečnou úhradu byla ponechána na úpravě jiným než zákonným právním předpisům. Tím by se sféra ochrany základních práv a svobod dostala pod pravomoc moci výkonné, která k takovým pravomocím není oprávněna.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Navrhované zrušení § 1 zákona ČNR č. 550/1991 Sb., ve znění zákonů č. 161/1993 Sb. a č. 59/1995 Sb., upravuje jednak všeobecné zdravotní pojištění, ale i podmínky, za nichž je na základě tohoto zákona zdravotní péče poskytována. § 2 odst. 2 téhož zákona uvádí, co zahrnuje péči plně nebo částečně hrazenou zdravotním pojištěním, aniž však v odstavci 2 téhož paragrafu přesně definuje meze péče plně či částečně hrazené zdravotním pojištěním. Při určení okruhu péče v těchto dvou rovinách odkazuje citované ustanovení na další podzákonný právní předpis - Zdravotní řád vydaný nařízením vlády ČR č. 216/1992 Sb., ve znění nařízení vlády ČR č. 50/1993 Sb. a nařízení vlády č. 149/1994 Sb. Lze tedy konstatovat, že zákon ČNR č. 550/1991 Sb., ve znění pozdějších předpisů, obsahuje vlastně dvojí zmocnění vlády a upravuje základní koncepci zdravotní péče dalšími resortními předpisy. Tento postup odporuje jak Listině, tak i ústavnímu pořádku České republiky, neboť stanovit meze základních práv a svobod občanů lze jen zákony.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Definovat zákonné vymezení obsahu a rozsahu podmínek a způsob poskytování práva občana na bezplatnou zdravotní péči je možné jen zákonem. </a:t>
            </a:r>
            <a:r>
              <a:rPr lang="cs-CZ" sz="1400" b="1" i="1" dirty="0">
                <a:solidFill>
                  <a:srgbClr val="0000DC"/>
                </a:solidFill>
              </a:rPr>
              <a:t>Této povinnosti se nemůže zákonodárce zbavit tím, že zplnomocní orgán moci výkonné k vydání právních norem nižší právní síly než zákon, které by určovaly meze těchto základních práv a svobod</a:t>
            </a:r>
            <a:r>
              <a:rPr lang="cs-CZ" sz="1400" i="1" dirty="0">
                <a:solidFill>
                  <a:srgbClr val="0000DC"/>
                </a:solidFill>
              </a:rPr>
              <a:t>. (…)</a:t>
            </a:r>
          </a:p>
          <a:p>
            <a:pPr lvl="1"/>
            <a:r>
              <a:rPr lang="cs-CZ" sz="1400" b="1" dirty="0" err="1"/>
              <a:t>Pl</a:t>
            </a:r>
            <a:r>
              <a:rPr lang="cs-CZ" sz="1400" b="1" dirty="0"/>
              <a:t>. ÚS 35/95, č. 206/1996 Sb. (pokračování)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Nadbytečnost (duplicita) regulace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Vymezení činností v § 2 písm. b) není tedy v rozporu se zmocněním vyplývajícím ze zákona, ale je spíše nadbytečné, neboť vyjadřuje pouze to, co vyplývá ze zákona. Pokud se však vyjde ze zásady "</a:t>
            </a:r>
            <a:r>
              <a:rPr lang="cs-CZ" i="1" dirty="0" err="1">
                <a:solidFill>
                  <a:srgbClr val="0000DC"/>
                </a:solidFill>
              </a:rPr>
              <a:t>superfluum</a:t>
            </a:r>
            <a:r>
              <a:rPr lang="cs-CZ" i="1" dirty="0">
                <a:solidFill>
                  <a:srgbClr val="0000DC"/>
                </a:solidFill>
              </a:rPr>
              <a:t> non </a:t>
            </a:r>
            <a:r>
              <a:rPr lang="cs-CZ" i="1" dirty="0" err="1">
                <a:solidFill>
                  <a:srgbClr val="0000DC"/>
                </a:solidFill>
              </a:rPr>
              <a:t>nocet</a:t>
            </a:r>
            <a:r>
              <a:rPr lang="cs-CZ" i="1" dirty="0">
                <a:solidFill>
                  <a:srgbClr val="0000DC"/>
                </a:solidFill>
              </a:rPr>
              <a:t>", tedy, že </a:t>
            </a:r>
            <a:r>
              <a:rPr lang="cs-CZ" b="1" i="1" dirty="0">
                <a:solidFill>
                  <a:srgbClr val="0000DC"/>
                </a:solidFill>
              </a:rPr>
              <a:t>nadbytečné neškodí, nemůže tato skutečnost sama o sobě být důvodem ke zrušení napadeného právního předpisu</a:t>
            </a:r>
            <a:r>
              <a:rPr lang="cs-CZ" i="1" dirty="0">
                <a:solidFill>
                  <a:srgbClr val="0000DC"/>
                </a:solidFill>
              </a:rPr>
              <a:t>,…</a:t>
            </a:r>
          </a:p>
          <a:p>
            <a:pPr lvl="1"/>
            <a:r>
              <a:rPr lang="cs-CZ" b="1" dirty="0" err="1"/>
              <a:t>Pl</a:t>
            </a:r>
            <a:r>
              <a:rPr lang="cs-CZ" b="1" dirty="0"/>
              <a:t>. ÚS 43/97</a:t>
            </a:r>
          </a:p>
        </p:txBody>
      </p:sp>
    </p:spTree>
    <p:extLst>
      <p:ext uri="{BB962C8B-B14F-4D97-AF65-F5344CB8AC3E}">
        <p14:creationId xmlns:p14="http://schemas.microsoft.com/office/powerpoint/2010/main" val="2830892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Legislativní pravidla</a:t>
            </a:r>
          </a:p>
          <a:p>
            <a:pPr lvl="1"/>
            <a:r>
              <a:rPr lang="cs-CZ" dirty="0"/>
              <a:t>Čl. 2 LP(</a:t>
            </a:r>
            <a:r>
              <a:rPr lang="cs-CZ" b="1" i="1" dirty="0"/>
              <a:t>Obecné požadavky na tvorbu právních předpisů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(1) Přípravě každého právního předpisu musí </a:t>
            </a:r>
            <a:r>
              <a:rPr lang="cs-CZ" b="1" i="1" dirty="0">
                <a:solidFill>
                  <a:srgbClr val="0000DC"/>
                </a:solidFill>
              </a:rPr>
              <a:t>předcházet podrobná analýza právního a skutkového stavu</a:t>
            </a:r>
            <a:r>
              <a:rPr lang="cs-CZ" i="1" dirty="0">
                <a:solidFill>
                  <a:srgbClr val="0000DC"/>
                </a:solidFill>
              </a:rPr>
              <a:t>. Její součástí je i </a:t>
            </a:r>
            <a:r>
              <a:rPr lang="cs-CZ" b="1" i="1" dirty="0">
                <a:solidFill>
                  <a:srgbClr val="0000DC"/>
                </a:solidFill>
              </a:rPr>
              <a:t>zhodnocení nezbytnosti změny právního stavu</a:t>
            </a:r>
            <a:r>
              <a:rPr lang="cs-CZ" i="1" dirty="0">
                <a:solidFill>
                  <a:srgbClr val="0000DC"/>
                </a:solidFill>
              </a:rPr>
              <a:t>, a nejsou-li určité vztahy právním předpisem dosud upraveny, zhodnocení nezbytnosti rozšíření právní regulace i na tyto vztahy, </a:t>
            </a:r>
            <a:r>
              <a:rPr lang="cs-CZ" b="1" i="1" dirty="0">
                <a:solidFill>
                  <a:srgbClr val="0000DC"/>
                </a:solidFill>
              </a:rPr>
              <a:t>včetně zhodnocení dopadů předpokládané změny právního stavu nebo dopadů právní regulace</a:t>
            </a:r>
            <a:r>
              <a:rPr lang="cs-CZ" i="1" dirty="0">
                <a:solidFill>
                  <a:srgbClr val="0000DC"/>
                </a:solidFill>
              </a:rPr>
              <a:t>, která má být rozšířena na právní vztahy dosud právem neupravené; při tomto hodnocení se postupuje podle Obecných zásad pro hodnocení dopadů regulace[1]) (dále jen „obecné zásady“).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(2) Při přípravě právního předpisu </a:t>
            </a:r>
            <a:r>
              <a:rPr lang="cs-CZ" b="1" i="1" dirty="0">
                <a:solidFill>
                  <a:srgbClr val="0000DC"/>
                </a:solidFill>
              </a:rPr>
              <a:t>je třeba dbát, aby právní předpis byl</a:t>
            </a:r>
          </a:p>
          <a:p>
            <a:pPr lvl="3"/>
            <a:r>
              <a:rPr lang="cs-CZ" b="1" i="1" dirty="0">
                <a:solidFill>
                  <a:srgbClr val="0000DC"/>
                </a:solidFill>
              </a:rPr>
              <a:t>v souladu s právními předpisy vyšší právní síly a s nálezy Ústavního soudu </a:t>
            </a:r>
            <a:r>
              <a:rPr lang="cs-CZ" i="1" dirty="0">
                <a:solidFill>
                  <a:srgbClr val="0000DC"/>
                </a:solidFill>
              </a:rPr>
              <a:t>a stal se organickou součástí celého právního řádu,</a:t>
            </a:r>
          </a:p>
          <a:p>
            <a:pPr lvl="3"/>
            <a:r>
              <a:rPr lang="cs-CZ" b="1" i="1" dirty="0">
                <a:solidFill>
                  <a:srgbClr val="0000DC"/>
                </a:solidFill>
              </a:rPr>
              <a:t>v souladu s mezinárodními smlouvami</a:t>
            </a:r>
            <a:r>
              <a:rPr lang="cs-CZ" i="1" dirty="0">
                <a:solidFill>
                  <a:srgbClr val="0000DC"/>
                </a:solidFill>
              </a:rPr>
              <a:t>, jimiž je Česká republika vázána,</a:t>
            </a:r>
          </a:p>
          <a:p>
            <a:pPr lvl="3"/>
            <a:r>
              <a:rPr lang="cs-CZ" b="1" i="1" dirty="0">
                <a:solidFill>
                  <a:srgbClr val="0000DC"/>
                </a:solidFill>
              </a:rPr>
              <a:t>v souladu s právem Evropské unie</a:t>
            </a:r>
            <a:r>
              <a:rPr lang="cs-CZ" i="1" dirty="0">
                <a:solidFill>
                  <a:srgbClr val="0000DC"/>
                </a:solidFill>
              </a:rPr>
              <a:t>,</a:t>
            </a:r>
          </a:p>
          <a:p>
            <a:pPr lvl="3"/>
            <a:r>
              <a:rPr lang="cs-CZ" b="1" i="1" dirty="0">
                <a:solidFill>
                  <a:srgbClr val="0000DC"/>
                </a:solidFill>
              </a:rPr>
              <a:t>koncipován přehledně a formulován jednoznačně, srozumitelně, jazykově a stylisticky bezvadně</a:t>
            </a:r>
            <a:r>
              <a:rPr lang="cs-CZ" i="1" dirty="0">
                <a:solidFill>
                  <a:srgbClr val="0000DC"/>
                </a:solidFill>
              </a:rPr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druhy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NSA </a:t>
            </a:r>
          </a:p>
          <a:p>
            <a:pPr lvl="1"/>
            <a:r>
              <a:rPr lang="cs-CZ" dirty="0"/>
              <a:t>Dle </a:t>
            </a:r>
            <a:r>
              <a:rPr lang="cs-CZ" b="1" dirty="0"/>
              <a:t>„subjektu“ </a:t>
            </a:r>
            <a:r>
              <a:rPr lang="cs-CZ" dirty="0"/>
              <a:t>(orgánu)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Vláda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= </a:t>
            </a:r>
            <a:r>
              <a:rPr lang="cs-CZ" b="1" dirty="0"/>
              <a:t>nařízení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Ministerstva a jiné správní úřady </a:t>
            </a:r>
            <a:r>
              <a:rPr lang="cs-CZ" dirty="0"/>
              <a:t>= v případě NSA s celostátní působností </a:t>
            </a:r>
            <a:r>
              <a:rPr lang="cs-CZ" b="1" dirty="0"/>
              <a:t>vyhlášky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Zastupitelstva ÚSC </a:t>
            </a:r>
            <a:r>
              <a:rPr lang="cs-CZ" dirty="0"/>
              <a:t>= </a:t>
            </a:r>
            <a:r>
              <a:rPr lang="cs-CZ" b="1" dirty="0"/>
              <a:t>OZV</a:t>
            </a:r>
            <a:r>
              <a:rPr lang="cs-CZ" dirty="0"/>
              <a:t> (viz následující přednáška)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Rady ÚSC </a:t>
            </a:r>
            <a:r>
              <a:rPr lang="cs-CZ" dirty="0"/>
              <a:t>= </a:t>
            </a:r>
            <a:r>
              <a:rPr lang="cs-CZ" b="1" dirty="0"/>
              <a:t>nařízení</a:t>
            </a:r>
            <a:r>
              <a:rPr lang="cs-CZ" dirty="0"/>
              <a:t> (viz následující přednáška)</a:t>
            </a:r>
          </a:p>
          <a:p>
            <a:pPr lvl="1"/>
            <a:r>
              <a:rPr lang="cs-CZ" dirty="0"/>
              <a:t>Dle </a:t>
            </a:r>
            <a:r>
              <a:rPr lang="cs-CZ" b="1" dirty="0"/>
              <a:t>povahy</a:t>
            </a:r>
            <a:r>
              <a:rPr lang="cs-CZ" dirty="0"/>
              <a:t> (účelu)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Prováděcí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Prvotní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(= OZV)</a:t>
            </a:r>
          </a:p>
          <a:p>
            <a:pPr lvl="1"/>
            <a:r>
              <a:rPr lang="cs-CZ" dirty="0"/>
              <a:t>Dle </a:t>
            </a:r>
            <a:r>
              <a:rPr lang="cs-CZ" b="1" dirty="0"/>
              <a:t>existence zmocnění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Vyžadující zákonné zmocnění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Zmocnění nevyžadující </a:t>
            </a:r>
            <a:r>
              <a:rPr lang="cs-CZ" dirty="0"/>
              <a:t>(= nařízení vlády, OZV)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Vnitřní předpisy VS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(zvláštní kategorie tzv. </a:t>
            </a:r>
            <a:r>
              <a:rPr lang="cs-CZ" i="1" dirty="0"/>
              <a:t>statutární předpisy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NSA, ale </a:t>
            </a:r>
            <a:r>
              <a:rPr lang="cs-CZ" b="1" dirty="0"/>
              <a:t>nikoli právní předpis </a:t>
            </a:r>
            <a:r>
              <a:rPr lang="cs-CZ" dirty="0"/>
              <a:t>(nikoli obecná účinnost, viz dále)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prezentace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Základní pojmy a východiska správní </a:t>
            </a:r>
            <a:r>
              <a:rPr lang="cs-CZ" dirty="0" err="1"/>
              <a:t>právotvorby</a:t>
            </a:r>
            <a:r>
              <a:rPr lang="cs-CZ" dirty="0"/>
              <a:t>, její postavení v právním řádu a v činnosti orgánů veřejné moci, legislativní proces a legislativní pravidla, právní předpisy vlády a orgánů státní správy. </a:t>
            </a:r>
          </a:p>
          <a:p>
            <a:pPr lvl="1"/>
            <a:endParaRPr lang="cs-CZ" dirty="0"/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1/ Obecná východiska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2/ Správní normotvorba (obsah a forma)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3/ Normativní správní akty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4/ Vnitřní předpisy VS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5/ Legislativní rada vlády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6/ Přezkum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7/ Krizová opatření (+ propůjčení formy)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Nařízení vlády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Vláda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= Vrcholný orgán výkonné moci</a:t>
            </a:r>
            <a:r>
              <a:rPr lang="cs-CZ" dirty="0"/>
              <a:t> (čl. 67 odst. 1 Ústavy)</a:t>
            </a:r>
          </a:p>
          <a:p>
            <a:pPr lvl="1"/>
            <a:r>
              <a:rPr lang="cs-CZ" dirty="0"/>
              <a:t>(Obecné, právem předpokládané) formy činnosti vlády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Usnesení</a:t>
            </a:r>
            <a:r>
              <a:rPr lang="cs-CZ" b="1" dirty="0"/>
              <a:t> </a:t>
            </a:r>
            <a:r>
              <a:rPr lang="cs-CZ" dirty="0"/>
              <a:t>= akty </a:t>
            </a:r>
            <a:r>
              <a:rPr lang="cs-CZ" b="1" dirty="0"/>
              <a:t>závazné v rámci státní správy </a:t>
            </a:r>
            <a:r>
              <a:rPr lang="cs-CZ" dirty="0"/>
              <a:t>na základě vztahů nadřízenosti a podřízenosti </a:t>
            </a:r>
            <a:r>
              <a:rPr lang="cs-CZ" i="1" dirty="0">
                <a:solidFill>
                  <a:srgbClr val="0000DC"/>
                </a:solidFill>
              </a:rPr>
              <a:t>(interní povaha)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Nařízení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= podzákonný </a:t>
            </a:r>
            <a:r>
              <a:rPr lang="cs-CZ" b="1" dirty="0"/>
              <a:t>právní předpis </a:t>
            </a:r>
            <a:r>
              <a:rPr lang="cs-CZ" i="1" dirty="0">
                <a:solidFill>
                  <a:srgbClr val="0000DC"/>
                </a:solidFill>
              </a:rPr>
              <a:t>(externí povaha)</a:t>
            </a:r>
          </a:p>
          <a:p>
            <a:pPr lvl="1"/>
            <a:r>
              <a:rPr lang="cs-CZ" dirty="0"/>
              <a:t>Úřad vlády (administrace)</a:t>
            </a:r>
          </a:p>
          <a:p>
            <a:pPr lvl="1"/>
            <a:endParaRPr lang="cs-CZ" b="1" dirty="0"/>
          </a:p>
          <a:p>
            <a:r>
              <a:rPr lang="cs-CZ" b="1" dirty="0"/>
              <a:t>Základ pravomoci </a:t>
            </a:r>
            <a:r>
              <a:rPr lang="cs-CZ" dirty="0"/>
              <a:t>(čl. 78 Ústavy)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 </a:t>
            </a:r>
            <a:r>
              <a:rPr lang="cs-CZ" b="1" i="1" dirty="0">
                <a:solidFill>
                  <a:srgbClr val="0000DC"/>
                </a:solidFill>
              </a:rPr>
              <a:t>provedení zákona a v jeho mezích </a:t>
            </a:r>
            <a:r>
              <a:rPr lang="cs-CZ" i="1" dirty="0">
                <a:solidFill>
                  <a:srgbClr val="0000DC"/>
                </a:solidFill>
              </a:rPr>
              <a:t>je </a:t>
            </a:r>
            <a:r>
              <a:rPr lang="cs-CZ" b="1" i="1" dirty="0">
                <a:solidFill>
                  <a:srgbClr val="0000DC"/>
                </a:solidFill>
              </a:rPr>
              <a:t>vláda</a:t>
            </a:r>
            <a:r>
              <a:rPr lang="cs-CZ" i="1" dirty="0">
                <a:solidFill>
                  <a:srgbClr val="0000DC"/>
                </a:solidFill>
              </a:rPr>
              <a:t> oprávněna vydávat </a:t>
            </a:r>
            <a:r>
              <a:rPr lang="cs-CZ" b="1" i="1" dirty="0">
                <a:solidFill>
                  <a:srgbClr val="0000DC"/>
                </a:solidFill>
              </a:rPr>
              <a:t>nařízení</a:t>
            </a:r>
            <a:r>
              <a:rPr lang="cs-CZ" i="1" dirty="0">
                <a:solidFill>
                  <a:srgbClr val="0000DC"/>
                </a:solidFill>
              </a:rPr>
              <a:t>. Nařízení podepisuje předseda vlády a příslušný člen vlády.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/>
            <a:r>
              <a:rPr lang="cs-CZ" dirty="0"/>
              <a:t>Výslovné zákonné zmocnění</a:t>
            </a:r>
            <a:r>
              <a:rPr lang="cs-CZ" b="1" dirty="0"/>
              <a:t> nevyžadováno</a:t>
            </a:r>
            <a:endParaRPr lang="cs-CZ" dirty="0"/>
          </a:p>
          <a:p>
            <a:pPr lvl="1"/>
            <a:r>
              <a:rPr lang="cs-CZ" dirty="0"/>
              <a:t>Ale stále pouze </a:t>
            </a:r>
            <a:r>
              <a:rPr lang="cs-CZ" b="1" dirty="0"/>
              <a:t>prováděcí povaha </a:t>
            </a:r>
            <a:r>
              <a:rPr lang="cs-CZ" dirty="0"/>
              <a:t>(= obsahová limitace)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Nařízení vlády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Postup při vydávání</a:t>
            </a:r>
          </a:p>
          <a:p>
            <a:pPr lvl="1"/>
            <a:r>
              <a:rPr lang="cs-CZ" dirty="0"/>
              <a:t>Zákony v zásadě neupraven</a:t>
            </a:r>
          </a:p>
          <a:p>
            <a:pPr lvl="1"/>
            <a:r>
              <a:rPr lang="cs-CZ" dirty="0"/>
              <a:t>Regulován </a:t>
            </a:r>
            <a:r>
              <a:rPr lang="cs-CZ" i="1" dirty="0">
                <a:solidFill>
                  <a:srgbClr val="0000DC"/>
                </a:solidFill>
              </a:rPr>
              <a:t>Legislativními pravidly </a:t>
            </a:r>
            <a:r>
              <a:rPr lang="cs-CZ" dirty="0"/>
              <a:t>+ podpůrně </a:t>
            </a:r>
            <a:r>
              <a:rPr lang="cs-CZ" i="1" dirty="0">
                <a:solidFill>
                  <a:srgbClr val="0000DC"/>
                </a:solidFill>
              </a:rPr>
              <a:t>jednacím řádem vlády</a:t>
            </a:r>
          </a:p>
          <a:p>
            <a:pPr lvl="1"/>
            <a:r>
              <a:rPr lang="cs-CZ" b="1" dirty="0"/>
              <a:t>Základní aspekty </a:t>
            </a:r>
            <a:r>
              <a:rPr lang="cs-CZ" dirty="0"/>
              <a:t>tvorby: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Zpracovatelem obecně </a:t>
            </a:r>
            <a:r>
              <a:rPr lang="cs-CZ" b="1" i="1" dirty="0">
                <a:solidFill>
                  <a:srgbClr val="0000DC"/>
                </a:solidFill>
              </a:rPr>
              <a:t>ministerstvo</a:t>
            </a:r>
            <a:r>
              <a:rPr lang="cs-CZ" i="1" dirty="0">
                <a:solidFill>
                  <a:srgbClr val="0000DC"/>
                </a:solidFill>
              </a:rPr>
              <a:t> (předkládá člen vlády)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Odůvodnění</a:t>
            </a:r>
            <a:r>
              <a:rPr lang="cs-CZ" i="1" dirty="0">
                <a:solidFill>
                  <a:srgbClr val="0000DC"/>
                </a:solidFill>
              </a:rPr>
              <a:t> (obecná a zvláštní část)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(Někdy i závěrečná zpráva z hodnocení dopadů regulace)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Meziresortní </a:t>
            </a:r>
            <a:r>
              <a:rPr lang="cs-CZ" b="1" i="1" dirty="0">
                <a:solidFill>
                  <a:srgbClr val="0000DC"/>
                </a:solidFill>
              </a:rPr>
              <a:t>připomínkové řízení </a:t>
            </a:r>
            <a:r>
              <a:rPr lang="cs-CZ" i="1" dirty="0">
                <a:solidFill>
                  <a:srgbClr val="0000DC"/>
                </a:solidFill>
              </a:rPr>
              <a:t>(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, 15 dnů)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Úprava návrhu </a:t>
            </a:r>
            <a:r>
              <a:rPr lang="cs-CZ" i="1" dirty="0">
                <a:solidFill>
                  <a:srgbClr val="0000DC"/>
                </a:solidFill>
              </a:rPr>
              <a:t>do 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Projednání </a:t>
            </a:r>
            <a:r>
              <a:rPr lang="cs-CZ" b="1" i="1" dirty="0">
                <a:solidFill>
                  <a:srgbClr val="0000DC"/>
                </a:solidFill>
              </a:rPr>
              <a:t>LRV</a:t>
            </a:r>
            <a:r>
              <a:rPr lang="cs-CZ" i="1" dirty="0">
                <a:solidFill>
                  <a:srgbClr val="0000DC"/>
                </a:solidFill>
              </a:rPr>
              <a:t> (stanovisko, 60 dnů)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Projednání </a:t>
            </a:r>
            <a:r>
              <a:rPr lang="cs-CZ" b="1" i="1" dirty="0">
                <a:solidFill>
                  <a:srgbClr val="0000DC"/>
                </a:solidFill>
              </a:rPr>
              <a:t>vládou</a:t>
            </a:r>
            <a:r>
              <a:rPr lang="cs-CZ" i="1" dirty="0">
                <a:solidFill>
                  <a:srgbClr val="0000DC"/>
                </a:solidFill>
              </a:rPr>
              <a:t> (schůze vlády)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Čistopis</a:t>
            </a:r>
            <a:r>
              <a:rPr lang="cs-CZ" i="1" dirty="0">
                <a:solidFill>
                  <a:srgbClr val="0000DC"/>
                </a:solidFill>
              </a:rPr>
              <a:t> (podpis předsedy a příslušného člena vlády, viz Ústava)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Úřad vlády zasílá žádost o uveřejnění redakci Sbírky zákonů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Publikace</a:t>
            </a:r>
            <a:r>
              <a:rPr lang="cs-CZ" b="1" dirty="0"/>
              <a:t> = Sbírka zákonů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ministerstev a jiných SÚ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 pravomoci </a:t>
            </a:r>
            <a:r>
              <a:rPr lang="cs-CZ" dirty="0"/>
              <a:t>(čl. 79 odst. 3 Ústavy)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Ministerstva, jiné správní úřady </a:t>
            </a:r>
            <a:r>
              <a:rPr lang="cs-CZ" i="1" dirty="0">
                <a:solidFill>
                  <a:srgbClr val="0000DC"/>
                </a:solidFill>
              </a:rPr>
              <a:t>a orgány územní samosprávy </a:t>
            </a:r>
            <a:r>
              <a:rPr lang="cs-CZ" b="1" i="1" dirty="0">
                <a:solidFill>
                  <a:srgbClr val="0000DC"/>
                </a:solidFill>
              </a:rPr>
              <a:t>mohou na základě a v mezích zákona vydávat právní předpisy</a:t>
            </a:r>
            <a:r>
              <a:rPr lang="cs-CZ" i="1" dirty="0">
                <a:solidFill>
                  <a:srgbClr val="0000DC"/>
                </a:solidFill>
              </a:rPr>
              <a:t>, jsou-li k tomu </a:t>
            </a:r>
            <a:r>
              <a:rPr lang="cs-CZ" b="1" i="1" dirty="0">
                <a:solidFill>
                  <a:srgbClr val="0000DC"/>
                </a:solidFill>
              </a:rPr>
              <a:t>zákonem zmocněny</a:t>
            </a:r>
            <a:r>
              <a:rPr lang="cs-CZ" i="1" dirty="0">
                <a:solidFill>
                  <a:srgbClr val="0000DC"/>
                </a:solidFill>
              </a:rPr>
              <a:t>. 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Stále </a:t>
            </a:r>
            <a:r>
              <a:rPr lang="cs-CZ" b="1" dirty="0"/>
              <a:t>prováděcí charakter</a:t>
            </a:r>
          </a:p>
          <a:p>
            <a:pPr lvl="1"/>
            <a:r>
              <a:rPr lang="cs-CZ" dirty="0"/>
              <a:t>Tentokrát však také </a:t>
            </a:r>
            <a:r>
              <a:rPr lang="cs-CZ" b="1" dirty="0"/>
              <a:t>výslovné zákonné zmocnění </a:t>
            </a:r>
            <a:r>
              <a:rPr lang="cs-CZ" dirty="0"/>
              <a:t> (viz další strana)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Tyto orgány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Ministerstva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Jiné orgány </a:t>
            </a:r>
            <a:r>
              <a:rPr lang="cs-CZ" dirty="0"/>
              <a:t>= </a:t>
            </a:r>
            <a:r>
              <a:rPr lang="cs-CZ" b="1" i="1" dirty="0">
                <a:solidFill>
                  <a:srgbClr val="0000DC"/>
                </a:solidFill>
              </a:rPr>
              <a:t>jiné ústřední správní úřady </a:t>
            </a:r>
            <a:r>
              <a:rPr lang="cs-CZ" b="1" dirty="0"/>
              <a:t>+ </a:t>
            </a:r>
            <a:r>
              <a:rPr lang="cs-CZ" dirty="0"/>
              <a:t>někdy i specializované územně dekoncentrované orgány státní správy (tzv. </a:t>
            </a:r>
            <a:r>
              <a:rPr lang="cs-CZ" b="1" i="1" dirty="0" err="1">
                <a:solidFill>
                  <a:srgbClr val="0000DC"/>
                </a:solidFill>
              </a:rPr>
              <a:t>dekoncentráty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Orgány územní samosprávy = </a:t>
            </a:r>
            <a:r>
              <a:rPr lang="cs-CZ" b="1" i="1" dirty="0">
                <a:solidFill>
                  <a:srgbClr val="0000DC"/>
                </a:solidFill>
              </a:rPr>
              <a:t>rady ÚSC </a:t>
            </a:r>
            <a:r>
              <a:rPr lang="cs-CZ" dirty="0"/>
              <a:t>(nařízení, viz následující přednáška)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ministerstev a jiných SÚ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Příklad zákonného zmocnění</a:t>
            </a:r>
          </a:p>
          <a:p>
            <a:pPr lvl="1"/>
            <a:r>
              <a:rPr lang="cs-CZ" dirty="0"/>
              <a:t>§ 199 zákona č. 256/2004 Sb., o podnikání na kapitálovém trhu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Zmocnění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(1) </a:t>
            </a:r>
            <a:r>
              <a:rPr lang="cs-CZ" b="1" i="1" dirty="0">
                <a:solidFill>
                  <a:srgbClr val="0000DC"/>
                </a:solidFill>
              </a:rPr>
              <a:t>Ministerstvo vydá vyhlášku podle </a:t>
            </a:r>
            <a:r>
              <a:rPr lang="cs-CZ" i="1" dirty="0">
                <a:solidFill>
                  <a:srgbClr val="0000DC"/>
                </a:solidFill>
              </a:rPr>
              <a:t>§ 115 odst. 5 a § 129b odst. 3.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(2) </a:t>
            </a:r>
            <a:r>
              <a:rPr lang="cs-CZ" b="1" i="1" dirty="0">
                <a:solidFill>
                  <a:srgbClr val="0000DC"/>
                </a:solidFill>
              </a:rPr>
              <a:t>Česká národní banka vydá vyhlášku podle </a:t>
            </a:r>
            <a:r>
              <a:rPr lang="cs-CZ" i="1" dirty="0">
                <a:solidFill>
                  <a:srgbClr val="0000DC"/>
                </a:solidFill>
              </a:rPr>
              <a:t>§ 7 odst. 5, § 9aj odst. 6, § 9ar odst. 5, § 12f, § 12g odst. 3, § 12i odst. 3, § 13 odst. 3, § 14h, § 15 odst. 7, § 16 odst. 7, § 16a odst. 10, § 16b odst. 2, § 19 odst. 4, § 20 odst. 4, § 28a odst. 4, § 30 odst. 6, § 30a odst. 3, § 32 odst. 7, § 38 odst. 4, § 39 odst. 7, § 45 odst. 4, § 46 odst. 4, § 47 odst. 2, § 47 odst. 5, § 50 odst. 8, § 63 odst. 5, § 71 odst. 5, § 73f odst. 7, § 77 odst. 3, § 90a odst. 5, § 90c odst. 4, § 93 odst. 4, § 94 odst. 7, § 115 odst. 5, § 122 odst. 8, § 122b odst. 6, § 127 odst. 3, § 127d odst. 1, § 132 odst. 5, § 139 odst. 11, § 192b odst. 4 a § 198 odst. 5.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(3) Má-li Česká národní banka vyhláškou podle odstavce 2 stanovit lhůty nebo periodicitu, stanoví tyto lhůty nebo periodicitu v rozsahu potřebném pro výkon účinného dohledu podle tohoto zákona; to neplatí pro lhůty nebo pro periodicitu, u kterých je jejich délka nebo četnost stanovena právem Evropské unie.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(4) </a:t>
            </a:r>
            <a:r>
              <a:rPr lang="cs-CZ" b="1" i="1" dirty="0">
                <a:solidFill>
                  <a:srgbClr val="0000DC"/>
                </a:solidFill>
              </a:rPr>
              <a:t>Vláda nařízením stanoví limity </a:t>
            </a:r>
            <a:r>
              <a:rPr lang="cs-CZ" i="1" dirty="0">
                <a:solidFill>
                  <a:srgbClr val="0000DC"/>
                </a:solidFill>
              </a:rPr>
              <a:t>v eurech pro účely § 35 odst. 2 písm. c) a d), § 36 odst. 2, § 36g odst. 5, § 119c odst. 1 písm. b), § 120c odst. 2 a § 127c odst. 4 podle právního aktu Rady a Evropského parlamentu nebo Evropské komise. </a:t>
            </a:r>
            <a:r>
              <a:rPr lang="cs-CZ" dirty="0"/>
              <a:t>(Pozn.: zmocnění k vydání nařízení vlády sice není nezbytné, v praxi se však také vyskytuje)</a:t>
            </a:r>
            <a:endParaRPr lang="cs-CZ" b="1" dirty="0"/>
          </a:p>
          <a:p>
            <a:pPr lvl="1"/>
            <a:endParaRPr lang="cs-CZ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ministerstev a jiných SÚ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Postup při vydávání</a:t>
            </a:r>
          </a:p>
          <a:p>
            <a:pPr lvl="1"/>
            <a:r>
              <a:rPr lang="cs-CZ" dirty="0"/>
              <a:t>Zákony (opět) v zásadě neupraven</a:t>
            </a:r>
          </a:p>
          <a:p>
            <a:pPr lvl="1"/>
            <a:r>
              <a:rPr lang="cs-CZ" dirty="0"/>
              <a:t>Regulován </a:t>
            </a:r>
            <a:r>
              <a:rPr lang="cs-CZ" i="1" dirty="0">
                <a:solidFill>
                  <a:srgbClr val="0000DC"/>
                </a:solidFill>
              </a:rPr>
              <a:t>Legislativními pravidly</a:t>
            </a:r>
          </a:p>
          <a:p>
            <a:pPr lvl="1"/>
            <a:r>
              <a:rPr lang="cs-CZ" b="1" dirty="0"/>
              <a:t>Základní aspekty </a:t>
            </a:r>
            <a:r>
              <a:rPr lang="cs-CZ" dirty="0"/>
              <a:t>tvorby: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Zpracovatelem obecně </a:t>
            </a:r>
            <a:r>
              <a:rPr lang="cs-CZ" b="1" i="1" dirty="0">
                <a:solidFill>
                  <a:srgbClr val="0000DC"/>
                </a:solidFill>
              </a:rPr>
              <a:t>ministerstvo</a:t>
            </a:r>
            <a:r>
              <a:rPr lang="cs-CZ" i="1" dirty="0">
                <a:solidFill>
                  <a:srgbClr val="0000DC"/>
                </a:solidFill>
              </a:rPr>
              <a:t> (předkládá člen vlády)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Odůvodnění </a:t>
            </a:r>
            <a:r>
              <a:rPr lang="cs-CZ" i="1" dirty="0">
                <a:solidFill>
                  <a:srgbClr val="0000DC"/>
                </a:solidFill>
              </a:rPr>
              <a:t>(obecná a zvláštní část)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(Někdy i závěrečná zpráva z hodnocení dopadů regulace)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Meziresortní </a:t>
            </a:r>
            <a:r>
              <a:rPr lang="cs-CZ" b="1" i="1" dirty="0">
                <a:solidFill>
                  <a:srgbClr val="0000DC"/>
                </a:solidFill>
              </a:rPr>
              <a:t>připomínkové řízení </a:t>
            </a:r>
            <a:r>
              <a:rPr lang="cs-CZ" i="1" dirty="0">
                <a:solidFill>
                  <a:srgbClr val="0000DC"/>
                </a:solidFill>
              </a:rPr>
              <a:t>(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, 15 dnů)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Úprava návrhu do 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Projednání v </a:t>
            </a:r>
            <a:r>
              <a:rPr lang="cs-CZ" b="1" i="1" dirty="0">
                <a:solidFill>
                  <a:srgbClr val="0000DC"/>
                </a:solidFill>
              </a:rPr>
              <a:t>pracovních komisích LRV </a:t>
            </a:r>
            <a:r>
              <a:rPr lang="cs-CZ" i="1" dirty="0">
                <a:solidFill>
                  <a:srgbClr val="0000DC"/>
                </a:solidFill>
              </a:rPr>
              <a:t>(stanovisko, 45 dnů)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Při nesouhlasu se stanoviskem </a:t>
            </a:r>
            <a:r>
              <a:rPr lang="cs-CZ" b="1" i="1" dirty="0">
                <a:solidFill>
                  <a:srgbClr val="0000DC"/>
                </a:solidFill>
              </a:rPr>
              <a:t>stanovisko LRV či následně vlády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Upravený návrh </a:t>
            </a:r>
            <a:r>
              <a:rPr lang="cs-CZ" i="1" dirty="0">
                <a:solidFill>
                  <a:srgbClr val="0000DC"/>
                </a:solidFill>
              </a:rPr>
              <a:t>(podpis člena vlády či vedoucího jiného ústředního orgánu)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Žádost o uveřejnění redakci Sbírky zákonů (ne však bez projednání viz výše)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Publikace</a:t>
            </a:r>
            <a:r>
              <a:rPr lang="cs-CZ" b="1" dirty="0"/>
              <a:t> = Sbírka zákonů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ÚSC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Obecně závazné vyhlášky</a:t>
            </a:r>
          </a:p>
          <a:p>
            <a:pPr lvl="1"/>
            <a:r>
              <a:rPr lang="cs-CZ" b="1" dirty="0"/>
              <a:t>Základ pravomoci </a:t>
            </a:r>
            <a:r>
              <a:rPr lang="cs-CZ" dirty="0"/>
              <a:t>= čl. 104 odst. 3 Ústavy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Zastupitelstva mohou v mezích své působnosti vydávat obecně závazné vyhlášky.</a:t>
            </a:r>
          </a:p>
          <a:p>
            <a:pPr lvl="1"/>
            <a:r>
              <a:rPr lang="cs-CZ" dirty="0"/>
              <a:t>Orgán = </a:t>
            </a:r>
            <a:r>
              <a:rPr lang="cs-CZ" b="1" dirty="0"/>
              <a:t>zastupitelstvo</a:t>
            </a:r>
          </a:p>
          <a:p>
            <a:pPr lvl="1"/>
            <a:r>
              <a:rPr lang="cs-CZ" dirty="0"/>
              <a:t>V mezích působnosti = </a:t>
            </a:r>
            <a:r>
              <a:rPr lang="cs-CZ" b="1" dirty="0"/>
              <a:t>samostatná působnost </a:t>
            </a:r>
            <a:r>
              <a:rPr lang="cs-CZ" dirty="0"/>
              <a:t>(zákon o obcích, zákon o krajích, případně zákon o hl. městě Praze)</a:t>
            </a:r>
          </a:p>
          <a:p>
            <a:pPr lvl="1"/>
            <a:endParaRPr lang="cs-CZ" b="1" dirty="0"/>
          </a:p>
          <a:p>
            <a:r>
              <a:rPr lang="cs-CZ" b="1" dirty="0"/>
              <a:t>Nařízení</a:t>
            </a:r>
          </a:p>
          <a:p>
            <a:pPr lvl="1"/>
            <a:r>
              <a:rPr lang="cs-CZ" b="1" dirty="0"/>
              <a:t>Základ pravomoci </a:t>
            </a:r>
            <a:r>
              <a:rPr lang="cs-CZ" dirty="0"/>
              <a:t>=  čl. 79 odst. 3 Ústavy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Ministerstva, jiné správní úřady a </a:t>
            </a:r>
            <a:r>
              <a:rPr lang="cs-CZ" b="1" i="1" dirty="0">
                <a:solidFill>
                  <a:srgbClr val="0000DC"/>
                </a:solidFill>
              </a:rPr>
              <a:t>orgány územní samosprávy </a:t>
            </a:r>
            <a:r>
              <a:rPr lang="cs-CZ" i="1" dirty="0">
                <a:solidFill>
                  <a:srgbClr val="0000DC"/>
                </a:solidFill>
              </a:rPr>
              <a:t>mohou na základě a v mezích zákona vydávat právní předpisy, jsou-li k tomu zákonem zmocněny. </a:t>
            </a:r>
          </a:p>
          <a:p>
            <a:pPr lvl="1"/>
            <a:r>
              <a:rPr lang="cs-CZ" dirty="0"/>
              <a:t>Již třeba zákonné zmocnění = oblast </a:t>
            </a:r>
            <a:r>
              <a:rPr lang="cs-CZ" b="1" dirty="0"/>
              <a:t>přenesené působnosti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Vnitřní předpisy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Interní povaha</a:t>
            </a:r>
          </a:p>
          <a:p>
            <a:pPr lvl="1"/>
            <a:r>
              <a:rPr lang="cs-CZ" dirty="0"/>
              <a:t>Stále </a:t>
            </a:r>
            <a:r>
              <a:rPr lang="cs-CZ" b="1" dirty="0"/>
              <a:t>abstraktní akty</a:t>
            </a:r>
            <a:r>
              <a:rPr lang="cs-CZ" dirty="0"/>
              <a:t>, ale jiné zaměření účinků</a:t>
            </a:r>
          </a:p>
          <a:p>
            <a:pPr lvl="1"/>
            <a:r>
              <a:rPr lang="cs-CZ" dirty="0"/>
              <a:t>Nemají </a:t>
            </a:r>
            <a:r>
              <a:rPr lang="cs-CZ" b="1" dirty="0"/>
              <a:t>obecnou právní závaznost </a:t>
            </a:r>
            <a:r>
              <a:rPr lang="cs-CZ" dirty="0"/>
              <a:t>(= </a:t>
            </a:r>
            <a:r>
              <a:rPr lang="cs-CZ" dirty="0">
                <a:solidFill>
                  <a:srgbClr val="0000DC"/>
                </a:solidFill>
              </a:rPr>
              <a:t>nejsou pramenem správního práva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Ale stále jsou </a:t>
            </a:r>
            <a:r>
              <a:rPr lang="cs-CZ" b="1" dirty="0"/>
              <a:t>závazné interně </a:t>
            </a:r>
            <a:r>
              <a:rPr lang="cs-CZ" dirty="0"/>
              <a:t>(</a:t>
            </a:r>
            <a:r>
              <a:rPr lang="cs-CZ" dirty="0">
                <a:solidFill>
                  <a:srgbClr val="0000DC"/>
                </a:solidFill>
              </a:rPr>
              <a:t>zpravidla vnitřní řízení </a:t>
            </a:r>
            <a:r>
              <a:rPr lang="cs-CZ" dirty="0"/>
              <a:t>– služební vztahy)</a:t>
            </a:r>
          </a:p>
          <a:p>
            <a:pPr lvl="1"/>
            <a:r>
              <a:rPr lang="cs-CZ" dirty="0"/>
              <a:t>Některá další označení: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Interní normativní instrukce, pokyny, směrnice, normativní akty řízení </a:t>
            </a:r>
            <a:r>
              <a:rPr lang="cs-CZ" dirty="0"/>
              <a:t>apod.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/>
              <a:t>Oprávnění k vydání</a:t>
            </a:r>
          </a:p>
          <a:p>
            <a:pPr lvl="1"/>
            <a:r>
              <a:rPr lang="cs-CZ" dirty="0"/>
              <a:t>Někdy právem </a:t>
            </a:r>
            <a:r>
              <a:rPr lang="cs-CZ" b="1" dirty="0"/>
              <a:t>předvídány</a:t>
            </a:r>
            <a:r>
              <a:rPr lang="cs-CZ" dirty="0"/>
              <a:t> (např. </a:t>
            </a:r>
            <a:r>
              <a:rPr lang="cs-CZ" i="1" dirty="0">
                <a:solidFill>
                  <a:srgbClr val="0000DC"/>
                </a:solidFill>
              </a:rPr>
              <a:t>jednací řád obecního zastupitelstva</a:t>
            </a:r>
            <a:r>
              <a:rPr lang="cs-CZ" dirty="0"/>
              <a:t>), </a:t>
            </a:r>
            <a:r>
              <a:rPr lang="cs-CZ" b="1" dirty="0"/>
              <a:t>někdy nikoli </a:t>
            </a:r>
            <a:r>
              <a:rPr lang="cs-CZ" dirty="0"/>
              <a:t>(např. </a:t>
            </a:r>
            <a:r>
              <a:rPr lang="cs-CZ" i="1" dirty="0">
                <a:solidFill>
                  <a:srgbClr val="0000DC"/>
                </a:solidFill>
              </a:rPr>
              <a:t>organizační řád obecního úřadu</a:t>
            </a:r>
            <a:r>
              <a:rPr lang="cs-CZ" dirty="0"/>
              <a:t>), ale nesmí být v rozporu se zákonem</a:t>
            </a:r>
          </a:p>
          <a:p>
            <a:pPr lvl="1"/>
            <a:r>
              <a:rPr lang="cs-CZ" dirty="0"/>
              <a:t>Právní postavení v řídících vztazích</a:t>
            </a:r>
          </a:p>
          <a:p>
            <a:pPr lvl="1"/>
            <a:r>
              <a:rPr lang="cs-CZ" b="1" dirty="0"/>
              <a:t>Další příklady: </a:t>
            </a:r>
            <a:r>
              <a:rPr lang="cs-CZ" i="1" dirty="0"/>
              <a:t>organizační, spisové, skartační, ale také provozní, ústavní a podobné řády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Vnitřní předpisy VS – statuty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Statuty</a:t>
            </a:r>
            <a:r>
              <a:rPr lang="cs-CZ" dirty="0"/>
              <a:t> (statutární předpisy)</a:t>
            </a:r>
          </a:p>
          <a:p>
            <a:pPr lvl="1"/>
            <a:r>
              <a:rPr lang="cs-CZ" dirty="0"/>
              <a:t>Také </a:t>
            </a:r>
            <a:r>
              <a:rPr lang="cs-CZ" b="1" dirty="0"/>
              <a:t>abstraktní akty</a:t>
            </a:r>
            <a:endParaRPr lang="cs-CZ" dirty="0"/>
          </a:p>
          <a:p>
            <a:pPr lvl="1"/>
            <a:r>
              <a:rPr lang="cs-CZ" dirty="0"/>
              <a:t>Souvisejí se </a:t>
            </a:r>
            <a:r>
              <a:rPr lang="cs-CZ" b="1" dirty="0"/>
              <a:t>samosprávou</a:t>
            </a:r>
            <a:r>
              <a:rPr lang="cs-CZ" dirty="0"/>
              <a:t> (</a:t>
            </a:r>
            <a:r>
              <a:rPr lang="cs-CZ" i="1" dirty="0">
                <a:solidFill>
                  <a:srgbClr val="0000DC"/>
                </a:solidFill>
              </a:rPr>
              <a:t>územní i neúzemní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 úpravě </a:t>
            </a:r>
            <a:r>
              <a:rPr lang="cs-CZ" b="1" dirty="0"/>
              <a:t>vnitřních vztahů v rámci statutárního společenství</a:t>
            </a:r>
          </a:p>
          <a:p>
            <a:pPr lvl="1"/>
            <a:endParaRPr lang="cs-CZ" b="1" dirty="0"/>
          </a:p>
          <a:p>
            <a:pPr lvl="1"/>
            <a:r>
              <a:rPr lang="cs-CZ" dirty="0"/>
              <a:t>Jejich </a:t>
            </a:r>
            <a:r>
              <a:rPr lang="cs-CZ" b="1" dirty="0"/>
              <a:t>přijímání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Někdy vyžadováno zákonem </a:t>
            </a:r>
            <a:r>
              <a:rPr lang="cs-CZ" dirty="0"/>
              <a:t>(</a:t>
            </a:r>
            <a:r>
              <a:rPr lang="cs-CZ" i="1" dirty="0"/>
              <a:t>statuty měst </a:t>
            </a:r>
            <a:r>
              <a:rPr lang="cs-CZ" dirty="0"/>
              <a:t>či </a:t>
            </a:r>
            <a:r>
              <a:rPr lang="cs-CZ" i="1" dirty="0"/>
              <a:t>některé vnitřní předpisy vysokých škol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Jinak ovládáno </a:t>
            </a:r>
            <a:r>
              <a:rPr lang="cs-CZ" i="1" dirty="0">
                <a:solidFill>
                  <a:srgbClr val="0000DC"/>
                </a:solidFill>
              </a:rPr>
              <a:t>principem autonomie</a:t>
            </a:r>
          </a:p>
          <a:p>
            <a:pPr lvl="2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Pozor na záměnu s OZV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Statutární předpisy = </a:t>
            </a:r>
            <a:r>
              <a:rPr lang="cs-CZ" dirty="0">
                <a:solidFill>
                  <a:srgbClr val="0000DC"/>
                </a:solidFill>
              </a:rPr>
              <a:t>interní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OZV = </a:t>
            </a:r>
            <a:r>
              <a:rPr lang="cs-CZ" dirty="0">
                <a:solidFill>
                  <a:srgbClr val="0000DC"/>
                </a:solidFill>
              </a:rPr>
              <a:t>externí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Vnitřní předpisy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Závaznost interních aktů (pro ilustraci)</a:t>
            </a:r>
            <a:endParaRPr lang="cs-CZ" b="1" dirty="0"/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Závazný </a:t>
            </a:r>
            <a:r>
              <a:rPr lang="cs-CZ" sz="1600" b="1" i="1" dirty="0">
                <a:solidFill>
                  <a:srgbClr val="0000DC"/>
                </a:solidFill>
              </a:rPr>
              <a:t>pokyn policejního prezidenta </a:t>
            </a:r>
            <a:r>
              <a:rPr lang="cs-CZ" sz="1600" i="1" dirty="0">
                <a:solidFill>
                  <a:srgbClr val="0000DC"/>
                </a:solidFill>
              </a:rPr>
              <a:t>č. 83/2006, kterým se upravuje postup orgánů Policie České republiky v souvislosti s řízením o přestupcích, </a:t>
            </a:r>
            <a:r>
              <a:rPr lang="cs-CZ" sz="1600" b="1" i="1" dirty="0">
                <a:solidFill>
                  <a:srgbClr val="0000DC"/>
                </a:solidFill>
              </a:rPr>
              <a:t>je interní normativní instrukcí</a:t>
            </a:r>
            <a:r>
              <a:rPr lang="cs-CZ" sz="1600" i="1" dirty="0">
                <a:solidFill>
                  <a:srgbClr val="0000DC"/>
                </a:solidFill>
              </a:rPr>
              <a:t>, ale není obecně závazným normativním právním aktem, a proto sám o sobě není ani „jiným právním předpisem“ ve smyslu zákonného znaku uvedeného v § 329 odst. 1 písm. a) </a:t>
            </a:r>
            <a:r>
              <a:rPr lang="cs-CZ" sz="1600" i="1" dirty="0" err="1">
                <a:solidFill>
                  <a:srgbClr val="0000DC"/>
                </a:solidFill>
              </a:rPr>
              <a:t>tr</a:t>
            </a:r>
            <a:r>
              <a:rPr lang="cs-CZ" sz="1600" i="1" dirty="0">
                <a:solidFill>
                  <a:srgbClr val="0000DC"/>
                </a:solidFill>
              </a:rPr>
              <a:t>. zákoníku. </a:t>
            </a:r>
            <a:r>
              <a:rPr lang="cs-CZ" sz="1600" b="1" i="1" dirty="0">
                <a:solidFill>
                  <a:srgbClr val="0000DC"/>
                </a:solidFill>
              </a:rPr>
              <a:t>Pokud však jednotlivá ustanovení citovaného závazného pokynu vymezují povinnosti policisty v souladu s příslušným zákonem, zejména zákonem č. 273/2008 Sb., o Policii České republiky</a:t>
            </a:r>
            <a:r>
              <a:rPr lang="cs-CZ" sz="1600" i="1" dirty="0">
                <a:solidFill>
                  <a:srgbClr val="0000DC"/>
                </a:solidFill>
              </a:rPr>
              <a:t>, ve znění pozdějších předpisů, a zákonem č. 361/2003 Sb., o služebním poměru bezpečnostních sborů, ve znění pozdějších předpisů, a nestanoví-li více povinností či omezení než zákon, na jehož podkladě byl pokyn vydán, pak se tím jen konkretizují zákazy, příkazy a povinnosti stanovené zákonem. </a:t>
            </a:r>
            <a:r>
              <a:rPr lang="cs-CZ" sz="1600" b="1" i="1" dirty="0">
                <a:solidFill>
                  <a:srgbClr val="0000DC"/>
                </a:solidFill>
              </a:rPr>
              <a:t>Vykonával-li policista svou pravomoc v rozporu s takto konkretizovanými zákazy, příkazy nebo povinnostmi, lze u něj dovodit postup „odporující jinému právnímu předpisu“ i s poukazem na závazný pokyn policejního prezidenta.</a:t>
            </a:r>
            <a:r>
              <a:rPr lang="cs-CZ" sz="1600" i="1" dirty="0">
                <a:solidFill>
                  <a:srgbClr val="0000DC"/>
                </a:solidFill>
              </a:rPr>
              <a:t> </a:t>
            </a:r>
          </a:p>
          <a:p>
            <a:pPr lvl="1"/>
            <a:r>
              <a:rPr lang="cs-CZ" sz="1600" b="1" dirty="0"/>
              <a:t>NS 8 </a:t>
            </a:r>
            <a:r>
              <a:rPr lang="cs-CZ" sz="1600" b="1" dirty="0" err="1"/>
              <a:t>Tdo</a:t>
            </a:r>
            <a:r>
              <a:rPr lang="cs-CZ" sz="1600" b="1" dirty="0"/>
              <a:t> 290/2015-32</a:t>
            </a:r>
          </a:p>
          <a:p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167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Legislativní rada vlády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Poradní orgán vlády</a:t>
            </a:r>
            <a:endParaRPr lang="cs-CZ" dirty="0"/>
          </a:p>
          <a:p>
            <a:pPr lvl="1"/>
            <a:r>
              <a:rPr lang="cs-CZ" dirty="0"/>
              <a:t>Předpokládán tzv. kompetenčním zákonem</a:t>
            </a:r>
          </a:p>
          <a:p>
            <a:pPr lvl="1"/>
            <a:r>
              <a:rPr lang="cs-CZ" dirty="0"/>
              <a:t>Zhruba </a:t>
            </a:r>
            <a:r>
              <a:rPr lang="cs-CZ" b="1" dirty="0"/>
              <a:t>30 zpravidla externích členů </a:t>
            </a:r>
            <a:r>
              <a:rPr lang="cs-CZ" dirty="0"/>
              <a:t>(+ další v pracovních komisích LRV) 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Činnost dle statutu </a:t>
            </a:r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posuzuje legislativní návrhy </a:t>
            </a:r>
            <a:r>
              <a:rPr lang="cs-CZ" dirty="0"/>
              <a:t>(</a:t>
            </a:r>
            <a:r>
              <a:rPr lang="cs-CZ" i="1" dirty="0"/>
              <a:t>věcné záměry zákonů, návrhy zákonů a návrhy nařízení vlády</a:t>
            </a:r>
            <a:r>
              <a:rPr lang="cs-CZ" dirty="0"/>
              <a:t>) z toho hlediska, zda: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 souladu s ústavním pořádkem a s ostatními součástmi právního řádu ČR,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 souladu s mezinárodními smlouvami, jimiž je ČR vázána,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 souladu s právem EU,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ve všech svých částech a jako celek nezbytné,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jejich obsah je přehledně členěn, srozumitelně a jednoznačně formulován a je v souladu s ostatními závaznými pravidly legislativního procesu,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bylo provedeno hodnocení dopadů regulace (RIA = </a:t>
            </a:r>
            <a:r>
              <a:rPr lang="cs-CZ" i="1" dirty="0" err="1">
                <a:solidFill>
                  <a:srgbClr val="0000DC"/>
                </a:solidFill>
              </a:rPr>
              <a:t>Regulatory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 err="1">
                <a:solidFill>
                  <a:srgbClr val="0000DC"/>
                </a:solidFill>
              </a:rPr>
              <a:t>Impact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 err="1">
                <a:solidFill>
                  <a:srgbClr val="0000DC"/>
                </a:solidFill>
              </a:rPr>
              <a:t>Assessment</a:t>
            </a:r>
            <a:r>
              <a:rPr lang="cs-CZ" i="1" dirty="0">
                <a:solidFill>
                  <a:srgbClr val="0000DC"/>
                </a:solidFill>
              </a:rPr>
              <a:t>) </a:t>
            </a:r>
            <a:endParaRPr lang="cs-CZ" b="1" dirty="0"/>
          </a:p>
          <a:p>
            <a:pPr lvl="1"/>
            <a:r>
              <a:rPr lang="cs-CZ" b="1" dirty="0"/>
              <a:t>Účel</a:t>
            </a:r>
            <a:r>
              <a:rPr lang="cs-CZ" dirty="0"/>
              <a:t> = </a:t>
            </a:r>
            <a:r>
              <a:rPr lang="cs-CZ" b="1" dirty="0">
                <a:solidFill>
                  <a:srgbClr val="0000DC"/>
                </a:solidFill>
              </a:rPr>
              <a:t>kritické hodnocení vládních legislativních návrhů </a:t>
            </a:r>
            <a:r>
              <a:rPr lang="cs-CZ" dirty="0"/>
              <a:t>(ovšem již nehodnotí „nevládní“ návrhy, zejména poslanecké…) 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Obecná východiska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Tvorba práva</a:t>
            </a:r>
            <a:r>
              <a:rPr lang="cs-CZ" dirty="0"/>
              <a:t> v domácím (kontinentálním) kontextu </a:t>
            </a:r>
          </a:p>
          <a:p>
            <a:pPr lvl="1"/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Tvorba právních předpisů (norem)</a:t>
            </a:r>
            <a:r>
              <a:rPr lang="cs-CZ" dirty="0"/>
              <a:t>, cílevědomá činnost</a:t>
            </a:r>
          </a:p>
          <a:p>
            <a:pPr lvl="1"/>
            <a:r>
              <a:rPr lang="cs-CZ" i="1" dirty="0"/>
              <a:t>(Ex </a:t>
            </a:r>
            <a:r>
              <a:rPr lang="cs-CZ" i="1" dirty="0" err="1"/>
              <a:t>iniuria</a:t>
            </a:r>
            <a:r>
              <a:rPr lang="cs-CZ" i="1" dirty="0"/>
              <a:t> ius non </a:t>
            </a:r>
            <a:r>
              <a:rPr lang="cs-CZ" i="1" dirty="0" err="1"/>
              <a:t>oritur</a:t>
            </a:r>
            <a:r>
              <a:rPr lang="cs-CZ" i="1" dirty="0"/>
              <a:t>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r>
              <a:rPr lang="cs-CZ" b="1" dirty="0"/>
              <a:t>Právní normy</a:t>
            </a:r>
          </a:p>
          <a:p>
            <a:pPr lvl="1"/>
            <a:r>
              <a:rPr lang="cs-CZ" dirty="0"/>
              <a:t>= „Nosič“ = právní předpis</a:t>
            </a:r>
          </a:p>
          <a:p>
            <a:pPr lvl="1"/>
            <a:r>
              <a:rPr lang="cs-CZ" b="1" dirty="0"/>
              <a:t>Vnitřní struktura </a:t>
            </a:r>
            <a:r>
              <a:rPr lang="cs-CZ" dirty="0"/>
              <a:t>(hypotéza, dispozice, sankce – viz již dříve)</a:t>
            </a:r>
            <a:endParaRPr lang="cs-CZ" dirty="0">
              <a:solidFill>
                <a:schemeClr val="bg2"/>
              </a:solidFill>
            </a:endParaRPr>
          </a:p>
          <a:p>
            <a:pPr lvl="1"/>
            <a:r>
              <a:rPr lang="cs-CZ" b="1" dirty="0"/>
              <a:t>Znaky </a:t>
            </a:r>
            <a:r>
              <a:rPr lang="cs-CZ" dirty="0"/>
              <a:t>právní normy (Knapp, 1995)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Formální </a:t>
            </a:r>
            <a:r>
              <a:rPr lang="cs-CZ" i="1" dirty="0"/>
              <a:t>(původ normy, náležitá publikace)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Materiální </a:t>
            </a:r>
            <a:r>
              <a:rPr lang="cs-CZ" i="1" dirty="0"/>
              <a:t>(regulativnost, právní závaznost, obecnost, vynutitelnost)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6/ Přezkum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Čl. 87 Ústavy ČR</a:t>
            </a:r>
          </a:p>
          <a:p>
            <a:pPr lvl="1"/>
            <a:r>
              <a:rPr lang="cs-CZ" dirty="0"/>
              <a:t>(1) </a:t>
            </a:r>
            <a:r>
              <a:rPr lang="cs-CZ" b="1" dirty="0"/>
              <a:t>Ústavní soud rozhoduje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a) </a:t>
            </a:r>
            <a:r>
              <a:rPr lang="cs-CZ" b="1" i="1" dirty="0">
                <a:solidFill>
                  <a:srgbClr val="0000DC"/>
                </a:solidFill>
              </a:rPr>
              <a:t>o zrušení zákonů nebo jejich jednotlivých ustanovení, jsou-li v rozporu s ústavním pořádkem</a:t>
            </a:r>
            <a:r>
              <a:rPr lang="cs-CZ" i="1" dirty="0">
                <a:solidFill>
                  <a:srgbClr val="0000DC"/>
                </a:solidFill>
              </a:rPr>
              <a:t>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b) o zrušení jiných právních předpisů nebo jejich jednotlivých ustanovení, jsou-li v rozporu s ústavním pořádkem nebo zákonem,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c) o ústavní stížnosti orgánů územní samosprávy proti nezákonnému zásahu státu,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d) o ústavní stížnosti proti pravomocnému rozhodnutí a jinému zásahu orgánů veřejné moci do ústavně zaručených základních práv a svobod,</a:t>
            </a:r>
          </a:p>
          <a:p>
            <a:pPr lvl="2"/>
            <a:r>
              <a:rPr lang="cs-CZ" dirty="0"/>
              <a:t>(…)</a:t>
            </a:r>
          </a:p>
          <a:p>
            <a:pPr lvl="1"/>
            <a:r>
              <a:rPr lang="cs-CZ" dirty="0"/>
              <a:t>(3) Zákon může stanovit, že namísto Ústavního soudu rozhoduje </a:t>
            </a:r>
            <a:r>
              <a:rPr lang="cs-CZ" b="1" dirty="0"/>
              <a:t>Nejvyšší správní soud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a) o zrušení právních předpisů nebo jejich jednotlivých ustanovení, jsou-li v rozporu se zákonem,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b) spory o rozsah kompetencí státních orgánů a orgánů územní samosprávy, nepřísluší-li podle zákona jinému orgánu.</a:t>
            </a:r>
          </a:p>
          <a:p>
            <a:pPr lvl="2"/>
            <a:r>
              <a:rPr lang="cs-CZ" b="1" dirty="0"/>
              <a:t>Avšak dosud nevyužito </a:t>
            </a:r>
            <a:r>
              <a:rPr lang="cs-CZ" dirty="0"/>
              <a:t>(viz znění SŘS – zde pouze přezkum služebních předpisů)</a:t>
            </a:r>
          </a:p>
        </p:txBody>
      </p:sp>
    </p:spTree>
    <p:extLst>
      <p:ext uri="{BB962C8B-B14F-4D97-AF65-F5344CB8AC3E}">
        <p14:creationId xmlns:p14="http://schemas.microsoft.com/office/powerpoint/2010/main" val="4233953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Krizová opatření (+ propůjčení formy)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Krizová opatření</a:t>
            </a:r>
          </a:p>
          <a:p>
            <a:pPr lvl="1"/>
            <a:r>
              <a:rPr lang="cs-CZ" dirty="0"/>
              <a:t>§ 2 písm. zákona č. 240/2000 Sb., o krizovém řízení a o změně některých zákonů (krizový zákon)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Pro účely tohoto zákona se rozumí</a:t>
            </a:r>
          </a:p>
          <a:p>
            <a:pPr lvl="3"/>
            <a:r>
              <a:rPr lang="cs-CZ" i="1" dirty="0">
                <a:solidFill>
                  <a:srgbClr val="0000DC"/>
                </a:solidFill>
              </a:rPr>
              <a:t>c) krizovým opatřením organizační nebo technické opatření určené k řešení krizové situace a odstranění jejích následků, včetně </a:t>
            </a:r>
            <a:r>
              <a:rPr lang="cs-CZ" b="1" i="1" dirty="0">
                <a:solidFill>
                  <a:srgbClr val="0000DC"/>
                </a:solidFill>
              </a:rPr>
              <a:t>opatření, jimiž se zasahuje do práv a povinností osob</a:t>
            </a:r>
            <a:r>
              <a:rPr lang="cs-CZ" i="1" dirty="0">
                <a:solidFill>
                  <a:srgbClr val="0000DC"/>
                </a:solidFill>
              </a:rPr>
              <a:t>,…</a:t>
            </a:r>
          </a:p>
          <a:p>
            <a:pPr lvl="1"/>
            <a:r>
              <a:rPr lang="cs-CZ" dirty="0"/>
              <a:t>Dle judikatury ÚS tato opatření také (resp. zejména) normativní povahy (předpisy </a:t>
            </a:r>
            <a:r>
              <a:rPr lang="cs-CZ" i="1" dirty="0" err="1"/>
              <a:t>sui</a:t>
            </a:r>
            <a:r>
              <a:rPr lang="cs-CZ" i="1" dirty="0"/>
              <a:t> generis </a:t>
            </a:r>
            <a:r>
              <a:rPr lang="cs-CZ" dirty="0"/>
              <a:t>s právní silou podzákonného právního předpisu)</a:t>
            </a:r>
          </a:p>
          <a:p>
            <a:pPr lvl="1"/>
            <a:r>
              <a:rPr lang="cs-CZ" dirty="0"/>
              <a:t>Nejde o NSA formálně, nýbrž </a:t>
            </a:r>
            <a:r>
              <a:rPr lang="cs-CZ" b="1" dirty="0"/>
              <a:t>materiálně</a:t>
            </a:r>
            <a:endParaRPr lang="cs-CZ" dirty="0"/>
          </a:p>
          <a:p>
            <a:r>
              <a:rPr lang="cs-CZ" b="1" dirty="0"/>
              <a:t>Pandemická opatření</a:t>
            </a:r>
          </a:p>
          <a:p>
            <a:pPr lvl="1"/>
            <a:r>
              <a:rPr lang="cs-CZ" dirty="0"/>
              <a:t>Obsahově obdobná opatření podle tzv. pandemického zákona = </a:t>
            </a:r>
            <a:r>
              <a:rPr lang="cs-CZ" b="1" dirty="0"/>
              <a:t>materiálně NSA</a:t>
            </a:r>
          </a:p>
          <a:p>
            <a:pPr lvl="1"/>
            <a:r>
              <a:rPr lang="cs-CZ" dirty="0"/>
              <a:t>Ale formálně tzv. </a:t>
            </a:r>
            <a:r>
              <a:rPr lang="cs-CZ" i="1" dirty="0"/>
              <a:t>propůjčena</a:t>
            </a:r>
            <a:r>
              <a:rPr lang="cs-CZ" dirty="0"/>
              <a:t> </a:t>
            </a:r>
            <a:r>
              <a:rPr lang="cs-CZ" dirty="0">
                <a:solidFill>
                  <a:srgbClr val="0000DC"/>
                </a:solidFill>
              </a:rPr>
              <a:t>forma opatření obecné povahy </a:t>
            </a:r>
            <a:r>
              <a:rPr lang="cs-CZ" dirty="0"/>
              <a:t>(takto také přezkum)</a:t>
            </a:r>
          </a:p>
          <a:p>
            <a:pPr lvl="1"/>
            <a:r>
              <a:rPr lang="cs-CZ" dirty="0"/>
              <a:t>Zejména pro účely usnadnění soudního přezkumu</a:t>
            </a:r>
          </a:p>
        </p:txBody>
      </p:sp>
    </p:spTree>
    <p:extLst>
      <p:ext uri="{BB962C8B-B14F-4D97-AF65-F5344CB8AC3E}">
        <p14:creationId xmlns:p14="http://schemas.microsoft.com/office/powerpoint/2010/main" val="3034470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Právotvorná pravomoc veřejné správy          – 1. část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endParaRPr lang="cs-CZ" b="1" dirty="0"/>
          </a:p>
          <a:p>
            <a:r>
              <a:rPr lang="cs-CZ" i="1" dirty="0"/>
              <a:t>Dotazy?</a:t>
            </a:r>
          </a:p>
          <a:p>
            <a:endParaRPr lang="cs-CZ" b="1" dirty="0"/>
          </a:p>
          <a:p>
            <a:r>
              <a:rPr lang="cs-CZ" b="1" dirty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32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(Právní) formy činnosti VS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Správní akty (individuální – smíšené – </a:t>
            </a:r>
            <a:r>
              <a:rPr lang="cs-CZ" b="1" i="1" dirty="0">
                <a:solidFill>
                  <a:srgbClr val="0000DC"/>
                </a:solidFill>
              </a:rPr>
              <a:t>normativní</a:t>
            </a:r>
            <a:r>
              <a:rPr lang="cs-CZ" i="1" dirty="0">
                <a:solidFill>
                  <a:srgbClr val="0000DC"/>
                </a:solidFill>
              </a:rPr>
              <a:t>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Faktické úkony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Veřejnoprávní smlouvy</a:t>
            </a:r>
          </a:p>
          <a:p>
            <a:pPr lvl="1"/>
            <a:endParaRPr lang="cs-CZ" dirty="0"/>
          </a:p>
          <a:p>
            <a:r>
              <a:rPr lang="cs-CZ" b="1" dirty="0"/>
              <a:t>Normativní správní akty</a:t>
            </a:r>
          </a:p>
          <a:p>
            <a:pPr lvl="1"/>
            <a:r>
              <a:rPr lang="cs-CZ" dirty="0"/>
              <a:t>Jednostranné (výraz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>
                <a:solidFill>
                  <a:srgbClr val="0000DC"/>
                </a:solidFill>
              </a:rPr>
              <a:t>normotvorné činnosti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Zaměřené na </a:t>
            </a:r>
            <a:r>
              <a:rPr lang="cs-CZ" b="1" dirty="0"/>
              <a:t>opakovatelné situace </a:t>
            </a:r>
            <a:r>
              <a:rPr lang="cs-CZ" dirty="0"/>
              <a:t>(</a:t>
            </a:r>
            <a:r>
              <a:rPr lang="cs-CZ" dirty="0">
                <a:solidFill>
                  <a:srgbClr val="0000DC"/>
                </a:solidFill>
              </a:rPr>
              <a:t>abstraktní </a:t>
            </a:r>
            <a:r>
              <a:rPr lang="cs-CZ" dirty="0"/>
              <a:t>obsah) a </a:t>
            </a:r>
            <a:r>
              <a:rPr lang="cs-CZ" dirty="0">
                <a:solidFill>
                  <a:srgbClr val="0000DC"/>
                </a:solidFill>
              </a:rPr>
              <a:t>externě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(vnější forma činnost VS, odlišně = vnitřní předpisy)</a:t>
            </a:r>
          </a:p>
          <a:p>
            <a:pPr lvl="1"/>
            <a:r>
              <a:rPr lang="cs-CZ" dirty="0"/>
              <a:t>Vydávají </a:t>
            </a:r>
            <a:r>
              <a:rPr lang="cs-CZ" dirty="0">
                <a:solidFill>
                  <a:srgbClr val="0000DC"/>
                </a:solidFill>
              </a:rPr>
              <a:t>orgány VS</a:t>
            </a:r>
            <a:r>
              <a:rPr lang="cs-CZ" dirty="0"/>
              <a:t> (v rámci normotvorná pravomoci)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Mají </a:t>
            </a:r>
            <a:r>
              <a:rPr lang="cs-CZ" b="1" dirty="0">
                <a:solidFill>
                  <a:srgbClr val="0000DC"/>
                </a:solidFill>
              </a:rPr>
              <a:t>formu</a:t>
            </a:r>
            <a:r>
              <a:rPr lang="cs-CZ" dirty="0"/>
              <a:t> a </a:t>
            </a:r>
            <a:r>
              <a:rPr lang="cs-CZ" b="1" dirty="0">
                <a:solidFill>
                  <a:srgbClr val="0000DC"/>
                </a:solidFill>
              </a:rPr>
              <a:t>obsah </a:t>
            </a:r>
            <a:r>
              <a:rPr lang="cs-CZ" dirty="0"/>
              <a:t>podzákonných právních předpisů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NSA</a:t>
            </a:r>
          </a:p>
          <a:p>
            <a:pPr lvl="1"/>
            <a:r>
              <a:rPr lang="cs-CZ" i="1" dirty="0"/>
              <a:t>= Právní forma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/>
              <a:t>Rozlišované roviny: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Mocenská povaha </a:t>
            </a:r>
            <a:r>
              <a:rPr lang="cs-CZ" dirty="0"/>
              <a:t>(nerespektování = hrozba sankce)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Normotvorná </a:t>
            </a:r>
            <a:r>
              <a:rPr lang="cs-CZ" b="1" dirty="0">
                <a:solidFill>
                  <a:srgbClr val="0000DC"/>
                </a:solidFill>
              </a:rPr>
              <a:t>pravomoc </a:t>
            </a:r>
            <a:r>
              <a:rPr lang="cs-CZ" dirty="0"/>
              <a:t>(pouze některé orgány)</a:t>
            </a:r>
            <a:endParaRPr lang="cs-CZ" b="1" dirty="0">
              <a:solidFill>
                <a:srgbClr val="0000DC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Přezkum </a:t>
            </a:r>
            <a:r>
              <a:rPr lang="cs-CZ" dirty="0">
                <a:solidFill>
                  <a:srgbClr val="0000DC"/>
                </a:solidFill>
              </a:rPr>
              <a:t>právními prostředky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Regulace </a:t>
            </a:r>
            <a:r>
              <a:rPr lang="cs-CZ" b="1" dirty="0">
                <a:solidFill>
                  <a:srgbClr val="0000DC"/>
                </a:solidFill>
              </a:rPr>
              <a:t>postupu při vydávání </a:t>
            </a:r>
            <a:r>
              <a:rPr lang="cs-CZ" dirty="0"/>
              <a:t>(nižší míra upravenosti, </a:t>
            </a:r>
            <a:r>
              <a:rPr lang="cs-CZ" b="1" dirty="0"/>
              <a:t>x</a:t>
            </a:r>
            <a:r>
              <a:rPr lang="cs-CZ" dirty="0"/>
              <a:t> </a:t>
            </a:r>
            <a:r>
              <a:rPr lang="cs-CZ" i="1" dirty="0"/>
              <a:t>ISA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Právem předpokládaná </a:t>
            </a:r>
            <a:r>
              <a:rPr lang="cs-CZ" b="1" dirty="0">
                <a:solidFill>
                  <a:srgbClr val="0000DC"/>
                </a:solidFill>
              </a:rPr>
              <a:t>publikace </a:t>
            </a:r>
            <a:r>
              <a:rPr lang="cs-CZ" dirty="0"/>
              <a:t>(podmínka platnosti)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</a:t>
            </a:r>
            <a:r>
              <a:rPr lang="cs-CZ" dirty="0"/>
              <a:t>– normotvorná pravomoc </a:t>
            </a:r>
          </a:p>
          <a:p>
            <a:pPr lvl="1"/>
            <a:r>
              <a:rPr lang="cs-CZ" b="1" i="1" dirty="0"/>
              <a:t>Vláda</a:t>
            </a:r>
            <a:r>
              <a:rPr lang="cs-CZ" b="1" dirty="0"/>
              <a:t> </a:t>
            </a:r>
            <a:r>
              <a:rPr lang="cs-CZ" dirty="0"/>
              <a:t>(čl. 78 Ústavy)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K provedení zákona a v jeho mezích je </a:t>
            </a:r>
            <a:r>
              <a:rPr lang="cs-CZ" b="1" i="1" dirty="0">
                <a:solidFill>
                  <a:srgbClr val="0000DC"/>
                </a:solidFill>
              </a:rPr>
              <a:t>vláda</a:t>
            </a:r>
            <a:r>
              <a:rPr lang="cs-CZ" i="1" dirty="0">
                <a:solidFill>
                  <a:srgbClr val="0000DC"/>
                </a:solidFill>
              </a:rPr>
              <a:t> oprávněna vydávat </a:t>
            </a:r>
            <a:r>
              <a:rPr lang="cs-CZ" b="1" i="1" dirty="0">
                <a:solidFill>
                  <a:srgbClr val="0000DC"/>
                </a:solidFill>
              </a:rPr>
              <a:t>nařízení</a:t>
            </a:r>
            <a:r>
              <a:rPr lang="cs-CZ" i="1" dirty="0">
                <a:solidFill>
                  <a:srgbClr val="0000DC"/>
                </a:solidFill>
              </a:rPr>
              <a:t>. Nařízení podepisuje předseda vlády a příslušný člen vlády.</a:t>
            </a:r>
          </a:p>
          <a:p>
            <a:pPr lvl="1"/>
            <a:r>
              <a:rPr lang="cs-CZ" b="1" i="1" dirty="0"/>
              <a:t>Ministerstva, jiné správní úřady a orgány územní samosprávy </a:t>
            </a:r>
            <a:r>
              <a:rPr lang="cs-CZ" dirty="0"/>
              <a:t>(čl. 79 odst. 3 Ústavy)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Ministerstva, jiné správní úřady a orgány územní samosprávy </a:t>
            </a:r>
            <a:r>
              <a:rPr lang="cs-CZ" i="1" dirty="0">
                <a:solidFill>
                  <a:srgbClr val="0000DC"/>
                </a:solidFill>
              </a:rPr>
              <a:t>mohou na základě a v mezích zákona vydávat </a:t>
            </a:r>
            <a:r>
              <a:rPr lang="cs-CZ" b="1" i="1" dirty="0">
                <a:solidFill>
                  <a:srgbClr val="0000DC"/>
                </a:solidFill>
              </a:rPr>
              <a:t>právní předpisy</a:t>
            </a:r>
            <a:r>
              <a:rPr lang="cs-CZ" i="1" dirty="0">
                <a:solidFill>
                  <a:srgbClr val="0000DC"/>
                </a:solidFill>
              </a:rPr>
              <a:t>, jsou-li k tomu zákonem zmocněny. </a:t>
            </a:r>
            <a:endParaRPr lang="cs-CZ" dirty="0"/>
          </a:p>
          <a:p>
            <a:pPr lvl="1"/>
            <a:r>
              <a:rPr lang="cs-CZ" b="1" i="1" dirty="0"/>
              <a:t>Zastupitelstva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(čl. 104 odst. 3 Ústavy)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Zastupitelstva </a:t>
            </a:r>
            <a:r>
              <a:rPr lang="cs-CZ" i="1" dirty="0">
                <a:solidFill>
                  <a:srgbClr val="0000DC"/>
                </a:solidFill>
              </a:rPr>
              <a:t>mohou v mezích své působnosti vydávat </a:t>
            </a:r>
            <a:r>
              <a:rPr lang="cs-CZ" b="1" i="1" dirty="0">
                <a:solidFill>
                  <a:srgbClr val="0000DC"/>
                </a:solidFill>
              </a:rPr>
              <a:t>obecně závazné vyhlášky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Ve </a:t>
            </a:r>
            <a:r>
              <a:rPr lang="cs-CZ" b="1" dirty="0"/>
              <a:t>výjimečných případech </a:t>
            </a:r>
            <a:r>
              <a:rPr lang="cs-CZ" dirty="0"/>
              <a:t>jiná forma než právní předpis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Tzv. propůjčení formy, zejména forma OOP (obsah NSA, ale forma SSA – různé praktické důsledky)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Např. mimořádná opatření státní právy podle tzv. </a:t>
            </a:r>
            <a:r>
              <a:rPr lang="cs-CZ" b="1" dirty="0"/>
              <a:t>pandemického zákona </a:t>
            </a:r>
            <a:r>
              <a:rPr lang="cs-CZ" dirty="0"/>
              <a:t>(z. č. 94/2021 Sb.) </a:t>
            </a:r>
          </a:p>
        </p:txBody>
      </p:sp>
    </p:spTree>
    <p:extLst>
      <p:ext uri="{BB962C8B-B14F-4D97-AF65-F5344CB8AC3E}">
        <p14:creationId xmlns:p14="http://schemas.microsoft.com/office/powerpoint/2010/main" val="3456200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</a:t>
            </a:r>
            <a:r>
              <a:rPr lang="cs-CZ" dirty="0"/>
              <a:t>– postup vydávání</a:t>
            </a:r>
          </a:p>
          <a:p>
            <a:pPr lvl="1"/>
            <a:r>
              <a:rPr lang="cs-CZ" dirty="0"/>
              <a:t>Zákonná regulace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V případě zákonů </a:t>
            </a:r>
            <a:r>
              <a:rPr lang="cs-CZ" dirty="0"/>
              <a:t>(Jednací řády Parlamentu)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V případě předpisů ÚSC </a:t>
            </a:r>
            <a:r>
              <a:rPr lang="cs-CZ" dirty="0"/>
              <a:t>(obecní zřízení apod.)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V případě jiných podzákonných předpisů v podstatě absentuje </a:t>
            </a:r>
            <a:r>
              <a:rPr lang="cs-CZ" dirty="0"/>
              <a:t>(</a:t>
            </a:r>
            <a:r>
              <a:rPr lang="cs-CZ" i="1" dirty="0"/>
              <a:t>správní řád – základní zásady činnosti SO?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Legislativní pravidla vlády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dirty="0"/>
              <a:t>Vydávány </a:t>
            </a:r>
            <a:r>
              <a:rPr lang="cs-CZ" sz="1300" b="1" dirty="0"/>
              <a:t>usnesením vlády </a:t>
            </a:r>
            <a:r>
              <a:rPr lang="cs-CZ" sz="1300" dirty="0"/>
              <a:t>(= interní povaha)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b="1" dirty="0"/>
              <a:t>Upravují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cs-CZ" sz="1300" dirty="0">
                <a:solidFill>
                  <a:srgbClr val="0000DC"/>
                </a:solidFill>
              </a:rPr>
              <a:t>postup ministerstev a jiných ústředních orgánů státní správy při tvorbě a projednání připravovaných právních předpisů (zejména tzv. </a:t>
            </a:r>
            <a:r>
              <a:rPr lang="cs-CZ" sz="1300" b="1" dirty="0">
                <a:solidFill>
                  <a:srgbClr val="0000DC"/>
                </a:solidFill>
              </a:rPr>
              <a:t>meziresortní připomínkové řízení </a:t>
            </a:r>
            <a:r>
              <a:rPr lang="cs-CZ" sz="1300" dirty="0">
                <a:solidFill>
                  <a:srgbClr val="0000DC"/>
                </a:solidFill>
              </a:rPr>
              <a:t>+ </a:t>
            </a:r>
            <a:r>
              <a:rPr lang="cs-CZ" sz="1300" b="1" dirty="0">
                <a:solidFill>
                  <a:srgbClr val="0000DC"/>
                </a:solidFill>
              </a:rPr>
              <a:t>fungování Legislativní rady vlády </a:t>
            </a:r>
            <a:r>
              <a:rPr lang="cs-CZ" sz="1300" dirty="0">
                <a:solidFill>
                  <a:srgbClr val="0000DC"/>
                </a:solidFill>
              </a:rPr>
              <a:t>a jejích komisí)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cs-CZ" sz="1300" b="1" dirty="0">
                <a:solidFill>
                  <a:srgbClr val="0000DC"/>
                </a:solidFill>
              </a:rPr>
              <a:t>požadavky týkající se obsahu a formy </a:t>
            </a:r>
            <a:r>
              <a:rPr lang="cs-CZ" sz="1300" dirty="0">
                <a:solidFill>
                  <a:srgbClr val="0000DC"/>
                </a:solidFill>
              </a:rPr>
              <a:t>připravovaných právních předpisů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dirty="0"/>
              <a:t>Avšak neupravují tvorbu a projednávání „uvnitř“ </a:t>
            </a:r>
            <a:r>
              <a:rPr lang="cs-CZ" sz="1300" dirty="0" err="1"/>
              <a:t>předkladatelstkých</a:t>
            </a:r>
            <a:r>
              <a:rPr lang="cs-CZ" sz="1300" dirty="0"/>
              <a:t> úřadů (tzv. vnitřní připomínková řízení)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sz="1300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dirty="0"/>
              <a:t>Podrobněji viz dále…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</a:t>
            </a:r>
            <a:r>
              <a:rPr lang="cs-CZ" dirty="0"/>
              <a:t>– publikace</a:t>
            </a:r>
          </a:p>
          <a:p>
            <a:pPr lvl="1"/>
            <a:r>
              <a:rPr lang="cs-CZ" dirty="0"/>
              <a:t>Již </a:t>
            </a:r>
            <a:r>
              <a:rPr lang="cs-CZ" b="1" dirty="0"/>
              <a:t>zákonná regulace </a:t>
            </a:r>
            <a:r>
              <a:rPr lang="cs-CZ" dirty="0"/>
              <a:t>(2 režimy, resp. sbírky)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1/ Zákon č. 222/2016 Sb., o</a:t>
            </a:r>
            <a:r>
              <a:rPr lang="cs-CZ" b="1" dirty="0"/>
              <a:t> Sbírce zákonů a mezinárodních smluv </a:t>
            </a:r>
            <a:r>
              <a:rPr lang="cs-CZ" dirty="0"/>
              <a:t>(§ 4):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(1) Ve Sbírce zákonů a mezinárodních smluv se vyhlašují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a) ústavní zákon,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b) zákon,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c) zákonné opatření Senátu,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d) nařízení vlády,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e) prováděcí právní předpis vydaný ministerstvem, jiným ústředním správním úřadem nebo Českou národní bankou</a:t>
            </a:r>
            <a:r>
              <a:rPr lang="cs-CZ" i="1" dirty="0">
                <a:solidFill>
                  <a:srgbClr val="0000DC"/>
                </a:solidFill>
              </a:rPr>
              <a:t>, pokud jiný právní předpis nestanoví jiný postup jeho vyhlášení.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(2) </a:t>
            </a:r>
            <a:r>
              <a:rPr lang="cs-CZ" b="1" i="1" dirty="0">
                <a:solidFill>
                  <a:srgbClr val="0000DC"/>
                </a:solidFill>
              </a:rPr>
              <a:t>Prováděcí právní předpis vydaný ministerstvem</a:t>
            </a:r>
            <a:r>
              <a:rPr lang="cs-CZ" i="1" dirty="0">
                <a:solidFill>
                  <a:srgbClr val="0000DC"/>
                </a:solidFill>
              </a:rPr>
              <a:t>, jiným ústředním správním úřadem nebo Českou národní bankou, který se vyhlašuje ve Sbírce zákonů a mezinárodních smluv, </a:t>
            </a:r>
            <a:r>
              <a:rPr lang="cs-CZ" b="1" i="1" dirty="0">
                <a:solidFill>
                  <a:srgbClr val="0000DC"/>
                </a:solidFill>
              </a:rPr>
              <a:t>se označuje názvem „vyhláška“.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</a:t>
            </a:r>
            <a:r>
              <a:rPr lang="cs-CZ" dirty="0"/>
              <a:t> – publikace</a:t>
            </a:r>
          </a:p>
          <a:p>
            <a:pPr lvl="1"/>
            <a:r>
              <a:rPr lang="cs-CZ" dirty="0"/>
              <a:t>2/ Zákon č. 35/2021 Sb., o </a:t>
            </a:r>
            <a:r>
              <a:rPr lang="cs-CZ" b="1" dirty="0"/>
              <a:t>Sbírce právních předpisů územních samosprávných celků a některých správních úřadů – </a:t>
            </a:r>
            <a:r>
              <a:rPr lang="cs-CZ" b="1" dirty="0">
                <a:hlinkClick r:id="rId2"/>
              </a:rPr>
              <a:t>https://sbirkapp.gov.cz/</a:t>
            </a:r>
            <a:r>
              <a:rPr lang="cs-CZ" b="1" dirty="0"/>
              <a:t> </a:t>
            </a:r>
            <a:endParaRPr lang="cs-CZ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Účinnost</a:t>
            </a:r>
            <a:r>
              <a:rPr lang="cs-CZ" b="1" dirty="0">
                <a:solidFill>
                  <a:srgbClr val="0000DC"/>
                </a:solidFill>
              </a:rPr>
              <a:t> od 1. 1. 2022</a:t>
            </a:r>
            <a:endParaRPr lang="cs-CZ" dirty="0">
              <a:solidFill>
                <a:srgbClr val="0000DC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Jinak </a:t>
            </a:r>
            <a:r>
              <a:rPr lang="cs-CZ" b="1" dirty="0"/>
              <a:t>do té doby dle zvláštních zákonů </a:t>
            </a:r>
            <a:r>
              <a:rPr lang="cs-CZ" dirty="0"/>
              <a:t>(např. zákon o obcích)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/>
            <a:r>
              <a:rPr lang="cs-CZ" dirty="0"/>
              <a:t>§ 1 Úvodní ustanovení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(1) Zřizuje se Sbírka právních předpisů územních samosprávných celků a některých správních úřadů (dále jen „</a:t>
            </a:r>
            <a:r>
              <a:rPr lang="cs-CZ" b="1" i="1" dirty="0">
                <a:solidFill>
                  <a:srgbClr val="0000DC"/>
                </a:solidFill>
              </a:rPr>
              <a:t>Sbírka právních předpisů</a:t>
            </a:r>
            <a:r>
              <a:rPr lang="cs-CZ" i="1" dirty="0">
                <a:solidFill>
                  <a:srgbClr val="0000DC"/>
                </a:solidFill>
              </a:rPr>
              <a:t>“) jako informační systém veřejné správy. Ve Sbírce právních předpisů se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a) </a:t>
            </a:r>
            <a:r>
              <a:rPr lang="cs-CZ" b="1" i="1" dirty="0">
                <a:solidFill>
                  <a:srgbClr val="0000DC"/>
                </a:solidFill>
              </a:rPr>
              <a:t>vyhlašují obecně závazné vyhlášky a nařízení vydané územními samosprávnými celky </a:t>
            </a:r>
            <a:r>
              <a:rPr lang="cs-CZ" i="1" dirty="0">
                <a:solidFill>
                  <a:srgbClr val="0000DC"/>
                </a:solidFill>
              </a:rPr>
              <a:t>(dále jen „právní předpis územního samosprávného celku“) </a:t>
            </a:r>
            <a:r>
              <a:rPr lang="cs-CZ" b="1" i="1" dirty="0">
                <a:solidFill>
                  <a:srgbClr val="0000DC"/>
                </a:solidFill>
              </a:rPr>
              <a:t>a právní předpisy vydané správními úřady, stanoví-li tak jiný právní předpis</a:t>
            </a:r>
            <a:r>
              <a:rPr lang="cs-CZ" i="1" dirty="0">
                <a:solidFill>
                  <a:srgbClr val="0000DC"/>
                </a:solidFill>
              </a:rPr>
              <a:t> (dále jen „právní předpis správního úřadu“), 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b) </a:t>
            </a:r>
            <a:r>
              <a:rPr lang="cs-CZ" b="1" i="1" dirty="0">
                <a:solidFill>
                  <a:srgbClr val="0000DC"/>
                </a:solidFill>
              </a:rPr>
              <a:t>zveřejňují akty stanovené tímto zákonem</a:t>
            </a:r>
            <a:r>
              <a:rPr lang="cs-CZ" i="1" dirty="0">
                <a:solidFill>
                  <a:srgbClr val="0000DC"/>
                </a:solidFill>
              </a:rPr>
              <a:t>, které vznikají při výkonu působnosti územních samosprávných celků nebo v souvislosti s tímto výkonem (dále jen „akt“).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6859 (2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(2)</Template>
  <TotalTime>1505</TotalTime>
  <Words>4776</Words>
  <Application>Microsoft Office PowerPoint</Application>
  <PresentationFormat>Widescreen</PresentationFormat>
  <Paragraphs>385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Tahoma</vt:lpstr>
      <vt:lpstr>Wingdings</vt:lpstr>
      <vt:lpstr>46859 (2)</vt:lpstr>
      <vt:lpstr>Právotvorná pravomoc                          veřejné správy – 1. část</vt:lpstr>
      <vt:lpstr>Zaměření prezentace</vt:lpstr>
      <vt:lpstr>1/ Obecná východiska</vt:lpstr>
      <vt:lpstr>2/ Správní normotvorba – obecně</vt:lpstr>
      <vt:lpstr>2/ Správní normotvorba – forma NSA</vt:lpstr>
      <vt:lpstr>2/ Správní normotvorba – forma NSA</vt:lpstr>
      <vt:lpstr>2/ Správní normotvorba – forma NSA</vt:lpstr>
      <vt:lpstr>2/ Správní normotvorba – forma NSA</vt:lpstr>
      <vt:lpstr>2/ Správní normotvorba – forma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druhy NSA</vt:lpstr>
      <vt:lpstr>3/ NSA – Nařízení vlády</vt:lpstr>
      <vt:lpstr>3/ NSA – Nařízení vlády</vt:lpstr>
      <vt:lpstr>3/ NSA – Předpisy ministerstev a jiných SÚ</vt:lpstr>
      <vt:lpstr>3/ NSA – Předpisy ministerstev a jiných SÚ</vt:lpstr>
      <vt:lpstr>3/ NSA – Předpisy ministerstev a jiných SÚ</vt:lpstr>
      <vt:lpstr>3/ NSA – Předpisy ÚSC</vt:lpstr>
      <vt:lpstr>4/ Vnitřní předpisy VS</vt:lpstr>
      <vt:lpstr>4/ Vnitřní předpisy VS – statuty</vt:lpstr>
      <vt:lpstr>4/ Vnitřní předpisy VS</vt:lpstr>
      <vt:lpstr>5/ Legislativní rada vlády</vt:lpstr>
      <vt:lpstr>6/ Přezkum</vt:lpstr>
      <vt:lpstr>7/ Krizová opatření (+ propůjčení formy)</vt:lpstr>
      <vt:lpstr>Právotvorná pravomoc veřejné správy          – 1. část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Tomáš Svoboda</cp:lastModifiedBy>
  <cp:revision>99</cp:revision>
  <cp:lastPrinted>1601-01-01T00:00:00Z</cp:lastPrinted>
  <dcterms:created xsi:type="dcterms:W3CDTF">2021-05-19T17:57:08Z</dcterms:created>
  <dcterms:modified xsi:type="dcterms:W3CDTF">2024-05-16T11:22:28Z</dcterms:modified>
</cp:coreProperties>
</file>