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1" r:id="rId8"/>
    <p:sldId id="262" r:id="rId9"/>
    <p:sldId id="282" r:id="rId10"/>
    <p:sldId id="283" r:id="rId11"/>
    <p:sldId id="284" r:id="rId12"/>
    <p:sldId id="300" r:id="rId13"/>
    <p:sldId id="285" r:id="rId14"/>
    <p:sldId id="287" r:id="rId15"/>
    <p:sldId id="286" r:id="rId16"/>
    <p:sldId id="288" r:id="rId17"/>
    <p:sldId id="289" r:id="rId18"/>
    <p:sldId id="298" r:id="rId19"/>
    <p:sldId id="290" r:id="rId20"/>
    <p:sldId id="291" r:id="rId21"/>
    <p:sldId id="292" r:id="rId22"/>
    <p:sldId id="293" r:id="rId23"/>
    <p:sldId id="294" r:id="rId24"/>
    <p:sldId id="295" r:id="rId25"/>
    <p:sldId id="29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35E7C-2B84-32D4-D77D-538323774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DC53E4-50FE-7DC8-632F-A3C101193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D9434B-B491-E48F-1CAA-D4511815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0189D3-0A21-48CF-6272-05EE578D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A919B9-18E0-FBF4-14C2-9CDE991D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38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54B0B-9ED7-04BB-756D-9F9A7F3B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5927E7-AD34-A93F-174D-10C92511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C0B2CA-2684-A1CF-CC50-DE381AF2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5B4ED0-29A5-661D-939B-8279CD4E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5D99BE-BD43-6276-C1C3-443C1EEC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4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7813E35-2758-DE00-5900-E210FFEE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B8722A-F062-AA50-2B5B-0030D9D31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A35570-C598-312F-3544-BFD2AD74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EBCE74-4DCD-8D06-41D1-E582124D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F6EE96-5CA9-4E87-A3F2-C543CE34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480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C7C6E-CB05-8E84-FB3E-E1C3CE9A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C9BAAF-28CD-2C6A-BB21-3F7BC61EC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D9034C-D21E-2710-6FDB-5937E5ED3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52DA9B-04AB-B57A-FBAD-E19635D84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440889-40B7-18E6-2A32-021EAF489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69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D5E41-39EB-4616-3A72-62F6AE7E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8E821A-6B63-F4E5-ADF6-4DD78FDA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C5D8F-2708-6DE2-702A-68DE21A9C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26B067-00DC-A9AD-F81F-5D7615CE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E80B2C-C1BF-6885-F26F-9DD8402B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6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A2597-5CF6-EFF9-360B-D8C4A56D1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F09BC-4000-C3FD-FD3F-3AC99A22B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427E41B-9FA7-8F4E-2C5A-F4A9AF47F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876F27-B8D8-F49E-45FD-04B42EDCB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4F0CAE-AC2D-3C55-ABE3-A40D387E7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0F15B4-9ABA-1774-117E-C5C734F6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26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6CEE5-105F-8002-F3CF-C77D7E95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2B5961-FA27-52C0-947C-9B682EC28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463471-55F5-94A2-71EC-3A255098B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D8F0EE1-7659-5F9B-A7CA-BD27E20BD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6C21D82-F1FF-6A3D-0EC1-0A94FC39F8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C6D019-4B23-BF58-FB0C-55146B3B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8942C3-170A-A9F1-EE05-2C632C742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0B49A6-4B07-E9F7-3BDE-66E8714B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2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A3481-8325-5802-E32B-05F8D6F5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D325559-A818-2834-6019-7A6CF0EB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78B71EE-CE87-6050-88F6-24CFD6EF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BAA82FB-9C3C-E691-AE74-6898F630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15FB99B-67DB-28AC-ED2A-AE366B14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53DC580-3245-E84E-763F-A902CF95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5BED5F6-E7D2-D525-0AD6-BCB5851DD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63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02A20-3E68-87FA-1406-AD7982229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59998-410D-7003-6CB1-812628760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712351-F894-6EC2-09A6-D8FD66EF7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876058-B179-BFE4-CBE4-F887D4A5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CEC889-C948-95AF-8387-958B0337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2B2EA6-7594-74B5-D9D1-2A941C4F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29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94F63-5A4A-1CAA-208E-D34B9008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D76FA3B-B32A-416E-A287-629F788B1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FB4DA5-1850-49BE-9BC4-A1C4B07A8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925D38-AE3F-F067-40CA-FE54BB50C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5309E3-4A7C-88DA-626B-A3A1EA888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F0FDB4-8782-F763-538F-FA861708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1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F73D42-3612-BA2D-E54C-79EE9BBA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920192-5198-FA30-1BF7-93338FB5C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31A6DF-C4E6-4146-515D-E99332E4A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F1FE65-9598-42F6-B3B4-98A68910537C}" type="datetimeFigureOut">
              <a:rPr lang="cs-CZ" smtClean="0"/>
              <a:t>28.03.2024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505D59-ABBF-793F-4E58-C0AA154C1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E065A2-C559-1CA0-8655-1A0F12085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AD922-A517-4A34-9C50-158DDB3D38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58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760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7E404-6A3C-4CBA-A1E3-913F81767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Státní služba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AB7C86-DF54-A73D-E517-55F5F90B3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 dirty="0"/>
              <a:t> Richterová</a:t>
            </a:r>
          </a:p>
        </p:txBody>
      </p:sp>
    </p:spTree>
    <p:extLst>
      <p:ext uri="{BB962C8B-B14F-4D97-AF65-F5344CB8AC3E}">
        <p14:creationId xmlns:p14="http://schemas.microsoft.com/office/powerpoint/2010/main" val="2922633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2564-54E4-2DB6-ECB2-48A3C6DD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roce 1989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388B12-5851-D691-1232-CC3539EE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cs-CZ" sz="2800" dirty="0"/>
              <a:t>Nejprve </a:t>
            </a:r>
            <a:r>
              <a:rPr lang="cs-CZ" sz="2800" dirty="0">
                <a:solidFill>
                  <a:srgbClr val="002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změny </a:t>
            </a:r>
            <a:r>
              <a:rPr lang="cs-CZ" sz="2800" dirty="0"/>
              <a:t>v </a:t>
            </a:r>
            <a:r>
              <a:rPr lang="cs-CZ" sz="2800" b="1" dirty="0">
                <a:solidFill>
                  <a:srgbClr val="002060"/>
                </a:solidFill>
              </a:rPr>
              <a:t>zákoníku práce</a:t>
            </a:r>
            <a:r>
              <a:rPr lang="cs-CZ" sz="2800" dirty="0"/>
              <a:t>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800" dirty="0"/>
              <a:t>nastaven pouze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rozsah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specifických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(“klasických“)</a:t>
            </a:r>
            <a:r>
              <a:rPr lang="cs-CZ" sz="2800" b="1" dirty="0"/>
              <a:t>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povinností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této skupiny zaměstnanců: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800" dirty="0"/>
              <a:t> 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800" dirty="0"/>
              <a:t>- </a:t>
            </a:r>
            <a:r>
              <a:rPr lang="cs-CZ" sz="2800" b="1" i="1" dirty="0"/>
              <a:t>mlčenlivost, - nestrannost, - zákaz přijímání darů, - omezení podnikatelské činnosti</a:t>
            </a:r>
            <a:r>
              <a:rPr lang="cs-CZ" sz="2800" b="1" dirty="0"/>
              <a:t>.</a:t>
            </a:r>
          </a:p>
          <a:p>
            <a:pPr algn="just">
              <a:lnSpc>
                <a:spcPct val="100000"/>
              </a:lnSpc>
            </a:pPr>
            <a:endParaRPr lang="cs-CZ" sz="2800" dirty="0"/>
          </a:p>
          <a:p>
            <a:pPr algn="just">
              <a:lnSpc>
                <a:spcPct val="100000"/>
              </a:lnSpc>
            </a:pPr>
            <a:endParaRPr lang="cs-CZ" sz="2800" dirty="0"/>
          </a:p>
          <a:p>
            <a:pPr algn="just">
              <a:lnSpc>
                <a:spcPct val="100000"/>
              </a:lnSpc>
            </a:pPr>
            <a:r>
              <a:rPr lang="cs-CZ" sz="2800" dirty="0"/>
              <a:t>V rámci </a:t>
            </a:r>
            <a:r>
              <a:rPr lang="cs-CZ" sz="2800" b="1" dirty="0">
                <a:solidFill>
                  <a:srgbClr val="00287D"/>
                </a:solidFill>
              </a:rPr>
              <a:t>reformy veřejné správy </a:t>
            </a:r>
            <a:r>
              <a:rPr lang="cs-CZ" sz="2800" dirty="0"/>
              <a:t>(přelom milénia) – úsilí o adekvátní právní zakotvení státní služby, resp. veřejné služby.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Přijetí zákona o státní službě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413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2012B1-6EB7-26B3-0D6F-CC33ADF6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60AA4A-7D84-617F-2BE1-A05FC2F2A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Zákon č.  234/2014 Sb., o státní službě, ve znění pozdějších předpisů </a:t>
            </a:r>
            <a:r>
              <a:rPr lang="cs-CZ" b="0" dirty="0"/>
              <a:t>(do dnešního dne novelizován </a:t>
            </a:r>
            <a:r>
              <a:rPr lang="cs-CZ" dirty="0">
                <a:solidFill>
                  <a:srgbClr val="FF0000"/>
                </a:solidFill>
              </a:rPr>
              <a:t>nesčetněkrát</a:t>
            </a:r>
            <a:r>
              <a:rPr lang="cs-CZ" b="0" dirty="0"/>
              <a:t>)</a:t>
            </a:r>
          </a:p>
          <a:p>
            <a:r>
              <a:rPr lang="cs-CZ" dirty="0"/>
              <a:t>Zákon č. 361/2003 Sb., o služebním poměru příslušníků bezpečnostních sborů, ve znění pozdějších předpisů</a:t>
            </a:r>
          </a:p>
          <a:p>
            <a:r>
              <a:rPr lang="cs-CZ" dirty="0"/>
              <a:t>Zákon č. 221/1999 Sb., o vojácích z povolání, ve znění pozdějších předpisů</a:t>
            </a:r>
          </a:p>
          <a:p>
            <a:r>
              <a:rPr lang="cs-CZ" dirty="0"/>
              <a:t>Zákon č. 150/2017 Sb., o zahraniční službě</a:t>
            </a:r>
            <a:r>
              <a:rPr lang="cs-CZ" b="0" dirty="0"/>
              <a:t> </a:t>
            </a:r>
            <a:r>
              <a:rPr lang="cs-CZ" dirty="0"/>
              <a:t>a o změně některých zákonů (zákon o zahraniční službě), ve znění zákona č. 35/2019 Sb.</a:t>
            </a:r>
          </a:p>
          <a:p>
            <a:r>
              <a:rPr lang="cs-CZ" i="1" dirty="0"/>
              <a:t>Zákon č. 100/1970 Sb., o služebním poměru příslušníků Sboru národní bezpečnosti, ve znění pozdějších předpisů </a:t>
            </a:r>
            <a:r>
              <a:rPr lang="cs-CZ" b="0" i="1" dirty="0"/>
              <a:t>(dosud účinný, naposledy novelizován v roce 2006) </a:t>
            </a:r>
          </a:p>
          <a:p>
            <a:r>
              <a:rPr lang="cs-CZ" dirty="0"/>
              <a:t>Zákon č. 262/2006 Sb., zákoník práce, ve znění pozdějších předpisů</a:t>
            </a:r>
          </a:p>
          <a:p>
            <a:endParaRPr lang="cs-CZ" b="0" dirty="0"/>
          </a:p>
          <a:p>
            <a:r>
              <a:rPr lang="cs-CZ" dirty="0"/>
              <a:t>Zákon č. 312/2002 Sb., o úřednících územních samosprávných celků a o změně některých zákonů, ve znění pozdějších předpisů </a:t>
            </a:r>
            <a:r>
              <a:rPr lang="cs-CZ" dirty="0">
                <a:solidFill>
                  <a:srgbClr val="FF0000"/>
                </a:solidFill>
              </a:rPr>
              <a:t>(pozor, nejedná se o předpis upravující státní službu!)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40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Správní řád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80825" y="1819720"/>
            <a:ext cx="8208912" cy="4137197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700" i="1" dirty="0"/>
              <a:t>„Zákon o služebním poměru (příslušníků bezpečnostních sborů) neobsahuje ustanovení, které by odkazovalo na podpůrné použití správního řádu či obecných předpisů o správním řízení, avšak na druhé straně neobsahuje ani ustanovení vylučující použití správního řádu. Podle § 170 tohoto zákona v řízení ve věcech služebního poměru „rozhoduje o právech nebo povinnostech účastníků“, přičemž služební funkcionář v něm vystupuje v pozici správního orgánu ve smyslu ustanovení § 4 odst. 1 písm. a) s. ř. s. Ačkoliv zákon o služebním poměru obsahuje v části XII. poměrně autonomní úpravu řízení ve věcech služebního poměru, není tato úprava ani zdaleka komplexní. </a:t>
            </a:r>
            <a:r>
              <a:rPr lang="cs-CZ" sz="1700" i="1" dirty="0">
                <a:solidFill>
                  <a:srgbClr val="FF0000"/>
                </a:solidFill>
              </a:rPr>
              <a:t>Nelze zde proto vyloučit podpůrné použití správního řádu </a:t>
            </a:r>
            <a:r>
              <a:rPr lang="cs-CZ" sz="1700" i="1" dirty="0"/>
              <a:t>na základě ustanovení § 1 odst. 2, které zakládá subsidiaritu správního řádu v těch správních procesech, kde zvláštní zákon nestanoví jiný postup.“</a:t>
            </a:r>
          </a:p>
          <a:p>
            <a:pPr marL="0" indent="0" algn="just"/>
            <a:r>
              <a:rPr lang="cs-CZ" sz="1700" dirty="0"/>
              <a:t>Rozsudek Nejvyššího správního soudu ze dne 21. 9. 2011, č. j. 3 </a:t>
            </a:r>
            <a:r>
              <a:rPr lang="cs-CZ" sz="1700" dirty="0" err="1"/>
              <a:t>Ads</a:t>
            </a:r>
            <a:r>
              <a:rPr lang="cs-CZ" sz="1700" dirty="0"/>
              <a:t> 79/2011 – 62.</a:t>
            </a:r>
          </a:p>
        </p:txBody>
      </p:sp>
    </p:spTree>
    <p:extLst>
      <p:ext uri="{BB962C8B-B14F-4D97-AF65-F5344CB8AC3E}">
        <p14:creationId xmlns:p14="http://schemas.microsoft.com/office/powerpoint/2010/main" val="233795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ABB44-E719-96E2-6767-D5231A90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B9F8B-1D76-8CEA-3FC0-7791D371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úředníky územních samosprávných celků </a:t>
            </a:r>
            <a:r>
              <a:rPr lang="cs-CZ" sz="2800" dirty="0"/>
              <a:t>(jsou </a:t>
            </a:r>
            <a:r>
              <a:rPr lang="cs-CZ" sz="2800" b="1" i="1" dirty="0"/>
              <a:t>zaměstnanci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dirty="0"/>
              <a:t>daného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ÚSC</a:t>
            </a:r>
            <a:r>
              <a:rPr lang="cs-CZ" sz="2800" dirty="0"/>
              <a:t>) 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312/2002 Sb</a:t>
            </a:r>
            <a:r>
              <a:rPr lang="cs-CZ" sz="2800" dirty="0"/>
              <a:t>. (k němu podpůrně - zákoník práce) -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NEJDE O STÁTNÍ SLUŽBU.</a:t>
            </a:r>
            <a:r>
              <a:rPr lang="cs-CZ" sz="2800" dirty="0"/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800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800" dirty="0"/>
              <a:t>---------------------------------------------------------------------------</a:t>
            </a:r>
          </a:p>
          <a:p>
            <a:pPr algn="just">
              <a:lnSpc>
                <a:spcPct val="100000"/>
              </a:lnSpc>
            </a:pPr>
            <a:r>
              <a:rPr lang="cs-CZ" sz="2800" b="1" i="1" dirty="0">
                <a:solidFill>
                  <a:srgbClr val="0070C0"/>
                </a:solidFill>
              </a:rPr>
              <a:t>úředníky</a:t>
            </a:r>
            <a:r>
              <a:rPr lang="cs-CZ" sz="2800" b="1" dirty="0">
                <a:solidFill>
                  <a:srgbClr val="0070C0"/>
                </a:solidFill>
              </a:rPr>
              <a:t> státní </a:t>
            </a:r>
            <a:r>
              <a:rPr lang="cs-CZ" sz="2800" dirty="0"/>
              <a:t>(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.č.234/2014 Sb., </a:t>
            </a:r>
            <a:r>
              <a:rPr lang="cs-CZ" sz="2800" b="1" u="sng" dirty="0">
                <a:solidFill>
                  <a:srgbClr val="0070C0"/>
                </a:solidFill>
              </a:rPr>
              <a:t>zákon o státní službě</a:t>
            </a:r>
            <a:r>
              <a:rPr lang="cs-CZ" sz="2800" u="sng" dirty="0">
                <a:solidFill>
                  <a:srgbClr val="0070C0"/>
                </a:solidFill>
              </a:rPr>
              <a:t> </a:t>
            </a:r>
            <a:r>
              <a:rPr lang="cs-CZ" sz="2800" b="1" u="sng" dirty="0">
                <a:solidFill>
                  <a:srgbClr val="0070C0"/>
                </a:solidFill>
              </a:rPr>
              <a:t>/“ZOSS“/</a:t>
            </a:r>
            <a:r>
              <a:rPr lang="cs-CZ" sz="2800" u="sng" dirty="0"/>
              <a:t>)</a:t>
            </a:r>
            <a:r>
              <a:rPr lang="cs-C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– jsou </a:t>
            </a:r>
            <a:r>
              <a:rPr lang="cs-CZ" sz="2800" b="1" dirty="0"/>
              <a:t>zaměstnanci státu, ve </a:t>
            </a:r>
            <a:r>
              <a:rPr lang="cs-CZ" sz="2800" b="1" dirty="0">
                <a:solidFill>
                  <a:srgbClr val="0070C0"/>
                </a:solidFill>
              </a:rPr>
              <a:t>služebním poměru</a:t>
            </a:r>
            <a:r>
              <a:rPr lang="cs-CZ" sz="2800" b="1" dirty="0"/>
              <a:t>.</a:t>
            </a:r>
          </a:p>
          <a:p>
            <a:pPr algn="just">
              <a:lnSpc>
                <a:spcPct val="100000"/>
              </a:lnSpc>
              <a:buNone/>
            </a:pPr>
            <a:r>
              <a:rPr lang="cs-CZ" sz="28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2800" b="1" i="1" dirty="0">
                <a:solidFill>
                  <a:srgbClr val="7030A0"/>
                </a:solidFill>
              </a:rPr>
              <a:t>příslušníky</a:t>
            </a:r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b="1" dirty="0">
                <a:solidFill>
                  <a:srgbClr val="7030A0"/>
                </a:solidFill>
              </a:rPr>
              <a:t>bezpečnostních sborů </a:t>
            </a:r>
            <a:r>
              <a:rPr lang="cs-CZ" sz="2800" dirty="0"/>
              <a:t>(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z.č.361/2003 Sb., o služebním poměru…) </a:t>
            </a:r>
            <a:r>
              <a:rPr lang="cs-CZ" sz="2800" dirty="0"/>
              <a:t>– PČR, HZS, CS, VS, GIBS, BIS, ÚZSI = rovněž </a:t>
            </a:r>
            <a:r>
              <a:rPr lang="cs-CZ" sz="2800" b="1" dirty="0"/>
              <a:t>ve služebním poměru</a:t>
            </a:r>
            <a:r>
              <a:rPr lang="cs-CZ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(ještě užší vztah ke státu).</a:t>
            </a:r>
          </a:p>
          <a:p>
            <a:pPr algn="just">
              <a:lnSpc>
                <a:spcPct val="100000"/>
              </a:lnSpc>
            </a:pPr>
            <a:endParaRPr lang="cs-CZ" sz="2800" dirty="0"/>
          </a:p>
          <a:p>
            <a:pPr algn="just">
              <a:lnSpc>
                <a:spcPct val="100000"/>
              </a:lnSpc>
            </a:pPr>
            <a:r>
              <a:rPr lang="cs-CZ" sz="2800" b="1" i="1" dirty="0">
                <a:solidFill>
                  <a:schemeClr val="accent3">
                    <a:lumMod val="75000"/>
                  </a:schemeClr>
                </a:solidFill>
              </a:rPr>
              <a:t>vojáky</a:t>
            </a:r>
            <a:r>
              <a:rPr lang="cs-CZ" sz="2800" b="1" i="1" dirty="0"/>
              <a:t> z povolání </a:t>
            </a:r>
            <a:r>
              <a:rPr lang="cs-CZ" sz="2800" dirty="0"/>
              <a:t>(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221/1999 Sb.</a:t>
            </a:r>
            <a:r>
              <a:rPr lang="cs-CZ" sz="2800" dirty="0"/>
              <a:t>) – rovněž ve </a:t>
            </a:r>
            <a:r>
              <a:rPr lang="cs-CZ" sz="2800" b="1" dirty="0"/>
              <a:t>služebním poměru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977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365760"/>
            <a:ext cx="8568952" cy="548640"/>
          </a:xfrm>
        </p:spPr>
        <p:txBody>
          <a:bodyPr/>
          <a:lstStyle/>
          <a:p>
            <a:r>
              <a:rPr lang="cs-CZ" sz="2500" dirty="0"/>
              <a:t>Rozdíl mezi služebním a pracovním poměrem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033" y="1052737"/>
            <a:ext cx="9383697" cy="4806525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800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sz="1800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sz="1800" i="1" dirty="0"/>
              <a:t>, jehož účastníci mají rovné postavení. To 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funkcionáři.“</a:t>
            </a:r>
            <a:r>
              <a:rPr lang="cs-CZ" sz="1800" dirty="0"/>
              <a:t> </a:t>
            </a:r>
          </a:p>
          <a:p>
            <a:r>
              <a:rPr lang="cs-CZ" sz="1800" dirty="0"/>
              <a:t>Rozsudek Nejvyššího správního soudu ze dne 30. 10. 2003, č. j. 6 As 29/2003 – 97.  </a:t>
            </a:r>
          </a:p>
        </p:txBody>
      </p:sp>
    </p:spTree>
    <p:extLst>
      <p:ext uri="{BB962C8B-B14F-4D97-AF65-F5344CB8AC3E}">
        <p14:creationId xmlns:p14="http://schemas.microsoft.com/office/powerpoint/2010/main" val="3331513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F26AE-7B89-2099-0438-EC935326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F2C03-CD3B-B441-FB55-31C87DC5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67663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cs-CZ" altLang="cs-CZ" sz="2800" dirty="0"/>
              <a:t>A) označení </a:t>
            </a:r>
            <a:r>
              <a:rPr lang="cs-CZ" altLang="cs-CZ" sz="2800" i="1" dirty="0">
                <a:solidFill>
                  <a:srgbClr val="0070C0"/>
                </a:solidFill>
              </a:rPr>
              <a:t>právních, „státně služebních</a:t>
            </a:r>
            <a:r>
              <a:rPr lang="cs-CZ" altLang="cs-CZ" sz="2800" b="1" i="1" dirty="0">
                <a:solidFill>
                  <a:srgbClr val="0070C0"/>
                </a:solidFill>
              </a:rPr>
              <a:t>“, </a:t>
            </a:r>
            <a:r>
              <a:rPr lang="cs-CZ" altLang="cs-CZ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poměrů</a:t>
            </a:r>
            <a:r>
              <a:rPr lang="cs-CZ" altLang="cs-CZ" sz="2800" b="1" i="1" dirty="0">
                <a:solidFill>
                  <a:srgbClr val="0070C0"/>
                </a:solidFill>
              </a:rPr>
              <a:t> </a:t>
            </a:r>
            <a:r>
              <a:rPr lang="cs-CZ" altLang="cs-CZ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(vztahů)</a:t>
            </a:r>
            <a:r>
              <a:rPr lang="cs-CZ" altLang="cs-CZ" sz="2800" b="1" i="1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zaměstnanců působících ve státní správě.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altLang="cs-CZ" sz="2800" dirty="0"/>
              <a:t>          Jde o právní </a:t>
            </a:r>
            <a:r>
              <a:rPr lang="cs-CZ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</a:t>
            </a:r>
            <a:r>
              <a:rPr lang="cs-CZ" altLang="cs-CZ" sz="2800" dirty="0"/>
              <a:t> těchto osob </a:t>
            </a:r>
            <a:r>
              <a:rPr lang="cs-CZ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státu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B) označení </a:t>
            </a:r>
            <a:r>
              <a:rPr lang="cs-CZ" altLang="cs-CZ" sz="2800" b="1" i="1" dirty="0">
                <a:solidFill>
                  <a:srgbClr val="0070C0"/>
                </a:solidFill>
              </a:rPr>
              <a:t>okruhu</a:t>
            </a:r>
            <a:r>
              <a:rPr lang="cs-CZ" altLang="cs-CZ" sz="2800" i="1" dirty="0">
                <a:solidFill>
                  <a:srgbClr val="0070C0"/>
                </a:solidFill>
              </a:rPr>
              <a:t> těchto </a:t>
            </a:r>
            <a:r>
              <a:rPr lang="cs-CZ" altLang="cs-CZ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zaměstnanců </a:t>
            </a:r>
            <a:r>
              <a:rPr lang="cs-CZ" altLang="cs-CZ" sz="2800" i="1" dirty="0"/>
              <a:t>(osob),</a:t>
            </a:r>
          </a:p>
          <a:p>
            <a:pPr>
              <a:lnSpc>
                <a:spcPct val="100000"/>
              </a:lnSpc>
            </a:pPr>
            <a:r>
              <a:rPr lang="cs-CZ" altLang="cs-CZ" sz="2800" dirty="0"/>
              <a:t>C) označení </a:t>
            </a:r>
            <a:r>
              <a:rPr lang="cs-CZ" altLang="cs-CZ" sz="2800" i="1" dirty="0">
                <a:solidFill>
                  <a:srgbClr val="0070C0"/>
                </a:solidFill>
              </a:rPr>
              <a:t>„služební“</a:t>
            </a:r>
            <a:r>
              <a:rPr lang="cs-CZ" altLang="cs-CZ" sz="2800" dirty="0"/>
              <a:t>, resp.</a:t>
            </a:r>
            <a:r>
              <a:rPr lang="cs-CZ" altLang="cs-CZ" sz="2800" i="1" dirty="0">
                <a:solidFill>
                  <a:srgbClr val="0070C0"/>
                </a:solidFill>
              </a:rPr>
              <a:t> úřední </a:t>
            </a:r>
            <a:r>
              <a:rPr lang="cs-CZ" altLang="cs-CZ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činnosti</a:t>
            </a:r>
            <a:r>
              <a:rPr lang="cs-CZ" altLang="cs-CZ" sz="2800" b="1" i="1" dirty="0">
                <a:solidFill>
                  <a:srgbClr val="0070C0"/>
                </a:solidFill>
              </a:rPr>
              <a:t> </a:t>
            </a:r>
            <a:r>
              <a:rPr lang="cs-CZ" altLang="cs-CZ" sz="2800" dirty="0"/>
              <a:t>shora uvedených osob.</a:t>
            </a:r>
          </a:p>
          <a:p>
            <a:pPr marL="72000" indent="0">
              <a:lnSpc>
                <a:spcPct val="100000"/>
              </a:lnSpc>
              <a:buNone/>
              <a:defRPr/>
            </a:pPr>
            <a:r>
              <a:rPr lang="cs-CZ" sz="2800" dirty="0"/>
              <a:t>-  </a:t>
            </a:r>
            <a:r>
              <a:rPr lang="cs-CZ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veřejnoprávní vztah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/>
              <a:t>(</a:t>
            </a:r>
            <a:r>
              <a:rPr lang="cs-CZ" sz="2800" i="1" dirty="0">
                <a:solidFill>
                  <a:schemeClr val="accent3">
                    <a:lumMod val="25000"/>
                  </a:schemeClr>
                </a:solidFill>
              </a:rPr>
              <a:t>na rozdíl od pracovního poměru </a:t>
            </a:r>
            <a:r>
              <a:rPr lang="cs-CZ" sz="2800" dirty="0"/>
              <a:t>v soukromé sféře),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/>
              <a:t>           a to </a:t>
            </a:r>
            <a:r>
              <a:rPr lang="cs-CZ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státem a zaměstnancem </a:t>
            </a:r>
            <a:r>
              <a:rPr lang="cs-CZ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(úředníkem)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cs-CZ" sz="2800" b="1" dirty="0">
                <a:solidFill>
                  <a:srgbClr val="00B05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>Řízení </a:t>
            </a:r>
            <a:r>
              <a:rPr lang="cs-CZ" sz="2800" dirty="0"/>
              <a:t>ve věcech služebního poměru </a:t>
            </a:r>
            <a:r>
              <a:rPr lang="cs-CZ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upraveno zákonem.</a:t>
            </a:r>
          </a:p>
          <a:p>
            <a:pPr algn="just">
              <a:lnSpc>
                <a:spcPct val="10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2060"/>
                </a:solidFill>
              </a:rPr>
              <a:t>Rozhodnutí</a:t>
            </a:r>
            <a:r>
              <a:rPr lang="cs-CZ" sz="2800" dirty="0"/>
              <a:t> ve věcech služebního poměru podléhají </a:t>
            </a:r>
            <a:r>
              <a:rPr lang="cs-CZ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soudnímu přezkumu</a:t>
            </a:r>
            <a:r>
              <a:rPr lang="cs-CZ" sz="2800" dirty="0"/>
              <a:t>. 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dirty="0"/>
              <a:t>	Uvedené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 zachovány </a:t>
            </a:r>
            <a:r>
              <a:rPr lang="cs-CZ" sz="2400" dirty="0"/>
              <a:t>i v současném pojetí,  resp</a:t>
            </a:r>
            <a:r>
              <a:rPr lang="cs-CZ" sz="2400" b="1" dirty="0"/>
              <a:t>. platné právní úpravě</a:t>
            </a:r>
            <a:r>
              <a:rPr lang="cs-CZ" sz="2400" b="1" dirty="0">
                <a:solidFill>
                  <a:srgbClr val="7030A0"/>
                </a:solidFill>
              </a:rPr>
              <a:t> (podléhá častým změnám – předmět zájmů politických). </a:t>
            </a:r>
          </a:p>
          <a:p>
            <a:pPr>
              <a:buNone/>
              <a:defRPr/>
            </a:pPr>
            <a:r>
              <a:rPr lang="cs-CZ" altLang="cs-CZ" sz="2400" b="1" dirty="0"/>
              <a:t>Čl. 79 odst. 2 Ústavy ČR</a:t>
            </a:r>
            <a:r>
              <a:rPr lang="cs-CZ" altLang="cs-CZ" sz="2400" dirty="0"/>
              <a:t>: </a:t>
            </a:r>
            <a:r>
              <a:rPr lang="cs-CZ" altLang="cs-CZ" sz="2400" i="1" dirty="0"/>
              <a:t>„Právní poměry státních zaměstnanců v ministerstvech a jiných správních úřadech </a:t>
            </a:r>
            <a:r>
              <a:rPr lang="cs-CZ" alt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upravuje zákon</a:t>
            </a:r>
            <a:r>
              <a:rPr lang="cs-CZ" altLang="cs-CZ" sz="2400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303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564A4-3A11-F37C-A64D-AA370507C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služba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E7B5C7-D310-EC9A-972A-69274810E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46322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b="1" dirty="0">
                <a:solidFill>
                  <a:srgbClr val="002060"/>
                </a:solidFill>
              </a:rPr>
              <a:t>Vzniká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i="1" dirty="0">
                <a:solidFill>
                  <a:srgbClr val="002060"/>
                </a:solidFill>
              </a:rPr>
              <a:t>j</a:t>
            </a:r>
            <a:r>
              <a:rPr lang="cs-CZ" sz="2800" i="1" dirty="0">
                <a:solidFill>
                  <a:srgbClr val="7030A0"/>
                </a:solidFill>
              </a:rPr>
              <a:t>ednostranným úkonem </a:t>
            </a:r>
            <a:r>
              <a:rPr lang="cs-CZ" sz="2800" dirty="0"/>
              <a:t>- </a:t>
            </a:r>
            <a:r>
              <a:rPr lang="cs-CZ" sz="2800" dirty="0">
                <a:solidFill>
                  <a:srgbClr val="7030A0"/>
                </a:solidFill>
              </a:rPr>
              <a:t>jmenováním</a:t>
            </a:r>
            <a:r>
              <a:rPr lang="cs-CZ" sz="2800" dirty="0"/>
              <a:t> do funkce (nikoliv smluvně jako v soukromém sektoru), </a:t>
            </a:r>
            <a:r>
              <a:rPr lang="cs-CZ" sz="2800" dirty="0">
                <a:solidFill>
                  <a:srgbClr val="68676C"/>
                </a:solidFill>
              </a:rPr>
              <a:t>/§ 31 ZOSS/ </a:t>
            </a:r>
          </a:p>
          <a:p>
            <a:pPr algn="just"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b="1" dirty="0"/>
              <a:t> </a:t>
            </a:r>
            <a:r>
              <a:rPr lang="cs-CZ" sz="2800" b="1" dirty="0">
                <a:solidFill>
                  <a:srgbClr val="002060"/>
                </a:solidFill>
              </a:rPr>
              <a:t>Vyšší nároky </a:t>
            </a:r>
            <a:r>
              <a:rPr lang="cs-CZ" sz="2800" dirty="0"/>
              <a:t>na zaměstnance (</a:t>
            </a:r>
            <a:r>
              <a:rPr lang="cs-CZ" sz="2800" i="1" dirty="0">
                <a:solidFill>
                  <a:srgbClr val="7030A0"/>
                </a:solidFill>
              </a:rPr>
              <a:t>rozsah povinností</a:t>
            </a:r>
            <a:r>
              <a:rPr lang="cs-CZ" sz="2800" dirty="0"/>
              <a:t>, včetně např. </a:t>
            </a:r>
            <a:r>
              <a:rPr lang="cs-CZ" sz="2800" i="1" dirty="0"/>
              <a:t>loajality, služební pohotovost, omezení podnikatelské činnosti, politické </a:t>
            </a:r>
            <a:r>
              <a:rPr lang="cs-CZ" sz="2800" i="1" dirty="0" err="1"/>
              <a:t>angažovanosti,zákaz</a:t>
            </a:r>
            <a:r>
              <a:rPr lang="cs-CZ" sz="2800" i="1" dirty="0"/>
              <a:t> přijímaní darů (?), mlčenlivost</a:t>
            </a:r>
            <a:r>
              <a:rPr lang="cs-CZ" sz="2800" dirty="0"/>
              <a:t>…)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>
                <a:solidFill>
                  <a:srgbClr val="68676C"/>
                </a:solidFill>
              </a:rPr>
              <a:t>     /Část III. ZOSS – Povinnosti a práva st. zaměstnanců,…/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b="1" dirty="0">
                <a:solidFill>
                  <a:srgbClr val="002060"/>
                </a:solidFill>
              </a:rPr>
              <a:t>Disciplinární (kázeňská, </a:t>
            </a:r>
            <a:r>
              <a:rPr lang="cs-CZ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kárná</a:t>
            </a:r>
            <a:r>
              <a:rPr lang="cs-CZ" sz="2800" b="1" dirty="0">
                <a:solidFill>
                  <a:srgbClr val="002060"/>
                </a:solidFill>
              </a:rPr>
              <a:t>)  odpovědnost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( krajní sankce = zrušení služebního poměru)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/>
              <a:t>        – řízení před služebním orgánem (</a:t>
            </a:r>
            <a:r>
              <a:rPr lang="cs-CZ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kárná komise, kárné řízení</a:t>
            </a:r>
            <a:r>
              <a:rPr lang="cs-CZ" sz="2800" dirty="0"/>
              <a:t>)  </a:t>
            </a:r>
            <a:r>
              <a:rPr lang="cs-CZ" sz="2800" dirty="0">
                <a:solidFill>
                  <a:srgbClr val="68676C"/>
                </a:solidFill>
              </a:rPr>
              <a:t>/část IV. ZOSS/.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3200" b="1" dirty="0"/>
              <a:t> </a:t>
            </a:r>
            <a:r>
              <a:rPr lang="cs-CZ" sz="2800" b="1" dirty="0">
                <a:solidFill>
                  <a:srgbClr val="7030A0"/>
                </a:solidFill>
              </a:rPr>
              <a:t>Vyšší požadavky </a:t>
            </a:r>
            <a:r>
              <a:rPr lang="cs-CZ" sz="2800" dirty="0"/>
              <a:t>kompenzovány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určitými </a:t>
            </a:r>
            <a:r>
              <a:rPr lang="cs-CZ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výhodami, právy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dirty="0">
                <a:solidFill>
                  <a:srgbClr val="7030A0"/>
                </a:solidFill>
              </a:rPr>
              <a:t> Vyšší </a:t>
            </a:r>
            <a:r>
              <a:rPr lang="cs-CZ" sz="2800" b="1" dirty="0"/>
              <a:t>stabilita</a:t>
            </a:r>
            <a:r>
              <a:rPr lang="cs-CZ" sz="2800" dirty="0">
                <a:solidFill>
                  <a:srgbClr val="7030A0"/>
                </a:solidFill>
              </a:rPr>
              <a:t> poměru </a:t>
            </a:r>
            <a:r>
              <a:rPr lang="cs-CZ" sz="2800" dirty="0"/>
              <a:t>(omezené možnosti zrušení, </a:t>
            </a:r>
            <a:r>
              <a:rPr lang="cs-CZ" sz="2800" i="1" dirty="0">
                <a:solidFill>
                  <a:srgbClr val="7030A0"/>
                </a:solidFill>
              </a:rPr>
              <a:t>skončení</a:t>
            </a:r>
            <a:r>
              <a:rPr lang="cs-CZ" sz="2800" dirty="0"/>
              <a:t>  poměru),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b="1" i="1" dirty="0"/>
              <a:t> </a:t>
            </a:r>
            <a:r>
              <a:rPr lang="cs-CZ" sz="2800" b="1" dirty="0"/>
              <a:t>Plat</a:t>
            </a:r>
            <a:r>
              <a:rPr lang="cs-CZ" sz="2800" dirty="0"/>
              <a:t> ( nikoliv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mzda</a:t>
            </a:r>
            <a:r>
              <a:rPr lang="cs-CZ" sz="2800" dirty="0"/>
              <a:t>), stanovený  zákonem, určený zpravidla </a:t>
            </a:r>
            <a:r>
              <a:rPr lang="cs-CZ" sz="2800" dirty="0">
                <a:solidFill>
                  <a:srgbClr val="7030A0"/>
                </a:solidFill>
              </a:rPr>
              <a:t>tarifem + třídami, 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/>
              <a:t>	+ další náležitosti k platu ( příplatky, odměny),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cs-CZ" sz="2800" dirty="0"/>
              <a:t>  </a:t>
            </a:r>
            <a:r>
              <a:rPr lang="cs-CZ" sz="2800" b="1" dirty="0"/>
              <a:t> Podpora</a:t>
            </a:r>
            <a:r>
              <a:rPr lang="cs-CZ" sz="2800" dirty="0">
                <a:solidFill>
                  <a:srgbClr val="7030A0"/>
                </a:solidFill>
              </a:rPr>
              <a:t> při výkonu služby </a:t>
            </a:r>
            <a:r>
              <a:rPr lang="cs-CZ" sz="2800" dirty="0"/>
              <a:t>( vč. stížnosti),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dirty="0"/>
              <a:t> Stanovení </a:t>
            </a:r>
            <a:r>
              <a:rPr lang="cs-CZ" sz="2800" b="1" dirty="0">
                <a:solidFill>
                  <a:srgbClr val="7030A0"/>
                </a:solidFill>
              </a:rPr>
              <a:t>podmínek výkonu služby</a:t>
            </a:r>
            <a:r>
              <a:rPr lang="cs-CZ" sz="2800" dirty="0"/>
              <a:t>,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  <a:defRPr/>
            </a:pPr>
            <a:r>
              <a:rPr lang="cs-CZ" sz="2800" b="1" dirty="0"/>
              <a:t> celoživotní </a:t>
            </a:r>
            <a:r>
              <a:rPr lang="cs-CZ" sz="2800" b="1" dirty="0">
                <a:solidFill>
                  <a:srgbClr val="7030A0"/>
                </a:solidFill>
              </a:rPr>
              <a:t>vzděláván</a:t>
            </a:r>
            <a:r>
              <a:rPr lang="cs-CZ" sz="2800" b="1" dirty="0"/>
              <a:t>í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dirty="0"/>
              <a:t>(placené, studijní volno, odborná literatura) + </a:t>
            </a:r>
            <a:r>
              <a:rPr lang="cs-CZ" sz="2800" dirty="0">
                <a:solidFill>
                  <a:srgbClr val="7030A0"/>
                </a:solidFill>
              </a:rPr>
              <a:t>zároveň povinnost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4662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55FC1-E3CF-0EF8-7F24-ED155FA0C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6110"/>
          </a:xfrm>
        </p:spPr>
        <p:txBody>
          <a:bodyPr>
            <a:normAutofit fontScale="90000"/>
          </a:bodyPr>
          <a:lstStyle/>
          <a:p>
            <a:r>
              <a:rPr lang="cs-CZ" dirty="0"/>
              <a:t>Zákon o státní službě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1F993-C12B-3B80-0F27-676F82F5C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666"/>
            <a:ext cx="10515600" cy="52092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cs-CZ" altLang="cs-CZ" sz="2000" b="1" dirty="0">
                <a:cs typeface="Arial" panose="020B0604020202020204" pitchFamily="34" charset="0"/>
              </a:rPr>
              <a:t>právní poměry   </a:t>
            </a:r>
            <a:r>
              <a:rPr lang="cs-CZ" altLang="cs-CZ" sz="2000" b="1" dirty="0">
                <a:solidFill>
                  <a:srgbClr val="7030A0"/>
                </a:solidFill>
                <a:cs typeface="Arial" panose="020B0604020202020204" pitchFamily="34" charset="0"/>
              </a:rPr>
              <a:t>1) státních zaměstnanců </a:t>
            </a:r>
            <a:r>
              <a:rPr lang="cs-CZ" altLang="cs-CZ" sz="2000" dirty="0">
                <a:cs typeface="Arial" panose="020B0604020202020204" pitchFamily="34" charset="0"/>
              </a:rPr>
              <a:t>vykonávajících</a:t>
            </a:r>
            <a:r>
              <a:rPr lang="cs-CZ" altLang="cs-CZ" sz="2000" b="1" dirty="0">
                <a:cs typeface="Arial" panose="020B0604020202020204" pitchFamily="34" charset="0"/>
              </a:rPr>
              <a:t>   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000" b="1" dirty="0">
                <a:cs typeface="Arial" panose="020B0604020202020204" pitchFamily="34" charset="0"/>
              </a:rPr>
              <a:t>                               2) </a:t>
            </a:r>
            <a:r>
              <a:rPr lang="cs-CZ" altLang="cs-CZ" sz="2000" dirty="0">
                <a:cs typeface="Arial" panose="020B0604020202020204" pitchFamily="34" charset="0"/>
              </a:rPr>
              <a:t>ve</a:t>
            </a:r>
            <a:r>
              <a:rPr lang="cs-CZ" altLang="cs-CZ" sz="2000" b="1" dirty="0"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  <a:cs typeface="Arial" panose="020B0604020202020204" pitchFamily="34" charset="0"/>
              </a:rPr>
              <a:t>správních úřadech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cs-CZ" altLang="cs-CZ" sz="2000" b="1" dirty="0">
                <a:cs typeface="Arial" panose="020B0604020202020204" pitchFamily="34" charset="0"/>
              </a:rPr>
              <a:t>                               3) </a:t>
            </a:r>
            <a:r>
              <a:rPr lang="cs-CZ" altLang="cs-CZ" sz="2000" b="1" dirty="0">
                <a:solidFill>
                  <a:srgbClr val="7030A0"/>
                </a:solidFill>
                <a:cs typeface="Arial" panose="020B0604020202020204" pitchFamily="34" charset="0"/>
              </a:rPr>
              <a:t>státní</a:t>
            </a:r>
            <a:r>
              <a:rPr lang="cs-CZ" altLang="cs-CZ" sz="2000" b="1" dirty="0">
                <a:solidFill>
                  <a:srgbClr val="002060"/>
                </a:solidFill>
                <a:cs typeface="Arial" panose="020B0604020202020204" pitchFamily="34" charset="0"/>
              </a:rPr>
              <a:t> správu.</a:t>
            </a:r>
          </a:p>
          <a:p>
            <a:r>
              <a:rPr lang="cs-CZ" altLang="cs-CZ" sz="2000" b="1" dirty="0">
                <a:cs typeface="Arial" panose="020B0604020202020204" pitchFamily="34" charset="0"/>
              </a:rPr>
              <a:t>Dále upravuje: </a:t>
            </a:r>
          </a:p>
          <a:p>
            <a:pPr lvl="2">
              <a:lnSpc>
                <a:spcPct val="150000"/>
              </a:lnSpc>
            </a:pPr>
            <a:r>
              <a:rPr lang="cs-CZ" altLang="cs-CZ" dirty="0">
                <a:solidFill>
                  <a:srgbClr val="0070C0"/>
                </a:solidFill>
                <a:cs typeface="Arial" panose="020B0604020202020204" pitchFamily="34" charset="0"/>
              </a:rPr>
              <a:t>-  </a:t>
            </a:r>
            <a:r>
              <a:rPr lang="cs-CZ" altLang="cs-CZ" b="1" dirty="0">
                <a:cs typeface="Arial" panose="020B0604020202020204" pitchFamily="34" charset="0"/>
              </a:rPr>
              <a:t>organizační věci </a:t>
            </a:r>
            <a:r>
              <a:rPr lang="cs-CZ" altLang="cs-CZ" dirty="0">
                <a:cs typeface="Arial" panose="020B0604020202020204" pitchFamily="34" charset="0"/>
              </a:rPr>
              <a:t>státní služby,  </a:t>
            </a:r>
          </a:p>
          <a:p>
            <a:pPr lvl="2">
              <a:lnSpc>
                <a:spcPct val="150000"/>
              </a:lnSpc>
            </a:pPr>
            <a:r>
              <a:rPr lang="cs-CZ" altLang="cs-CZ" dirty="0">
                <a:solidFill>
                  <a:srgbClr val="00B050"/>
                </a:solidFill>
                <a:cs typeface="Arial" panose="020B0604020202020204" pitchFamily="34" charset="0"/>
              </a:rPr>
              <a:t>-  </a:t>
            </a:r>
            <a:r>
              <a:rPr lang="cs-CZ" altLang="cs-CZ" b="1" dirty="0">
                <a:cs typeface="Arial" panose="020B0604020202020204" pitchFamily="34" charset="0"/>
              </a:rPr>
              <a:t>služební vztahy</a:t>
            </a:r>
            <a:r>
              <a:rPr lang="cs-CZ" altLang="cs-CZ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cs typeface="Arial" panose="020B0604020202020204" pitchFamily="34" charset="0"/>
              </a:rPr>
              <a:t>státních zaměstnanců, </a:t>
            </a:r>
          </a:p>
          <a:p>
            <a:pPr lvl="2">
              <a:lnSpc>
                <a:spcPct val="150000"/>
              </a:lnSpc>
            </a:pPr>
            <a:r>
              <a:rPr lang="cs-CZ" altLang="cs-CZ" dirty="0">
                <a:solidFill>
                  <a:srgbClr val="0070C0"/>
                </a:solidFill>
                <a:cs typeface="Arial" panose="020B0604020202020204" pitchFamily="34" charset="0"/>
              </a:rPr>
              <a:t>-  </a:t>
            </a:r>
            <a:r>
              <a:rPr lang="cs-CZ" altLang="cs-CZ" b="1" dirty="0">
                <a:cs typeface="Arial" panose="020B0604020202020204" pitchFamily="34" charset="0"/>
              </a:rPr>
              <a:t>odměňování</a:t>
            </a:r>
            <a:r>
              <a:rPr lang="cs-CZ" altLang="cs-CZ" dirty="0">
                <a:cs typeface="Arial" panose="020B0604020202020204" pitchFamily="34" charset="0"/>
              </a:rPr>
              <a:t> státních zaměstnanců, </a:t>
            </a:r>
          </a:p>
          <a:p>
            <a:pPr lvl="2">
              <a:lnSpc>
                <a:spcPct val="150000"/>
              </a:lnSpc>
            </a:pPr>
            <a:r>
              <a:rPr lang="cs-CZ" altLang="cs-CZ" dirty="0">
                <a:solidFill>
                  <a:srgbClr val="00B050"/>
                </a:solidFill>
                <a:cs typeface="Arial" panose="020B0604020202020204" pitchFamily="34" charset="0"/>
              </a:rPr>
              <a:t>-  </a:t>
            </a:r>
            <a:r>
              <a:rPr lang="cs-CZ" altLang="cs-CZ" b="1" dirty="0">
                <a:cs typeface="Arial" panose="020B0604020202020204" pitchFamily="34" charset="0"/>
              </a:rPr>
              <a:t>řízení</a:t>
            </a:r>
            <a:r>
              <a:rPr lang="cs-CZ" altLang="cs-CZ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cs typeface="Arial" panose="020B0604020202020204" pitchFamily="34" charset="0"/>
              </a:rPr>
              <a:t>ve věcech služebního poměru, </a:t>
            </a:r>
          </a:p>
          <a:p>
            <a:pPr lvl="2" algn="just"/>
            <a:r>
              <a:rPr lang="cs-CZ" altLang="cs-CZ" dirty="0">
                <a:cs typeface="Arial" panose="020B0604020202020204" pitchFamily="34" charset="0"/>
              </a:rPr>
              <a:t> + organizační věci týkající se (</a:t>
            </a:r>
            <a:r>
              <a:rPr lang="cs-CZ" altLang="cs-CZ" dirty="0">
                <a:solidFill>
                  <a:srgbClr val="7030A0"/>
                </a:solidFill>
                <a:cs typeface="Arial" panose="020B0604020202020204" pitchFamily="34" charset="0"/>
              </a:rPr>
              <a:t>dalších</a:t>
            </a:r>
            <a:r>
              <a:rPr lang="cs-CZ" altLang="cs-CZ" dirty="0">
                <a:cs typeface="Arial" panose="020B0604020202020204" pitchFamily="34" charset="0"/>
              </a:rPr>
              <a:t>) </a:t>
            </a: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zaměstnanců</a:t>
            </a:r>
            <a:r>
              <a:rPr lang="cs-CZ" altLang="cs-CZ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cs typeface="Arial" panose="020B0604020202020204" pitchFamily="34" charset="0"/>
              </a:rPr>
              <a:t>ve správních úřadech, kteří pracují </a:t>
            </a:r>
            <a:r>
              <a:rPr lang="cs-CZ" altLang="cs-CZ" dirty="0">
                <a:solidFill>
                  <a:srgbClr val="7030A0"/>
                </a:solidFill>
                <a:cs typeface="Arial" panose="020B0604020202020204" pitchFamily="34" charset="0"/>
              </a:rPr>
              <a:t>v základním pracovněprávním vztahu </a:t>
            </a:r>
            <a:r>
              <a:rPr lang="cs-CZ" altLang="cs-CZ" dirty="0">
                <a:cs typeface="Arial" panose="020B0604020202020204" pitchFamily="34" charset="0"/>
              </a:rPr>
              <a:t>(tedy nikoliv ve státní službě).</a:t>
            </a:r>
          </a:p>
          <a:p>
            <a:r>
              <a:rPr lang="cs-CZ" dirty="0"/>
              <a:t>Cílem zákona je zavedení stabilní a profesionální státní správy, tedy její současné zefektivnění a modernizace</a:t>
            </a:r>
          </a:p>
          <a:p>
            <a:r>
              <a:rPr lang="cs-CZ" dirty="0"/>
              <a:t>k tomu slouží: </a:t>
            </a:r>
          </a:p>
          <a:p>
            <a:pPr>
              <a:buFont typeface="+mj-lt"/>
              <a:buAutoNum type="arabicPeriod"/>
            </a:pPr>
            <a:r>
              <a:rPr lang="cs-CZ" b="0" dirty="0"/>
              <a:t>Organizace</a:t>
            </a:r>
          </a:p>
          <a:p>
            <a:pPr>
              <a:buFont typeface="+mj-lt"/>
              <a:buAutoNum type="arabicPeriod"/>
            </a:pPr>
            <a:r>
              <a:rPr lang="cs-CZ" b="0" dirty="0"/>
              <a:t>Odbornost a kvalita výkonu</a:t>
            </a:r>
          </a:p>
          <a:p>
            <a:pPr>
              <a:buFont typeface="+mj-lt"/>
              <a:buAutoNum type="arabicPeriod"/>
            </a:pPr>
            <a:r>
              <a:rPr lang="cs-CZ" b="0" dirty="0"/>
              <a:t>Ohodnocení </a:t>
            </a:r>
          </a:p>
          <a:p>
            <a:pPr>
              <a:buFont typeface="+mj-lt"/>
              <a:buAutoNum type="arabicPeriod"/>
            </a:pPr>
            <a:r>
              <a:rPr lang="cs-CZ" b="0" dirty="0"/>
              <a:t>Stabilita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874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1BCB7CA-AECD-B751-C85A-BC41606E1E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517025"/>
              </p:ext>
            </p:extLst>
          </p:nvPr>
        </p:nvGraphicFramePr>
        <p:xfrm>
          <a:off x="504824" y="426127"/>
          <a:ext cx="11039476" cy="6054566"/>
        </p:xfrm>
        <a:graphic>
          <a:graphicData uri="http://schemas.openxmlformats.org/drawingml/2006/table">
            <a:tbl>
              <a:tblPr/>
              <a:tblGrid>
                <a:gridCol w="788534">
                  <a:extLst>
                    <a:ext uri="{9D8B030D-6E8A-4147-A177-3AD203B41FA5}">
                      <a16:colId xmlns:a16="http://schemas.microsoft.com/office/drawing/2014/main" val="3101960357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1394199878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3800571396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2947592268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1748843278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767987111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229891053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131187737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38514041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4208677174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744426913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1341785501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443171630"/>
                    </a:ext>
                  </a:extLst>
                </a:gridCol>
                <a:gridCol w="788534">
                  <a:extLst>
                    <a:ext uri="{9D8B030D-6E8A-4147-A177-3AD203B41FA5}">
                      <a16:colId xmlns:a16="http://schemas.microsoft.com/office/drawing/2014/main" val="3696057167"/>
                    </a:ext>
                  </a:extLst>
                </a:gridCol>
              </a:tblGrid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Stupeň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Praxe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Platová třída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204463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80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6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7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8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9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11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12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13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14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15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16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770795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1 roku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16 130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17 350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18 680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20 130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21 710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23 390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25 280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26 550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30 780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34 840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39 820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45 920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858133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do 2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16 720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17 970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19 320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20 850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22 440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24 220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26 160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28 620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31 840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36 060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41 220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47 550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992434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4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17 270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18 580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20 000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22 680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23 250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dirty="0">
                          <a:effectLst/>
                        </a:rPr>
                        <a:t>25 080</a:t>
                      </a:r>
                      <a:endParaRPr lang="cs-CZ" dirty="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27 130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29 670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33 020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37 430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42 770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49 360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482038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do 6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17 880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19 230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20 700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22 330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24 060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25 980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28 070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30 710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34 200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38 760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44 100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51 140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626853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9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18 480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19 890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21 420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23 120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24 910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26 890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29 060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31 820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35 420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40 140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45 920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52 990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90909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6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do 12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19 120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20 560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22 170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23 950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25 780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27 820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30 100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32 950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36 700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41 600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47 580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54 940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048900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7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15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19 770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21 290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22 930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24 780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26 720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28 820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31 180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34 140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38 040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43 120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49 340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56 960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569069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8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do 19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20 460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22 030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23 720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25 650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27 660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29 840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32 280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35 350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39 400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44 690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51 130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59 040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4539308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9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23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21 180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22 800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24 570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26 550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28 630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30 910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33 420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36 600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40 790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46 260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52 970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61 180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750176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do 27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21 270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23 600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25 400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27 500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29 660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32 000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34 620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37 920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42 270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47 960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54 920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63 410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529178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11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do 32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22 710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24 440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26 340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28 510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30 720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33 170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35 880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39 290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43 810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49 700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56 920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>
                          <a:effectLst/>
                        </a:rPr>
                        <a:t>65 740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039153"/>
                  </a:ext>
                </a:extLst>
              </a:tr>
              <a:tr h="432469"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12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nad 32 let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23 510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25 290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27 260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29 520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31 820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34 370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37 170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40 740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45 420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51 530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>
                          <a:effectLst/>
                        </a:rPr>
                        <a:t>59 020</a:t>
                      </a:r>
                      <a:endParaRPr lang="cs-CZ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800" b="1" dirty="0">
                          <a:effectLst/>
                        </a:rPr>
                        <a:t>68 200</a:t>
                      </a:r>
                      <a:endParaRPr lang="cs-CZ" dirty="0">
                        <a:effectLst/>
                      </a:endParaRPr>
                    </a:p>
                  </a:txBody>
                  <a:tcPr marL="76200" marR="76200" marT="38100" marB="38100" anchor="ctr">
                    <a:lnL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5E5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40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298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62222-A5E9-B95B-AD8B-9317F43F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státní službě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AF787D-4508-14C9-22F9-58EBE679A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altLang="cs-CZ" sz="2400" dirty="0"/>
              <a:t>1</a:t>
            </a:r>
            <a:r>
              <a:rPr lang="cs-CZ" altLang="cs-CZ" sz="2400" dirty="0">
                <a:solidFill>
                  <a:srgbClr val="002060"/>
                </a:solidFill>
              </a:rPr>
              <a:t>) </a:t>
            </a:r>
            <a:r>
              <a:rPr lang="cs-CZ" altLang="cs-CZ" sz="2000" dirty="0">
                <a:solidFill>
                  <a:srgbClr val="002060"/>
                </a:solidFill>
              </a:rPr>
              <a:t>„</a:t>
            </a:r>
            <a:r>
              <a:rPr lang="cs-CZ" alt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zaměstnanec</a:t>
            </a:r>
            <a:r>
              <a:rPr lang="cs-CZ" altLang="cs-CZ" sz="2000" b="1" dirty="0">
                <a:solidFill>
                  <a:srgbClr val="002060"/>
                </a:solidFill>
              </a:rPr>
              <a:t>“ </a:t>
            </a:r>
            <a:r>
              <a:rPr lang="cs-CZ" altLang="cs-CZ" sz="2000" dirty="0"/>
              <a:t>(§ 6) :</a:t>
            </a:r>
          </a:p>
          <a:p>
            <a:pPr marL="324000" lvl="1" indent="0" algn="just">
              <a:buNone/>
              <a:defRPr/>
            </a:pP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fyzická osoba</a:t>
            </a:r>
            <a:r>
              <a:rPr lang="cs-CZ" altLang="cs-CZ" i="1" dirty="0">
                <a:solidFill>
                  <a:srgbClr val="7030A0"/>
                </a:solidFill>
              </a:rPr>
              <a:t>, která byla </a:t>
            </a: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přijata</a:t>
            </a:r>
            <a:r>
              <a:rPr lang="cs-CZ" altLang="cs-CZ" i="1" dirty="0">
                <a:solidFill>
                  <a:srgbClr val="7030A0"/>
                </a:solidFill>
              </a:rPr>
              <a:t> do služebního poměru a zařazena na služební místo nebo </a:t>
            </a: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jmenována</a:t>
            </a:r>
            <a:r>
              <a:rPr lang="cs-CZ" altLang="cs-CZ" i="1" dirty="0">
                <a:solidFill>
                  <a:srgbClr val="7030A0"/>
                </a:solidFill>
              </a:rPr>
              <a:t> na služební místo představeného </a:t>
            </a: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výkonu některé z činností </a:t>
            </a:r>
            <a:r>
              <a:rPr lang="cs-CZ" altLang="cs-CZ" i="1" dirty="0">
                <a:solidFill>
                  <a:srgbClr val="7030A0"/>
                </a:solidFill>
              </a:rPr>
              <a:t>uvedených v § 5 (služba</a:t>
            </a:r>
            <a:r>
              <a:rPr lang="cs-CZ" altLang="cs-CZ" dirty="0"/>
              <a:t>).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2000" dirty="0"/>
              <a:t>2) </a:t>
            </a:r>
            <a:r>
              <a:rPr lang="cs-CZ" altLang="cs-CZ" sz="2000" dirty="0">
                <a:solidFill>
                  <a:srgbClr val="002060"/>
                </a:solidFill>
              </a:rPr>
              <a:t>Správní úřad </a:t>
            </a:r>
            <a:r>
              <a:rPr lang="cs-CZ" altLang="cs-CZ" sz="2000" dirty="0"/>
              <a:t>(§ 3) = „</a:t>
            </a:r>
            <a:r>
              <a:rPr lang="cs-CZ" alt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úřad</a:t>
            </a:r>
            <a:r>
              <a:rPr lang="cs-CZ" altLang="cs-CZ" sz="2000" b="1" dirty="0">
                <a:solidFill>
                  <a:srgbClr val="002060"/>
                </a:solidFill>
              </a:rPr>
              <a:t>“ </a:t>
            </a:r>
            <a:r>
              <a:rPr lang="cs-CZ" altLang="cs-CZ" sz="2000" dirty="0"/>
              <a:t>(§ 4) </a:t>
            </a:r>
            <a:r>
              <a:rPr lang="cs-CZ" altLang="cs-CZ" sz="2000" i="1" dirty="0"/>
              <a:t>( v něm působí státní zaměstnanci): </a:t>
            </a:r>
          </a:p>
          <a:p>
            <a:pPr marL="324000" lvl="1" indent="0" algn="just">
              <a:buNone/>
              <a:defRPr/>
            </a:pPr>
            <a:r>
              <a:rPr lang="cs-CZ" altLang="cs-CZ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ministerstvo a jiný správní úřad</a:t>
            </a:r>
            <a:r>
              <a:rPr lang="cs-CZ" altLang="cs-CZ" dirty="0"/>
              <a:t>, jestliže je zřízen zákonem a  	je zákonem výslovně označen jako </a:t>
            </a:r>
            <a:r>
              <a:rPr lang="cs-CZ" altLang="cs-CZ" i="1" dirty="0"/>
              <a:t>správní úřad </a:t>
            </a:r>
            <a:r>
              <a:rPr lang="cs-CZ" altLang="cs-CZ" dirty="0"/>
              <a:t>nebo </a:t>
            </a:r>
            <a:r>
              <a:rPr lang="cs-CZ" altLang="cs-CZ" i="1" dirty="0"/>
              <a:t>orgán 	státní správy</a:t>
            </a:r>
            <a:r>
              <a:rPr lang="cs-CZ" altLang="cs-CZ" dirty="0"/>
              <a:t>.</a:t>
            </a:r>
          </a:p>
          <a:p>
            <a:pPr>
              <a:defRPr/>
            </a:pPr>
            <a:r>
              <a:rPr lang="cs-CZ" altLang="cs-CZ" sz="2000" dirty="0"/>
              <a:t>3)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Státní správa = „</a:t>
            </a:r>
            <a:r>
              <a:rPr lang="cs-CZ" altLang="cs-CZ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cs-CZ" altLang="cs-CZ" sz="2000" b="1" dirty="0">
                <a:solidFill>
                  <a:srgbClr val="002060"/>
                </a:solidFill>
              </a:rPr>
              <a:t>“</a:t>
            </a:r>
          </a:p>
          <a:p>
            <a:pPr lvl="1">
              <a:defRPr/>
            </a:pPr>
            <a:r>
              <a:rPr lang="cs-CZ" altLang="cs-CZ" dirty="0"/>
              <a:t>Podrobně vymezena v § 5 – „</a:t>
            </a:r>
            <a:r>
              <a:rPr lang="cs-CZ" altLang="cs-CZ" b="1" dirty="0">
                <a:solidFill>
                  <a:srgbClr val="7030A0"/>
                </a:solidFill>
              </a:rPr>
              <a:t>Služba a obory služby</a:t>
            </a:r>
            <a:r>
              <a:rPr lang="cs-CZ" altLang="cs-CZ" dirty="0"/>
              <a:t>“.</a:t>
            </a:r>
          </a:p>
          <a:p>
            <a:pPr lvl="1" algn="just">
              <a:defRPr/>
            </a:pP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Služba</a:t>
            </a:r>
            <a:r>
              <a:rPr lang="cs-CZ" altLang="cs-CZ" dirty="0"/>
              <a:t>  =  v podstatě  </a:t>
            </a:r>
            <a:r>
              <a:rPr lang="cs-CZ" altLang="cs-CZ" b="1" dirty="0"/>
              <a:t>druhy činností </a:t>
            </a:r>
            <a:r>
              <a:rPr lang="cs-CZ" altLang="cs-CZ" dirty="0"/>
              <a:t>/např. příprava a provádění správních úkonů včetně kontroly, audit, zadávaní veřejných zakázek,…)</a:t>
            </a:r>
          </a:p>
          <a:p>
            <a:pPr lvl="1" algn="just">
              <a:defRPr/>
            </a:pPr>
            <a:r>
              <a:rPr lang="cs-CZ" alt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Obory služby</a:t>
            </a:r>
            <a:r>
              <a:rPr lang="cs-CZ" altLang="cs-CZ" dirty="0"/>
              <a:t> stanoví vláda nařízením  - s tím provázána </a:t>
            </a:r>
            <a:r>
              <a:rPr lang="cs-CZ" altLang="cs-CZ" i="1" dirty="0">
                <a:solidFill>
                  <a:srgbClr val="7030A0"/>
                </a:solidFill>
              </a:rPr>
              <a:t>služební místa</a:t>
            </a:r>
            <a:r>
              <a:rPr lang="cs-CZ" altLang="cs-CZ" dirty="0"/>
              <a:t> /vytvořena </a:t>
            </a:r>
            <a:r>
              <a:rPr lang="cs-CZ" alt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systemizace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dirty="0"/>
              <a:t>služebních míst- pro každý služební úřad/,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062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0BD4A-691A-09A1-FEFC-CEBA72E5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B45EE-7342-092A-E47A-100CAC48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Veřejná služba – </a:t>
            </a:r>
            <a:r>
              <a:rPr lang="cs-CZ" b="0" dirty="0"/>
              <a:t>2 pojetí – veřejná správa jako </a:t>
            </a:r>
            <a:r>
              <a:rPr lang="cs-CZ" dirty="0"/>
              <a:t>služba veřejnosti </a:t>
            </a:r>
            <a:r>
              <a:rPr lang="cs-CZ" b="0" dirty="0"/>
              <a:t>vs. označení právního </a:t>
            </a:r>
            <a:r>
              <a:rPr lang="cs-CZ" dirty="0"/>
              <a:t>postavení veřejných zaměstnanců </a:t>
            </a:r>
            <a:r>
              <a:rPr lang="cs-CZ" b="0" dirty="0"/>
              <a:t>(tvoří personální základ veřejné správy)</a:t>
            </a:r>
          </a:p>
          <a:p>
            <a:r>
              <a:rPr lang="cs-CZ" dirty="0"/>
              <a:t>Úkol - </a:t>
            </a:r>
            <a:r>
              <a:rPr lang="cs-CZ" sz="2800" dirty="0"/>
              <a:t>poskytovat kvalitní =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odborný –</a:t>
            </a:r>
            <a:r>
              <a:rPr lang="cs-CZ" sz="2800" b="1" dirty="0"/>
              <a:t>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profesionální, nestranný, transparentní, odpovědný</a:t>
            </a:r>
            <a:r>
              <a:rPr lang="cs-CZ" sz="28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/>
              <a:t>výkon veřejné správy, a to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kontinuálně, stabilně, předvídatelně, spolehlivě</a:t>
            </a:r>
          </a:p>
          <a:p>
            <a:pPr>
              <a:lnSpc>
                <a:spcPct val="100000"/>
              </a:lnSpc>
              <a:defRPr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Zajištění: </a:t>
            </a:r>
            <a:r>
              <a:rPr lang="cs-CZ" sz="2800" b="1" i="1" dirty="0">
                <a:solidFill>
                  <a:srgbClr val="C00000"/>
                </a:solidFill>
              </a:rPr>
              <a:t>právní úpravou </a:t>
            </a:r>
            <a:r>
              <a:rPr lang="cs-CZ" sz="2800" dirty="0"/>
              <a:t>(národní + status úředníků EU),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cs-CZ" sz="2800" dirty="0"/>
              <a:t>  		 =  úprava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povinností</a:t>
            </a:r>
            <a:r>
              <a:rPr lang="cs-CZ" sz="2800" dirty="0"/>
              <a:t> úředníka,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odpovědnosti </a:t>
            </a:r>
            <a:r>
              <a:rPr lang="cs-CZ" sz="2800" dirty="0"/>
              <a:t>disciplinární i trestní, 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střetu zájmů</a:t>
            </a:r>
            <a:r>
              <a:rPr lang="cs-CZ" sz="2800" dirty="0"/>
              <a:t>, +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zajištění podmínek </a:t>
            </a:r>
            <a:r>
              <a:rPr lang="cs-CZ" sz="2800" dirty="0"/>
              <a:t>výkonu,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práv, vzdělávání</a:t>
            </a:r>
            <a:r>
              <a:rPr lang="cs-CZ" sz="2800" dirty="0"/>
              <a:t>.</a:t>
            </a:r>
          </a:p>
          <a:p>
            <a:pPr>
              <a:lnSpc>
                <a:spcPct val="100000"/>
              </a:lnSpc>
              <a:defRPr/>
            </a:pPr>
            <a:r>
              <a:rPr lang="cs-CZ" sz="2800" b="1" dirty="0">
                <a:solidFill>
                  <a:srgbClr val="7030A0"/>
                </a:solidFill>
              </a:rPr>
              <a:t> </a:t>
            </a:r>
            <a:r>
              <a:rPr lang="cs-CZ" sz="2800" b="1" i="1" dirty="0">
                <a:solidFill>
                  <a:srgbClr val="7030A0"/>
                </a:solidFill>
              </a:rPr>
              <a:t>soft-</a:t>
            </a:r>
            <a:r>
              <a:rPr lang="cs-CZ" sz="2800" b="1" i="1" dirty="0" err="1">
                <a:solidFill>
                  <a:srgbClr val="7030A0"/>
                </a:solidFill>
              </a:rPr>
              <a:t>law</a:t>
            </a:r>
            <a:r>
              <a:rPr lang="cs-CZ" sz="2800" b="1" dirty="0">
                <a:solidFill>
                  <a:srgbClr val="7030A0"/>
                </a:solidFill>
              </a:rPr>
              <a:t> </a:t>
            </a:r>
            <a:r>
              <a:rPr lang="cs-CZ" sz="2800" dirty="0"/>
              <a:t>Rady Evropy 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cs-CZ" sz="2800" i="1" dirty="0"/>
              <a:t>	        - zejména 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VM RE</a:t>
            </a:r>
            <a:r>
              <a:rPr lang="cs-CZ" sz="2800" i="1" dirty="0"/>
              <a:t>: </a:t>
            </a:r>
            <a:r>
              <a:rPr lang="cs-CZ" sz="2800" dirty="0"/>
              <a:t>k postavení úředníků v Evropě, k předpokladům veřejné služby,…),</a:t>
            </a:r>
          </a:p>
          <a:p>
            <a:pPr>
              <a:lnSpc>
                <a:spcPct val="100000"/>
              </a:lnSpc>
              <a:defRPr/>
            </a:pPr>
            <a:r>
              <a:rPr lang="cs-CZ" sz="2800" i="1" dirty="0"/>
              <a:t> </a:t>
            </a:r>
            <a:r>
              <a:rPr lang="cs-CZ" sz="2800" b="1" i="1" dirty="0">
                <a:solidFill>
                  <a:srgbClr val="0070C0"/>
                </a:solidFill>
              </a:rPr>
              <a:t>etickými kodexy </a:t>
            </a:r>
            <a:r>
              <a:rPr lang="cs-CZ" sz="2800" b="1" dirty="0"/>
              <a:t>a </a:t>
            </a:r>
            <a:r>
              <a:rPr lang="cs-CZ" sz="2800" b="1" dirty="0">
                <a:solidFill>
                  <a:srgbClr val="0070C0"/>
                </a:solidFill>
              </a:rPr>
              <a:t>etickou infrastrukturou.</a:t>
            </a:r>
          </a:p>
          <a:p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365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833DE-20A2-994F-2F75-B2E49262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státní službě III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C6D594-F952-CB67-34B5-F51DAF04B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487194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oproti původnímu uspořádání dle z. o státní službě – zákonem č. 384/2022 Sb.:</a:t>
            </a:r>
          </a:p>
          <a:p>
            <a:pPr marL="0" indent="0">
              <a:buNone/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následujícího schématu:</a:t>
            </a:r>
          </a:p>
          <a:p>
            <a:pPr marL="0" indent="0">
              <a:buNone/>
            </a:pPr>
            <a:r>
              <a:rPr lang="cs-CZ" sz="2800" dirty="0"/>
              <a:t> - namísto dosavadního náměstka MV pro státní službu:</a:t>
            </a:r>
          </a:p>
          <a:p>
            <a:pPr marL="0" indent="0">
              <a:buNone/>
            </a:pPr>
            <a:r>
              <a:rPr lang="cs-CZ" sz="2800" dirty="0"/>
              <a:t>                </a:t>
            </a:r>
            <a:r>
              <a:rPr lang="cs-CZ" sz="2800" b="1" dirty="0">
                <a:solidFill>
                  <a:srgbClr val="7030A0"/>
                </a:solidFill>
              </a:rPr>
              <a:t>NEJVYŠŠÍ STÁTNÍ TAJEMNÍK</a:t>
            </a:r>
            <a:r>
              <a:rPr lang="cs-CZ" sz="2800" b="1" i="1" dirty="0">
                <a:solidFill>
                  <a:srgbClr val="7030A0"/>
                </a:solidFill>
              </a:rPr>
              <a:t> </a:t>
            </a:r>
            <a:r>
              <a:rPr lang="cs-CZ" sz="2800" dirty="0"/>
              <a:t>(</a:t>
            </a:r>
            <a:r>
              <a:rPr lang="cs-CZ" sz="2800" dirty="0" err="1"/>
              <a:t>Ph.Dr</a:t>
            </a:r>
            <a:r>
              <a:rPr lang="cs-CZ" sz="2800" dirty="0"/>
              <a:t>. Jindřich Fryč),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Stojí v čele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Sekce MV pro státní službu</a:t>
            </a:r>
            <a:r>
              <a:rPr lang="cs-CZ" sz="2800" dirty="0"/>
              <a:t>, vydává služební předpisy, není kárně odpovědný.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800" dirty="0"/>
              <a:t>(jmenuje jej - vláda na návrh premiéra na základě výběrového řízení).</a:t>
            </a:r>
          </a:p>
          <a:p>
            <a:pPr marL="0" indent="0">
              <a:buNone/>
            </a:pPr>
            <a:r>
              <a:rPr lang="cs-CZ" sz="2800" dirty="0"/>
              <a:t>- namísto  (odborných) náměstků pro řízení sekce:</a:t>
            </a:r>
          </a:p>
          <a:p>
            <a:pPr marL="0" indent="0">
              <a:buNone/>
            </a:pPr>
            <a:r>
              <a:rPr lang="cs-CZ" sz="2800" dirty="0"/>
              <a:t>               </a:t>
            </a:r>
            <a:r>
              <a:rPr lang="cs-CZ" sz="2800" i="1" dirty="0"/>
              <a:t>„</a:t>
            </a:r>
            <a:r>
              <a:rPr lang="cs-CZ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vrchní ředitelé sekce</a:t>
            </a:r>
            <a:r>
              <a:rPr lang="cs-CZ" sz="2800" dirty="0"/>
              <a:t>„.</a:t>
            </a:r>
          </a:p>
          <a:p>
            <a:pPr algn="just"/>
            <a:r>
              <a:rPr lang="cs-CZ" altLang="cs-CZ" sz="1800" b="1" dirty="0"/>
              <a:t>Řízení - VEDOUCÍ SLUŽEBNÍHO ÚŘADU </a:t>
            </a:r>
            <a:r>
              <a:rPr lang="cs-CZ" alt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 KAŽDÉM ÚŘADĚ)</a:t>
            </a:r>
            <a:r>
              <a:rPr lang="cs-CZ" altLang="cs-CZ" sz="1800" i="1" dirty="0"/>
              <a:t> - § 14</a:t>
            </a:r>
          </a:p>
          <a:p>
            <a:pPr lvl="1" algn="just"/>
            <a:r>
              <a:rPr lang="cs-CZ" altLang="cs-CZ" dirty="0"/>
              <a:t>ten, kdo podle jiného zákona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stojí v čele </a:t>
            </a:r>
            <a:r>
              <a:rPr lang="cs-CZ" altLang="cs-CZ" dirty="0"/>
              <a:t>tohoto správního úřadu a tento 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úřad řídí</a:t>
            </a:r>
            <a:r>
              <a:rPr lang="cs-CZ" altLang="cs-CZ" dirty="0"/>
              <a:t>, bez ohledu na to, zda je státním zaměstnancem (ministr, předseda ÚOHS, atd.),</a:t>
            </a:r>
          </a:p>
          <a:p>
            <a:pPr lvl="1" algn="just"/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řídí činnosti související </a:t>
            </a:r>
            <a:r>
              <a:rPr lang="cs-CZ" altLang="cs-CZ" dirty="0"/>
              <a:t>se zajišťováním 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organizačních věcí služby, správy služebních vztahů a odměňování </a:t>
            </a:r>
            <a:r>
              <a:rPr lang="cs-CZ" altLang="cs-CZ" dirty="0"/>
              <a:t>státních zaměstnanců a vedoucího podřízeného služebního úřadu.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668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393F4-EC81-22B2-C1D8-4E9F0D33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služebního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605A75-FF12-0AF3-B895-67E446DE4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Služba se vykonává ve služebním poměru </a:t>
            </a:r>
            <a:r>
              <a:rPr lang="cs-CZ" altLang="cs-CZ" sz="2800" dirty="0">
                <a:solidFill>
                  <a:srgbClr val="0070C0"/>
                </a:solidFill>
              </a:rPr>
              <a:t>na dobu </a:t>
            </a:r>
            <a:r>
              <a:rPr lang="cs-CZ" alt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neurčitou</a:t>
            </a:r>
            <a:r>
              <a:rPr lang="cs-CZ" altLang="cs-CZ" sz="2800" dirty="0">
                <a:solidFill>
                  <a:srgbClr val="0070C0"/>
                </a:solidFill>
              </a:rPr>
              <a:t> nebo na dobu </a:t>
            </a:r>
            <a:r>
              <a:rPr lang="cs-CZ" alt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určitou.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veřejné výběrové řízení </a:t>
            </a:r>
            <a:r>
              <a:rPr lang="cs-CZ" altLang="cs-CZ" sz="2800" dirty="0"/>
              <a:t>– podává se žádost, resp. přihláška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Požadavky</a:t>
            </a:r>
            <a:r>
              <a:rPr lang="cs-CZ" altLang="cs-CZ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800" dirty="0"/>
              <a:t>(= fakticky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předpoklady)</a:t>
            </a:r>
            <a:r>
              <a:rPr lang="cs-CZ" alt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altLang="cs-CZ" sz="2800" dirty="0"/>
              <a:t> -</a:t>
            </a:r>
            <a:r>
              <a:rPr lang="cs-CZ" alt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let, - bezúhonnost, - občan EU, 	- svéprávnost, - zdravotní způsobilost, - požadované vzdělání.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vzniká na základě </a:t>
            </a:r>
            <a:r>
              <a:rPr lang="cs-CZ" altLang="cs-CZ" sz="2800" b="1" dirty="0"/>
              <a:t>r</a:t>
            </a:r>
            <a:r>
              <a:rPr lang="pt-BR" altLang="cs-CZ" sz="2800" b="1" dirty="0"/>
              <a:t>ozhodnutí o přijetí </a:t>
            </a:r>
            <a:r>
              <a:rPr lang="pt-BR" altLang="cs-CZ" sz="2800" dirty="0"/>
              <a:t>do služebního poměru</a:t>
            </a:r>
            <a:r>
              <a:rPr lang="cs-CZ" altLang="cs-CZ" sz="2800" dirty="0"/>
              <a:t>, zároveň služební orgán rozhodne o </a:t>
            </a:r>
            <a:r>
              <a:rPr lang="cs-CZ" altLang="cs-CZ" sz="2800" b="1" dirty="0"/>
              <a:t>zařazení</a:t>
            </a:r>
            <a:r>
              <a:rPr lang="cs-CZ" altLang="cs-CZ" sz="2800" dirty="0"/>
              <a:t> zaměstnance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>
                <a:solidFill>
                  <a:srgbClr val="7030A0"/>
                </a:solidFill>
              </a:rPr>
              <a:t>služební slib.</a:t>
            </a: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2800" dirty="0"/>
              <a:t>do služebního poměru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přijmout</a:t>
            </a:r>
            <a:r>
              <a:rPr lang="cs-CZ" altLang="cs-CZ" sz="2800" dirty="0"/>
              <a:t> pouze osobu, u které lze </a:t>
            </a:r>
            <a:r>
              <a:rPr lang="cs-CZ" altLang="cs-CZ" sz="2800" dirty="0">
                <a:solidFill>
                  <a:srgbClr val="00B050"/>
                </a:solidFill>
              </a:rPr>
              <a:t>předpokládat</a:t>
            </a:r>
            <a:r>
              <a:rPr lang="cs-CZ" altLang="cs-CZ" sz="2800" dirty="0"/>
              <a:t>, že bude ve službě </a:t>
            </a:r>
            <a:r>
              <a:rPr lang="cs-CZ" altLang="cs-CZ" sz="2800" dirty="0">
                <a:solidFill>
                  <a:srgbClr val="00B050"/>
                </a:solidFill>
              </a:rPr>
              <a:t>dodržovat </a:t>
            </a:r>
            <a:r>
              <a:rPr lang="cs-CZ" altLang="cs-CZ" sz="2800" dirty="0"/>
              <a:t>demokratické zásady ústavního pořádku České republiky a </a:t>
            </a:r>
            <a:r>
              <a:rPr lang="cs-CZ" altLang="cs-CZ" sz="2800" dirty="0">
                <a:solidFill>
                  <a:srgbClr val="00B050"/>
                </a:solidFill>
              </a:rPr>
              <a:t>řádně vykonávat </a:t>
            </a:r>
            <a:r>
              <a:rPr lang="cs-CZ" altLang="cs-CZ" sz="2800" dirty="0"/>
              <a:t>službu</a:t>
            </a:r>
          </a:p>
          <a:p>
            <a:pPr marL="72000" indent="0">
              <a:buNone/>
            </a:pPr>
            <a:r>
              <a:rPr lang="cs-CZ" altLang="cs-CZ" sz="2800" b="1" dirty="0"/>
              <a:t>+ složení </a:t>
            </a:r>
            <a:r>
              <a:rPr lang="cs-CZ" altLang="cs-CZ" sz="2800" b="1" dirty="0">
                <a:solidFill>
                  <a:srgbClr val="7030A0"/>
                </a:solidFill>
              </a:rPr>
              <a:t>úřednické zkoušky</a:t>
            </a:r>
            <a:r>
              <a:rPr lang="cs-CZ" altLang="cs-CZ" sz="2800" b="1" i="1" dirty="0">
                <a:solidFill>
                  <a:srgbClr val="7030A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479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EE01E-B739-AAAA-5F98-F416095A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Skončení služebního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4E7A15-1D1D-AB8C-826E-4B2AEEECF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smrtí </a:t>
            </a:r>
            <a:r>
              <a:rPr lang="cs-CZ" altLang="cs-CZ" sz="2800" dirty="0"/>
              <a:t>státního zaměstnance nebo jeho prohlášení za mrtvého, </a:t>
            </a:r>
          </a:p>
          <a:p>
            <a:r>
              <a:rPr lang="cs-CZ" altLang="cs-CZ" sz="2800" dirty="0"/>
              <a:t>uplynutí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doby určité</a:t>
            </a:r>
            <a:r>
              <a:rPr lang="cs-CZ" altLang="cs-CZ" sz="2800" dirty="0"/>
              <a:t>, </a:t>
            </a:r>
          </a:p>
          <a:p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zákona </a:t>
            </a:r>
            <a:r>
              <a:rPr lang="cs-CZ" altLang="cs-CZ" sz="2800" dirty="0"/>
              <a:t>– § 74 – např. pravomocné odsouzení pro úmyslný TČ, zbavení svéprávnosti, atd., </a:t>
            </a:r>
          </a:p>
          <a:p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rozhodnutím služebního orgánu </a:t>
            </a:r>
            <a:r>
              <a:rPr lang="cs-CZ" altLang="cs-CZ" sz="2800" dirty="0"/>
              <a:t>– § 72, </a:t>
            </a:r>
          </a:p>
          <a:p>
            <a:r>
              <a:rPr lang="cs-CZ" altLang="cs-CZ" sz="2800" dirty="0"/>
              <a:t>na základě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žádosti</a:t>
            </a:r>
            <a:r>
              <a:rPr lang="cs-CZ" altLang="cs-CZ" sz="2800" dirty="0"/>
              <a:t> státního zaměstnance – § 73. </a:t>
            </a:r>
          </a:p>
          <a:p>
            <a:endParaRPr lang="cs-CZ" altLang="cs-CZ" sz="2800" dirty="0"/>
          </a:p>
          <a:p>
            <a:pPr algn="just"/>
            <a:r>
              <a:rPr lang="cs-CZ" altLang="cs-CZ" sz="2800" dirty="0"/>
              <a:t>rozhodnutí o skončení služebního poměru je </a:t>
            </a:r>
            <a:r>
              <a:rPr lang="cs-CZ" altLang="cs-CZ" sz="2800" b="1" i="1" dirty="0"/>
              <a:t>správním rozhodnutím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41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BF3C7-47A8-64D8-4F9F-F4463982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a práva státních zaměstnanců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789C1A-99A4-F3FA-9601-AD1C061B4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0326"/>
            <a:ext cx="5181600" cy="4992549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800" dirty="0"/>
              <a:t>Mlčenlivost</a:t>
            </a:r>
          </a:p>
          <a:p>
            <a:r>
              <a:rPr lang="cs-CZ" altLang="cs-CZ" sz="2800" dirty="0"/>
              <a:t>Nestrannost</a:t>
            </a:r>
          </a:p>
          <a:p>
            <a:r>
              <a:rPr lang="cs-CZ" altLang="cs-CZ" sz="2800" dirty="0"/>
              <a:t>Dodržování právních předpisů a služební kázně</a:t>
            </a:r>
          </a:p>
          <a:p>
            <a:r>
              <a:rPr lang="cs-CZ" altLang="cs-CZ" sz="2800" dirty="0"/>
              <a:t>Plnění úkolů osobně, řádně a včas</a:t>
            </a:r>
          </a:p>
          <a:p>
            <a:r>
              <a:rPr lang="cs-CZ" altLang="cs-CZ" sz="2800" dirty="0"/>
              <a:t>Zdržet se jednání, které by mohlo vést ke střetu veřejného zájmu se zájmy osobními</a:t>
            </a:r>
          </a:p>
          <a:p>
            <a:r>
              <a:rPr lang="cs-CZ" altLang="cs-CZ" sz="2800" dirty="0"/>
              <a:t>Nepřijímat dary nad 300 Kč (?!)</a:t>
            </a:r>
          </a:p>
          <a:p>
            <a:r>
              <a:rPr lang="cs-CZ" altLang="cs-CZ" sz="2800" dirty="0"/>
              <a:t>nelze </a:t>
            </a:r>
            <a:r>
              <a:rPr lang="cs-CZ" alt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</a:t>
            </a:r>
            <a:r>
              <a:rPr lang="cs-CZ" altLang="cs-CZ" sz="2800" dirty="0"/>
              <a:t>v politické straně nebo politickém hnutí,  </a:t>
            </a:r>
          </a:p>
          <a:p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zápověď členství v řídícím nebo kontrolním orgánu obchodní korporace,</a:t>
            </a:r>
          </a:p>
          <a:p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jiná výdělečná činnost </a:t>
            </a:r>
            <a:r>
              <a:rPr lang="cs-CZ" altLang="cs-CZ" sz="2800" dirty="0"/>
              <a:t>jen se souhlasem služebního orgánu (výjimky § 81 odst. 2), </a:t>
            </a:r>
          </a:p>
          <a:p>
            <a:r>
              <a:rPr lang="pt-BR" altLang="cs-CZ" sz="2800" dirty="0"/>
              <a:t>představený nemá právo na stávku</a:t>
            </a:r>
            <a:r>
              <a:rPr lang="cs-CZ" altLang="cs-CZ" sz="2800" dirty="0"/>
              <a:t>,</a:t>
            </a:r>
            <a:r>
              <a:rPr lang="pt-BR" altLang="cs-CZ" sz="2800" dirty="0"/>
              <a:t>  </a:t>
            </a:r>
          </a:p>
          <a:p>
            <a:r>
              <a:rPr lang="cs-CZ" altLang="cs-CZ" sz="2800" dirty="0"/>
              <a:t>zákaz konkurence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52F4AA-F7DA-B199-F42F-A97ED5182F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800" dirty="0"/>
              <a:t>vytvoření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podmínek</a:t>
            </a:r>
            <a:r>
              <a:rPr lang="cs-CZ" altLang="cs-CZ" sz="2800" dirty="0"/>
              <a:t> pro řádný výkon služby</a:t>
            </a:r>
          </a:p>
          <a:p>
            <a:pPr algn="just"/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odmítnout</a:t>
            </a:r>
            <a:r>
              <a:rPr lang="cs-CZ" altLang="cs-CZ" sz="2800" dirty="0"/>
              <a:t> vyřizovat služební úkoly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nespadající do oborů služby </a:t>
            </a:r>
          </a:p>
          <a:p>
            <a:pPr algn="just"/>
            <a:r>
              <a:rPr lang="cs-CZ" altLang="cs-CZ" sz="2800" dirty="0"/>
              <a:t>odmítnout splnit služební úkol,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který má plnit osobně představený </a:t>
            </a:r>
            <a:r>
              <a:rPr lang="cs-CZ" altLang="cs-CZ" sz="2800" dirty="0"/>
              <a:t>s výjimkou zastupování) </a:t>
            </a:r>
          </a:p>
          <a:p>
            <a:pPr algn="just"/>
            <a:r>
              <a:rPr lang="cs-CZ" altLang="cs-CZ" sz="2800" dirty="0"/>
              <a:t>snížení platové třídy bez souhlasu zaměstnance jen v případech stanovených zákonem o státní službě nebo zákonem, který mění působnost služebního úřadu </a:t>
            </a:r>
          </a:p>
          <a:p>
            <a:pPr algn="just"/>
            <a:r>
              <a:rPr lang="cs-CZ" altLang="cs-CZ" sz="2800" dirty="0"/>
              <a:t>podat </a:t>
            </a:r>
            <a:r>
              <a:rPr lang="cs-CZ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stížnost ve věcech výkonu služby</a:t>
            </a:r>
            <a:r>
              <a:rPr lang="cs-CZ" altLang="cs-CZ" sz="2800" dirty="0"/>
              <a:t> a služebních vztahů (§ 157)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138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0DF096-840A-3423-9631-786CCDD46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Kárná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1C0173-2565-8A34-840D-CB74B6CD4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Kárné provinění </a:t>
            </a:r>
            <a:r>
              <a:rPr lang="cs-CZ" altLang="cs-CZ" sz="2000" dirty="0"/>
              <a:t>= zaviněné porušení služební kázně.</a:t>
            </a:r>
          </a:p>
          <a:p>
            <a:pPr>
              <a:lnSpc>
                <a:spcPct val="100000"/>
              </a:lnSpc>
            </a:pPr>
            <a:r>
              <a:rPr lang="cs-CZ" altLang="cs-CZ" sz="2000" b="1" dirty="0">
                <a:solidFill>
                  <a:srgbClr val="7030A0"/>
                </a:solidFill>
              </a:rPr>
              <a:t>Služební kázeň</a:t>
            </a:r>
            <a:r>
              <a:rPr lang="cs-CZ" altLang="cs-CZ" sz="2000" dirty="0">
                <a:solidFill>
                  <a:srgbClr val="7030A0"/>
                </a:solidFill>
              </a:rPr>
              <a:t> </a:t>
            </a:r>
            <a:r>
              <a:rPr lang="cs-CZ" altLang="cs-CZ" sz="2000" dirty="0"/>
              <a:t>= řádné plnění povinností státního zaměstnance vyplývajících mu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právních předpisů</a:t>
            </a:r>
            <a:r>
              <a:rPr lang="cs-CZ" altLang="cs-CZ" sz="2000" dirty="0"/>
              <a:t>, které se vztahují ke službě v jím vykonávaném oboru služby, </a:t>
            </a: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 služebních předpisů a z příkazů</a:t>
            </a:r>
            <a:r>
              <a:rPr lang="cs-CZ" altLang="cs-CZ" sz="2000" dirty="0"/>
              <a:t>.</a:t>
            </a:r>
          </a:p>
          <a:p>
            <a:pPr>
              <a:lnSpc>
                <a:spcPct val="100000"/>
              </a:lnSpc>
            </a:pPr>
            <a:r>
              <a:rPr lang="cs-CZ" altLang="cs-CZ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Kárná opatření</a:t>
            </a:r>
          </a:p>
          <a:p>
            <a:pPr lvl="1"/>
            <a:r>
              <a:rPr lang="cs-CZ" altLang="cs-CZ" dirty="0"/>
              <a:t>písemná důtka,</a:t>
            </a:r>
          </a:p>
          <a:p>
            <a:pPr lvl="1"/>
            <a:r>
              <a:rPr lang="cs-CZ" altLang="cs-CZ" dirty="0"/>
              <a:t>snížení platu až o 15 % na dobu až 3 kalendářních měsíců,</a:t>
            </a:r>
          </a:p>
          <a:p>
            <a:pPr lvl="1"/>
            <a:r>
              <a:rPr lang="cs-CZ" altLang="cs-CZ" dirty="0"/>
              <a:t>odvolání z  místa představeného,</a:t>
            </a:r>
          </a:p>
          <a:p>
            <a:pPr lvl="1"/>
            <a:r>
              <a:rPr lang="cs-CZ" altLang="cs-CZ" dirty="0"/>
              <a:t>krajní = propuštění ze služeb. poměru.</a:t>
            </a:r>
          </a:p>
          <a:p>
            <a:pPr lvl="1"/>
            <a:endParaRPr lang="cs-CZ" altLang="cs-CZ" dirty="0"/>
          </a:p>
          <a:p>
            <a:r>
              <a:rPr lang="cs-CZ" dirty="0"/>
              <a:t>Trestněprávní odpovědnost</a:t>
            </a:r>
          </a:p>
          <a:p>
            <a:pPr lvl="1"/>
            <a:r>
              <a:rPr lang="cs-CZ" dirty="0"/>
              <a:t>trestné činy úředních osob, úplatkářství</a:t>
            </a:r>
          </a:p>
          <a:p>
            <a:r>
              <a:rPr lang="cs-CZ" dirty="0"/>
              <a:t>Odpovědnost za škodu dle zákona č. 82/1998 Sb., o odpovědnosti za škodu způsobenou při výkonu veřejné moci rozhodnutím nebo nesprávným úředním postupem, ve znění pozdějších předpisů</a:t>
            </a:r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555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/>
              <a:t>referent</a:t>
            </a:r>
          </a:p>
          <a:p>
            <a:r>
              <a:rPr lang="cs-CZ" sz="3200" dirty="0"/>
              <a:t>asistent            	                      </a:t>
            </a:r>
          </a:p>
          <a:p>
            <a:pPr marL="0" indent="0"/>
            <a:r>
              <a:rPr lang="cs-CZ" sz="3200" dirty="0"/>
              <a:t>inspektor </a:t>
            </a:r>
          </a:p>
          <a:p>
            <a:pPr marL="0" indent="0"/>
            <a:r>
              <a:rPr lang="cs-CZ" sz="3200" dirty="0"/>
              <a:t>komisař             </a:t>
            </a:r>
          </a:p>
          <a:p>
            <a:r>
              <a:rPr lang="cs-CZ" sz="3200" dirty="0"/>
              <a:t>rada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6224016" y="1097280"/>
            <a:ext cx="3200400" cy="3411840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referent</a:t>
            </a:r>
            <a:r>
              <a:rPr lang="cs-CZ" sz="3200" dirty="0">
                <a:solidFill>
                  <a:srgbClr val="FF0000"/>
                </a:solidFill>
              </a:rPr>
              <a:t>ka</a:t>
            </a:r>
          </a:p>
          <a:p>
            <a:r>
              <a:rPr lang="cs-CZ" dirty="0"/>
              <a:t>asistent</a:t>
            </a:r>
            <a:r>
              <a:rPr lang="cs-CZ" sz="3200" dirty="0">
                <a:solidFill>
                  <a:srgbClr val="FF0000"/>
                </a:solidFill>
              </a:rPr>
              <a:t>ka</a:t>
            </a:r>
            <a:r>
              <a:rPr lang="cs-CZ" dirty="0"/>
              <a:t>                                  </a:t>
            </a:r>
          </a:p>
          <a:p>
            <a:pPr marL="0" indent="0"/>
            <a:r>
              <a:rPr lang="cs-CZ" dirty="0"/>
              <a:t>inspektor</a:t>
            </a:r>
            <a:r>
              <a:rPr lang="cs-CZ" sz="3200" dirty="0">
                <a:solidFill>
                  <a:srgbClr val="FF0000"/>
                </a:solidFill>
              </a:rPr>
              <a:t>ka</a:t>
            </a:r>
            <a:r>
              <a:rPr lang="cs-CZ" dirty="0"/>
              <a:t> </a:t>
            </a:r>
          </a:p>
          <a:p>
            <a:pPr marL="0" indent="0"/>
            <a:r>
              <a:rPr lang="cs-CZ" dirty="0"/>
              <a:t>komisař</a:t>
            </a:r>
            <a:r>
              <a:rPr lang="cs-CZ" sz="3200" dirty="0">
                <a:solidFill>
                  <a:srgbClr val="FF0000"/>
                </a:solidFill>
              </a:rPr>
              <a:t>ka</a:t>
            </a:r>
            <a:r>
              <a:rPr lang="cs-CZ" dirty="0"/>
              <a:t>             </a:t>
            </a:r>
          </a:p>
          <a:p>
            <a:r>
              <a:rPr lang="cs-CZ" dirty="0"/>
              <a:t>rad</a:t>
            </a:r>
            <a:r>
              <a:rPr lang="cs-CZ" sz="2900" dirty="0">
                <a:solidFill>
                  <a:srgbClr val="FF0000"/>
                </a:solidFill>
              </a:rPr>
              <a:t>ová</a:t>
            </a:r>
            <a:r>
              <a:rPr lang="cs-CZ" dirty="0"/>
              <a:t>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Služební hodnosti - rody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539391" y="5530632"/>
            <a:ext cx="698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Naše řeč, ročník 84 (2001), číslo 1, s. 52-53</a:t>
            </a:r>
          </a:p>
          <a:p>
            <a:r>
              <a:rPr lang="cs-CZ" dirty="0">
                <a:hlinkClick r:id="rId2"/>
              </a:rPr>
              <a:t>http://nase-rec.ujc.cas.cz/archiv.php?art=7608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89E1A-89B9-7729-8B0C-981B6697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základ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B67E55-DDCF-CB03-DDDC-7EC467A3F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Lidský činitel =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faktor pro kvalitu</a:t>
            </a:r>
            <a:r>
              <a:rPr lang="cs-CZ" sz="2800" i="1" dirty="0"/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eřejné správy.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buNone/>
            </a:pPr>
            <a:endParaRPr lang="cs-CZ" sz="2800" dirty="0"/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Další faktory: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materiální</a:t>
            </a:r>
            <a:r>
              <a:rPr lang="cs-CZ" sz="2800" dirty="0"/>
              <a:t> základ,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ekonomický</a:t>
            </a:r>
            <a:r>
              <a:rPr lang="cs-CZ" sz="2800" dirty="0"/>
              <a:t> základ,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</a:t>
            </a:r>
            <a:r>
              <a:rPr lang="cs-CZ" sz="2800" dirty="0"/>
              <a:t>í základ a prostředky (tj. pravomoc, působnost, event. donucení, sankce,…). </a:t>
            </a:r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  </a:t>
            </a:r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Jejich využití – závislé na lidském faktoru </a:t>
            </a:r>
          </a:p>
          <a:p>
            <a:pPr>
              <a:lnSpc>
                <a:spcPct val="100000"/>
              </a:lnSpc>
              <a:buNone/>
            </a:pPr>
            <a:endParaRPr lang="cs-CZ" sz="2800" dirty="0"/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Význam lidského činitele - uznáván od počátků vývoje veřejné správy- význam „</a:t>
            </a:r>
            <a:r>
              <a:rPr lang="cs-CZ" sz="2800" i="1" dirty="0"/>
              <a:t>dobrého správce“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589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92AB2-C148-FAFE-F9BE-BF58FC98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Služba pro občany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E96114-0105-0BBD-8D08-5DC4855C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defRPr/>
            </a:pPr>
            <a:r>
              <a:rPr lang="cs-CZ" sz="2800" b="1" dirty="0">
                <a:solidFill>
                  <a:srgbClr val="7030A0"/>
                </a:solidFill>
              </a:rPr>
              <a:t>V moderním právním státě</a:t>
            </a:r>
            <a:r>
              <a:rPr lang="cs-CZ" sz="2800" dirty="0"/>
              <a:t> –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 </a:t>
            </a:r>
            <a:r>
              <a:rPr lang="cs-CZ" sz="2800" dirty="0"/>
              <a:t>nastavena jako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služba</a:t>
            </a:r>
            <a:r>
              <a:rPr lang="cs-CZ" sz="2800" dirty="0"/>
              <a:t> </a:t>
            </a:r>
            <a:r>
              <a:rPr lang="cs-CZ" sz="2800" i="1" dirty="0"/>
              <a:t>pro občany, resp. pro společnost = </a:t>
            </a:r>
            <a:r>
              <a:rPr lang="cs-CZ" sz="2800" b="1" dirty="0"/>
              <a:t>veřejná služba.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cs-CZ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		</a:t>
            </a:r>
            <a:r>
              <a:rPr lang="cs-CZ" sz="2800" b="1" dirty="0"/>
              <a:t>Základ</a:t>
            </a:r>
            <a:r>
              <a:rPr lang="cs-CZ" sz="2800" dirty="0"/>
              <a:t>: </a:t>
            </a:r>
            <a:r>
              <a:rPr lang="cs-CZ" sz="2800" dirty="0">
                <a:solidFill>
                  <a:srgbClr val="7030A0"/>
                </a:solidFill>
              </a:rPr>
              <a:t>- </a:t>
            </a:r>
            <a:r>
              <a:rPr lang="cs-CZ" sz="2800" dirty="0">
                <a:solidFill>
                  <a:srgbClr val="9100DC"/>
                </a:solidFill>
              </a:rPr>
              <a:t>Ústava ČR </a:t>
            </a:r>
            <a:r>
              <a:rPr lang="cs-CZ" sz="2800" dirty="0"/>
              <a:t>čl. 2 odst. 3:</a:t>
            </a:r>
          </a:p>
          <a:p>
            <a:pPr>
              <a:lnSpc>
                <a:spcPct val="100000"/>
              </a:lnSpc>
              <a:buNone/>
            </a:pPr>
            <a:r>
              <a:rPr lang="cs-CZ" sz="2800" i="1" dirty="0"/>
              <a:t>	„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moc slouží všem občanům,….“</a:t>
            </a:r>
            <a:r>
              <a:rPr lang="cs-CZ" sz="2800" i="1" dirty="0"/>
              <a:t>   </a:t>
            </a:r>
          </a:p>
          <a:p>
            <a:pPr>
              <a:lnSpc>
                <a:spcPct val="100000"/>
              </a:lnSpc>
              <a:buNone/>
            </a:pPr>
            <a:endParaRPr lang="cs-CZ" sz="2800" i="1" dirty="0"/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	- konkrétněji: § 4 odst. 1 </a:t>
            </a:r>
            <a:r>
              <a:rPr lang="cs-CZ" sz="2800" dirty="0">
                <a:solidFill>
                  <a:srgbClr val="7030A0"/>
                </a:solidFill>
              </a:rPr>
              <a:t>správního řádu </a:t>
            </a:r>
            <a:r>
              <a:rPr lang="cs-CZ" sz="2400" dirty="0"/>
              <a:t>(z.č.500/2004 Sb.):</a:t>
            </a:r>
            <a:endParaRPr lang="cs-CZ" sz="2400" i="1" dirty="0"/>
          </a:p>
          <a:p>
            <a:pPr>
              <a:lnSpc>
                <a:spcPct val="100000"/>
              </a:lnSpc>
              <a:buNone/>
            </a:pPr>
            <a:r>
              <a:rPr lang="cs-CZ" sz="2800" i="1" dirty="0"/>
              <a:t>	                         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„Veřejná správa je službou veřejnosti…“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2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559F8-BBD8-0BDF-0B4D-DEFD845E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vykonávající veřejnou službu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ABAC4C-9F8B-EA84-4E47-F82A29B2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cs-CZ" sz="2800" dirty="0"/>
              <a:t>Vykonávána konkrétními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fyzickými osobami</a:t>
            </a:r>
            <a:r>
              <a:rPr lang="cs-CZ" sz="2800" dirty="0"/>
              <a:t>, jež se stanou vykonavateli veřejné moci a služby.</a:t>
            </a:r>
          </a:p>
          <a:p>
            <a:pPr>
              <a:lnSpc>
                <a:spcPct val="100000"/>
              </a:lnSpc>
              <a:buNone/>
            </a:pPr>
            <a:r>
              <a:rPr lang="cs-CZ" sz="2800" dirty="0"/>
              <a:t>          =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postavení </a:t>
            </a:r>
            <a:r>
              <a:rPr lang="cs-CZ" sz="2800" dirty="0"/>
              <a:t>vůči adresátům svého  		působení.</a:t>
            </a:r>
          </a:p>
          <a:p>
            <a:pPr>
              <a:lnSpc>
                <a:spcPct val="100000"/>
              </a:lnSpc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Vázáni principem zákonnosti</a:t>
            </a:r>
            <a:r>
              <a:rPr lang="cs-CZ" sz="2800" dirty="0"/>
              <a:t>, a dalšími principy, resp. zásadami.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Jsou 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reprezentanty veřejné moci</a:t>
            </a:r>
            <a:r>
              <a:rPr lang="cs-CZ" sz="2800" dirty="0"/>
              <a:t>, a jednají </a:t>
            </a:r>
            <a:r>
              <a:rPr lang="cs-CZ" sz="2800" b="1" dirty="0"/>
              <a:t>ve </a:t>
            </a:r>
            <a:r>
              <a:rPr lang="cs-CZ" sz="2800" b="1" i="1" dirty="0"/>
              <a:t>veřejném</a:t>
            </a:r>
            <a:r>
              <a:rPr lang="cs-CZ" sz="2800" b="1" dirty="0"/>
              <a:t> </a:t>
            </a:r>
            <a:r>
              <a:rPr lang="cs-CZ" sz="2800" dirty="0"/>
              <a:t>(nikoliv vlastním, resp. soukromém)</a:t>
            </a:r>
            <a:r>
              <a:rPr lang="cs-CZ" sz="2800" b="1" dirty="0"/>
              <a:t>  </a:t>
            </a:r>
            <a:r>
              <a:rPr lang="cs-CZ" sz="2800" b="1" i="1" dirty="0"/>
              <a:t>zájmu</a:t>
            </a:r>
            <a:r>
              <a:rPr lang="cs-CZ" sz="2800" b="1" dirty="0"/>
              <a:t>. 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Tím založeny </a:t>
            </a:r>
            <a:r>
              <a:rPr lang="cs-CZ" sz="2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zvýšené nároky </a:t>
            </a:r>
            <a:r>
              <a:rPr lang="cs-CZ" sz="2800" dirty="0"/>
              <a:t>na jejich činnost, a také </a:t>
            </a:r>
            <a:r>
              <a:rPr lang="cs-CZ" sz="28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specifický režim, kontrola, odpovědnost</a:t>
            </a:r>
            <a:r>
              <a:rPr lang="cs-CZ" sz="2800" dirty="0"/>
              <a:t>. </a:t>
            </a:r>
          </a:p>
          <a:p>
            <a:pPr>
              <a:lnSpc>
                <a:spcPct val="100000"/>
              </a:lnSpc>
            </a:pPr>
            <a:r>
              <a:rPr lang="cs-CZ" sz="2800" b="1" dirty="0"/>
              <a:t>Veřejní zaměstnanci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12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656F3-79DC-F26D-FF36-2800BDAD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Veřejní zaměstnanci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2F812E-6345-EBE4-50FF-ECE500A78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/>
              <a:t>je v zaměstnaneckém nebo obdobném poměru ke státu nebo jinému veřejnoprávnímu zaměstnavateli – charakter veřejné služby je dán zvláštní povahou zaměstnavatele jako primárního nositele veřejné správy;</a:t>
            </a:r>
          </a:p>
          <a:p>
            <a:r>
              <a:rPr lang="cs-CZ" b="0" dirty="0"/>
              <a:t>• jeho plat je hrazen z veřejných prostředků;</a:t>
            </a:r>
          </a:p>
          <a:p>
            <a:r>
              <a:rPr lang="cs-CZ" b="0" dirty="0"/>
              <a:t>• zaměstnanecký poměr vykazuje trvalost;</a:t>
            </a:r>
          </a:p>
          <a:p>
            <a:r>
              <a:rPr lang="cs-CZ" b="0" dirty="0"/>
              <a:t>• v rámci svého zaměstnání odborně zajišťuje veřejné úkoly</a:t>
            </a:r>
          </a:p>
          <a:p>
            <a:r>
              <a:rPr lang="cs-CZ" dirty="0">
                <a:solidFill>
                  <a:srgbClr val="FF0000"/>
                </a:solidFill>
              </a:rPr>
              <a:t>Veřejný zaměstnanec ≠ zaměstnanec ve služebním poměru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404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9536" y="365760"/>
            <a:ext cx="8568952" cy="548640"/>
          </a:xfrm>
        </p:spPr>
        <p:txBody>
          <a:bodyPr/>
          <a:lstStyle/>
          <a:p>
            <a:r>
              <a:rPr lang="cs-CZ" sz="2500" dirty="0"/>
              <a:t>Rozdíl mezi služebním a pracovním poměrem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1033" y="1052737"/>
            <a:ext cx="9383697" cy="4806525"/>
          </a:xfrm>
        </p:spPr>
        <p:txBody>
          <a:bodyPr>
            <a:noAutofit/>
          </a:bodyPr>
          <a:lstStyle/>
          <a:p>
            <a:pPr marL="0" indent="0" algn="just"/>
            <a:r>
              <a:rPr lang="cs-CZ" sz="1800" i="1" dirty="0"/>
              <a:t>„Služební poměr byl charakterizován jako institut veřejného práva, byl považován za právní poměr státně zaměstnanecký. Důvody byly spatřovány v tom, že </a:t>
            </a:r>
            <a:r>
              <a:rPr lang="cs-CZ" sz="1800" i="1" dirty="0">
                <a:solidFill>
                  <a:srgbClr val="FF0000"/>
                </a:solidFill>
              </a:rPr>
              <a:t>vzniká mocenským aktem služebního funkcionáře a po celou dobu svého průběhu se výrazně odlišuje od poměru pracovního, který je naopak typickým poměrem soukromoprávním</a:t>
            </a:r>
            <a:r>
              <a:rPr lang="cs-CZ" sz="1800" i="1" dirty="0"/>
              <a:t>, jehož účastníci mají rovné postavení. To se projevuje v právní úpravě služební kázně, možnosti ukládat kázeňské odměny a tresty, omezené možnosti propouštění, úpravě služebního volna, nárocích na dovolenou, zvláštními nároky při skončení služebního poměru a také zvláštními ustanoveními o řízení před služebními funkcionáři.“</a:t>
            </a:r>
            <a:r>
              <a:rPr lang="cs-CZ" sz="1800" dirty="0"/>
              <a:t> </a:t>
            </a:r>
          </a:p>
          <a:p>
            <a:r>
              <a:rPr lang="cs-CZ" sz="1800" dirty="0"/>
              <a:t>Rozsudek Nejvyššího správního soudu ze dne 30. 10. 2003, č. j. 6 As 29/2003 – 97.  </a:t>
            </a:r>
          </a:p>
        </p:txBody>
      </p:sp>
    </p:spTree>
    <p:extLst>
      <p:ext uri="{BB962C8B-B14F-4D97-AF65-F5344CB8AC3E}">
        <p14:creationId xmlns:p14="http://schemas.microsoft.com/office/powerpoint/2010/main" val="85914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31F05-F2A2-A962-F34D-741B6399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veřejné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E5D063-627B-3C01-189D-1DA0DAB9B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cs-CZ" sz="3200" dirty="0"/>
              <a:t> </a:t>
            </a:r>
            <a:r>
              <a:rPr lang="cs-CZ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kariérní systém </a:t>
            </a:r>
            <a:r>
              <a:rPr lang="cs-CZ" sz="3200" dirty="0"/>
              <a:t>(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„definitiva“</a:t>
            </a:r>
            <a:r>
              <a:rPr lang="cs-CZ" sz="3200" dirty="0"/>
              <a:t>).      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dirty="0"/>
              <a:t>     - </a:t>
            </a:r>
            <a:r>
              <a:rPr lang="cs-CZ" sz="2800" dirty="0"/>
              <a:t>zvláštní zákonná úprava, právem garantovaný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trvalý poměr </a:t>
            </a:r>
            <a:r>
              <a:rPr lang="cs-CZ" sz="2800" dirty="0"/>
              <a:t>(původně celoživotní – aktivní služba + penze/výsluha/),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zaručený služební postup</a:t>
            </a:r>
            <a:r>
              <a:rPr lang="cs-CZ" sz="2800" dirty="0"/>
              <a:t>, obtížné jednostranné ukončení ze strany státu.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</a:t>
            </a:r>
            <a:r>
              <a:rPr lang="cs-CZ" sz="2800" dirty="0"/>
              <a:t>: stabilita, spolehlivost, profesionalita, loajalita.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</a:t>
            </a:r>
            <a:r>
              <a:rPr lang="cs-CZ" sz="2800" dirty="0"/>
              <a:t>: kastovnictví, uzavřenost, strnulost, sklon k pasivitě,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3200" i="1" dirty="0"/>
              <a:t>2.</a:t>
            </a:r>
            <a:r>
              <a:rPr lang="cs-CZ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systém smluvní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(„merit“ </a:t>
            </a:r>
            <a:r>
              <a:rPr lang="cs-CZ" sz="3200" dirty="0"/>
              <a:t>/zásluha/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      Znaky: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Obdobný smluvní vztah jako u pracovních poměrů, výběrová 	řízení,   	termínované smlouvy, uchazeči interní i externí.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Výhody:</a:t>
            </a:r>
            <a:r>
              <a:rPr lang="cs-CZ" sz="2800" i="1" dirty="0"/>
              <a:t> </a:t>
            </a:r>
            <a:r>
              <a:rPr lang="cs-CZ" sz="2800" dirty="0"/>
              <a:t>pružnost, přístup odborníků zvenčí, schopnost reagovat na potřeby a úkoly VS, motivace.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Nevýhody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2800" dirty="0"/>
              <a:t>ztráta kontinuity činností, nižší vhled do specifik VS, menší znalost prostředí, snadnější politické vlivy, narušení neutrality, neznalost principů a základů veřejné správy.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519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C3D65E-8CD4-D7FC-4C3A-C07DBC4D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53CD9-FBE6-F8FE-567B-1D4F176F1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cs-CZ" sz="2800" dirty="0"/>
              <a:t>Vznik </a:t>
            </a:r>
            <a:r>
              <a:rPr lang="cs-CZ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byrokracie</a:t>
            </a:r>
            <a:r>
              <a:rPr lang="cs-CZ" sz="2800" dirty="0"/>
              <a:t> (profesionální úředníci) – v podmínkách </a:t>
            </a:r>
            <a:r>
              <a:rPr lang="cs-CZ" sz="2800" i="1" dirty="0"/>
              <a:t>absolutistického státu</a:t>
            </a:r>
            <a:r>
              <a:rPr lang="cs-CZ" sz="2800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2800" dirty="0"/>
              <a:t>Stát si vytváří úřední </a:t>
            </a:r>
            <a:r>
              <a:rPr lang="cs-CZ" sz="2800" i="1" dirty="0"/>
              <a:t>aparát, hierarchický</a:t>
            </a:r>
            <a:r>
              <a:rPr lang="cs-CZ" sz="2800" dirty="0"/>
              <a:t>, řízení interními předpisy a pokyny. Vznik „úřednického stavu“ sloužícího státu. 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 </a:t>
            </a: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Státní služba </a:t>
            </a:r>
            <a:r>
              <a:rPr lang="cs-CZ" sz="2800" dirty="0"/>
              <a:t>v moderním pojetí – od poslední čtvrtiny 19. století /již v podmínkách </a:t>
            </a:r>
            <a:r>
              <a:rPr lang="cs-CZ" sz="2800" i="1" dirty="0"/>
              <a:t>právního státu</a:t>
            </a:r>
            <a:r>
              <a:rPr lang="cs-CZ" sz="2800" dirty="0"/>
              <a:t>/.</a:t>
            </a:r>
          </a:p>
          <a:p>
            <a:pPr algn="just">
              <a:lnSpc>
                <a:spcPct val="100000"/>
              </a:lnSpc>
            </a:pPr>
            <a:r>
              <a:rPr lang="cs-CZ" sz="2800" dirty="0"/>
              <a:t>Vyústilo v přijetí z.č.15/1914 </a:t>
            </a:r>
            <a:r>
              <a:rPr lang="cs-CZ" sz="2800" dirty="0" err="1"/>
              <a:t>Ř.z</a:t>
            </a:r>
            <a:r>
              <a:rPr lang="cs-CZ" sz="2800" dirty="0"/>
              <a:t>. – o služebním poměru státních zaměstnanců a státních zřízenců - tzv.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pragmatika </a:t>
            </a:r>
            <a:r>
              <a:rPr lang="cs-CZ" sz="2800" i="1" dirty="0"/>
              <a:t>(</a:t>
            </a:r>
            <a:r>
              <a:rPr lang="cs-CZ" sz="2800" i="1" dirty="0">
                <a:solidFill>
                  <a:srgbClr val="7030A0"/>
                </a:solidFill>
              </a:rPr>
              <a:t>systém</a:t>
            </a:r>
            <a:r>
              <a:rPr lang="cs-CZ" sz="2800" i="1" dirty="0"/>
              <a:t> </a:t>
            </a:r>
            <a:r>
              <a:rPr lang="cs-CZ" sz="2800" i="1" dirty="0">
                <a:solidFill>
                  <a:srgbClr val="7030A0"/>
                </a:solidFill>
              </a:rPr>
              <a:t>definitivy – </a:t>
            </a:r>
            <a:r>
              <a:rPr lang="cs-CZ" sz="2800" b="1" i="1" dirty="0">
                <a:solidFill>
                  <a:srgbClr val="7030A0"/>
                </a:solidFill>
              </a:rPr>
              <a:t>kariérní </a:t>
            </a:r>
            <a:r>
              <a:rPr lang="cs-CZ" sz="2800" i="1" dirty="0">
                <a:solidFill>
                  <a:srgbClr val="7030A0"/>
                </a:solidFill>
              </a:rPr>
              <a:t>– tj. celoživotní služba, zaručený postup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Československá republika pojetí a úpravu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převzala</a:t>
            </a:r>
            <a:r>
              <a:rPr lang="cs-CZ" sz="2800" dirty="0"/>
              <a:t>, pěstovala („státní zaměstnanci“),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800" dirty="0"/>
              <a:t>Další vývoj: 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Po r.1945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očista </a:t>
            </a:r>
            <a:r>
              <a:rPr lang="cs-CZ" sz="2800" dirty="0"/>
              <a:t> od kolaborantů,</a:t>
            </a:r>
          </a:p>
          <a:p>
            <a:pPr algn="just">
              <a:lnSpc>
                <a:spcPct val="100000"/>
              </a:lnSpc>
            </a:pPr>
            <a:r>
              <a:rPr lang="cs-CZ" sz="2800" dirty="0"/>
              <a:t>Po r.1948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odstraňování práv </a:t>
            </a:r>
            <a:r>
              <a:rPr lang="cs-CZ" sz="2800" dirty="0"/>
              <a:t>veřejných zaměstnanců, podřízení politickému řízení (vedoucí úloha jedné politické strany), </a:t>
            </a:r>
          </a:p>
          <a:p>
            <a:pPr algn="just">
              <a:lnSpc>
                <a:spcPct val="100000"/>
              </a:lnSpc>
            </a:pP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postupná </a:t>
            </a:r>
            <a:r>
              <a:rPr lang="cs-CZ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unifikace s PP </a:t>
            </a:r>
            <a:r>
              <a:rPr 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vztahy </a:t>
            </a:r>
            <a:r>
              <a:rPr lang="cs-CZ" sz="2800" i="1" dirty="0"/>
              <a:t>(„všichni stejní zaměstnanci jsou, stát jako hlavní zaměstnavatel“)</a:t>
            </a:r>
            <a:r>
              <a:rPr lang="cs-CZ" sz="2800" dirty="0"/>
              <a:t>, završeno přijetím Zákoníku práce v r. 1965.  </a:t>
            </a:r>
            <a:endParaRPr lang="cs-CZ" sz="2800" i="1" dirty="0"/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4558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3051</Words>
  <Application>Microsoft Office PowerPoint</Application>
  <PresentationFormat>Širokoúhlá obrazovka</PresentationFormat>
  <Paragraphs>401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Aptos</vt:lpstr>
      <vt:lpstr>Aptos Display</vt:lpstr>
      <vt:lpstr>Arial</vt:lpstr>
      <vt:lpstr>Wingdings</vt:lpstr>
      <vt:lpstr>Motiv Office</vt:lpstr>
      <vt:lpstr>Státní služba</vt:lpstr>
      <vt:lpstr>Veřejná služba</vt:lpstr>
      <vt:lpstr>Personální základ</vt:lpstr>
      <vt:lpstr>Služba pro občany</vt:lpstr>
      <vt:lpstr>Osoby vykonávající veřejnou službu</vt:lpstr>
      <vt:lpstr>Veřejní zaměstnanci</vt:lpstr>
      <vt:lpstr>Rozdíl mezi služebním a pracovním poměrem</vt:lpstr>
      <vt:lpstr>Modely veřejné služby</vt:lpstr>
      <vt:lpstr>Historický vývoj</vt:lpstr>
      <vt:lpstr>Vývoj po roce 1989</vt:lpstr>
      <vt:lpstr>Právní předpisy</vt:lpstr>
      <vt:lpstr>Správní řád</vt:lpstr>
      <vt:lpstr>Rozlišujeme</vt:lpstr>
      <vt:lpstr>Rozdíl mezi služebním a pracovním poměrem</vt:lpstr>
      <vt:lpstr>Státní služba</vt:lpstr>
      <vt:lpstr>Státní služba II</vt:lpstr>
      <vt:lpstr>Zákon o státní službě</vt:lpstr>
      <vt:lpstr>Prezentace aplikace PowerPoint</vt:lpstr>
      <vt:lpstr>Zákon o státní službě II</vt:lpstr>
      <vt:lpstr>Zákon o státní službě III</vt:lpstr>
      <vt:lpstr>Vznik služebního poměru</vt:lpstr>
      <vt:lpstr>Skončení služebního poměru</vt:lpstr>
      <vt:lpstr>Povinnosti a práva státních zaměstnanců</vt:lpstr>
      <vt:lpstr>Kárná odpovědnost</vt:lpstr>
      <vt:lpstr>Služební hodnosti - rody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služba</dc:title>
  <dc:creator>Anna Richterová</dc:creator>
  <cp:lastModifiedBy>Anna Richterová</cp:lastModifiedBy>
  <cp:revision>6</cp:revision>
  <dcterms:created xsi:type="dcterms:W3CDTF">2024-03-28T10:25:19Z</dcterms:created>
  <dcterms:modified xsi:type="dcterms:W3CDTF">2024-03-28T12:54:18Z</dcterms:modified>
</cp:coreProperties>
</file>