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5"/>
  </p:notesMasterIdLst>
  <p:handoutMasterIdLst>
    <p:handoutMasterId r:id="rId66"/>
  </p:handoutMasterIdLst>
  <p:sldIdLst>
    <p:sldId id="256" r:id="rId2"/>
    <p:sldId id="383" r:id="rId3"/>
    <p:sldId id="261" r:id="rId4"/>
    <p:sldId id="262" r:id="rId5"/>
    <p:sldId id="263" r:id="rId6"/>
    <p:sldId id="264" r:id="rId7"/>
    <p:sldId id="265" r:id="rId8"/>
    <p:sldId id="360" r:id="rId9"/>
    <p:sldId id="266" r:id="rId10"/>
    <p:sldId id="267" r:id="rId11"/>
    <p:sldId id="268" r:id="rId12"/>
    <p:sldId id="269" r:id="rId13"/>
    <p:sldId id="388" r:id="rId14"/>
    <p:sldId id="380" r:id="rId15"/>
    <p:sldId id="326" r:id="rId16"/>
    <p:sldId id="327" r:id="rId17"/>
    <p:sldId id="325" r:id="rId18"/>
    <p:sldId id="405" r:id="rId19"/>
    <p:sldId id="328" r:id="rId20"/>
    <p:sldId id="362" r:id="rId21"/>
    <p:sldId id="364" r:id="rId22"/>
    <p:sldId id="330" r:id="rId23"/>
    <p:sldId id="389" r:id="rId24"/>
    <p:sldId id="390" r:id="rId25"/>
    <p:sldId id="391" r:id="rId26"/>
    <p:sldId id="365" r:id="rId27"/>
    <p:sldId id="393" r:id="rId28"/>
    <p:sldId id="394" r:id="rId29"/>
    <p:sldId id="395" r:id="rId30"/>
    <p:sldId id="396" r:id="rId31"/>
    <p:sldId id="397" r:id="rId32"/>
    <p:sldId id="398" r:id="rId33"/>
    <p:sldId id="399" r:id="rId34"/>
    <p:sldId id="392" r:id="rId35"/>
    <p:sldId id="373" r:id="rId36"/>
    <p:sldId id="374" r:id="rId37"/>
    <p:sldId id="331" r:id="rId38"/>
    <p:sldId id="384" r:id="rId39"/>
    <p:sldId id="332" r:id="rId40"/>
    <p:sldId id="400" r:id="rId41"/>
    <p:sldId id="366" r:id="rId42"/>
    <p:sldId id="367" r:id="rId43"/>
    <p:sldId id="333" r:id="rId44"/>
    <p:sldId id="368" r:id="rId45"/>
    <p:sldId id="334" r:id="rId46"/>
    <p:sldId id="401" r:id="rId47"/>
    <p:sldId id="402" r:id="rId48"/>
    <p:sldId id="377" r:id="rId49"/>
    <p:sldId id="335" r:id="rId50"/>
    <p:sldId id="403" r:id="rId51"/>
    <p:sldId id="369" r:id="rId52"/>
    <p:sldId id="385" r:id="rId53"/>
    <p:sldId id="376" r:id="rId54"/>
    <p:sldId id="371" r:id="rId55"/>
    <p:sldId id="372" r:id="rId56"/>
    <p:sldId id="386" r:id="rId57"/>
    <p:sldId id="336" r:id="rId58"/>
    <p:sldId id="387" r:id="rId59"/>
    <p:sldId id="370" r:id="rId60"/>
    <p:sldId id="381" r:id="rId61"/>
    <p:sldId id="382" r:id="rId62"/>
    <p:sldId id="404" r:id="rId63"/>
    <p:sldId id="359" r:id="rId6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0000DC"/>
    <a:srgbClr val="9100DC"/>
    <a:srgbClr val="F01928"/>
    <a:srgbClr val="5AC8AF"/>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68" d="100"/>
          <a:sy n="68" d="100"/>
        </p:scale>
        <p:origin x="660" y="4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9592F2F1-9DA2-104A-964A-7014B80B563B}" type="slidenum">
              <a:rPr lang="cs-CZ" altLang="cs-CZ"/>
              <a:pPr>
                <a:spcBef>
                  <a:spcPct val="0"/>
                </a:spcBef>
              </a:pPr>
              <a:t>3</a:t>
            </a:fld>
            <a:endParaRPr lang="cs-CZ" altLang="cs-CZ"/>
          </a:p>
        </p:txBody>
      </p:sp>
      <p:sp>
        <p:nvSpPr>
          <p:cNvPr id="819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BC8AFC0-CD69-F041-A98F-A869F6BD3243}" type="slidenum">
              <a:rPr lang="cs-CZ" altLang="cs-CZ" b="0"/>
              <a:pPr algn="r" eaLnBrk="1" hangingPunct="1">
                <a:spcBef>
                  <a:spcPct val="0"/>
                </a:spcBef>
              </a:pPr>
              <a:t>3</a:t>
            </a:fld>
            <a:endParaRPr lang="cs-CZ" altLang="cs-CZ" b="0"/>
          </a:p>
        </p:txBody>
      </p:sp>
      <p:sp>
        <p:nvSpPr>
          <p:cNvPr id="8196" name="Rectangle 2"/>
          <p:cNvSpPr>
            <a:spLocks noGrp="1" noRot="1" noChangeAspect="1" noChangeArrowheads="1" noTextEdit="1"/>
          </p:cNvSpPr>
          <p:nvPr>
            <p:ph type="sldImg"/>
          </p:nvPr>
        </p:nvSpPr>
        <p:spPr>
          <a:xfrm>
            <a:off x="90488" y="754063"/>
            <a:ext cx="6616700" cy="3722687"/>
          </a:xfrm>
          <a:ln/>
        </p:spPr>
      </p:sp>
      <p:sp>
        <p:nvSpPr>
          <p:cNvPr id="819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32768370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5861905E-9D1C-5841-B0EC-C04D6B085FFB}" type="slidenum">
              <a:rPr lang="cs-CZ" altLang="cs-CZ"/>
              <a:pPr>
                <a:spcBef>
                  <a:spcPct val="0"/>
                </a:spcBef>
              </a:pPr>
              <a:t>35</a:t>
            </a:fld>
            <a:endParaRPr lang="cs-CZ" altLang="cs-CZ"/>
          </a:p>
        </p:txBody>
      </p:sp>
      <p:sp>
        <p:nvSpPr>
          <p:cNvPr id="4096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120D47C-7874-344A-A832-83363A180B68}" type="slidenum">
              <a:rPr lang="cs-CZ" altLang="cs-CZ" b="0"/>
              <a:pPr algn="r" eaLnBrk="1" hangingPunct="1">
                <a:spcBef>
                  <a:spcPct val="0"/>
                </a:spcBef>
              </a:pPr>
              <a:t>35</a:t>
            </a:fld>
            <a:endParaRPr lang="cs-CZ" altLang="cs-CZ" b="0"/>
          </a:p>
        </p:txBody>
      </p:sp>
      <p:sp>
        <p:nvSpPr>
          <p:cNvPr id="40964" name="Rectangle 2"/>
          <p:cNvSpPr>
            <a:spLocks noGrp="1" noRot="1" noChangeAspect="1" noChangeArrowheads="1" noTextEdit="1"/>
          </p:cNvSpPr>
          <p:nvPr>
            <p:ph type="sldImg"/>
          </p:nvPr>
        </p:nvSpPr>
        <p:spPr>
          <a:xfrm>
            <a:off x="90488" y="754063"/>
            <a:ext cx="6616700" cy="3722687"/>
          </a:xfrm>
          <a:ln/>
        </p:spPr>
      </p:sp>
      <p:sp>
        <p:nvSpPr>
          <p:cNvPr id="4096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31863819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835AE1A-7A00-1148-9528-036C62B2C298}" type="slidenum">
              <a:rPr lang="cs-CZ" altLang="cs-CZ"/>
              <a:pPr>
                <a:spcBef>
                  <a:spcPct val="0"/>
                </a:spcBef>
              </a:pPr>
              <a:t>36</a:t>
            </a:fld>
            <a:endParaRPr lang="cs-CZ" altLang="cs-CZ"/>
          </a:p>
        </p:txBody>
      </p:sp>
      <p:sp>
        <p:nvSpPr>
          <p:cNvPr id="4505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6DE896F-214A-104A-8E1A-648C989F8263}" type="slidenum">
              <a:rPr lang="cs-CZ" altLang="cs-CZ" b="0"/>
              <a:pPr algn="r" eaLnBrk="1" hangingPunct="1">
                <a:spcBef>
                  <a:spcPct val="0"/>
                </a:spcBef>
              </a:pPr>
              <a:t>36</a:t>
            </a:fld>
            <a:endParaRPr lang="cs-CZ" altLang="cs-CZ" b="0"/>
          </a:p>
        </p:txBody>
      </p:sp>
      <p:sp>
        <p:nvSpPr>
          <p:cNvPr id="45060" name="Rectangle 2"/>
          <p:cNvSpPr>
            <a:spLocks noGrp="1" noRot="1" noChangeAspect="1" noChangeArrowheads="1" noTextEdit="1"/>
          </p:cNvSpPr>
          <p:nvPr>
            <p:ph type="sldImg"/>
          </p:nvPr>
        </p:nvSpPr>
        <p:spPr>
          <a:xfrm>
            <a:off x="90488" y="754063"/>
            <a:ext cx="6616700" cy="3722687"/>
          </a:xfrm>
          <a:ln/>
        </p:spPr>
      </p:sp>
      <p:sp>
        <p:nvSpPr>
          <p:cNvPr id="4506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35487898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52B7114E-A843-A74C-A877-93EC2738282D}" type="slidenum">
              <a:rPr lang="cs-CZ" altLang="cs-CZ"/>
              <a:pPr>
                <a:spcBef>
                  <a:spcPct val="0"/>
                </a:spcBef>
              </a:pPr>
              <a:t>48</a:t>
            </a:fld>
            <a:endParaRPr lang="cs-CZ" altLang="cs-CZ"/>
          </a:p>
        </p:txBody>
      </p:sp>
      <p:sp>
        <p:nvSpPr>
          <p:cNvPr id="10137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24E313B-A77C-2F44-8A11-65C9CEC2E8AD}" type="slidenum">
              <a:rPr lang="cs-CZ" altLang="cs-CZ" b="0"/>
              <a:pPr algn="r" eaLnBrk="1" hangingPunct="1">
                <a:spcBef>
                  <a:spcPct val="0"/>
                </a:spcBef>
              </a:pPr>
              <a:t>48</a:t>
            </a:fld>
            <a:endParaRPr lang="cs-CZ" altLang="cs-CZ" b="0"/>
          </a:p>
        </p:txBody>
      </p:sp>
      <p:sp>
        <p:nvSpPr>
          <p:cNvPr id="101380" name="Rectangle 2"/>
          <p:cNvSpPr>
            <a:spLocks noGrp="1" noRot="1" noChangeAspect="1" noChangeArrowheads="1" noTextEdit="1"/>
          </p:cNvSpPr>
          <p:nvPr>
            <p:ph type="sldImg"/>
          </p:nvPr>
        </p:nvSpPr>
        <p:spPr>
          <a:xfrm>
            <a:off x="90488" y="754063"/>
            <a:ext cx="6616700" cy="3722687"/>
          </a:xfrm>
          <a:ln/>
        </p:spPr>
      </p:sp>
      <p:sp>
        <p:nvSpPr>
          <p:cNvPr id="10138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1041878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1C48B05-1876-6642-8874-A66029909DD2}" type="slidenum">
              <a:rPr lang="cs-CZ" altLang="cs-CZ"/>
              <a:pPr>
                <a:spcBef>
                  <a:spcPct val="0"/>
                </a:spcBef>
              </a:pPr>
              <a:t>59</a:t>
            </a:fld>
            <a:endParaRPr lang="cs-CZ" altLang="cs-CZ"/>
          </a:p>
        </p:txBody>
      </p:sp>
      <p:sp>
        <p:nvSpPr>
          <p:cNvPr id="11366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C2D77114-D9CF-8F4B-B6D2-C64837950C7D}" type="slidenum">
              <a:rPr lang="cs-CZ" altLang="cs-CZ" b="0"/>
              <a:pPr algn="r" eaLnBrk="1" hangingPunct="1">
                <a:spcBef>
                  <a:spcPct val="0"/>
                </a:spcBef>
              </a:pPr>
              <a:t>59</a:t>
            </a:fld>
            <a:endParaRPr lang="cs-CZ" altLang="cs-CZ" b="0"/>
          </a:p>
        </p:txBody>
      </p:sp>
      <p:sp>
        <p:nvSpPr>
          <p:cNvPr id="113668" name="Rectangle 2"/>
          <p:cNvSpPr>
            <a:spLocks noGrp="1" noRot="1" noChangeAspect="1" noChangeArrowheads="1" noTextEdit="1"/>
          </p:cNvSpPr>
          <p:nvPr>
            <p:ph type="sldImg"/>
          </p:nvPr>
        </p:nvSpPr>
        <p:spPr>
          <a:xfrm>
            <a:off x="90488" y="754063"/>
            <a:ext cx="6616700" cy="3722687"/>
          </a:xfrm>
          <a:ln/>
        </p:spPr>
      </p:sp>
      <p:sp>
        <p:nvSpPr>
          <p:cNvPr id="11366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474588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F2769D0-0E6E-DA4B-920C-CD1435DB1593}" type="slidenum">
              <a:rPr lang="cs-CZ" altLang="cs-CZ"/>
              <a:pPr>
                <a:spcBef>
                  <a:spcPct val="0"/>
                </a:spcBef>
              </a:pPr>
              <a:t>4</a:t>
            </a:fld>
            <a:endParaRPr lang="cs-CZ" altLang="cs-CZ"/>
          </a:p>
        </p:txBody>
      </p:sp>
      <p:sp>
        <p:nvSpPr>
          <p:cNvPr id="1024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7BE969E3-689B-874A-84E0-CEAE89C6EFC7}" type="slidenum">
              <a:rPr lang="cs-CZ" altLang="cs-CZ" b="0"/>
              <a:pPr algn="r" eaLnBrk="1" hangingPunct="1">
                <a:spcBef>
                  <a:spcPct val="0"/>
                </a:spcBef>
              </a:pPr>
              <a:t>4</a:t>
            </a:fld>
            <a:endParaRPr lang="cs-CZ" altLang="cs-CZ" b="0"/>
          </a:p>
        </p:txBody>
      </p:sp>
      <p:sp>
        <p:nvSpPr>
          <p:cNvPr id="10244" name="Rectangle 2"/>
          <p:cNvSpPr>
            <a:spLocks noGrp="1" noRot="1" noChangeAspect="1" noChangeArrowheads="1" noTextEdit="1"/>
          </p:cNvSpPr>
          <p:nvPr>
            <p:ph type="sldImg"/>
          </p:nvPr>
        </p:nvSpPr>
        <p:spPr>
          <a:xfrm>
            <a:off x="90488" y="754063"/>
            <a:ext cx="6616700" cy="3722687"/>
          </a:xfrm>
          <a:ln/>
        </p:spPr>
      </p:sp>
      <p:sp>
        <p:nvSpPr>
          <p:cNvPr id="1024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993960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76FA273-BD8C-AB49-8B4F-65C1A7BD6E3B}" type="slidenum">
              <a:rPr lang="cs-CZ" altLang="cs-CZ"/>
              <a:pPr>
                <a:spcBef>
                  <a:spcPct val="0"/>
                </a:spcBef>
              </a:pPr>
              <a:t>5</a:t>
            </a:fld>
            <a:endParaRPr lang="cs-CZ" altLang="cs-CZ"/>
          </a:p>
        </p:txBody>
      </p:sp>
      <p:sp>
        <p:nvSpPr>
          <p:cNvPr id="12291"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DFDB28A-9B75-7F4E-AAB1-0D164409D004}" type="slidenum">
              <a:rPr lang="cs-CZ" altLang="cs-CZ" b="0"/>
              <a:pPr algn="r" eaLnBrk="1" hangingPunct="1">
                <a:spcBef>
                  <a:spcPct val="0"/>
                </a:spcBef>
              </a:pPr>
              <a:t>5</a:t>
            </a:fld>
            <a:endParaRPr lang="cs-CZ" altLang="cs-CZ" b="0"/>
          </a:p>
        </p:txBody>
      </p:sp>
      <p:sp>
        <p:nvSpPr>
          <p:cNvPr id="12292" name="Rectangle 2"/>
          <p:cNvSpPr>
            <a:spLocks noGrp="1" noRot="1" noChangeAspect="1" noChangeArrowheads="1" noTextEdit="1"/>
          </p:cNvSpPr>
          <p:nvPr>
            <p:ph type="sldImg"/>
          </p:nvPr>
        </p:nvSpPr>
        <p:spPr>
          <a:xfrm>
            <a:off x="90488" y="754063"/>
            <a:ext cx="6616700" cy="3722687"/>
          </a:xfrm>
          <a:ln/>
        </p:spPr>
      </p:sp>
      <p:sp>
        <p:nvSpPr>
          <p:cNvPr id="1229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769307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1E21ECF-021D-6B42-BBFD-F06C9928D040}" type="slidenum">
              <a:rPr lang="cs-CZ" altLang="cs-CZ"/>
              <a:pPr>
                <a:spcBef>
                  <a:spcPct val="0"/>
                </a:spcBef>
              </a:pPr>
              <a:t>6</a:t>
            </a:fld>
            <a:endParaRPr lang="cs-CZ" altLang="cs-CZ"/>
          </a:p>
        </p:txBody>
      </p:sp>
      <p:sp>
        <p:nvSpPr>
          <p:cNvPr id="1433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AD7475C0-7AE4-2A41-B831-3F8DF7C8D44F}" type="slidenum">
              <a:rPr lang="cs-CZ" altLang="cs-CZ" b="0"/>
              <a:pPr algn="r" eaLnBrk="1" hangingPunct="1">
                <a:spcBef>
                  <a:spcPct val="0"/>
                </a:spcBef>
              </a:pPr>
              <a:t>6</a:t>
            </a:fld>
            <a:endParaRPr lang="cs-CZ" altLang="cs-CZ" b="0"/>
          </a:p>
        </p:txBody>
      </p:sp>
      <p:sp>
        <p:nvSpPr>
          <p:cNvPr id="14340" name="Rectangle 2"/>
          <p:cNvSpPr>
            <a:spLocks noGrp="1" noRot="1" noChangeAspect="1" noChangeArrowheads="1" noTextEdit="1"/>
          </p:cNvSpPr>
          <p:nvPr>
            <p:ph type="sldImg"/>
          </p:nvPr>
        </p:nvSpPr>
        <p:spPr>
          <a:xfrm>
            <a:off x="90488" y="754063"/>
            <a:ext cx="6616700" cy="3722687"/>
          </a:xfrm>
          <a:ln/>
        </p:spPr>
      </p:sp>
      <p:sp>
        <p:nvSpPr>
          <p:cNvPr id="1434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260183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372B9A9-E9F9-2B43-A8BF-5E0FDAD580B7}" type="slidenum">
              <a:rPr lang="cs-CZ" altLang="cs-CZ"/>
              <a:pPr>
                <a:spcBef>
                  <a:spcPct val="0"/>
                </a:spcBef>
              </a:pPr>
              <a:t>7</a:t>
            </a:fld>
            <a:endParaRPr lang="cs-CZ" altLang="cs-CZ"/>
          </a:p>
        </p:txBody>
      </p:sp>
      <p:sp>
        <p:nvSpPr>
          <p:cNvPr id="1638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3ADC3D5-9D31-164C-BBF4-B42F19A36386}" type="slidenum">
              <a:rPr lang="cs-CZ" altLang="cs-CZ" b="0"/>
              <a:pPr algn="r" eaLnBrk="1" hangingPunct="1">
                <a:spcBef>
                  <a:spcPct val="0"/>
                </a:spcBef>
              </a:pPr>
              <a:t>7</a:t>
            </a:fld>
            <a:endParaRPr lang="cs-CZ" altLang="cs-CZ" b="0"/>
          </a:p>
        </p:txBody>
      </p:sp>
      <p:sp>
        <p:nvSpPr>
          <p:cNvPr id="16388" name="Rectangle 2"/>
          <p:cNvSpPr>
            <a:spLocks noGrp="1" noRot="1" noChangeAspect="1" noChangeArrowheads="1" noTextEdit="1"/>
          </p:cNvSpPr>
          <p:nvPr>
            <p:ph type="sldImg"/>
          </p:nvPr>
        </p:nvSpPr>
        <p:spPr>
          <a:xfrm>
            <a:off x="90488" y="754063"/>
            <a:ext cx="6616700" cy="3722687"/>
          </a:xfrm>
          <a:ln/>
        </p:spPr>
      </p:sp>
      <p:sp>
        <p:nvSpPr>
          <p:cNvPr id="1638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007115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CFE5F7F-1D4E-BC42-AEE3-8B59044660EB}" type="slidenum">
              <a:rPr lang="cs-CZ" altLang="cs-CZ"/>
              <a:pPr>
                <a:spcBef>
                  <a:spcPct val="0"/>
                </a:spcBef>
              </a:pPr>
              <a:t>9</a:t>
            </a:fld>
            <a:endParaRPr lang="cs-CZ" altLang="cs-CZ"/>
          </a:p>
        </p:txBody>
      </p:sp>
      <p:sp>
        <p:nvSpPr>
          <p:cNvPr id="1843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D2AE62E8-5EE3-D445-B70C-82775FB68CFE}" type="slidenum">
              <a:rPr lang="cs-CZ" altLang="cs-CZ" b="0"/>
              <a:pPr algn="r" eaLnBrk="1" hangingPunct="1">
                <a:spcBef>
                  <a:spcPct val="0"/>
                </a:spcBef>
              </a:pPr>
              <a:t>9</a:t>
            </a:fld>
            <a:endParaRPr lang="cs-CZ" altLang="cs-CZ" b="0"/>
          </a:p>
        </p:txBody>
      </p:sp>
      <p:sp>
        <p:nvSpPr>
          <p:cNvPr id="18436" name="Rectangle 2"/>
          <p:cNvSpPr>
            <a:spLocks noGrp="1" noRot="1" noChangeAspect="1" noChangeArrowheads="1" noTextEdit="1"/>
          </p:cNvSpPr>
          <p:nvPr>
            <p:ph type="sldImg"/>
          </p:nvPr>
        </p:nvSpPr>
        <p:spPr>
          <a:xfrm>
            <a:off x="90488" y="754063"/>
            <a:ext cx="6616700" cy="3722687"/>
          </a:xfrm>
          <a:ln/>
        </p:spPr>
      </p:sp>
      <p:sp>
        <p:nvSpPr>
          <p:cNvPr id="1843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634607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45CE5ED4-3E6D-3444-AE05-B7C75E9A443B}" type="slidenum">
              <a:rPr lang="cs-CZ" altLang="cs-CZ"/>
              <a:pPr>
                <a:spcBef>
                  <a:spcPct val="0"/>
                </a:spcBef>
              </a:pPr>
              <a:t>10</a:t>
            </a:fld>
            <a:endParaRPr lang="cs-CZ" altLang="cs-CZ"/>
          </a:p>
        </p:txBody>
      </p:sp>
      <p:sp>
        <p:nvSpPr>
          <p:cNvPr id="2048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9578602-1480-744D-ACAE-FACE420649FC}" type="slidenum">
              <a:rPr lang="cs-CZ" altLang="cs-CZ" b="0"/>
              <a:pPr algn="r" eaLnBrk="1" hangingPunct="1">
                <a:spcBef>
                  <a:spcPct val="0"/>
                </a:spcBef>
              </a:pPr>
              <a:t>10</a:t>
            </a:fld>
            <a:endParaRPr lang="cs-CZ" altLang="cs-CZ" b="0"/>
          </a:p>
        </p:txBody>
      </p:sp>
      <p:sp>
        <p:nvSpPr>
          <p:cNvPr id="20484" name="Rectangle 2"/>
          <p:cNvSpPr>
            <a:spLocks noGrp="1" noRot="1" noChangeAspect="1" noChangeArrowheads="1" noTextEdit="1"/>
          </p:cNvSpPr>
          <p:nvPr>
            <p:ph type="sldImg"/>
          </p:nvPr>
        </p:nvSpPr>
        <p:spPr>
          <a:xfrm>
            <a:off x="90488" y="754063"/>
            <a:ext cx="6616700" cy="3722687"/>
          </a:xfrm>
          <a:ln/>
        </p:spPr>
      </p:sp>
      <p:sp>
        <p:nvSpPr>
          <p:cNvPr id="2048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0026879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1AACBFC-6A94-2548-A8F6-1BE32479D9E9}" type="slidenum">
              <a:rPr lang="cs-CZ" altLang="cs-CZ"/>
              <a:pPr>
                <a:spcBef>
                  <a:spcPct val="0"/>
                </a:spcBef>
              </a:pPr>
              <a:t>11</a:t>
            </a:fld>
            <a:endParaRPr lang="cs-CZ" altLang="cs-CZ"/>
          </a:p>
        </p:txBody>
      </p:sp>
      <p:sp>
        <p:nvSpPr>
          <p:cNvPr id="22531"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A9FC3563-2954-5B4F-BB0B-9EA77AF6B7C4}" type="slidenum">
              <a:rPr lang="cs-CZ" altLang="cs-CZ" b="0"/>
              <a:pPr algn="r" eaLnBrk="1" hangingPunct="1">
                <a:spcBef>
                  <a:spcPct val="0"/>
                </a:spcBef>
              </a:pPr>
              <a:t>11</a:t>
            </a:fld>
            <a:endParaRPr lang="cs-CZ" altLang="cs-CZ" b="0"/>
          </a:p>
        </p:txBody>
      </p:sp>
      <p:sp>
        <p:nvSpPr>
          <p:cNvPr id="22532" name="Rectangle 2"/>
          <p:cNvSpPr>
            <a:spLocks noGrp="1" noRot="1" noChangeAspect="1" noChangeArrowheads="1" noTextEdit="1"/>
          </p:cNvSpPr>
          <p:nvPr>
            <p:ph type="sldImg"/>
          </p:nvPr>
        </p:nvSpPr>
        <p:spPr>
          <a:xfrm>
            <a:off x="90488" y="754063"/>
            <a:ext cx="6616700" cy="3722687"/>
          </a:xfrm>
          <a:ln/>
        </p:spPr>
      </p:sp>
      <p:sp>
        <p:nvSpPr>
          <p:cNvPr id="2253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166865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B98CA7A-2E57-D945-986F-91B2B4597B34}" type="slidenum">
              <a:rPr lang="cs-CZ" altLang="cs-CZ"/>
              <a:pPr>
                <a:spcBef>
                  <a:spcPct val="0"/>
                </a:spcBef>
              </a:pPr>
              <a:t>12</a:t>
            </a:fld>
            <a:endParaRPr lang="cs-CZ" altLang="cs-CZ"/>
          </a:p>
        </p:txBody>
      </p:sp>
      <p:sp>
        <p:nvSpPr>
          <p:cNvPr id="2457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FB318A7-0C8A-8F46-84E3-58EC093548F0}" type="slidenum">
              <a:rPr lang="cs-CZ" altLang="cs-CZ" b="0"/>
              <a:pPr algn="r" eaLnBrk="1" hangingPunct="1">
                <a:spcBef>
                  <a:spcPct val="0"/>
                </a:spcBef>
              </a:pPr>
              <a:t>12</a:t>
            </a:fld>
            <a:endParaRPr lang="cs-CZ" altLang="cs-CZ" b="0"/>
          </a:p>
        </p:txBody>
      </p:sp>
      <p:sp>
        <p:nvSpPr>
          <p:cNvPr id="24580" name="Rectangle 2"/>
          <p:cNvSpPr>
            <a:spLocks noGrp="1" noRot="1" noChangeAspect="1" noChangeArrowheads="1" noTextEdit="1"/>
          </p:cNvSpPr>
          <p:nvPr>
            <p:ph type="sldImg"/>
          </p:nvPr>
        </p:nvSpPr>
        <p:spPr>
          <a:xfrm>
            <a:off x="917575" y="754063"/>
            <a:ext cx="4962525" cy="3722687"/>
          </a:xfrm>
          <a:ln/>
        </p:spPr>
      </p:sp>
      <p:sp>
        <p:nvSpPr>
          <p:cNvPr id="2458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3448500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3318999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 id="2147483694" r:id="rId15"/>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3" Type="http://schemas.openxmlformats.org/officeDocument/2006/relationships/hyperlink" Target="https://cs.wikipedia.org/wiki/Investice" TargetMode="External"/><Relationship Id="rId2" Type="http://schemas.openxmlformats.org/officeDocument/2006/relationships/hyperlink" Target="https://cs.wikipedia.org/wiki/Investor" TargetMode="External"/><Relationship Id="rId1" Type="http://schemas.openxmlformats.org/officeDocument/2006/relationships/slideLayout" Target="../slideLayouts/slideLayout15.xml"/><Relationship Id="rId6" Type="http://schemas.openxmlformats.org/officeDocument/2006/relationships/hyperlink" Target="https://cs.wikipedia.org/wiki/Akciov%C3%A1_spole%C4%8Dnost" TargetMode="External"/><Relationship Id="rId5" Type="http://schemas.openxmlformats.org/officeDocument/2006/relationships/hyperlink" Target="https://cs.wikipedia.org/wiki/Pr%C3%A1vnick%C3%A1_osoba" TargetMode="External"/><Relationship Id="rId4" Type="http://schemas.openxmlformats.org/officeDocument/2006/relationships/hyperlink" Target="https://cs.wikipedia.org/wiki/Zisk"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pPr algn="ctr"/>
            <a:r>
              <a:rPr lang="cs-CZ" altLang="cs-CZ" sz="5400" dirty="0">
                <a:effectLst>
                  <a:outerShdw blurRad="38100" dist="38100" dir="2700000" algn="tl">
                    <a:srgbClr val="C0C0C0"/>
                  </a:outerShdw>
                </a:effectLst>
              </a:rPr>
              <a:t>Daň z příjmů právnických osob</a:t>
            </a:r>
            <a:br>
              <a:rPr lang="cs-CZ" altLang="cs-CZ" sz="5400" dirty="0">
                <a:effectLst>
                  <a:outerShdw blurRad="38100" dist="38100" dir="2700000" algn="tl">
                    <a:srgbClr val="C0C0C0"/>
                  </a:outerShdw>
                </a:effectLst>
              </a:rPr>
            </a:br>
            <a:br>
              <a:rPr lang="cs-CZ" altLang="cs-CZ" sz="5400" dirty="0">
                <a:effectLst>
                  <a:outerShdw blurRad="38100" dist="38100" dir="2700000" algn="tl">
                    <a:srgbClr val="C0C0C0"/>
                  </a:outerShdw>
                </a:effectLst>
              </a:rPr>
            </a:br>
            <a:br>
              <a:rPr lang="cs-CZ" altLang="cs-CZ" sz="5400" dirty="0">
                <a:effectLst>
                  <a:outerShdw blurRad="38100" dist="38100" dir="2700000" algn="tl">
                    <a:srgbClr val="C0C0C0"/>
                  </a:outerShdw>
                </a:effectLst>
              </a:rPr>
            </a:br>
            <a:endParaRPr lang="cs-CZ" sz="5400" dirty="0"/>
          </a:p>
        </p:txBody>
      </p:sp>
      <p:sp>
        <p:nvSpPr>
          <p:cNvPr id="6" name="Podnadpis 2"/>
          <p:cNvSpPr>
            <a:spLocks noGrp="1"/>
          </p:cNvSpPr>
          <p:nvPr>
            <p:ph type="subTitle" idx="1"/>
          </p:nvPr>
        </p:nvSpPr>
        <p:spPr/>
        <p:txBody>
          <a:bodyPr/>
          <a:lstStyle/>
          <a:p>
            <a:pPr algn="ctr">
              <a:defRPr/>
            </a:pPr>
            <a:endParaRPr lang="cs-CZ" altLang="cs-CZ" b="1" u="sng" dirty="0">
              <a:effectLst>
                <a:outerShdw blurRad="38100" dist="38100" dir="2700000" algn="tl">
                  <a:srgbClr val="C0C0C0"/>
                </a:outerShdw>
              </a:effectLst>
            </a:endParaRPr>
          </a:p>
          <a:p>
            <a:pPr algn="ctr">
              <a:defRPr/>
            </a:pPr>
            <a:r>
              <a:rPr lang="cs-CZ" altLang="cs-CZ" b="1" u="sng" dirty="0">
                <a:effectLst>
                  <a:outerShdw blurRad="38100" dist="38100" dir="2700000" algn="tl">
                    <a:srgbClr val="C0C0C0"/>
                  </a:outerShdw>
                </a:effectLst>
              </a:rPr>
              <a:t>Jedním zákonem upraveny dvě daně:</a:t>
            </a:r>
          </a:p>
          <a:p>
            <a:pPr algn="ctr">
              <a:buFont typeface="Wingdings" panose="05000000000000000000" pitchFamily="2" charset="2"/>
              <a:buChar char="Ø"/>
              <a:defRPr/>
            </a:pPr>
            <a:r>
              <a:rPr lang="cs-CZ" altLang="cs-CZ" b="1" dirty="0">
                <a:effectLst>
                  <a:outerShdw blurRad="38100" dist="38100" dir="2700000" algn="tl">
                    <a:srgbClr val="C0C0C0"/>
                  </a:outerShdw>
                </a:effectLst>
              </a:rPr>
              <a:t>Daň z příjmů fyzických osob</a:t>
            </a:r>
          </a:p>
          <a:p>
            <a:pPr algn="ctr">
              <a:buFont typeface="Wingdings" panose="05000000000000000000" pitchFamily="2" charset="2"/>
              <a:buChar char="Ø"/>
              <a:defRPr/>
            </a:pPr>
            <a:r>
              <a:rPr lang="cs-CZ" altLang="cs-CZ" b="1" dirty="0">
                <a:effectLst>
                  <a:outerShdw blurRad="38100" dist="38100" dir="2700000" algn="tl">
                    <a:srgbClr val="C0C0C0"/>
                  </a:outerShdw>
                </a:effectLst>
              </a:rPr>
              <a:t>Daň z příjmů právnických osob</a:t>
            </a:r>
          </a:p>
          <a:p>
            <a:pPr algn="ctr">
              <a:defRPr/>
            </a:pPr>
            <a:endParaRPr lang="cs-CZ" altLang="cs-CZ" b="1" dirty="0">
              <a:effectLst>
                <a:outerShdw blurRad="38100" dist="38100" dir="2700000" algn="tl">
                  <a:srgbClr val="C0C0C0"/>
                </a:outerShdw>
              </a:effectLst>
            </a:endParaRPr>
          </a:p>
        </p:txBody>
      </p:sp>
    </p:spTree>
    <p:extLst>
      <p:ext uri="{BB962C8B-B14F-4D97-AF65-F5344CB8AC3E}">
        <p14:creationId xmlns:p14="http://schemas.microsoft.com/office/powerpoint/2010/main" val="2946298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2908301" y="787878"/>
            <a:ext cx="7286625" cy="572658"/>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00CC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i="1" dirty="0" err="1">
                <a:solidFill>
                  <a:schemeClr val="tx1"/>
                </a:solidFill>
                <a:effectLst>
                  <a:outerShdw blurRad="38100" dist="38100" dir="2700000" algn="tl">
                    <a:srgbClr val="C0C0C0"/>
                  </a:outerShdw>
                </a:effectLst>
              </a:rPr>
              <a:t>Základní</a:t>
            </a:r>
            <a:r>
              <a:rPr lang="en-GB" altLang="cs-CZ" sz="3200" i="1" dirty="0">
                <a:solidFill>
                  <a:schemeClr val="tx1"/>
                </a:solidFill>
                <a:effectLst>
                  <a:outerShdw blurRad="38100" dist="38100" dir="2700000" algn="tl">
                    <a:srgbClr val="C0C0C0"/>
                  </a:outerShdw>
                </a:effectLst>
              </a:rPr>
              <a:t> </a:t>
            </a:r>
            <a:r>
              <a:rPr lang="en-GB" altLang="cs-CZ" sz="3200" i="1" dirty="0" err="1">
                <a:solidFill>
                  <a:schemeClr val="tx1"/>
                </a:solidFill>
                <a:effectLst>
                  <a:outerShdw blurRad="38100" dist="38100" dir="2700000" algn="tl">
                    <a:srgbClr val="C0C0C0"/>
                  </a:outerShdw>
                </a:effectLst>
              </a:rPr>
              <a:t>konstrukční</a:t>
            </a:r>
            <a:r>
              <a:rPr lang="en-GB" altLang="cs-CZ" sz="3200" i="1" dirty="0">
                <a:solidFill>
                  <a:schemeClr val="tx1"/>
                </a:solidFill>
                <a:effectLst>
                  <a:outerShdw blurRad="38100" dist="38100" dir="2700000" algn="tl">
                    <a:srgbClr val="C0C0C0"/>
                  </a:outerShdw>
                </a:effectLst>
              </a:rPr>
              <a:t> </a:t>
            </a:r>
            <a:r>
              <a:rPr lang="en-GB" altLang="cs-CZ" sz="3200" i="1" dirty="0" err="1">
                <a:solidFill>
                  <a:schemeClr val="tx1"/>
                </a:solidFill>
                <a:effectLst>
                  <a:outerShdw blurRad="38100" dist="38100" dir="2700000" algn="tl">
                    <a:srgbClr val="C0C0C0"/>
                  </a:outerShdw>
                </a:effectLst>
              </a:rPr>
              <a:t>prvky</a:t>
            </a:r>
            <a:r>
              <a:rPr lang="en-GB" altLang="cs-CZ" sz="3200" i="1" dirty="0">
                <a:solidFill>
                  <a:schemeClr val="tx1"/>
                </a:solidFill>
                <a:effectLst>
                  <a:outerShdw blurRad="38100" dist="38100" dir="2700000" algn="tl">
                    <a:srgbClr val="C0C0C0"/>
                  </a:outerShdw>
                </a:effectLst>
              </a:rPr>
              <a:t> DP</a:t>
            </a:r>
            <a:r>
              <a:rPr lang="cs-CZ" altLang="cs-CZ" sz="3200" i="1" dirty="0">
                <a:solidFill>
                  <a:schemeClr val="tx1"/>
                </a:solidFill>
                <a:effectLst>
                  <a:outerShdw blurRad="38100" dist="38100" dir="2700000" algn="tl">
                    <a:srgbClr val="C0C0C0"/>
                  </a:outerShdw>
                </a:effectLst>
              </a:rPr>
              <a:t>P</a:t>
            </a:r>
            <a:r>
              <a:rPr lang="en-GB" altLang="cs-CZ" sz="3200" i="1" dirty="0">
                <a:solidFill>
                  <a:schemeClr val="tx1"/>
                </a:solidFill>
                <a:effectLst>
                  <a:outerShdw blurRad="38100" dist="38100" dir="2700000" algn="tl">
                    <a:srgbClr val="C0C0C0"/>
                  </a:outerShdw>
                </a:effectLst>
              </a:rPr>
              <a:t>O</a:t>
            </a:r>
          </a:p>
        </p:txBody>
      </p:sp>
      <p:sp>
        <p:nvSpPr>
          <p:cNvPr id="19459" name="Rectangle 3"/>
          <p:cNvSpPr>
            <a:spLocks noGrp="1" noChangeArrowheads="1"/>
          </p:cNvSpPr>
          <p:nvPr>
            <p:ph type="body" idx="4294967295"/>
          </p:nvPr>
        </p:nvSpPr>
        <p:spPr>
          <a:xfrm>
            <a:off x="2362200" y="1734912"/>
            <a:ext cx="8008938" cy="3110724"/>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spAutoFit/>
          </a:bodyPr>
          <a:lstStyle/>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a:t>Subjekty</a:t>
            </a:r>
            <a:r>
              <a:rPr lang="en-GB" altLang="cs-CZ" b="1" i="1" dirty="0"/>
              <a:t> </a:t>
            </a:r>
            <a:r>
              <a:rPr lang="en-GB" altLang="cs-CZ" b="1" i="1" dirty="0" err="1"/>
              <a:t>daně</a:t>
            </a:r>
            <a:endParaRPr lang="en-GB" altLang="cs-CZ" b="1" i="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Předmět</a:t>
            </a:r>
            <a:r>
              <a:rPr lang="en-GB" altLang="cs-CZ" b="1" i="1" dirty="0"/>
              <a:t> </a:t>
            </a:r>
            <a:r>
              <a:rPr lang="en-GB" altLang="cs-CZ" b="1" i="1" dirty="0" err="1"/>
              <a:t>daně</a:t>
            </a:r>
            <a:r>
              <a:rPr lang="en-GB" altLang="cs-CZ" b="1" i="1" dirty="0"/>
              <a:t> </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Základ</a:t>
            </a:r>
            <a:r>
              <a:rPr lang="en-GB" altLang="cs-CZ" b="1" i="1" dirty="0"/>
              <a:t> </a:t>
            </a:r>
            <a:r>
              <a:rPr lang="en-GB" altLang="cs-CZ" b="1" i="1" dirty="0" err="1"/>
              <a:t>daně</a:t>
            </a:r>
            <a:endParaRPr lang="en-GB" altLang="cs-CZ" b="1" i="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Sazba</a:t>
            </a:r>
            <a:r>
              <a:rPr lang="en-GB" altLang="cs-CZ" b="1" i="1" dirty="0"/>
              <a:t> </a:t>
            </a:r>
            <a:r>
              <a:rPr lang="en-GB" altLang="cs-CZ" b="1" i="1" dirty="0" err="1"/>
              <a:t>daně</a:t>
            </a:r>
            <a:endParaRPr lang="en-GB" altLang="cs-CZ" b="1" i="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Splatnost</a:t>
            </a:r>
            <a:r>
              <a:rPr lang="en-GB" altLang="cs-CZ" b="1" i="1" dirty="0"/>
              <a:t> </a:t>
            </a:r>
            <a:r>
              <a:rPr lang="en-GB" altLang="cs-CZ" b="1" i="1" dirty="0" err="1"/>
              <a:t>daně</a:t>
            </a:r>
            <a:r>
              <a:rPr lang="en-GB" altLang="cs-CZ" b="1" i="1" dirty="0"/>
              <a:t> </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Podávání</a:t>
            </a:r>
            <a:r>
              <a:rPr lang="en-GB" altLang="cs-CZ" b="1" i="1" dirty="0"/>
              <a:t> </a:t>
            </a:r>
            <a:r>
              <a:rPr lang="en-GB" altLang="cs-CZ" b="1" i="1" dirty="0" err="1"/>
              <a:t>daňových</a:t>
            </a:r>
            <a:r>
              <a:rPr lang="en-GB" altLang="cs-CZ" b="1" i="1" dirty="0"/>
              <a:t> </a:t>
            </a:r>
            <a:r>
              <a:rPr lang="en-GB" altLang="cs-CZ" b="1" i="1" dirty="0" err="1"/>
              <a:t>přiznání</a:t>
            </a:r>
            <a:endParaRPr lang="en-GB" altLang="cs-CZ" b="1" i="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Správa</a:t>
            </a:r>
            <a:r>
              <a:rPr lang="en-GB" altLang="cs-CZ" b="1" i="1" dirty="0"/>
              <a:t> </a:t>
            </a:r>
            <a:r>
              <a:rPr lang="en-GB" altLang="cs-CZ" b="1" i="1" dirty="0" err="1"/>
              <a:t>daně</a:t>
            </a:r>
            <a:endParaRPr lang="en-GB" altLang="cs-CZ" b="1" i="1" dirty="0"/>
          </a:p>
        </p:txBody>
      </p:sp>
    </p:spTree>
    <p:extLst>
      <p:ext uri="{BB962C8B-B14F-4D97-AF65-F5344CB8AC3E}">
        <p14:creationId xmlns:p14="http://schemas.microsoft.com/office/powerpoint/2010/main" val="23195716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2908300" y="312908"/>
            <a:ext cx="7285038" cy="1120436"/>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br>
              <a:rPr lang="cs-CZ" altLang="cs-CZ" sz="3200" i="1" dirty="0">
                <a:effectLst>
                  <a:outerShdw blurRad="38100" dist="38100" dir="2700000" algn="tl">
                    <a:srgbClr val="C0C0C0"/>
                  </a:outerShdw>
                </a:effectLst>
              </a:rPr>
            </a:br>
            <a:r>
              <a:rPr lang="en-GB" altLang="cs-CZ" sz="3200" i="1" dirty="0" err="1">
                <a:solidFill>
                  <a:schemeClr val="tx1"/>
                </a:solidFill>
                <a:effectLst>
                  <a:outerShdw blurRad="38100" dist="38100" dir="2700000" algn="tl">
                    <a:srgbClr val="C0C0C0"/>
                  </a:outerShdw>
                </a:effectLst>
              </a:rPr>
              <a:t>Korekční</a:t>
            </a:r>
            <a:r>
              <a:rPr lang="en-GB" altLang="cs-CZ" sz="3200" i="1" dirty="0">
                <a:solidFill>
                  <a:schemeClr val="tx1"/>
                </a:solidFill>
                <a:effectLst>
                  <a:outerShdw blurRad="38100" dist="38100" dir="2700000" algn="tl">
                    <a:srgbClr val="C0C0C0"/>
                  </a:outerShdw>
                </a:effectLst>
              </a:rPr>
              <a:t> </a:t>
            </a:r>
            <a:r>
              <a:rPr lang="en-GB" altLang="cs-CZ" sz="3200" i="1" dirty="0" err="1">
                <a:solidFill>
                  <a:schemeClr val="tx1"/>
                </a:solidFill>
                <a:effectLst>
                  <a:outerShdw blurRad="38100" dist="38100" dir="2700000" algn="tl">
                    <a:srgbClr val="C0C0C0"/>
                  </a:outerShdw>
                </a:effectLst>
              </a:rPr>
              <a:t>prvky</a:t>
            </a:r>
            <a:r>
              <a:rPr lang="en-GB" altLang="cs-CZ" sz="3200" i="1" dirty="0">
                <a:solidFill>
                  <a:schemeClr val="tx1"/>
                </a:solidFill>
                <a:effectLst>
                  <a:outerShdw blurRad="38100" dist="38100" dir="2700000" algn="tl">
                    <a:srgbClr val="C0C0C0"/>
                  </a:outerShdw>
                </a:effectLst>
              </a:rPr>
              <a:t> DPFO</a:t>
            </a:r>
          </a:p>
        </p:txBody>
      </p:sp>
      <p:sp>
        <p:nvSpPr>
          <p:cNvPr id="21507" name="Rectangle 3"/>
          <p:cNvSpPr>
            <a:spLocks noGrp="1" noChangeArrowheads="1"/>
          </p:cNvSpPr>
          <p:nvPr>
            <p:ph type="body" idx="4294967295"/>
          </p:nvPr>
        </p:nvSpPr>
        <p:spPr>
          <a:xfrm>
            <a:off x="688158" y="1889843"/>
            <a:ext cx="10454324" cy="3541612"/>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spAutoFit/>
          </a:bodyPr>
          <a:lstStyle/>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dirty="0"/>
              <a:t>Není předmětem daně</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Osvobození</a:t>
            </a:r>
            <a:r>
              <a:rPr lang="en-GB" altLang="cs-CZ" b="1" dirty="0"/>
              <a:t> od </a:t>
            </a:r>
            <a:r>
              <a:rPr lang="en-GB" altLang="cs-CZ" b="1" dirty="0" err="1"/>
              <a:t>daně</a:t>
            </a:r>
            <a:r>
              <a:rPr lang="cs-CZ" altLang="cs-CZ" b="1" dirty="0"/>
              <a:t> – osobní x věcná</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b="1" dirty="0"/>
              <a:t>Osvobození bezúplatných příjmů</a:t>
            </a:r>
            <a:endParaRPr lang="cs-CZ" altLang="cs-CZ" b="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Položky</a:t>
            </a:r>
            <a:r>
              <a:rPr lang="en-GB" altLang="cs-CZ" b="1" dirty="0"/>
              <a:t> </a:t>
            </a:r>
            <a:r>
              <a:rPr lang="en-GB" altLang="cs-CZ" b="1" dirty="0" err="1"/>
              <a:t>odčitatelné</a:t>
            </a:r>
            <a:r>
              <a:rPr lang="en-GB" altLang="cs-CZ" b="1" dirty="0"/>
              <a:t> od </a:t>
            </a:r>
            <a:r>
              <a:rPr lang="en-GB" altLang="cs-CZ" b="1" dirty="0" err="1"/>
              <a:t>základu</a:t>
            </a:r>
            <a:r>
              <a:rPr lang="en-GB" altLang="cs-CZ" b="1" dirty="0"/>
              <a:t> </a:t>
            </a:r>
            <a:r>
              <a:rPr lang="en-GB" altLang="cs-CZ" b="1" dirty="0" err="1"/>
              <a:t>daně</a:t>
            </a:r>
            <a:r>
              <a:rPr lang="en-GB" altLang="cs-CZ" b="1" dirty="0"/>
              <a:t> §34</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Sleva</a:t>
            </a:r>
            <a:r>
              <a:rPr lang="en-GB" altLang="cs-CZ" b="1" dirty="0"/>
              <a:t> </a:t>
            </a:r>
            <a:r>
              <a:rPr lang="en-GB" altLang="cs-CZ" b="1" dirty="0" err="1"/>
              <a:t>na</a:t>
            </a:r>
            <a:r>
              <a:rPr lang="en-GB" altLang="cs-CZ" b="1" dirty="0"/>
              <a:t> </a:t>
            </a:r>
            <a:r>
              <a:rPr lang="en-GB" altLang="cs-CZ" b="1" dirty="0" err="1"/>
              <a:t>dani</a:t>
            </a:r>
            <a:r>
              <a:rPr lang="en-GB" altLang="cs-CZ" b="1" dirty="0"/>
              <a:t> §35 a </a:t>
            </a:r>
            <a:r>
              <a:rPr lang="en-GB" altLang="cs-CZ" b="1" dirty="0" err="1"/>
              <a:t>násl</a:t>
            </a:r>
            <a:r>
              <a:rPr lang="en-GB" altLang="cs-CZ" b="1" dirty="0"/>
              <a:t>.</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Odpisy</a:t>
            </a:r>
            <a:r>
              <a:rPr lang="en-GB" altLang="cs-CZ" b="1" dirty="0"/>
              <a:t> </a:t>
            </a:r>
            <a:r>
              <a:rPr lang="en-GB" altLang="cs-CZ" b="1" dirty="0" err="1"/>
              <a:t>hmotného</a:t>
            </a:r>
            <a:r>
              <a:rPr lang="en-GB" altLang="cs-CZ" b="1" dirty="0"/>
              <a:t> a </a:t>
            </a:r>
            <a:r>
              <a:rPr lang="en-GB" altLang="cs-CZ" b="1" dirty="0" err="1"/>
              <a:t>nehmotného</a:t>
            </a:r>
            <a:r>
              <a:rPr lang="en-GB" altLang="cs-CZ" b="1" dirty="0"/>
              <a:t> </a:t>
            </a:r>
            <a:r>
              <a:rPr lang="en-GB" altLang="cs-CZ" b="1" dirty="0" err="1"/>
              <a:t>majetku</a:t>
            </a:r>
            <a:r>
              <a:rPr lang="cs-CZ" altLang="cs-CZ" b="1" dirty="0"/>
              <a:t> § 26 a následující</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b="1" dirty="0"/>
              <a:t>Základ daně a položky snižující základ daně</a:t>
            </a:r>
          </a:p>
        </p:txBody>
      </p:sp>
    </p:spTree>
    <p:extLst>
      <p:ext uri="{BB962C8B-B14F-4D97-AF65-F5344CB8AC3E}">
        <p14:creationId xmlns:p14="http://schemas.microsoft.com/office/powerpoint/2010/main" val="16827327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1865314" y="535258"/>
            <a:ext cx="8434387"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defTabSz="449263">
              <a:buClr>
                <a:srgbClr val="33CC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sz="3200" i="1">
                <a:solidFill>
                  <a:schemeClr val="tx1"/>
                </a:solidFill>
                <a:effectLst>
                  <a:outerShdw blurRad="38100" dist="38100" dir="2700000" algn="tl">
                    <a:srgbClr val="C0C0C0"/>
                  </a:outerShdw>
                </a:effectLst>
              </a:rPr>
              <a:t>         </a:t>
            </a:r>
            <a:r>
              <a:rPr lang="en-GB" altLang="cs-CZ" sz="3300" i="1">
                <a:effectLst>
                  <a:outerShdw blurRad="38100" dist="38100" dir="2700000" algn="tl">
                    <a:srgbClr val="C0C0C0"/>
                  </a:outerShdw>
                </a:effectLst>
              </a:rPr>
              <a:t>Koncepce zákona o daních z příjmů</a:t>
            </a:r>
          </a:p>
        </p:txBody>
      </p:sp>
      <p:sp>
        <p:nvSpPr>
          <p:cNvPr id="23555" name="Rectangle 3"/>
          <p:cNvSpPr>
            <a:spLocks noGrp="1" noChangeArrowheads="1"/>
          </p:cNvSpPr>
          <p:nvPr>
            <p:ph type="body" idx="4294967295"/>
          </p:nvPr>
        </p:nvSpPr>
        <p:spPr>
          <a:xfrm>
            <a:off x="1825625" y="1973263"/>
            <a:ext cx="8540750" cy="4441858"/>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spAutoFit/>
          </a:bodyPr>
          <a:lstStyle/>
          <a:p>
            <a:pPr marL="341313" indent="-341313" defTabSz="449263">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u="sng" dirty="0" err="1"/>
              <a:t>první</a:t>
            </a:r>
            <a:r>
              <a:rPr lang="en-GB" altLang="cs-CZ" sz="2500" b="1" u="sng" dirty="0"/>
              <a:t> </a:t>
            </a:r>
            <a:r>
              <a:rPr lang="en-GB" altLang="cs-CZ" sz="2500" b="1" u="sng" dirty="0" err="1"/>
              <a:t>část</a:t>
            </a:r>
            <a:r>
              <a:rPr lang="en-GB" altLang="cs-CZ" sz="2500" b="1" u="sng" dirty="0"/>
              <a:t> se </a:t>
            </a:r>
            <a:r>
              <a:rPr lang="en-GB" altLang="cs-CZ" sz="2500" b="1" u="sng" dirty="0" err="1"/>
              <a:t>zabývá</a:t>
            </a:r>
            <a:r>
              <a:rPr lang="en-GB" altLang="cs-CZ" sz="2500" b="1" u="sng" dirty="0"/>
              <a:t> </a:t>
            </a:r>
            <a:r>
              <a:rPr lang="en-GB" altLang="cs-CZ" sz="2500" b="1" u="sng" dirty="0" err="1"/>
              <a:t>zdaněním</a:t>
            </a:r>
            <a:r>
              <a:rPr lang="en-GB" altLang="cs-CZ" sz="2500" b="1" u="sng" dirty="0"/>
              <a:t> </a:t>
            </a:r>
            <a:r>
              <a:rPr lang="en-GB" altLang="cs-CZ" sz="2500" b="1" u="sng" dirty="0" err="1"/>
              <a:t>příjmů</a:t>
            </a:r>
            <a:r>
              <a:rPr lang="cs-CZ" altLang="cs-CZ" sz="2500" b="1" u="sng" dirty="0"/>
              <a:t> FO</a:t>
            </a:r>
            <a:endParaRPr lang="en-GB" altLang="cs-CZ" sz="2500" b="1" u="sng" dirty="0"/>
          </a:p>
          <a:p>
            <a:pPr marL="341313" indent="-341313" defTabSz="449263">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druhá</a:t>
            </a:r>
            <a:r>
              <a:rPr lang="en-GB" altLang="cs-CZ" sz="2500" b="1" dirty="0"/>
              <a:t> </a:t>
            </a:r>
            <a:r>
              <a:rPr lang="en-GB" altLang="cs-CZ" sz="2500" b="1" dirty="0" err="1"/>
              <a:t>část</a:t>
            </a:r>
            <a:r>
              <a:rPr lang="en-GB" altLang="cs-CZ" sz="2500" b="1" dirty="0"/>
              <a:t> </a:t>
            </a:r>
            <a:r>
              <a:rPr lang="en-GB" altLang="cs-CZ" sz="2500" b="1" dirty="0" err="1"/>
              <a:t>formuluje</a:t>
            </a:r>
            <a:r>
              <a:rPr lang="en-GB" altLang="cs-CZ" sz="2500" b="1" dirty="0"/>
              <a:t> </a:t>
            </a:r>
            <a:r>
              <a:rPr lang="en-GB" altLang="cs-CZ" sz="2500" b="1" dirty="0" err="1"/>
              <a:t>podmínky</a:t>
            </a:r>
            <a:r>
              <a:rPr lang="en-GB" altLang="cs-CZ" sz="2500" b="1" dirty="0"/>
              <a:t> pro </a:t>
            </a:r>
            <a:r>
              <a:rPr lang="en-GB" altLang="cs-CZ" sz="2500" b="1" dirty="0" err="1"/>
              <a:t>zdanění</a:t>
            </a:r>
            <a:r>
              <a:rPr lang="en-GB" altLang="cs-CZ" sz="2500" b="1" dirty="0"/>
              <a:t> </a:t>
            </a:r>
            <a:r>
              <a:rPr lang="en-GB" altLang="cs-CZ" sz="2500" b="1" dirty="0" err="1"/>
              <a:t>příjmů</a:t>
            </a:r>
            <a:r>
              <a:rPr lang="en-GB" altLang="cs-CZ" sz="2500" b="1" dirty="0"/>
              <a:t> </a:t>
            </a:r>
            <a:r>
              <a:rPr lang="cs-CZ" altLang="cs-CZ" sz="2500" b="1" dirty="0"/>
              <a:t>PO</a:t>
            </a:r>
          </a:p>
          <a:p>
            <a:pPr marL="341313" indent="-341313" defTabSz="449263">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třetí</a:t>
            </a:r>
            <a:r>
              <a:rPr lang="en-GB" altLang="cs-CZ" sz="2500" b="1" dirty="0"/>
              <a:t> </a:t>
            </a:r>
            <a:r>
              <a:rPr lang="en-GB" altLang="cs-CZ" sz="2500" b="1" dirty="0" err="1"/>
              <a:t>část</a:t>
            </a:r>
            <a:r>
              <a:rPr lang="en-GB" altLang="cs-CZ" sz="2500" b="1" dirty="0"/>
              <a:t> </a:t>
            </a:r>
            <a:r>
              <a:rPr lang="en-GB" altLang="cs-CZ" sz="2500" b="1" dirty="0" err="1"/>
              <a:t>zákona</a:t>
            </a:r>
            <a:r>
              <a:rPr lang="en-GB" altLang="cs-CZ" sz="2500" b="1" dirty="0"/>
              <a:t> </a:t>
            </a:r>
            <a:r>
              <a:rPr lang="en-GB" altLang="cs-CZ" sz="2500" b="1" dirty="0" err="1"/>
              <a:t>obsahuje</a:t>
            </a:r>
            <a:r>
              <a:rPr lang="en-GB" altLang="cs-CZ" sz="2500" b="1" dirty="0"/>
              <a:t> </a:t>
            </a:r>
            <a:r>
              <a:rPr lang="en-GB" altLang="cs-CZ" sz="2500" b="1" dirty="0" err="1"/>
              <a:t>daňové</a:t>
            </a:r>
            <a:r>
              <a:rPr lang="en-GB" altLang="cs-CZ" sz="2500" b="1" dirty="0"/>
              <a:t> </a:t>
            </a:r>
            <a:r>
              <a:rPr lang="en-GB" altLang="cs-CZ" sz="2500" b="1" dirty="0" err="1"/>
              <a:t>podmínky</a:t>
            </a:r>
            <a:r>
              <a:rPr lang="en-GB" altLang="cs-CZ" sz="2500" b="1" dirty="0"/>
              <a:t>, </a:t>
            </a:r>
            <a:r>
              <a:rPr lang="en-GB" altLang="cs-CZ" sz="2500" b="1" dirty="0" err="1"/>
              <a:t>které</a:t>
            </a:r>
            <a:r>
              <a:rPr lang="en-GB" altLang="cs-CZ" sz="2500" b="1" dirty="0"/>
              <a:t> </a:t>
            </a:r>
            <a:r>
              <a:rPr lang="en-GB" altLang="cs-CZ" sz="2500" b="1" dirty="0" err="1"/>
              <a:t>jsou</a:t>
            </a:r>
            <a:r>
              <a:rPr lang="en-GB" altLang="cs-CZ" sz="2500" b="1" dirty="0"/>
              <a:t> pro </a:t>
            </a:r>
            <a:r>
              <a:rPr lang="en-GB" altLang="cs-CZ" sz="2500" b="1" dirty="0" err="1"/>
              <a:t>fyzické</a:t>
            </a:r>
            <a:r>
              <a:rPr lang="en-GB" altLang="cs-CZ" sz="2500" b="1" dirty="0"/>
              <a:t> a </a:t>
            </a:r>
            <a:r>
              <a:rPr lang="en-GB" altLang="cs-CZ" sz="2500" b="1" dirty="0" err="1"/>
              <a:t>právnické</a:t>
            </a:r>
            <a:r>
              <a:rPr lang="en-GB" altLang="cs-CZ" sz="2500" b="1" dirty="0"/>
              <a:t> </a:t>
            </a:r>
            <a:r>
              <a:rPr lang="en-GB" altLang="cs-CZ" sz="2500" b="1" dirty="0" err="1"/>
              <a:t>osoby</a:t>
            </a:r>
            <a:r>
              <a:rPr lang="en-GB" altLang="cs-CZ" sz="2500" b="1" dirty="0"/>
              <a:t> </a:t>
            </a:r>
            <a:r>
              <a:rPr lang="en-GB" altLang="cs-CZ" sz="2500" b="1" dirty="0" err="1"/>
              <a:t>společné</a:t>
            </a:r>
            <a:endParaRPr lang="en-GB" altLang="cs-CZ" sz="2500" b="1" dirty="0"/>
          </a:p>
          <a:p>
            <a:pPr marL="341313" indent="-341313" defTabSz="449263">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čtvrtá</a:t>
            </a:r>
            <a:r>
              <a:rPr lang="en-GB" altLang="cs-CZ" sz="2500" b="1" dirty="0"/>
              <a:t> </a:t>
            </a:r>
            <a:r>
              <a:rPr lang="en-GB" altLang="cs-CZ" sz="2500" b="1" dirty="0" err="1"/>
              <a:t>část</a:t>
            </a:r>
            <a:r>
              <a:rPr lang="en-GB" altLang="cs-CZ" sz="2500" b="1" dirty="0"/>
              <a:t> je </a:t>
            </a:r>
            <a:r>
              <a:rPr lang="en-GB" altLang="cs-CZ" sz="2500" b="1" dirty="0" err="1"/>
              <a:t>přejatou</a:t>
            </a:r>
            <a:r>
              <a:rPr lang="en-GB" altLang="cs-CZ" sz="2500" b="1" dirty="0"/>
              <a:t> </a:t>
            </a:r>
            <a:r>
              <a:rPr lang="en-GB" altLang="cs-CZ" sz="2500" b="1" dirty="0" err="1"/>
              <a:t>částí</a:t>
            </a:r>
            <a:r>
              <a:rPr lang="en-GB" altLang="cs-CZ" sz="2500" b="1" dirty="0"/>
              <a:t> </a:t>
            </a:r>
            <a:r>
              <a:rPr lang="en-GB" altLang="cs-CZ" sz="2500" b="1" dirty="0" err="1"/>
              <a:t>ze</a:t>
            </a:r>
            <a:r>
              <a:rPr lang="en-GB" altLang="cs-CZ" sz="2500" b="1" dirty="0"/>
              <a:t> </a:t>
            </a:r>
            <a:r>
              <a:rPr lang="en-GB" altLang="cs-CZ" sz="2500" b="1" dirty="0" err="1"/>
              <a:t>zákona</a:t>
            </a:r>
            <a:r>
              <a:rPr lang="en-GB" altLang="cs-CZ" sz="2500" b="1" dirty="0"/>
              <a:t> o </a:t>
            </a:r>
            <a:r>
              <a:rPr lang="en-GB" altLang="cs-CZ" sz="2500" b="1" dirty="0" err="1"/>
              <a:t>správě</a:t>
            </a:r>
            <a:r>
              <a:rPr lang="en-GB" altLang="cs-CZ" sz="2500" b="1" dirty="0"/>
              <a:t> </a:t>
            </a:r>
            <a:r>
              <a:rPr lang="en-GB" altLang="cs-CZ" sz="2500" b="1" dirty="0" err="1"/>
              <a:t>daní</a:t>
            </a:r>
            <a:r>
              <a:rPr lang="en-GB" altLang="cs-CZ" sz="2500" b="1" dirty="0"/>
              <a:t> a </a:t>
            </a:r>
            <a:r>
              <a:rPr lang="en-GB" altLang="cs-CZ" sz="2500" b="1" dirty="0" err="1"/>
              <a:t>poplatků</a:t>
            </a:r>
            <a:r>
              <a:rPr lang="en-GB" altLang="cs-CZ" sz="2500" b="1" dirty="0"/>
              <a:t> </a:t>
            </a:r>
            <a:r>
              <a:rPr lang="en-GB" altLang="cs-CZ" sz="2500" b="1" dirty="0" err="1"/>
              <a:t>nesoucí</a:t>
            </a:r>
            <a:r>
              <a:rPr lang="en-GB" altLang="cs-CZ" sz="2500" b="1" dirty="0"/>
              <a:t> </a:t>
            </a:r>
            <a:r>
              <a:rPr lang="en-GB" altLang="cs-CZ" sz="2500" b="1" dirty="0" err="1"/>
              <a:t>název</a:t>
            </a:r>
            <a:r>
              <a:rPr lang="en-GB" altLang="cs-CZ" sz="2500" b="1" dirty="0"/>
              <a:t> “</a:t>
            </a:r>
            <a:r>
              <a:rPr lang="en-GB" altLang="cs-CZ" sz="2500" b="1" i="1" u="sng" dirty="0" err="1"/>
              <a:t>Zvláštní</a:t>
            </a:r>
            <a:r>
              <a:rPr lang="en-GB" altLang="cs-CZ" sz="2500" b="1" i="1" u="sng" dirty="0"/>
              <a:t> </a:t>
            </a:r>
            <a:r>
              <a:rPr lang="en-GB" altLang="cs-CZ" sz="2500" b="1" i="1" u="sng" dirty="0" err="1"/>
              <a:t>ustanovení</a:t>
            </a:r>
            <a:r>
              <a:rPr lang="en-GB" altLang="cs-CZ" sz="2500" b="1" i="1" u="sng" dirty="0"/>
              <a:t> pro </a:t>
            </a:r>
            <a:r>
              <a:rPr lang="en-GB" altLang="cs-CZ" sz="2500" b="1" i="1" u="sng" dirty="0" err="1"/>
              <a:t>vybírání</a:t>
            </a:r>
            <a:r>
              <a:rPr lang="en-GB" altLang="cs-CZ" sz="2500" b="1" i="1" u="sng" dirty="0"/>
              <a:t> </a:t>
            </a:r>
            <a:r>
              <a:rPr lang="en-GB" altLang="cs-CZ" sz="2500" b="1" i="1" u="sng" dirty="0" err="1"/>
              <a:t>daně</a:t>
            </a:r>
            <a:r>
              <a:rPr lang="en-GB" altLang="cs-CZ" sz="2500" b="1" i="1" u="sng" dirty="0"/>
              <a:t> z </a:t>
            </a:r>
            <a:r>
              <a:rPr lang="en-GB" altLang="cs-CZ" sz="2500" b="1" i="1" u="sng" dirty="0" err="1"/>
              <a:t>příjmů</a:t>
            </a:r>
            <a:r>
              <a:rPr lang="en-GB" altLang="cs-CZ" sz="2500" b="1" i="1" u="sng" dirty="0"/>
              <a:t>”</a:t>
            </a:r>
          </a:p>
          <a:p>
            <a:pPr marL="341313" indent="-341313" defTabSz="449263">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část</a:t>
            </a:r>
            <a:r>
              <a:rPr lang="en-GB" altLang="cs-CZ" sz="2500" b="1" dirty="0"/>
              <a:t> </a:t>
            </a:r>
            <a:r>
              <a:rPr lang="en-GB" altLang="cs-CZ" sz="2500" b="1" dirty="0" err="1"/>
              <a:t>pátá</a:t>
            </a:r>
            <a:r>
              <a:rPr lang="en-GB" altLang="cs-CZ" sz="2500" b="1" dirty="0"/>
              <a:t>  -</a:t>
            </a:r>
            <a:r>
              <a:rPr lang="cs-CZ" altLang="cs-CZ" sz="2500" b="1" dirty="0"/>
              <a:t>Registrace </a:t>
            </a:r>
          </a:p>
          <a:p>
            <a:pPr marL="341313" indent="-341313" defTabSz="449263">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část</a:t>
            </a:r>
            <a:r>
              <a:rPr lang="en-GB" altLang="cs-CZ" sz="2500" b="1" dirty="0"/>
              <a:t> </a:t>
            </a:r>
            <a:r>
              <a:rPr lang="en-GB" altLang="cs-CZ" sz="2500" b="1" dirty="0" err="1"/>
              <a:t>šestá</a:t>
            </a:r>
            <a:r>
              <a:rPr lang="en-GB" altLang="cs-CZ" sz="2500" b="1" dirty="0"/>
              <a:t> –</a:t>
            </a:r>
            <a:r>
              <a:rPr lang="cs-CZ" altLang="cs-CZ" sz="2500" b="1" dirty="0"/>
              <a:t>Pravomoci vlády a MF</a:t>
            </a:r>
          </a:p>
          <a:p>
            <a:pPr marL="341313" indent="-341313" defTabSz="449263">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500" b="1" dirty="0"/>
              <a:t>Část </a:t>
            </a:r>
            <a:r>
              <a:rPr lang="cs-CZ" altLang="cs-CZ" sz="2500" b="1" dirty="0" err="1"/>
              <a:t>sedmá-přechodná</a:t>
            </a:r>
            <a:r>
              <a:rPr lang="cs-CZ" altLang="cs-CZ" sz="2500" b="1" dirty="0"/>
              <a:t> a z. </a:t>
            </a:r>
            <a:r>
              <a:rPr lang="cs-CZ" altLang="cs-CZ" sz="2500" b="1" dirty="0" err="1"/>
              <a:t>ust</a:t>
            </a:r>
            <a:r>
              <a:rPr lang="cs-CZ" altLang="cs-CZ" sz="2500" b="1" dirty="0"/>
              <a:t>.</a:t>
            </a:r>
            <a:endParaRPr lang="en-GB" altLang="cs-CZ" sz="2100" b="1" dirty="0"/>
          </a:p>
        </p:txBody>
      </p:sp>
    </p:spTree>
    <p:extLst>
      <p:ext uri="{BB962C8B-B14F-4D97-AF65-F5344CB8AC3E}">
        <p14:creationId xmlns:p14="http://schemas.microsoft.com/office/powerpoint/2010/main" val="154323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87378C3A-47DF-4640-AE54-D638D077FEE8}"/>
              </a:ext>
            </a:extLst>
          </p:cNvPr>
          <p:cNvSpPr/>
          <p:nvPr/>
        </p:nvSpPr>
        <p:spPr>
          <a:xfrm>
            <a:off x="254525" y="-1049149"/>
            <a:ext cx="10944518" cy="6740307"/>
          </a:xfrm>
          <a:prstGeom prst="rect">
            <a:avLst/>
          </a:prstGeom>
        </p:spPr>
        <p:txBody>
          <a:bodyPr wrap="square">
            <a:spAutoFit/>
          </a:bodyPr>
          <a:lstStyle/>
          <a:p>
            <a:pPr algn="just"/>
            <a:endParaRPr lang="cs-CZ" dirty="0">
              <a:solidFill>
                <a:srgbClr val="000000"/>
              </a:solidFill>
              <a:latin typeface="Arial" panose="020B0604020202020204" pitchFamily="34" charset="0"/>
            </a:endParaRPr>
          </a:p>
          <a:p>
            <a:pPr algn="just"/>
            <a:endParaRPr lang="cs-CZ" dirty="0">
              <a:solidFill>
                <a:srgbClr val="000000"/>
              </a:solidFill>
              <a:latin typeface="Arial" panose="020B0604020202020204" pitchFamily="34" charset="0"/>
            </a:endParaRPr>
          </a:p>
          <a:p>
            <a:pPr algn="just"/>
            <a:endParaRPr lang="cs-CZ" dirty="0">
              <a:solidFill>
                <a:srgbClr val="000000"/>
              </a:solidFill>
              <a:latin typeface="Arial" panose="020B0604020202020204" pitchFamily="34" charset="0"/>
            </a:endParaRPr>
          </a:p>
          <a:p>
            <a:pPr algn="just"/>
            <a:endParaRPr lang="cs-CZ" dirty="0">
              <a:solidFill>
                <a:srgbClr val="000000"/>
              </a:solidFill>
              <a:latin typeface="Arial" panose="020B0604020202020204" pitchFamily="34" charset="0"/>
            </a:endParaRPr>
          </a:p>
          <a:p>
            <a:pPr algn="ctr"/>
            <a:r>
              <a:rPr lang="cs-CZ" b="1" dirty="0">
                <a:solidFill>
                  <a:srgbClr val="7030A0"/>
                </a:solidFill>
                <a:latin typeface="Arial" panose="020B0604020202020204" pitchFamily="34" charset="0"/>
              </a:rPr>
              <a:t>SUBJEKTY - Poplatníci </a:t>
            </a:r>
          </a:p>
          <a:p>
            <a:pPr algn="ctr"/>
            <a:r>
              <a:rPr lang="cs-CZ" b="1" dirty="0">
                <a:solidFill>
                  <a:srgbClr val="000000"/>
                </a:solidFill>
                <a:latin typeface="Arial" panose="020B0604020202020204" pitchFamily="34" charset="0"/>
              </a:rPr>
              <a:t>daňový rezidenty nebo daňovými nerezidenty.</a:t>
            </a:r>
          </a:p>
          <a:p>
            <a:pPr algn="just"/>
            <a:endParaRPr lang="cs-CZ" dirty="0">
              <a:solidFill>
                <a:srgbClr val="000000"/>
              </a:solidFill>
              <a:latin typeface="Arial" panose="020B0604020202020204" pitchFamily="34" charset="0"/>
            </a:endParaRPr>
          </a:p>
          <a:p>
            <a:pPr marL="342900" indent="-342900" algn="just">
              <a:buFont typeface="Arial" panose="020B0604020202020204" pitchFamily="34" charset="0"/>
              <a:buChar char="•"/>
            </a:pPr>
            <a:r>
              <a:rPr lang="cs-CZ" b="1" dirty="0">
                <a:solidFill>
                  <a:srgbClr val="000000"/>
                </a:solidFill>
                <a:latin typeface="Arial" panose="020B0604020202020204" pitchFamily="34" charset="0"/>
              </a:rPr>
              <a:t>daňový rezident </a:t>
            </a:r>
            <a:r>
              <a:rPr lang="cs-CZ" dirty="0">
                <a:solidFill>
                  <a:srgbClr val="000000"/>
                </a:solidFill>
                <a:latin typeface="Arial" panose="020B0604020202020204" pitchFamily="34" charset="0"/>
              </a:rPr>
              <a:t>České republiky, má na území České republiky své sídlo nebo místo svého vedení, kterým se rozumí adresa místa, ze kterého je poplatník řízen - mají daňovou povinnost, která se vztahuje jak na příjmy plynoucí ze zdroje na území České republiky, tak i na příjmy plynoucí ze zdrojů v zahraničí. </a:t>
            </a:r>
          </a:p>
          <a:p>
            <a:pPr marL="342900" indent="-342900" algn="just">
              <a:buFont typeface="Arial" panose="020B0604020202020204" pitchFamily="34" charset="0"/>
              <a:buChar char="•"/>
            </a:pPr>
            <a:r>
              <a:rPr lang="cs-CZ" i="1" dirty="0">
                <a:solidFill>
                  <a:srgbClr val="000000"/>
                </a:solidFill>
                <a:latin typeface="Arial" panose="020B0604020202020204" pitchFamily="34" charset="0"/>
              </a:rPr>
              <a:t>Pokud je poplatník, který není právnickou osobou, založen nebo zřízen podle právních předpisů České republiky, má se za to, že má na území České republiky sídlo.</a:t>
            </a:r>
          </a:p>
          <a:p>
            <a:pPr marL="342900" indent="-342900" algn="just">
              <a:buFont typeface="Arial" panose="020B0604020202020204" pitchFamily="34" charset="0"/>
              <a:buChar char="•"/>
            </a:pPr>
            <a:r>
              <a:rPr lang="cs-CZ" b="1" dirty="0">
                <a:solidFill>
                  <a:srgbClr val="000000"/>
                </a:solidFill>
                <a:latin typeface="Arial" panose="020B0604020202020204" pitchFamily="34" charset="0"/>
              </a:rPr>
              <a:t>daňový nerezident</a:t>
            </a:r>
            <a:r>
              <a:rPr lang="cs-CZ" dirty="0">
                <a:solidFill>
                  <a:srgbClr val="000000"/>
                </a:solidFill>
                <a:latin typeface="Arial" panose="020B0604020202020204" pitchFamily="34" charset="0"/>
              </a:rPr>
              <a:t>, nemá na území České republiky své sídlo nebo to o nich stanoví mezinárodní smlouvy - mají daňovou povinnost, která se vztahuje pouze na příjmy ze zdrojů na území České republiky.</a:t>
            </a:r>
          </a:p>
        </p:txBody>
      </p:sp>
    </p:spTree>
    <p:extLst>
      <p:ext uri="{BB962C8B-B14F-4D97-AF65-F5344CB8AC3E}">
        <p14:creationId xmlns:p14="http://schemas.microsoft.com/office/powerpoint/2010/main" val="9510021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43147" y="1279704"/>
            <a:ext cx="10248405" cy="4832092"/>
          </a:xfrm>
          <a:prstGeom prst="rect">
            <a:avLst/>
          </a:prstGeom>
        </p:spPr>
        <p:txBody>
          <a:bodyPr wrap="square">
            <a:spAutoFit/>
          </a:bodyPr>
          <a:lstStyle/>
          <a:p>
            <a:pPr algn="ctr"/>
            <a:r>
              <a:rPr lang="cs-CZ" sz="3200" b="1" dirty="0"/>
              <a:t>POPLATNÍCI daně z PPO</a:t>
            </a:r>
          </a:p>
          <a:p>
            <a:endParaRPr lang="cs-CZ" dirty="0"/>
          </a:p>
          <a:p>
            <a:r>
              <a:rPr lang="cs-CZ" sz="2800" dirty="0"/>
              <a:t>Poplatníci daně z příjmů právnických osob jsou zákonem označování jako  </a:t>
            </a:r>
          </a:p>
          <a:p>
            <a:endParaRPr lang="cs-CZ" sz="2800" dirty="0"/>
          </a:p>
          <a:p>
            <a:pPr marL="457200" indent="-457200">
              <a:buFont typeface="Wingdings" panose="05000000000000000000" pitchFamily="2" charset="2"/>
              <a:buChar char="Ø"/>
            </a:pPr>
            <a:r>
              <a:rPr lang="cs-CZ" sz="2800" dirty="0"/>
              <a:t>daňový rezident České republiky, nebo </a:t>
            </a:r>
          </a:p>
          <a:p>
            <a:pPr marL="457200" indent="-457200">
              <a:buFont typeface="Wingdings" panose="05000000000000000000" pitchFamily="2" charset="2"/>
              <a:buChar char="Ø"/>
            </a:pPr>
            <a:r>
              <a:rPr lang="cs-CZ" sz="2800" dirty="0"/>
              <a:t>daňovými nerezidenty.</a:t>
            </a:r>
          </a:p>
          <a:p>
            <a:pPr marL="457200" indent="-457200">
              <a:buFont typeface="Wingdings" panose="05000000000000000000" pitchFamily="2" charset="2"/>
              <a:buChar char="Ø"/>
            </a:pPr>
            <a:endParaRPr lang="cs-CZ" sz="2800" dirty="0"/>
          </a:p>
          <a:p>
            <a:r>
              <a:rPr lang="cs-CZ" sz="2800" dirty="0"/>
              <a:t>Daň ale musí platit i jiné právnické osoby, jako jsou různé neziskové organizace, </a:t>
            </a:r>
            <a:r>
              <a:rPr lang="cs-CZ" sz="2800" b="1" dirty="0"/>
              <a:t>ale i organizační složky státu a různé fondy vyjmenované v zákoně.</a:t>
            </a:r>
            <a:endParaRPr lang="cs-CZ" sz="3200" dirty="0"/>
          </a:p>
        </p:txBody>
      </p:sp>
    </p:spTree>
    <p:extLst>
      <p:ext uri="{BB962C8B-B14F-4D97-AF65-F5344CB8AC3E}">
        <p14:creationId xmlns:p14="http://schemas.microsoft.com/office/powerpoint/2010/main" val="3309869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br>
              <a:rPr lang="cs-CZ" altLang="cs-CZ" dirty="0">
                <a:solidFill>
                  <a:srgbClr val="FFFF00"/>
                </a:solidFill>
                <a:effectLst>
                  <a:outerShdw blurRad="38100" dist="38100" dir="2700000" algn="tl">
                    <a:srgbClr val="C0C0C0"/>
                  </a:outerShdw>
                </a:effectLst>
              </a:rPr>
            </a:br>
            <a:r>
              <a:rPr lang="cs-CZ" altLang="cs-CZ" b="1" dirty="0">
                <a:solidFill>
                  <a:schemeClr val="tx1"/>
                </a:solidFill>
                <a:effectLst>
                  <a:outerShdw blurRad="38100" dist="38100" dir="2700000" algn="tl">
                    <a:srgbClr val="C0C0C0"/>
                  </a:outerShdw>
                </a:effectLst>
              </a:rPr>
              <a:t>Rezidenti</a:t>
            </a:r>
          </a:p>
        </p:txBody>
      </p:sp>
      <p:sp>
        <p:nvSpPr>
          <p:cNvPr id="116739" name="Zástupný symbol pro obsah 2"/>
          <p:cNvSpPr>
            <a:spLocks noGrp="1"/>
          </p:cNvSpPr>
          <p:nvPr>
            <p:ph idx="4294967295"/>
          </p:nvPr>
        </p:nvSpPr>
        <p:spPr/>
        <p:txBody>
          <a:bodyPr/>
          <a:lstStyle/>
          <a:p>
            <a:pPr eaLnBrk="1" hangingPunct="1"/>
            <a:r>
              <a:rPr lang="cs-CZ" altLang="cs-CZ" b="1" u="sng" dirty="0"/>
              <a:t>Rezident</a:t>
            </a:r>
            <a:r>
              <a:rPr lang="cs-CZ" altLang="cs-CZ" b="1" dirty="0"/>
              <a:t>i mají na území České republiky své sídlo nebo místo svého vedení- adresa místa, ze kterého je poplatník řízen –</a:t>
            </a:r>
          </a:p>
          <a:p>
            <a:pPr eaLnBrk="1" hangingPunct="1"/>
            <a:r>
              <a:rPr lang="cs-CZ" altLang="cs-CZ" b="1" i="1" u="sng" dirty="0"/>
              <a:t>mají daňovou povinnost, na příjmy plynoucí ze zdroje na území ČR, tak i na příjmy plynoucí ze zdrojů v zahraničí</a:t>
            </a:r>
            <a:r>
              <a:rPr lang="cs-CZ" altLang="cs-CZ" b="1" i="1" dirty="0"/>
              <a:t>. </a:t>
            </a:r>
          </a:p>
          <a:p>
            <a:endParaRPr lang="cs-CZ" altLang="cs-CZ" b="1" i="1" dirty="0"/>
          </a:p>
          <a:p>
            <a:r>
              <a:rPr lang="cs-CZ" altLang="cs-CZ" b="1" i="1" dirty="0"/>
              <a:t>Pokud je poplatník, který není právnickou osobou, založen nebo zřízen podle právních předpisů České republiky, má se za to, že má na území České republiky sídlo.	</a:t>
            </a:r>
          </a:p>
        </p:txBody>
      </p:sp>
    </p:spTree>
    <p:extLst>
      <p:ext uri="{BB962C8B-B14F-4D97-AF65-F5344CB8AC3E}">
        <p14:creationId xmlns:p14="http://schemas.microsoft.com/office/powerpoint/2010/main" val="326098779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pPr algn="ctr"/>
            <a:r>
              <a:rPr lang="cs-CZ" altLang="cs-CZ" dirty="0">
                <a:solidFill>
                  <a:schemeClr val="tx1"/>
                </a:solidFill>
                <a:effectLst>
                  <a:outerShdw blurRad="38100" dist="38100" dir="2700000" algn="tl">
                    <a:srgbClr val="C0C0C0"/>
                  </a:outerShdw>
                </a:effectLst>
              </a:rPr>
              <a:t>Nerezidenti</a:t>
            </a:r>
            <a:br>
              <a:rPr lang="cs-CZ" altLang="cs-CZ" dirty="0">
                <a:solidFill>
                  <a:schemeClr val="tx1"/>
                </a:solidFill>
                <a:effectLst>
                  <a:outerShdw blurRad="38100" dist="38100" dir="2700000" algn="tl">
                    <a:srgbClr val="C0C0C0"/>
                  </a:outerShdw>
                </a:effectLst>
              </a:rPr>
            </a:br>
            <a:endParaRPr lang="cs-CZ" altLang="cs-CZ" dirty="0"/>
          </a:p>
        </p:txBody>
      </p:sp>
      <p:sp>
        <p:nvSpPr>
          <p:cNvPr id="117763" name="Rectangle 3"/>
          <p:cNvSpPr>
            <a:spLocks noGrp="1" noChangeArrowheads="1"/>
          </p:cNvSpPr>
          <p:nvPr>
            <p:ph type="body" idx="1"/>
          </p:nvPr>
        </p:nvSpPr>
        <p:spPr/>
        <p:txBody>
          <a:bodyPr/>
          <a:lstStyle/>
          <a:p>
            <a:pPr marL="72000" indent="0" eaLnBrk="1" hangingPunct="1">
              <a:buNone/>
            </a:pPr>
            <a:r>
              <a:rPr lang="cs-CZ" altLang="cs-CZ" b="1" u="sng" dirty="0"/>
              <a:t>Nerezidenti</a:t>
            </a:r>
            <a:r>
              <a:rPr lang="cs-CZ" altLang="cs-CZ" b="1" dirty="0"/>
              <a:t>, pokud nemají na území České republiky své sídlo nebo to o nich stanoví mezinárodní smlouvy, tito poplatníci mají daňovou povinnost pouze ke zdrojům, které jim   plynou  na území České republiky.</a:t>
            </a:r>
          </a:p>
          <a:p>
            <a:pPr eaLnBrk="1" hangingPunct="1"/>
            <a:endParaRPr lang="cs-CZ" altLang="cs-CZ" b="1" dirty="0"/>
          </a:p>
          <a:p>
            <a:pPr eaLnBrk="1" hangingPunct="1"/>
            <a:endParaRPr lang="cs-CZ" altLang="cs-CZ" b="1" dirty="0"/>
          </a:p>
        </p:txBody>
      </p:sp>
    </p:spTree>
    <p:extLst>
      <p:ext uri="{BB962C8B-B14F-4D97-AF65-F5344CB8AC3E}">
        <p14:creationId xmlns:p14="http://schemas.microsoft.com/office/powerpoint/2010/main" val="2439510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br>
              <a:rPr lang="cs-CZ" altLang="cs-CZ" dirty="0">
                <a:effectLst>
                  <a:outerShdw blurRad="38100" dist="38100" dir="2700000" algn="tl">
                    <a:srgbClr val="C0C0C0"/>
                  </a:outerShdw>
                </a:effectLst>
              </a:rPr>
            </a:br>
            <a:r>
              <a:rPr lang="cs-CZ" altLang="cs-CZ" dirty="0">
                <a:effectLst>
                  <a:outerShdw blurRad="38100" dist="38100" dir="2700000" algn="tl">
                    <a:srgbClr val="C0C0C0"/>
                  </a:outerShdw>
                </a:effectLst>
              </a:rPr>
              <a:t>Daň z příjmů právnických osob - subjekty</a:t>
            </a:r>
          </a:p>
        </p:txBody>
      </p:sp>
      <p:sp>
        <p:nvSpPr>
          <p:cNvPr id="115715" name="Zástupný symbol pro obsah 2"/>
          <p:cNvSpPr>
            <a:spLocks noGrp="1"/>
          </p:cNvSpPr>
          <p:nvPr>
            <p:ph idx="4294967295"/>
          </p:nvPr>
        </p:nvSpPr>
        <p:spPr>
          <a:xfrm>
            <a:off x="320511" y="1517715"/>
            <a:ext cx="11576116" cy="4314285"/>
          </a:xfrm>
        </p:spPr>
        <p:txBody>
          <a:bodyPr/>
          <a:lstStyle/>
          <a:p>
            <a:pPr eaLnBrk="1" hangingPunct="1"/>
            <a:r>
              <a:rPr lang="cs-CZ" altLang="cs-CZ" b="1" i="1" u="sng" dirty="0"/>
              <a:t>Poplatníci daně </a:t>
            </a:r>
            <a:r>
              <a:rPr lang="cs-CZ" altLang="cs-CZ" b="1" dirty="0"/>
              <a:t>z příjmů právnických osob</a:t>
            </a:r>
          </a:p>
          <a:p>
            <a:pPr eaLnBrk="1" hangingPunct="1">
              <a:buFont typeface="Wingdings" charset="2"/>
              <a:buNone/>
            </a:pPr>
            <a:r>
              <a:rPr lang="cs-CZ" altLang="cs-CZ" b="1" dirty="0"/>
              <a:t>a) právnická osoba,</a:t>
            </a:r>
          </a:p>
          <a:p>
            <a:pPr eaLnBrk="1" hangingPunct="1">
              <a:buFont typeface="Wingdings" charset="2"/>
              <a:buNone/>
            </a:pPr>
            <a:r>
              <a:rPr lang="cs-CZ" altLang="cs-CZ" b="1" dirty="0"/>
              <a:t>b) organizační složka státu,</a:t>
            </a:r>
          </a:p>
          <a:p>
            <a:pPr eaLnBrk="1" hangingPunct="1">
              <a:buFont typeface="Wingdings" charset="2"/>
              <a:buNone/>
            </a:pPr>
            <a:r>
              <a:rPr lang="cs-CZ" altLang="cs-CZ" b="1" dirty="0"/>
              <a:t>c) podílový fond</a:t>
            </a:r>
          </a:p>
          <a:p>
            <a:pPr eaLnBrk="1" hangingPunct="1">
              <a:buFont typeface="Wingdings" charset="2"/>
              <a:buNone/>
            </a:pPr>
            <a:r>
              <a:rPr lang="cs-CZ" altLang="cs-CZ" b="1" dirty="0"/>
              <a:t>d) </a:t>
            </a:r>
            <a:r>
              <a:rPr lang="cs-CZ" altLang="cs-CZ" b="1" dirty="0" err="1"/>
              <a:t>podfond</a:t>
            </a:r>
            <a:r>
              <a:rPr lang="cs-CZ" altLang="cs-CZ" b="1" dirty="0"/>
              <a:t> akciové společnosti s proměnným základním kapitálem</a:t>
            </a:r>
          </a:p>
          <a:p>
            <a:pPr eaLnBrk="1" hangingPunct="1">
              <a:buFont typeface="Wingdings" charset="2"/>
              <a:buNone/>
            </a:pPr>
            <a:r>
              <a:rPr lang="cs-CZ" altLang="cs-CZ" b="1" dirty="0"/>
              <a:t>e) fond penzijní společnosti</a:t>
            </a:r>
          </a:p>
          <a:p>
            <a:pPr eaLnBrk="1" hangingPunct="1">
              <a:buFont typeface="Wingdings" charset="2"/>
              <a:buNone/>
            </a:pPr>
            <a:r>
              <a:rPr lang="cs-CZ" altLang="cs-CZ" b="1" dirty="0"/>
              <a:t>f) </a:t>
            </a:r>
            <a:r>
              <a:rPr lang="cs-CZ" altLang="cs-CZ" b="1" dirty="0" err="1"/>
              <a:t>svěřenský</a:t>
            </a:r>
            <a:r>
              <a:rPr lang="cs-CZ" altLang="cs-CZ" b="1" dirty="0"/>
              <a:t> fond podle OZ</a:t>
            </a:r>
          </a:p>
          <a:p>
            <a:r>
              <a:rPr lang="cs-CZ" altLang="cs-CZ" b="1" dirty="0"/>
              <a:t>g) jednotka- </a:t>
            </a:r>
            <a:r>
              <a:rPr lang="cs-CZ" dirty="0"/>
              <a:t>která je podle právního řádu státu, podle kterého je založena nebo zřízena, poplatníkem,</a:t>
            </a:r>
          </a:p>
          <a:p>
            <a:r>
              <a:rPr lang="cs-CZ" b="1" dirty="0"/>
              <a:t>h)</a:t>
            </a:r>
            <a:r>
              <a:rPr lang="cs-CZ" dirty="0"/>
              <a:t> fond ve správě Garančního systému finančního trhu podle zákona upravujícího ozdravné postupy a řešení krize na finančním trhu.</a:t>
            </a:r>
          </a:p>
          <a:p>
            <a:pPr eaLnBrk="1" hangingPunct="1">
              <a:buFont typeface="Wingdings" charset="2"/>
              <a:buNone/>
            </a:pPr>
            <a:endParaRPr lang="cs-CZ" altLang="cs-CZ" b="1" dirty="0"/>
          </a:p>
          <a:p>
            <a:pPr eaLnBrk="1" hangingPunct="1">
              <a:buFont typeface="Wingdings" charset="2"/>
              <a:buNone/>
            </a:pPr>
            <a:endParaRPr lang="cs-CZ" altLang="cs-CZ" b="1" dirty="0"/>
          </a:p>
        </p:txBody>
      </p:sp>
    </p:spTree>
    <p:extLst>
      <p:ext uri="{BB962C8B-B14F-4D97-AF65-F5344CB8AC3E}">
        <p14:creationId xmlns:p14="http://schemas.microsoft.com/office/powerpoint/2010/main" val="89872384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D4E7A462-F38D-48F2-BA41-041801C39AE1}"/>
              </a:ext>
            </a:extLst>
          </p:cNvPr>
          <p:cNvSpPr/>
          <p:nvPr/>
        </p:nvSpPr>
        <p:spPr>
          <a:xfrm>
            <a:off x="2648932" y="3198168"/>
            <a:ext cx="6249971" cy="769441"/>
          </a:xfrm>
          <a:prstGeom prst="rect">
            <a:avLst/>
          </a:prstGeom>
        </p:spPr>
        <p:txBody>
          <a:bodyPr wrap="square">
            <a:spAutoFit/>
          </a:bodyPr>
          <a:lstStyle/>
          <a:p>
            <a:pPr algn="ctr"/>
            <a:r>
              <a:rPr lang="cs-CZ" altLang="cs-CZ" sz="4400" b="1" dirty="0">
                <a:effectLst>
                  <a:outerShdw blurRad="38100" dist="38100" dir="2700000" algn="tl">
                    <a:srgbClr val="C0C0C0"/>
                  </a:outerShdw>
                </a:effectLst>
              </a:rPr>
              <a:t>Další  poplatníci </a:t>
            </a:r>
            <a:endParaRPr lang="cs-CZ" sz="4400" dirty="0"/>
          </a:p>
        </p:txBody>
      </p:sp>
    </p:spTree>
    <p:extLst>
      <p:ext uri="{BB962C8B-B14F-4D97-AF65-F5344CB8AC3E}">
        <p14:creationId xmlns:p14="http://schemas.microsoft.com/office/powerpoint/2010/main" val="38473002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720000" y="1206883"/>
            <a:ext cx="10753200" cy="451576"/>
          </a:xfrm>
        </p:spPr>
        <p:txBody>
          <a:bodyPr anchor="ctr"/>
          <a:lstStyle/>
          <a:p>
            <a:pPr algn="ctr" eaLnBrk="1" hangingPunct="1">
              <a:defRPr/>
            </a:pPr>
            <a:br>
              <a:rPr lang="cs-CZ" altLang="cs-CZ" b="1" dirty="0">
                <a:solidFill>
                  <a:schemeClr val="tx1"/>
                </a:solidFill>
                <a:effectLst>
                  <a:outerShdw blurRad="38100" dist="38100" dir="2700000" algn="tl">
                    <a:srgbClr val="C0C0C0"/>
                  </a:outerShdw>
                </a:effectLst>
              </a:rPr>
            </a:br>
            <a:r>
              <a:rPr lang="cs-CZ" altLang="cs-CZ" b="1" dirty="0">
                <a:solidFill>
                  <a:schemeClr val="tx1"/>
                </a:solidFill>
                <a:effectLst>
                  <a:outerShdw blurRad="38100" dist="38100" dir="2700000" algn="tl">
                    <a:srgbClr val="C0C0C0"/>
                  </a:outerShdw>
                </a:effectLst>
              </a:rPr>
              <a:t>1. Veřejně prospěšný poplatník</a:t>
            </a:r>
            <a:br>
              <a:rPr lang="cs-CZ" altLang="cs-CZ" b="1" dirty="0">
                <a:solidFill>
                  <a:schemeClr val="tx1"/>
                </a:solidFill>
                <a:effectLst>
                  <a:outerShdw blurRad="38100" dist="38100" dir="2700000" algn="tl">
                    <a:srgbClr val="C0C0C0"/>
                  </a:outerShdw>
                </a:effectLst>
              </a:rPr>
            </a:br>
            <a:endParaRPr lang="cs-CZ" altLang="cs-CZ" b="1" dirty="0">
              <a:solidFill>
                <a:schemeClr val="tx1"/>
              </a:solidFill>
              <a:effectLst>
                <a:outerShdw blurRad="38100" dist="38100" dir="2700000" algn="tl">
                  <a:srgbClr val="C0C0C0"/>
                </a:outerShdw>
              </a:effectLst>
            </a:endParaRPr>
          </a:p>
        </p:txBody>
      </p:sp>
      <p:sp>
        <p:nvSpPr>
          <p:cNvPr id="118787" name="Zástupný symbol pro obsah 2"/>
          <p:cNvSpPr>
            <a:spLocks noGrp="1"/>
          </p:cNvSpPr>
          <p:nvPr>
            <p:ph idx="4294967295"/>
          </p:nvPr>
        </p:nvSpPr>
        <p:spPr>
          <a:xfrm>
            <a:off x="719400" y="1872000"/>
            <a:ext cx="10753200" cy="4434532"/>
          </a:xfrm>
        </p:spPr>
        <p:txBody>
          <a:bodyPr/>
          <a:lstStyle/>
          <a:p>
            <a:pPr eaLnBrk="1" hangingPunct="1"/>
            <a:r>
              <a:rPr lang="cs-CZ" altLang="cs-CZ" b="1" dirty="0"/>
              <a:t>Veřejně prospěšným poplatníkem je poplatník, který v souladu se svým zakladatelským právním jednáním, statutem, stanovami, zákonem nebo rozhodnutím orgánu veřejné moci jako svou hlavní činnost </a:t>
            </a:r>
            <a:r>
              <a:rPr lang="cs-CZ" altLang="cs-CZ" b="1" u="sng" dirty="0"/>
              <a:t>vykonává činnost</a:t>
            </a:r>
            <a:r>
              <a:rPr lang="cs-CZ" altLang="cs-CZ" b="1" dirty="0"/>
              <a:t>, </a:t>
            </a:r>
          </a:p>
          <a:p>
            <a:pPr algn="ctr" eaLnBrk="1" hangingPunct="1"/>
            <a:endParaRPr lang="cs-CZ" altLang="cs-CZ" b="1" dirty="0"/>
          </a:p>
          <a:p>
            <a:pPr algn="ctr" eaLnBrk="1" hangingPunct="1"/>
            <a:r>
              <a:rPr lang="cs-CZ" altLang="cs-CZ" b="1" dirty="0"/>
              <a:t>která </a:t>
            </a:r>
            <a:r>
              <a:rPr lang="cs-CZ" altLang="cs-CZ" b="1" u="sng" dirty="0"/>
              <a:t>není podnikáním</a:t>
            </a:r>
            <a:r>
              <a:rPr lang="cs-CZ" altLang="cs-CZ" b="1" dirty="0"/>
              <a:t>.</a:t>
            </a:r>
          </a:p>
          <a:p>
            <a:endParaRPr lang="cs-CZ" dirty="0"/>
          </a:p>
          <a:p>
            <a:r>
              <a:rPr lang="cs-CZ" dirty="0"/>
              <a:t>Tuto činnost musí mít zakotvenu ve svém zakládajícím dokumentu. </a:t>
            </a:r>
          </a:p>
          <a:p>
            <a:endParaRPr lang="cs-CZ" dirty="0"/>
          </a:p>
          <a:p>
            <a:r>
              <a:rPr lang="cs-CZ" dirty="0"/>
              <a:t>Mezi VPP patří zejména spolky, nadace a nadační fondy, ústavy, veřejné vysoké školy</a:t>
            </a:r>
            <a:endParaRPr lang="cs-CZ" altLang="cs-CZ" b="1" dirty="0"/>
          </a:p>
        </p:txBody>
      </p:sp>
    </p:spTree>
    <p:extLst>
      <p:ext uri="{BB962C8B-B14F-4D97-AF65-F5344CB8AC3E}">
        <p14:creationId xmlns:p14="http://schemas.microsoft.com/office/powerpoint/2010/main" val="358830919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5149F0D-DDC0-4FE5-948B-CA5CBA8790DB}"/>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11D8CB11-A81F-4FC7-ABB7-DE6CF2A1781C}"/>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5" name="Zástupný symbol pro obsah 4">
            <a:extLst>
              <a:ext uri="{FF2B5EF4-FFF2-40B4-BE49-F238E27FC236}">
                <a16:creationId xmlns:a16="http://schemas.microsoft.com/office/drawing/2014/main" id="{3FA24D9B-DD0F-4CEF-98D3-BBD9EB00BB81}"/>
              </a:ext>
            </a:extLst>
          </p:cNvPr>
          <p:cNvSpPr>
            <a:spLocks noGrp="1"/>
          </p:cNvSpPr>
          <p:nvPr>
            <p:ph idx="1"/>
          </p:nvPr>
        </p:nvSpPr>
        <p:spPr>
          <a:xfrm>
            <a:off x="720000" y="480767"/>
            <a:ext cx="10753200" cy="5351233"/>
          </a:xfrm>
        </p:spPr>
        <p:txBody>
          <a:bodyPr/>
          <a:lstStyle/>
          <a:p>
            <a:r>
              <a:rPr lang="cs-CZ" b="1" dirty="0"/>
              <a:t>Daň z příjmů právnických osob je druhou ze základních </a:t>
            </a:r>
            <a:r>
              <a:rPr lang="cs-CZ" dirty="0"/>
              <a:t>příjmových daní, která daní příjmy subjektů založených právním aktem, </a:t>
            </a:r>
          </a:p>
          <a:p>
            <a:r>
              <a:rPr lang="cs-CZ" dirty="0"/>
              <a:t>a to jak za </a:t>
            </a:r>
            <a:r>
              <a:rPr lang="cs-CZ" b="1" i="1" dirty="0"/>
              <a:t>účelem podnikání</a:t>
            </a:r>
            <a:r>
              <a:rPr lang="cs-CZ" dirty="0"/>
              <a:t>, </a:t>
            </a:r>
          </a:p>
          <a:p>
            <a:r>
              <a:rPr lang="cs-CZ" dirty="0"/>
              <a:t>tak se vztahuje </a:t>
            </a:r>
            <a:r>
              <a:rPr lang="cs-CZ" b="1" i="1" dirty="0"/>
              <a:t>i na ostatní subjekty, jako jsou nadace a občanská sdružení. </a:t>
            </a:r>
          </a:p>
          <a:p>
            <a:r>
              <a:rPr lang="cs-CZ" u="sng" dirty="0"/>
              <a:t>Podle cíle právnické osoby se ale výrazně liší i zdanění jejích příjmů</a:t>
            </a:r>
          </a:p>
        </p:txBody>
      </p:sp>
    </p:spTree>
    <p:extLst>
      <p:ext uri="{BB962C8B-B14F-4D97-AF65-F5344CB8AC3E}">
        <p14:creationId xmlns:p14="http://schemas.microsoft.com/office/powerpoint/2010/main" val="282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425039" y="1084919"/>
            <a:ext cx="9369631" cy="6001643"/>
          </a:xfrm>
          <a:prstGeom prst="rect">
            <a:avLst/>
          </a:prstGeom>
        </p:spPr>
        <p:txBody>
          <a:bodyPr wrap="square">
            <a:spAutoFit/>
          </a:bodyPr>
          <a:lstStyle/>
          <a:p>
            <a:r>
              <a:rPr lang="cs-CZ" dirty="0"/>
              <a:t>Ze souvisejících předpisů, a zejména z úpravy </a:t>
            </a:r>
            <a:r>
              <a:rPr lang="cs-CZ" dirty="0" err="1"/>
              <a:t>obč</a:t>
            </a:r>
            <a:r>
              <a:rPr lang="cs-CZ" dirty="0"/>
              <a:t>. zák., potom vyplývá, že </a:t>
            </a:r>
            <a:r>
              <a:rPr lang="cs-CZ" b="1" i="1" dirty="0"/>
              <a:t>veřejně</a:t>
            </a:r>
            <a:r>
              <a:rPr lang="cs-CZ" dirty="0"/>
              <a:t> </a:t>
            </a:r>
            <a:r>
              <a:rPr lang="cs-CZ" b="1" i="1" dirty="0"/>
              <a:t>prospěšným poplatníkem je zejména</a:t>
            </a:r>
            <a:r>
              <a:rPr lang="cs-CZ" dirty="0"/>
              <a:t>:</a:t>
            </a:r>
          </a:p>
          <a:p>
            <a:endParaRPr lang="cs-CZ" dirty="0"/>
          </a:p>
          <a:p>
            <a:pPr marL="342900" indent="-342900">
              <a:buFont typeface="Wingdings" panose="05000000000000000000" pitchFamily="2" charset="2"/>
              <a:buChar char="Ø"/>
            </a:pPr>
            <a:r>
              <a:rPr lang="cs-CZ" dirty="0"/>
              <a:t>zájmové sdružení právnických osob, pokud není zřízeno za účelem podnikání,</a:t>
            </a:r>
          </a:p>
          <a:p>
            <a:pPr marL="342900" indent="-342900">
              <a:buFont typeface="Wingdings" panose="05000000000000000000" pitchFamily="2" charset="2"/>
              <a:buChar char="Ø"/>
            </a:pPr>
            <a:r>
              <a:rPr lang="cs-CZ" dirty="0"/>
              <a:t>spolek, </a:t>
            </a:r>
          </a:p>
          <a:p>
            <a:pPr marL="342900" indent="-342900">
              <a:buFont typeface="Wingdings" panose="05000000000000000000" pitchFamily="2" charset="2"/>
              <a:buChar char="Ø"/>
            </a:pPr>
            <a:r>
              <a:rPr lang="cs-CZ" dirty="0"/>
              <a:t>odborová organizace</a:t>
            </a:r>
          </a:p>
          <a:p>
            <a:pPr marL="342900" indent="-342900">
              <a:buFont typeface="Wingdings" panose="05000000000000000000" pitchFamily="2" charset="2"/>
              <a:buChar char="Ø"/>
            </a:pPr>
            <a:r>
              <a:rPr lang="cs-CZ" dirty="0"/>
              <a:t>organizace zaměstnavatelů, mezinárodní odborové organizace a jejich pobočné organizace podle </a:t>
            </a:r>
            <a:r>
              <a:rPr lang="cs-CZ" dirty="0" err="1"/>
              <a:t>obč</a:t>
            </a:r>
            <a:r>
              <a:rPr lang="cs-CZ" dirty="0"/>
              <a:t>. zák.,</a:t>
            </a:r>
          </a:p>
          <a:p>
            <a:pPr marL="342900" indent="-342900">
              <a:buFont typeface="Wingdings" panose="05000000000000000000" pitchFamily="2" charset="2"/>
              <a:buChar char="Ø"/>
            </a:pPr>
            <a:r>
              <a:rPr lang="cs-CZ" dirty="0"/>
              <a:t>politická strana a politické hnutí; jejich právní úprava je obsažena v zák. o sdružování v pol. stranách,</a:t>
            </a:r>
          </a:p>
          <a:p>
            <a:pPr marL="342900" indent="-342900">
              <a:buFont typeface="Wingdings" panose="05000000000000000000" pitchFamily="2" charset="2"/>
              <a:buChar char="Ø"/>
            </a:pPr>
            <a:r>
              <a:rPr lang="cs-CZ" dirty="0"/>
              <a:t>registrovaná církev a náboženská společnost; jejich právní úprava je obsažena v zák. o církvích,</a:t>
            </a:r>
          </a:p>
          <a:p>
            <a:pPr marL="342900" indent="-342900">
              <a:buFont typeface="Wingdings" panose="05000000000000000000" pitchFamily="2" charset="2"/>
              <a:buChar char="Ø"/>
            </a:pPr>
            <a:endParaRPr lang="cs-CZ" dirty="0"/>
          </a:p>
          <a:p>
            <a:pPr marL="342900" indent="-342900">
              <a:buFont typeface="Wingdings" panose="05000000000000000000" pitchFamily="2" charset="2"/>
              <a:buChar char="Ø"/>
            </a:pPr>
            <a:endParaRPr lang="cs-CZ" dirty="0"/>
          </a:p>
          <a:p>
            <a:pPr marL="342900" indent="-342900">
              <a:buFont typeface="Wingdings" panose="05000000000000000000" pitchFamily="2" charset="2"/>
              <a:buChar char="Ø"/>
            </a:pPr>
            <a:endParaRPr lang="cs-CZ" dirty="0"/>
          </a:p>
        </p:txBody>
      </p:sp>
    </p:spTree>
    <p:extLst>
      <p:ext uri="{BB962C8B-B14F-4D97-AF65-F5344CB8AC3E}">
        <p14:creationId xmlns:p14="http://schemas.microsoft.com/office/powerpoint/2010/main" val="39845874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21</a:t>
            </a:fld>
            <a:endParaRPr lang="cs-CZ" altLang="cs-CZ" dirty="0"/>
          </a:p>
        </p:txBody>
      </p:sp>
      <p:sp>
        <p:nvSpPr>
          <p:cNvPr id="4" name="Obdélník 3"/>
          <p:cNvSpPr/>
          <p:nvPr/>
        </p:nvSpPr>
        <p:spPr>
          <a:xfrm>
            <a:off x="570015" y="258485"/>
            <a:ext cx="10949049" cy="5262979"/>
          </a:xfrm>
          <a:prstGeom prst="rect">
            <a:avLst/>
          </a:prstGeom>
        </p:spPr>
        <p:txBody>
          <a:bodyPr wrap="square">
            <a:spAutoFit/>
          </a:bodyPr>
          <a:lstStyle/>
          <a:p>
            <a:r>
              <a:rPr lang="cs-CZ" dirty="0"/>
              <a:t> </a:t>
            </a:r>
          </a:p>
          <a:p>
            <a:r>
              <a:rPr lang="cs-CZ" dirty="0"/>
              <a:t> </a:t>
            </a:r>
          </a:p>
          <a:p>
            <a:pPr algn="ctr"/>
            <a:r>
              <a:rPr lang="cs-CZ" dirty="0"/>
              <a:t> </a:t>
            </a:r>
            <a:r>
              <a:rPr lang="cs-CZ" b="1" i="1" dirty="0"/>
              <a:t>Veřejně</a:t>
            </a:r>
            <a:r>
              <a:rPr lang="cs-CZ" dirty="0"/>
              <a:t> </a:t>
            </a:r>
            <a:r>
              <a:rPr lang="cs-CZ" b="1" i="1" dirty="0"/>
              <a:t>prospěšný poplatník</a:t>
            </a:r>
            <a:endParaRPr lang="cs-CZ" dirty="0"/>
          </a:p>
          <a:p>
            <a:pPr marL="342900" indent="-342900">
              <a:buFont typeface="Wingdings" panose="05000000000000000000" pitchFamily="2" charset="2"/>
              <a:buChar char="Ø"/>
            </a:pPr>
            <a:r>
              <a:rPr lang="cs-CZ" dirty="0"/>
              <a:t>nadace a nadační fond, </a:t>
            </a:r>
          </a:p>
          <a:p>
            <a:pPr marL="342900" indent="-342900">
              <a:buFont typeface="Wingdings" panose="05000000000000000000" pitchFamily="2" charset="2"/>
              <a:buChar char="Ø"/>
            </a:pPr>
            <a:r>
              <a:rPr lang="cs-CZ" dirty="0"/>
              <a:t>obecně prospěšná společnost,</a:t>
            </a:r>
          </a:p>
          <a:p>
            <a:pPr marL="342900" indent="-342900">
              <a:buFont typeface="Wingdings" panose="05000000000000000000" pitchFamily="2" charset="2"/>
              <a:buChar char="Ø"/>
            </a:pPr>
            <a:r>
              <a:rPr lang="cs-CZ" dirty="0"/>
              <a:t>ústav, </a:t>
            </a:r>
          </a:p>
          <a:p>
            <a:pPr marL="342900" indent="-342900">
              <a:buFont typeface="Wingdings" panose="05000000000000000000" pitchFamily="2" charset="2"/>
              <a:buChar char="Ø"/>
            </a:pPr>
            <a:r>
              <a:rPr lang="cs-CZ" dirty="0"/>
              <a:t>veřejná vysoká škola,</a:t>
            </a:r>
          </a:p>
          <a:p>
            <a:pPr marL="342900" indent="-342900">
              <a:buFont typeface="Wingdings" panose="05000000000000000000" pitchFamily="2" charset="2"/>
              <a:buChar char="Ø"/>
            </a:pPr>
            <a:r>
              <a:rPr lang="cs-CZ" dirty="0"/>
              <a:t>veřejná výzkumná instituce, </a:t>
            </a:r>
          </a:p>
          <a:p>
            <a:pPr marL="342900" indent="-342900">
              <a:buFont typeface="Wingdings" panose="05000000000000000000" pitchFamily="2" charset="2"/>
              <a:buChar char="Ø"/>
            </a:pPr>
            <a:r>
              <a:rPr lang="cs-CZ" dirty="0"/>
              <a:t>školská právnická osoba, </a:t>
            </a:r>
          </a:p>
          <a:p>
            <a:pPr marL="342900" indent="-342900">
              <a:buFont typeface="Wingdings" panose="05000000000000000000" pitchFamily="2" charset="2"/>
              <a:buChar char="Ø"/>
            </a:pPr>
            <a:r>
              <a:rPr lang="cs-CZ" dirty="0"/>
              <a:t>organizace zaměstnavatelů, </a:t>
            </a:r>
          </a:p>
          <a:p>
            <a:pPr marL="342900" indent="-342900">
              <a:buFont typeface="Wingdings" panose="05000000000000000000" pitchFamily="2" charset="2"/>
              <a:buChar char="Ø"/>
            </a:pPr>
            <a:r>
              <a:rPr lang="cs-CZ" dirty="0"/>
              <a:t>organizační složka státu, </a:t>
            </a:r>
          </a:p>
          <a:p>
            <a:pPr marL="342900" indent="-342900">
              <a:buFont typeface="Wingdings" panose="05000000000000000000" pitchFamily="2" charset="2"/>
              <a:buChar char="Ø"/>
            </a:pPr>
            <a:r>
              <a:rPr lang="cs-CZ" dirty="0"/>
              <a:t>Obec, kraj, dobrovolný svazek obcí, </a:t>
            </a:r>
          </a:p>
          <a:p>
            <a:pPr marL="342900" indent="-342900">
              <a:buFont typeface="Wingdings" panose="05000000000000000000" pitchFamily="2" charset="2"/>
              <a:buChar char="Ø"/>
            </a:pPr>
            <a:r>
              <a:rPr lang="cs-CZ" dirty="0"/>
              <a:t>příspěvková organizace, </a:t>
            </a:r>
          </a:p>
          <a:p>
            <a:pPr marL="342900" indent="-342900">
              <a:buFont typeface="Wingdings" panose="05000000000000000000" pitchFamily="2" charset="2"/>
              <a:buChar char="Ø"/>
            </a:pPr>
            <a:r>
              <a:rPr lang="cs-CZ" dirty="0"/>
              <a:t>státní fond.</a:t>
            </a:r>
          </a:p>
        </p:txBody>
      </p:sp>
      <p:sp>
        <p:nvSpPr>
          <p:cNvPr id="6" name="Obdélník 5"/>
          <p:cNvSpPr/>
          <p:nvPr/>
        </p:nvSpPr>
        <p:spPr>
          <a:xfrm>
            <a:off x="3903024" y="-16891433"/>
            <a:ext cx="4572000" cy="830997"/>
          </a:xfrm>
          <a:prstGeom prst="rect">
            <a:avLst/>
          </a:prstGeom>
        </p:spPr>
        <p:txBody>
          <a:bodyPr>
            <a:spAutoFit/>
          </a:bodyPr>
          <a:lstStyle/>
          <a:p>
            <a:r>
              <a:rPr lang="cs-CZ" dirty="0"/>
              <a:t> </a:t>
            </a:r>
          </a:p>
          <a:p>
            <a:r>
              <a:rPr lang="cs-CZ" dirty="0"/>
              <a:t> </a:t>
            </a:r>
          </a:p>
        </p:txBody>
      </p:sp>
    </p:spTree>
    <p:extLst>
      <p:ext uri="{BB962C8B-B14F-4D97-AF65-F5344CB8AC3E}">
        <p14:creationId xmlns:p14="http://schemas.microsoft.com/office/powerpoint/2010/main" val="10721842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a:solidFill>
                  <a:schemeClr val="tx1"/>
                </a:solidFill>
                <a:effectLst>
                  <a:outerShdw blurRad="38100" dist="38100" dir="2700000" algn="tl">
                    <a:srgbClr val="C0C0C0"/>
                  </a:outerShdw>
                </a:effectLst>
              </a:rPr>
              <a:t>Veřejně prospěšným poplatníkem není</a:t>
            </a:r>
          </a:p>
        </p:txBody>
      </p:sp>
      <p:sp>
        <p:nvSpPr>
          <p:cNvPr id="119811" name="Zástupný symbol pro obsah 2"/>
          <p:cNvSpPr>
            <a:spLocks noGrp="1"/>
          </p:cNvSpPr>
          <p:nvPr>
            <p:ph idx="4294967295"/>
          </p:nvPr>
        </p:nvSpPr>
        <p:spPr/>
        <p:txBody>
          <a:bodyPr/>
          <a:lstStyle/>
          <a:p>
            <a:r>
              <a:rPr lang="cs-CZ" altLang="cs-CZ" b="1" dirty="0"/>
              <a:t>a) obchodní korporace,</a:t>
            </a:r>
          </a:p>
          <a:p>
            <a:r>
              <a:rPr lang="cs-CZ" altLang="cs-CZ" b="1" dirty="0"/>
              <a:t>b) Česká televize, Český rozhlas a Česká tisková kancelář,</a:t>
            </a:r>
          </a:p>
          <a:p>
            <a:r>
              <a:rPr lang="cs-CZ" altLang="cs-CZ" b="1" dirty="0"/>
              <a:t>c) profesní komora nebo poplatník založený za účelem ochrany a hájení podnikatelských zájmů svých členů</a:t>
            </a:r>
          </a:p>
          <a:p>
            <a:r>
              <a:rPr lang="cs-CZ" altLang="cs-CZ" b="1" dirty="0"/>
              <a:t>d) zdravotní pojišťovna,</a:t>
            </a:r>
          </a:p>
          <a:p>
            <a:r>
              <a:rPr lang="cs-CZ" altLang="cs-CZ" b="1" dirty="0"/>
              <a:t>e) společenství vlastníků jednotek a</a:t>
            </a:r>
          </a:p>
          <a:p>
            <a:r>
              <a:rPr lang="cs-CZ" altLang="cs-CZ" b="1" dirty="0"/>
              <a:t>f) rodinná fundace – nadace x nadační fond</a:t>
            </a:r>
          </a:p>
          <a:p>
            <a:endParaRPr lang="cs-CZ" altLang="cs-CZ" b="1" dirty="0"/>
          </a:p>
        </p:txBody>
      </p:sp>
    </p:spTree>
    <p:extLst>
      <p:ext uri="{BB962C8B-B14F-4D97-AF65-F5344CB8AC3E}">
        <p14:creationId xmlns:p14="http://schemas.microsoft.com/office/powerpoint/2010/main" val="1081340085"/>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3F8B402C-AE21-4FCD-9E8A-6E3CF5551653}"/>
              </a:ext>
            </a:extLst>
          </p:cNvPr>
          <p:cNvSpPr/>
          <p:nvPr/>
        </p:nvSpPr>
        <p:spPr>
          <a:xfrm>
            <a:off x="961534" y="1166843"/>
            <a:ext cx="10633435" cy="4154984"/>
          </a:xfrm>
          <a:prstGeom prst="rect">
            <a:avLst/>
          </a:prstGeom>
        </p:spPr>
        <p:txBody>
          <a:bodyPr wrap="square">
            <a:spAutoFit/>
          </a:bodyPr>
          <a:lstStyle/>
          <a:p>
            <a:pPr algn="ctr"/>
            <a:r>
              <a:rPr lang="cs-CZ" b="1" dirty="0">
                <a:solidFill>
                  <a:srgbClr val="7030A0"/>
                </a:solidFill>
                <a:latin typeface="Roboto"/>
              </a:rPr>
              <a:t>REGISTRACE – registrační povinnost</a:t>
            </a:r>
          </a:p>
          <a:p>
            <a:r>
              <a:rPr lang="cs-CZ" dirty="0">
                <a:solidFill>
                  <a:srgbClr val="000000"/>
                </a:solidFill>
                <a:latin typeface="Roboto"/>
              </a:rPr>
              <a:t>Veřejně prospěšný poplatník je povinen podat přihlášku k registraci k dani z příjmů právnických osob u příslušného správce daně do 15 dnů ode dne, </a:t>
            </a:r>
          </a:p>
          <a:p>
            <a:endParaRPr lang="cs-CZ" dirty="0">
              <a:solidFill>
                <a:srgbClr val="000000"/>
              </a:solidFill>
              <a:latin typeface="Roboto"/>
            </a:endParaRPr>
          </a:p>
          <a:p>
            <a:pPr marL="457200" indent="-457200">
              <a:buFont typeface="Arial" panose="020B0604020202020204" pitchFamily="34" charset="0"/>
              <a:buChar char="•"/>
            </a:pPr>
            <a:r>
              <a:rPr lang="cs-CZ" dirty="0">
                <a:solidFill>
                  <a:srgbClr val="000000"/>
                </a:solidFill>
                <a:latin typeface="Roboto"/>
              </a:rPr>
              <a:t>kdy začne vykonávat činnost, která je zdrojem příjmů</a:t>
            </a:r>
          </a:p>
          <a:p>
            <a:pPr marL="457200" indent="-457200">
              <a:buFont typeface="Arial" panose="020B0604020202020204" pitchFamily="34" charset="0"/>
              <a:buChar char="•"/>
            </a:pPr>
            <a:r>
              <a:rPr lang="cs-CZ" dirty="0">
                <a:solidFill>
                  <a:srgbClr val="000000"/>
                </a:solidFill>
                <a:latin typeface="Roboto"/>
              </a:rPr>
              <a:t>začne přijímat příjmy.</a:t>
            </a:r>
          </a:p>
          <a:p>
            <a:endParaRPr lang="cs-CZ" dirty="0">
              <a:solidFill>
                <a:srgbClr val="000000"/>
              </a:solidFill>
              <a:latin typeface="Roboto"/>
            </a:endParaRPr>
          </a:p>
          <a:p>
            <a:r>
              <a:rPr lang="cs-CZ" dirty="0">
                <a:solidFill>
                  <a:srgbClr val="000000"/>
                </a:solidFill>
                <a:latin typeface="Roboto"/>
              </a:rPr>
              <a:t>Veřejně prospěšný poplatník </a:t>
            </a:r>
            <a:r>
              <a:rPr lang="cs-CZ" b="1" i="1" dirty="0">
                <a:solidFill>
                  <a:srgbClr val="000000"/>
                </a:solidFill>
                <a:latin typeface="Roboto"/>
              </a:rPr>
              <a:t>není povinen </a:t>
            </a:r>
            <a:r>
              <a:rPr lang="cs-CZ" dirty="0">
                <a:solidFill>
                  <a:srgbClr val="000000"/>
                </a:solidFill>
                <a:latin typeface="Roboto"/>
              </a:rPr>
              <a:t>podat přihlášku registraci, pokud přijímá pouze příjmy, které nejsou předmětem daně, které jsou od daně osvobozené, nebo z nichž je daň vybíraná srážkou podle zvláštní sazby daně.</a:t>
            </a:r>
          </a:p>
        </p:txBody>
      </p:sp>
    </p:spTree>
    <p:extLst>
      <p:ext uri="{BB962C8B-B14F-4D97-AF65-F5344CB8AC3E}">
        <p14:creationId xmlns:p14="http://schemas.microsoft.com/office/powerpoint/2010/main" val="34416463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9B093FFF-301D-4047-B709-698C2CAEA531}"/>
              </a:ext>
            </a:extLst>
          </p:cNvPr>
          <p:cNvSpPr/>
          <p:nvPr/>
        </p:nvSpPr>
        <p:spPr>
          <a:xfrm>
            <a:off x="669303" y="-310485"/>
            <a:ext cx="11076495" cy="5262979"/>
          </a:xfrm>
          <a:prstGeom prst="rect">
            <a:avLst/>
          </a:prstGeom>
        </p:spPr>
        <p:txBody>
          <a:bodyPr wrap="square">
            <a:spAutoFit/>
          </a:bodyPr>
          <a:lstStyle/>
          <a:p>
            <a:endParaRPr lang="cs-CZ" b="1" dirty="0">
              <a:solidFill>
                <a:srgbClr val="202122"/>
              </a:solidFill>
              <a:latin typeface="Arial" panose="020B0604020202020204" pitchFamily="34" charset="0"/>
            </a:endParaRPr>
          </a:p>
          <a:p>
            <a:endParaRPr lang="cs-CZ" b="1" dirty="0">
              <a:solidFill>
                <a:srgbClr val="202122"/>
              </a:solidFill>
              <a:latin typeface="Arial" panose="020B0604020202020204" pitchFamily="34" charset="0"/>
            </a:endParaRPr>
          </a:p>
          <a:p>
            <a:endParaRPr lang="cs-CZ" b="1" dirty="0">
              <a:solidFill>
                <a:srgbClr val="202122"/>
              </a:solidFill>
              <a:latin typeface="Arial" panose="020B0604020202020204" pitchFamily="34" charset="0"/>
            </a:endParaRPr>
          </a:p>
          <a:p>
            <a:endParaRPr lang="cs-CZ" b="1" dirty="0">
              <a:solidFill>
                <a:srgbClr val="202122"/>
              </a:solidFill>
              <a:latin typeface="Arial" panose="020B0604020202020204" pitchFamily="34" charset="0"/>
            </a:endParaRPr>
          </a:p>
          <a:p>
            <a:endParaRPr lang="cs-CZ" b="1" dirty="0">
              <a:solidFill>
                <a:srgbClr val="202122"/>
              </a:solidFill>
              <a:latin typeface="Arial" panose="020B0604020202020204" pitchFamily="34" charset="0"/>
            </a:endParaRPr>
          </a:p>
          <a:p>
            <a:r>
              <a:rPr lang="cs-CZ" b="1" dirty="0">
                <a:solidFill>
                  <a:srgbClr val="202122"/>
                </a:solidFill>
                <a:latin typeface="Arial" panose="020B0604020202020204" pitchFamily="34" charset="0"/>
              </a:rPr>
              <a:t>                             Investiční fond</a:t>
            </a:r>
            <a:r>
              <a:rPr lang="cs-CZ" dirty="0">
                <a:solidFill>
                  <a:srgbClr val="202122"/>
                </a:solidFill>
                <a:latin typeface="Arial" panose="020B0604020202020204" pitchFamily="34" charset="0"/>
              </a:rPr>
              <a:t> je instituce umožňující</a:t>
            </a:r>
          </a:p>
          <a:p>
            <a:endParaRPr lang="cs-CZ" dirty="0">
              <a:solidFill>
                <a:srgbClr val="202122"/>
              </a:solidFill>
              <a:latin typeface="Arial" panose="020B0604020202020204" pitchFamily="34" charset="0"/>
            </a:endParaRPr>
          </a:p>
          <a:p>
            <a:r>
              <a:rPr lang="cs-CZ" dirty="0">
                <a:solidFill>
                  <a:srgbClr val="202122"/>
                </a:solidFill>
                <a:latin typeface="Arial" panose="020B0604020202020204" pitchFamily="34" charset="0"/>
              </a:rPr>
              <a:t> </a:t>
            </a:r>
            <a:r>
              <a:rPr lang="cs-CZ" b="1" i="1" dirty="0">
                <a:latin typeface="Arial" panose="020B0604020202020204" pitchFamily="34" charset="0"/>
              </a:rPr>
              <a:t>více </a:t>
            </a:r>
            <a:r>
              <a:rPr lang="cs-CZ" b="1" i="1" dirty="0">
                <a:latin typeface="Arial" panose="020B0604020202020204" pitchFamily="34" charset="0"/>
                <a:hlinkClick r:id="rId2" tooltip="Investor">
                  <a:extLst>
                    <a:ext uri="{A12FA001-AC4F-418D-AE19-62706E023703}">
                      <ahyp:hlinkClr xmlns:ahyp="http://schemas.microsoft.com/office/drawing/2018/hyperlinkcolor" val="tx"/>
                    </a:ext>
                  </a:extLst>
                </a:hlinkClick>
              </a:rPr>
              <a:t>investorům</a:t>
            </a:r>
            <a:r>
              <a:rPr lang="cs-CZ" b="1" i="1" dirty="0">
                <a:latin typeface="Arial" panose="020B0604020202020204" pitchFamily="34" charset="0"/>
              </a:rPr>
              <a:t> společné </a:t>
            </a:r>
            <a:r>
              <a:rPr lang="cs-CZ" b="1" i="1" dirty="0">
                <a:latin typeface="Arial" panose="020B0604020202020204" pitchFamily="34" charset="0"/>
                <a:hlinkClick r:id="rId3" tooltip="Investice">
                  <a:extLst>
                    <a:ext uri="{A12FA001-AC4F-418D-AE19-62706E023703}">
                      <ahyp:hlinkClr xmlns:ahyp="http://schemas.microsoft.com/office/drawing/2018/hyperlinkcolor" val="tx"/>
                    </a:ext>
                  </a:extLst>
                </a:hlinkClick>
              </a:rPr>
              <a:t>investování</a:t>
            </a:r>
            <a:r>
              <a:rPr lang="cs-CZ" b="1" i="1" dirty="0">
                <a:latin typeface="Arial" panose="020B0604020202020204" pitchFamily="34" charset="0"/>
              </a:rPr>
              <a:t> peněz s cílem finančního </a:t>
            </a:r>
            <a:r>
              <a:rPr lang="cs-CZ" b="1" i="1" dirty="0">
                <a:latin typeface="Arial" panose="020B0604020202020204" pitchFamily="34" charset="0"/>
                <a:hlinkClick r:id="rId4" tooltip="Zisk">
                  <a:extLst>
                    <a:ext uri="{A12FA001-AC4F-418D-AE19-62706E023703}">
                      <ahyp:hlinkClr xmlns:ahyp="http://schemas.microsoft.com/office/drawing/2018/hyperlinkcolor" val="tx"/>
                    </a:ext>
                  </a:extLst>
                </a:hlinkClick>
              </a:rPr>
              <a:t>zisku</a:t>
            </a:r>
            <a:r>
              <a:rPr lang="cs-CZ" b="1" i="1" dirty="0">
                <a:latin typeface="Arial" panose="020B0604020202020204" pitchFamily="34" charset="0"/>
              </a:rPr>
              <a:t>. Investiční fond je </a:t>
            </a:r>
            <a:r>
              <a:rPr lang="cs-CZ" b="1" i="1" dirty="0">
                <a:latin typeface="Arial" panose="020B0604020202020204" pitchFamily="34" charset="0"/>
                <a:hlinkClick r:id="rId5" tooltip="Právnická osoba">
                  <a:extLst>
                    <a:ext uri="{A12FA001-AC4F-418D-AE19-62706E023703}">
                      <ahyp:hlinkClr xmlns:ahyp="http://schemas.microsoft.com/office/drawing/2018/hyperlinkcolor" val="tx"/>
                    </a:ext>
                  </a:extLst>
                </a:hlinkClick>
              </a:rPr>
              <a:t>právnická osoba</a:t>
            </a:r>
            <a:r>
              <a:rPr lang="cs-CZ" b="1" i="1" dirty="0">
                <a:latin typeface="Arial" panose="020B0604020202020204" pitchFamily="34" charset="0"/>
              </a:rPr>
              <a:t>, může mít různou právní formu, nejčastěji jde asi o </a:t>
            </a:r>
            <a:r>
              <a:rPr lang="cs-CZ" b="1" i="1" dirty="0">
                <a:latin typeface="Arial" panose="020B0604020202020204" pitchFamily="34" charset="0"/>
                <a:hlinkClick r:id="rId6" tooltip="Akciová společnost">
                  <a:extLst>
                    <a:ext uri="{A12FA001-AC4F-418D-AE19-62706E023703}">
                      <ahyp:hlinkClr xmlns:ahyp="http://schemas.microsoft.com/office/drawing/2018/hyperlinkcolor" val="tx"/>
                    </a:ext>
                  </a:extLst>
                </a:hlinkClick>
              </a:rPr>
              <a:t>akciovou společnost</a:t>
            </a:r>
            <a:r>
              <a:rPr lang="cs-CZ" b="1" i="1" dirty="0">
                <a:latin typeface="Arial" panose="020B0604020202020204" pitchFamily="34" charset="0"/>
              </a:rPr>
              <a:t>, </a:t>
            </a:r>
          </a:p>
          <a:p>
            <a:endParaRPr lang="cs-CZ" dirty="0">
              <a:solidFill>
                <a:srgbClr val="202122"/>
              </a:solidFill>
              <a:latin typeface="Arial" panose="020B0604020202020204" pitchFamily="34" charset="0"/>
            </a:endParaRPr>
          </a:p>
          <a:p>
            <a:r>
              <a:rPr lang="cs-CZ" b="1" dirty="0">
                <a:solidFill>
                  <a:srgbClr val="202122"/>
                </a:solidFill>
                <a:latin typeface="Arial" panose="020B0604020202020204" pitchFamily="34" charset="0"/>
              </a:rPr>
              <a:t>zákon č. 240/2013 Sb., o investičních společnostech a investičních fondech, </a:t>
            </a:r>
            <a:r>
              <a:rPr lang="cs-CZ" dirty="0">
                <a:solidFill>
                  <a:srgbClr val="202122"/>
                </a:solidFill>
                <a:latin typeface="Arial" panose="020B0604020202020204" pitchFamily="34" charset="0"/>
              </a:rPr>
              <a:t>přičemž specifickým investičním fondem je </a:t>
            </a:r>
            <a:r>
              <a:rPr lang="cs-CZ" i="1" dirty="0">
                <a:solidFill>
                  <a:srgbClr val="202122"/>
                </a:solidFill>
                <a:latin typeface="Arial" panose="020B0604020202020204" pitchFamily="34" charset="0"/>
              </a:rPr>
              <a:t>zahraniční investiční fond</a:t>
            </a:r>
            <a:r>
              <a:rPr lang="cs-CZ" dirty="0">
                <a:solidFill>
                  <a:srgbClr val="202122"/>
                </a:solidFill>
                <a:latin typeface="Arial" panose="020B0604020202020204" pitchFamily="34" charset="0"/>
              </a:rPr>
              <a:t>, který má sídlo v jiném státě než je Česká republika. </a:t>
            </a:r>
            <a:endParaRPr lang="cs-CZ" dirty="0"/>
          </a:p>
        </p:txBody>
      </p:sp>
    </p:spTree>
    <p:extLst>
      <p:ext uri="{BB962C8B-B14F-4D97-AF65-F5344CB8AC3E}">
        <p14:creationId xmlns:p14="http://schemas.microsoft.com/office/powerpoint/2010/main" val="31202293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C7AAC36D-60D3-49F7-8E52-0E8681AB7112}"/>
              </a:ext>
            </a:extLst>
          </p:cNvPr>
          <p:cNvSpPr/>
          <p:nvPr/>
        </p:nvSpPr>
        <p:spPr>
          <a:xfrm>
            <a:off x="725864" y="2459504"/>
            <a:ext cx="10454326" cy="2677656"/>
          </a:xfrm>
          <a:prstGeom prst="rect">
            <a:avLst/>
          </a:prstGeom>
        </p:spPr>
        <p:txBody>
          <a:bodyPr wrap="square">
            <a:spAutoFit/>
          </a:bodyPr>
          <a:lstStyle/>
          <a:p>
            <a:pPr algn="ctr"/>
            <a:r>
              <a:rPr lang="cs-CZ" sz="3600" b="1" dirty="0"/>
              <a:t>2. Základní investiční fond</a:t>
            </a:r>
          </a:p>
          <a:p>
            <a:pPr algn="ctr"/>
            <a:endParaRPr lang="cs-CZ" sz="3600" b="1" dirty="0"/>
          </a:p>
          <a:p>
            <a:r>
              <a:rPr lang="cs-CZ" dirty="0"/>
              <a:t>Základním investičním fondem se rozumí (mimo jiné, neboť definice je ještě širší) investiční fond podle zákona upravujícího investiční společnosti a investiční fondy, jehož akcie jsou přijaty k obchodování na evropském regulovaném trhu. </a:t>
            </a:r>
          </a:p>
        </p:txBody>
      </p:sp>
    </p:spTree>
    <p:extLst>
      <p:ext uri="{BB962C8B-B14F-4D97-AF65-F5344CB8AC3E}">
        <p14:creationId xmlns:p14="http://schemas.microsoft.com/office/powerpoint/2010/main" val="38772382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665017" y="1173283"/>
            <a:ext cx="11210307" cy="4001095"/>
          </a:xfrm>
          <a:prstGeom prst="rect">
            <a:avLst/>
          </a:prstGeom>
        </p:spPr>
        <p:txBody>
          <a:bodyPr wrap="square">
            <a:spAutoFit/>
          </a:bodyPr>
          <a:lstStyle/>
          <a:p>
            <a:pPr algn="ctr"/>
            <a:r>
              <a:rPr lang="cs-CZ" sz="3600" b="1" dirty="0">
                <a:solidFill>
                  <a:srgbClr val="7030A0"/>
                </a:solidFill>
              </a:rPr>
              <a:t>Základní investiční fond</a:t>
            </a:r>
          </a:p>
          <a:p>
            <a:endParaRPr lang="cs-CZ" sz="1800" dirty="0"/>
          </a:p>
          <a:p>
            <a:pPr marL="342900" indent="-342900">
              <a:buAutoNum type="alphaLcParenR"/>
            </a:pPr>
            <a:r>
              <a:rPr lang="cs-CZ" sz="2000" dirty="0"/>
              <a:t>investiční fond podle zákona upravujícího investiční společnosti a investiční fondy, jehož akcie jsou přijaty k obchodování na evropském regulovaném trhu (podmínky viz zákon 586/1992 Sb., § 17b)</a:t>
            </a:r>
          </a:p>
          <a:p>
            <a:pPr marL="342900" indent="-342900">
              <a:buAutoNum type="alphaLcParenR"/>
            </a:pPr>
            <a:r>
              <a:rPr lang="cs-CZ" sz="2000" b="1" dirty="0"/>
              <a:t>podílový fond</a:t>
            </a:r>
            <a:r>
              <a:rPr lang="cs-CZ" sz="2000" dirty="0"/>
              <a:t> podle zákona upravujícího investiční společnosti a investiční fondy,</a:t>
            </a:r>
          </a:p>
          <a:p>
            <a:pPr marL="342900" indent="-342900">
              <a:buFontTx/>
              <a:buAutoNum type="alphaLcParenR"/>
            </a:pPr>
            <a:r>
              <a:rPr lang="cs-CZ" sz="2000" b="1" dirty="0"/>
              <a:t>investiční fond a </a:t>
            </a:r>
            <a:r>
              <a:rPr lang="cs-CZ" sz="2000" b="1" dirty="0" err="1"/>
              <a:t>podfond</a:t>
            </a:r>
            <a:r>
              <a:rPr lang="cs-CZ" sz="2000" b="1" dirty="0"/>
              <a:t> akciové společnosti </a:t>
            </a:r>
            <a:r>
              <a:rPr lang="cs-CZ" sz="2000" dirty="0"/>
              <a:t>s proměnným základním kapitálem podle zákona upravujícího investiční společnosti a investiční fondy investující v souladu se svým statutem více než 90 % hodnoty svého majetku do … viz zákon 586/1992 Sb., § 17b.</a:t>
            </a:r>
          </a:p>
          <a:p>
            <a:pPr marL="342900" indent="-342900">
              <a:buFontTx/>
              <a:buAutoNum type="alphaLcParenR"/>
            </a:pPr>
            <a:r>
              <a:rPr lang="cs-CZ" sz="2000" b="1" dirty="0"/>
              <a:t>zahraniční investiční fond </a:t>
            </a:r>
            <a:r>
              <a:rPr lang="cs-CZ" sz="2000" dirty="0"/>
              <a:t>srovnatelný s výše uvedenými fondy a splňující podmínky §17 zákona o daních z příjmů.</a:t>
            </a:r>
          </a:p>
          <a:p>
            <a:pPr marL="342900" indent="-342900">
              <a:buAutoNum type="alphaLcParenR"/>
            </a:pPr>
            <a:endParaRPr lang="cs-CZ" sz="2000" dirty="0"/>
          </a:p>
        </p:txBody>
      </p:sp>
    </p:spTree>
    <p:extLst>
      <p:ext uri="{BB962C8B-B14F-4D97-AF65-F5344CB8AC3E}">
        <p14:creationId xmlns:p14="http://schemas.microsoft.com/office/powerpoint/2010/main" val="8915580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1A183B14-611E-405D-B045-657A61F485E6}"/>
              </a:ext>
            </a:extLst>
          </p:cNvPr>
          <p:cNvSpPr/>
          <p:nvPr/>
        </p:nvSpPr>
        <p:spPr>
          <a:xfrm>
            <a:off x="575035" y="1720840"/>
            <a:ext cx="10369485" cy="5632311"/>
          </a:xfrm>
          <a:prstGeom prst="rect">
            <a:avLst/>
          </a:prstGeom>
        </p:spPr>
        <p:txBody>
          <a:bodyPr wrap="square">
            <a:spAutoFit/>
          </a:bodyPr>
          <a:lstStyle/>
          <a:p>
            <a:pPr algn="ctr"/>
            <a:r>
              <a:rPr lang="cs-CZ" b="1" dirty="0">
                <a:solidFill>
                  <a:srgbClr val="7030A0"/>
                </a:solidFill>
              </a:rPr>
              <a:t>Daň z mimořádných zisků tzv. </a:t>
            </a:r>
            <a:r>
              <a:rPr lang="cs-CZ" b="1" dirty="0" err="1">
                <a:solidFill>
                  <a:srgbClr val="7030A0"/>
                </a:solidFill>
              </a:rPr>
              <a:t>windfall</a:t>
            </a:r>
            <a:r>
              <a:rPr lang="cs-CZ" b="1" dirty="0">
                <a:solidFill>
                  <a:srgbClr val="7030A0"/>
                </a:solidFill>
              </a:rPr>
              <a:t> tax</a:t>
            </a:r>
          </a:p>
          <a:p>
            <a:pPr algn="ctr"/>
            <a:r>
              <a:rPr lang="cs-CZ" b="1" dirty="0"/>
              <a:t>Daň z neočekávaných zisků</a:t>
            </a:r>
          </a:p>
          <a:p>
            <a:pPr algn="ctr"/>
            <a:endParaRPr lang="cs-CZ" b="1" dirty="0"/>
          </a:p>
          <a:p>
            <a:r>
              <a:rPr lang="cs-CZ" dirty="0">
                <a:solidFill>
                  <a:srgbClr val="000000"/>
                </a:solidFill>
                <a:latin typeface="Roboto"/>
              </a:rPr>
              <a:t>Právní úprava daně z neočekávaných zisků byla do zákona č. 586/1992 Sb., o daních z příjmů vtělena zákonem č. 366/2022 Sb., kterým se mění zákon č. 235/2004 Sb., o dani z přidané hodnoty, ve znění pozdějších předpisů, zákon č. 586/1992 Sb., o daních z příjmů, ve znění pozdějších předpisů, a některé další zákony, s účinností od 1. 1. 2023.</a:t>
            </a:r>
          </a:p>
          <a:p>
            <a:endParaRPr lang="cs-CZ" dirty="0">
              <a:solidFill>
                <a:srgbClr val="000000"/>
              </a:solidFill>
              <a:latin typeface="Roboto"/>
            </a:endParaRPr>
          </a:p>
          <a:p>
            <a:pPr marL="342900" indent="-342900">
              <a:buFont typeface="Arial" panose="020B0604020202020204" pitchFamily="34" charset="0"/>
              <a:buChar char="•"/>
            </a:pPr>
            <a:r>
              <a:rPr lang="cs-CZ" dirty="0"/>
              <a:t>negativních dopadů války na Ukrajině</a:t>
            </a:r>
          </a:p>
          <a:p>
            <a:pPr marL="342900" indent="-342900">
              <a:buFont typeface="Arial" panose="020B0604020202020204" pitchFamily="34" charset="0"/>
              <a:buChar char="•"/>
            </a:pPr>
            <a:r>
              <a:rPr lang="cs-CZ" dirty="0"/>
              <a:t>enormní nárůstu cen plynu, elektrické energie a ropných produktů, které následně zvyšují ceny dalších produktů z výrobního a zpracovatelského průmyslu, a nárůstu úrokových sazeb. </a:t>
            </a:r>
          </a:p>
          <a:p>
            <a:br>
              <a:rPr lang="cs-CZ" dirty="0"/>
            </a:br>
            <a:endParaRPr lang="cs-CZ" dirty="0"/>
          </a:p>
        </p:txBody>
      </p:sp>
    </p:spTree>
    <p:extLst>
      <p:ext uri="{BB962C8B-B14F-4D97-AF65-F5344CB8AC3E}">
        <p14:creationId xmlns:p14="http://schemas.microsoft.com/office/powerpoint/2010/main" val="22314166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A32CDE49-C358-4906-A738-B3F129AF31B2}"/>
              </a:ext>
            </a:extLst>
          </p:cNvPr>
          <p:cNvSpPr/>
          <p:nvPr/>
        </p:nvSpPr>
        <p:spPr>
          <a:xfrm>
            <a:off x="678730" y="58847"/>
            <a:ext cx="10322350" cy="6370975"/>
          </a:xfrm>
          <a:prstGeom prst="rect">
            <a:avLst/>
          </a:prstGeom>
        </p:spPr>
        <p:txBody>
          <a:bodyPr wrap="square">
            <a:spAutoFit/>
          </a:bodyPr>
          <a:lstStyle/>
          <a:p>
            <a:pPr algn="just"/>
            <a:endParaRPr lang="cs-CZ" b="1" dirty="0">
              <a:solidFill>
                <a:srgbClr val="555555"/>
              </a:solidFill>
              <a:latin typeface="GT Walsheim Pro"/>
            </a:endParaRPr>
          </a:p>
          <a:p>
            <a:pPr algn="just"/>
            <a:endParaRPr lang="cs-CZ" b="1" dirty="0">
              <a:solidFill>
                <a:srgbClr val="555555"/>
              </a:solidFill>
              <a:latin typeface="GT Walsheim Pro"/>
            </a:endParaRPr>
          </a:p>
          <a:p>
            <a:pPr algn="just"/>
            <a:endParaRPr lang="cs-CZ" b="1" dirty="0">
              <a:solidFill>
                <a:srgbClr val="555555"/>
              </a:solidFill>
              <a:latin typeface="GT Walsheim Pro"/>
            </a:endParaRPr>
          </a:p>
          <a:p>
            <a:pPr algn="just"/>
            <a:endParaRPr lang="cs-CZ" b="1" dirty="0">
              <a:solidFill>
                <a:srgbClr val="555555"/>
              </a:solidFill>
              <a:latin typeface="GT Walsheim Pro"/>
            </a:endParaRPr>
          </a:p>
          <a:p>
            <a:pPr algn="just"/>
            <a:r>
              <a:rPr lang="cs-CZ" b="1" dirty="0">
                <a:solidFill>
                  <a:srgbClr val="555555"/>
                </a:solidFill>
                <a:latin typeface="GT Walsheim Pro"/>
              </a:rPr>
              <a:t>Daň z neočekávaných zisků se považuje za samostatnou daň z příjmů právnických osob a správcem této daně je Specializovaný finanční úřad.</a:t>
            </a:r>
          </a:p>
          <a:p>
            <a:pPr algn="just"/>
            <a:endParaRPr lang="cs-CZ" dirty="0">
              <a:solidFill>
                <a:srgbClr val="555555"/>
              </a:solidFill>
              <a:latin typeface="GT Walsheim Pro"/>
            </a:endParaRPr>
          </a:p>
          <a:p>
            <a:pPr marL="342900" indent="-342900" algn="just">
              <a:buFont typeface="Arial" panose="020B0604020202020204" pitchFamily="34" charset="0"/>
              <a:buChar char="•"/>
            </a:pPr>
            <a:r>
              <a:rPr lang="cs-CZ" dirty="0">
                <a:solidFill>
                  <a:srgbClr val="555555"/>
                </a:solidFill>
                <a:latin typeface="GT Walsheim Pro"/>
              </a:rPr>
              <a:t>řeší zdanění nadměrných zisků, které vznikají určitým poplatníkům daně z příjmů právnických osob</a:t>
            </a:r>
          </a:p>
          <a:p>
            <a:pPr marL="342900" indent="-342900" algn="just">
              <a:buFont typeface="Arial" panose="020B0604020202020204" pitchFamily="34" charset="0"/>
              <a:buChar char="•"/>
            </a:pPr>
            <a:r>
              <a:rPr lang="cs-CZ" dirty="0">
                <a:solidFill>
                  <a:srgbClr val="555555"/>
                </a:solidFill>
                <a:latin typeface="GT Walsheim Pro"/>
              </a:rPr>
              <a:t>neřeší </a:t>
            </a:r>
            <a:r>
              <a:rPr lang="cs-CZ" dirty="0" err="1">
                <a:solidFill>
                  <a:srgbClr val="555555"/>
                </a:solidFill>
                <a:latin typeface="GT Walsheim Pro"/>
              </a:rPr>
              <a:t>zastropování</a:t>
            </a:r>
            <a:r>
              <a:rPr lang="cs-CZ" dirty="0">
                <a:solidFill>
                  <a:srgbClr val="555555"/>
                </a:solidFill>
                <a:latin typeface="GT Walsheim Pro"/>
              </a:rPr>
              <a:t> cen plynu, elektrické energie či ropných produktů.</a:t>
            </a:r>
          </a:p>
          <a:p>
            <a:pPr algn="just"/>
            <a:endParaRPr lang="cs-CZ" dirty="0">
              <a:solidFill>
                <a:srgbClr val="555555"/>
              </a:solidFill>
              <a:latin typeface="GT Walsheim Pro"/>
            </a:endParaRPr>
          </a:p>
          <a:p>
            <a:pPr marL="342900" indent="-342900" algn="just">
              <a:buFont typeface="Arial" panose="020B0604020202020204" pitchFamily="34" charset="0"/>
              <a:buChar char="•"/>
            </a:pPr>
            <a:r>
              <a:rPr lang="cs-CZ" i="1" dirty="0">
                <a:solidFill>
                  <a:srgbClr val="555555"/>
                </a:solidFill>
                <a:latin typeface="GT Walsheim Pro"/>
              </a:rPr>
              <a:t>pro účely řešení </a:t>
            </a:r>
            <a:r>
              <a:rPr lang="cs-CZ" i="1" dirty="0" err="1">
                <a:solidFill>
                  <a:srgbClr val="555555"/>
                </a:solidFill>
                <a:latin typeface="GT Walsheim Pro"/>
              </a:rPr>
              <a:t>zastropování</a:t>
            </a:r>
            <a:r>
              <a:rPr lang="cs-CZ" i="1" dirty="0">
                <a:solidFill>
                  <a:srgbClr val="555555"/>
                </a:solidFill>
                <a:latin typeface="GT Walsheim Pro"/>
              </a:rPr>
              <a:t> cen výše uvedených komodit </a:t>
            </a:r>
            <a:r>
              <a:rPr lang="cs-CZ" b="1" i="1" dirty="0">
                <a:solidFill>
                  <a:srgbClr val="555555"/>
                </a:solidFill>
                <a:latin typeface="GT Walsheim Pro"/>
              </a:rPr>
              <a:t>vydala Rada Evropské unie návrh Nařízení Rady </a:t>
            </a:r>
            <a:r>
              <a:rPr lang="cs-CZ" i="1" dirty="0">
                <a:solidFill>
                  <a:srgbClr val="555555"/>
                </a:solidFill>
                <a:latin typeface="GT Walsheim Pro"/>
              </a:rPr>
              <a:t>k nouzové úpravě vysokých cen energií, které by mělo stanovit způsob </a:t>
            </a:r>
            <a:r>
              <a:rPr lang="cs-CZ" i="1" dirty="0" err="1">
                <a:solidFill>
                  <a:srgbClr val="555555"/>
                </a:solidFill>
                <a:latin typeface="GT Walsheim Pro"/>
              </a:rPr>
              <a:t>zastropování</a:t>
            </a:r>
            <a:r>
              <a:rPr lang="cs-CZ" i="1" dirty="0">
                <a:solidFill>
                  <a:srgbClr val="555555"/>
                </a:solidFill>
                <a:latin typeface="GT Walsheim Pro"/>
              </a:rPr>
              <a:t> cen energií na úrovni Evropské unie </a:t>
            </a:r>
          </a:p>
          <a:p>
            <a:pPr marL="342900" indent="-342900" algn="just">
              <a:buFont typeface="Arial" panose="020B0604020202020204" pitchFamily="34" charset="0"/>
              <a:buChar char="•"/>
            </a:pPr>
            <a:r>
              <a:rPr lang="cs-CZ" i="1" dirty="0">
                <a:solidFill>
                  <a:srgbClr val="555555"/>
                </a:solidFill>
                <a:latin typeface="GT Walsheim Pro"/>
              </a:rPr>
              <a:t>způsob přerozdělení daní z nadměrných zisků mezi členskými státy na základě principu solidarity v závislosti na ohrožení ekonomik členských států vysokými cenami energií.   </a:t>
            </a:r>
            <a:endParaRPr lang="cs-CZ" b="0" i="1" dirty="0">
              <a:solidFill>
                <a:srgbClr val="555555"/>
              </a:solidFill>
              <a:effectLst/>
              <a:latin typeface="GT Walsheim Pro"/>
            </a:endParaRPr>
          </a:p>
        </p:txBody>
      </p:sp>
    </p:spTree>
    <p:extLst>
      <p:ext uri="{BB962C8B-B14F-4D97-AF65-F5344CB8AC3E}">
        <p14:creationId xmlns:p14="http://schemas.microsoft.com/office/powerpoint/2010/main" val="30832190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FA7CC7A7-1EEB-403F-9484-3286A506AF01}"/>
              </a:ext>
            </a:extLst>
          </p:cNvPr>
          <p:cNvSpPr/>
          <p:nvPr/>
        </p:nvSpPr>
        <p:spPr>
          <a:xfrm>
            <a:off x="939538" y="139322"/>
            <a:ext cx="10312923" cy="6863417"/>
          </a:xfrm>
          <a:prstGeom prst="rect">
            <a:avLst/>
          </a:prstGeom>
        </p:spPr>
        <p:txBody>
          <a:bodyPr wrap="square">
            <a:spAutoFit/>
          </a:bodyPr>
          <a:lstStyle/>
          <a:p>
            <a:pPr algn="ctr"/>
            <a:r>
              <a:rPr lang="cs-CZ" sz="3200" b="1" dirty="0">
                <a:solidFill>
                  <a:srgbClr val="340264"/>
                </a:solidFill>
                <a:latin typeface="GT Walsheim Pro"/>
              </a:rPr>
              <a:t>3. POPLATNÍK DANĚ Z NEOČEKÁVANÝCH ZISKŮ</a:t>
            </a:r>
          </a:p>
          <a:p>
            <a:pPr algn="just"/>
            <a:r>
              <a:rPr lang="cs-CZ" b="1" u="sng" dirty="0">
                <a:solidFill>
                  <a:srgbClr val="555555"/>
                </a:solidFill>
                <a:latin typeface="GT Walsheim Pro"/>
              </a:rPr>
              <a:t>Poplatník, jenž není bankou nebo těžařem plynu, ropy, uhlí nebo koksárnou</a:t>
            </a:r>
          </a:p>
          <a:p>
            <a:pPr algn="just"/>
            <a:endParaRPr lang="cs-CZ" dirty="0">
              <a:solidFill>
                <a:srgbClr val="555555"/>
              </a:solidFill>
              <a:latin typeface="GT Walsheim Pro"/>
            </a:endParaRPr>
          </a:p>
          <a:p>
            <a:pPr algn="just"/>
            <a:r>
              <a:rPr lang="cs-CZ" b="1" dirty="0">
                <a:solidFill>
                  <a:srgbClr val="555555"/>
                </a:solidFill>
                <a:latin typeface="GT Walsheim Pro"/>
              </a:rPr>
              <a:t>poplatníkem daně z neočekávaných zisků</a:t>
            </a:r>
            <a:r>
              <a:rPr lang="cs-CZ" dirty="0">
                <a:solidFill>
                  <a:srgbClr val="555555"/>
                </a:solidFill>
                <a:latin typeface="GT Walsheim Pro"/>
              </a:rPr>
              <a:t> právnická osoba – jež není banka, které ve zdaňovacím období nebo období, za které se podává daňové přiznání, která alespoň částečně spadají do kalendářních roků 2023 – 2025 (dále jen „</a:t>
            </a:r>
            <a:r>
              <a:rPr lang="cs-CZ" b="1" dirty="0">
                <a:solidFill>
                  <a:srgbClr val="555555"/>
                </a:solidFill>
                <a:latin typeface="GT Walsheim Pro"/>
              </a:rPr>
              <a:t>Období uplatnění daně</a:t>
            </a:r>
            <a:r>
              <a:rPr lang="cs-CZ" dirty="0">
                <a:solidFill>
                  <a:srgbClr val="555555"/>
                </a:solidFill>
                <a:latin typeface="GT Walsheim Pro"/>
              </a:rPr>
              <a:t>“), plynou</a:t>
            </a:r>
            <a:r>
              <a:rPr lang="cs-CZ" b="1" dirty="0">
                <a:solidFill>
                  <a:srgbClr val="555555"/>
                </a:solidFill>
                <a:latin typeface="GT Walsheim Pro"/>
              </a:rPr>
              <a:t> rozhodné příjmy pro daň z neočekávaných zisků ve výši alespoň 50 mil. Kč</a:t>
            </a:r>
            <a:r>
              <a:rPr lang="cs-CZ" dirty="0">
                <a:solidFill>
                  <a:srgbClr val="555555"/>
                </a:solidFill>
                <a:latin typeface="GT Walsheim Pro"/>
              </a:rPr>
              <a:t> a která</a:t>
            </a:r>
          </a:p>
          <a:p>
            <a:r>
              <a:rPr lang="cs-CZ" b="1" dirty="0"/>
              <a:t>a)</a:t>
            </a:r>
            <a:r>
              <a:rPr lang="cs-CZ" dirty="0"/>
              <a:t>    je v období uplatnění daně z neočekávaných zisků </a:t>
            </a:r>
            <a:r>
              <a:rPr lang="cs-CZ" b="1" dirty="0"/>
              <a:t>součástí skupiny podniků s neočekávanými zisky</a:t>
            </a:r>
            <a:r>
              <a:rPr lang="cs-CZ" dirty="0"/>
              <a:t>, tj. skupiny podniků podle zákona upravujícího mezinárodní spolupráci při správě daní (bez bank), pokud úhrn rozhodných příjmů pro daň z neočekávaných zisků poplatníků, kteří jsou součástí této skupiny, za první vykazované účetní období skončené od 1. ledna 2021 dosáhne 2 mld. Kč,</a:t>
            </a:r>
          </a:p>
          <a:p>
            <a:r>
              <a:rPr lang="cs-CZ" dirty="0"/>
              <a:t>nebo</a:t>
            </a:r>
          </a:p>
          <a:p>
            <a:r>
              <a:rPr lang="cs-CZ" b="1" dirty="0"/>
              <a:t>b) </a:t>
            </a:r>
            <a:r>
              <a:rPr lang="cs-CZ" dirty="0"/>
              <a:t>   </a:t>
            </a:r>
            <a:r>
              <a:rPr lang="cs-CZ" b="1" dirty="0"/>
              <a:t>měla rozhodné příjmy pro daň z neočekávaných zisků ve výši alespoň 2 mld. Kč </a:t>
            </a:r>
            <a:r>
              <a:rPr lang="cs-CZ" dirty="0"/>
              <a:t>za první účetní období skončené od 1. ledna 2021. </a:t>
            </a:r>
          </a:p>
          <a:p>
            <a:pPr algn="just"/>
            <a:endParaRPr lang="cs-CZ" b="0" i="0" dirty="0">
              <a:solidFill>
                <a:srgbClr val="555555"/>
              </a:solidFill>
              <a:effectLst/>
              <a:latin typeface="GT Walsheim Pro"/>
            </a:endParaRPr>
          </a:p>
        </p:txBody>
      </p:sp>
    </p:spTree>
    <p:extLst>
      <p:ext uri="{BB962C8B-B14F-4D97-AF65-F5344CB8AC3E}">
        <p14:creationId xmlns:p14="http://schemas.microsoft.com/office/powerpoint/2010/main" val="1987638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2065152" y="1329410"/>
            <a:ext cx="7285038"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FFCC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600" dirty="0">
                <a:solidFill>
                  <a:schemeClr val="tx1"/>
                </a:solidFill>
                <a:effectLst>
                  <a:outerShdw blurRad="38100" dist="38100" dir="2700000" algn="tl">
                    <a:srgbClr val="C0C0C0"/>
                  </a:outerShdw>
                </a:effectLst>
              </a:rPr>
              <a:t>PRAMENY</a:t>
            </a:r>
            <a:r>
              <a:rPr lang="cs-CZ" altLang="cs-CZ" sz="3600" dirty="0">
                <a:solidFill>
                  <a:schemeClr val="tx1"/>
                </a:solidFill>
                <a:effectLst>
                  <a:outerShdw blurRad="38100" dist="38100" dir="2700000" algn="tl">
                    <a:srgbClr val="C0C0C0"/>
                  </a:outerShdw>
                </a:effectLst>
              </a:rPr>
              <a:t> právní úpravy</a:t>
            </a:r>
            <a:endParaRPr lang="en-GB" altLang="cs-CZ" dirty="0">
              <a:solidFill>
                <a:schemeClr val="tx1"/>
              </a:solidFill>
              <a:effectLst>
                <a:outerShdw blurRad="38100" dist="38100" dir="2700000" algn="tl">
                  <a:srgbClr val="C0C0C0"/>
                </a:outerShdw>
              </a:effectLst>
            </a:endParaRPr>
          </a:p>
        </p:txBody>
      </p:sp>
      <p:sp>
        <p:nvSpPr>
          <p:cNvPr id="7171" name="Rectangle 3"/>
          <p:cNvSpPr>
            <a:spLocks noGrp="1" noChangeArrowheads="1"/>
          </p:cNvSpPr>
          <p:nvPr>
            <p:ph type="body" idx="4294967295"/>
          </p:nvPr>
        </p:nvSpPr>
        <p:spPr>
          <a:xfrm>
            <a:off x="452487" y="2382838"/>
            <a:ext cx="9801178" cy="3557000"/>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spAutoFit/>
          </a:bodyPr>
          <a:lstStyle/>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u="sng" dirty="0" err="1"/>
              <a:t>Zákon</a:t>
            </a:r>
            <a:r>
              <a:rPr lang="en-GB" altLang="cs-CZ" sz="2500" b="1" i="1" u="sng" dirty="0"/>
              <a:t> č. 586/1992Sb.,</a:t>
            </a:r>
            <a:r>
              <a:rPr lang="en-GB" altLang="cs-CZ" sz="2500" b="1" i="1" dirty="0"/>
              <a:t> o </a:t>
            </a:r>
            <a:r>
              <a:rPr lang="en-GB" altLang="cs-CZ" sz="2500" b="1" i="1" dirty="0" err="1"/>
              <a:t>daních</a:t>
            </a:r>
            <a:r>
              <a:rPr lang="en-GB" altLang="cs-CZ" sz="2500" b="1" i="1" dirty="0"/>
              <a:t> z </a:t>
            </a:r>
            <a:r>
              <a:rPr lang="en-GB" altLang="cs-CZ" sz="2500" b="1" i="1" dirty="0" err="1"/>
              <a:t>příjmů</a:t>
            </a:r>
            <a:r>
              <a:rPr lang="en-GB" altLang="cs-CZ" sz="2500" b="1" i="1" dirty="0"/>
              <a:t>, </a:t>
            </a:r>
            <a:r>
              <a:rPr lang="en-GB" altLang="cs-CZ" sz="2500" b="1" i="1" dirty="0" err="1"/>
              <a:t>ve</a:t>
            </a:r>
            <a:r>
              <a:rPr lang="en-GB" altLang="cs-CZ" sz="2500" b="1" i="1" dirty="0"/>
              <a:t> </a:t>
            </a:r>
            <a:r>
              <a:rPr lang="en-GB" altLang="cs-CZ" sz="2500" b="1" i="1" dirty="0" err="1"/>
              <a:t>znění</a:t>
            </a:r>
            <a:r>
              <a:rPr lang="en-GB" altLang="cs-CZ" sz="2500" b="1" i="1" dirty="0"/>
              <a:t> </a:t>
            </a:r>
            <a:r>
              <a:rPr lang="en-GB" altLang="cs-CZ" sz="2500" b="1" i="1" dirty="0" err="1"/>
              <a:t>pozdějších</a:t>
            </a:r>
            <a:r>
              <a:rPr lang="en-GB" altLang="cs-CZ" sz="2500" b="1" i="1" dirty="0"/>
              <a:t> </a:t>
            </a:r>
            <a:r>
              <a:rPr lang="en-GB" altLang="cs-CZ" sz="2500" b="1" i="1" dirty="0" err="1"/>
              <a:t>předpisů</a:t>
            </a:r>
            <a:endParaRPr lang="en-GB" altLang="cs-CZ" sz="2500" b="1" i="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u="sng" dirty="0" err="1"/>
              <a:t>Zákon</a:t>
            </a:r>
            <a:r>
              <a:rPr lang="en-GB" altLang="cs-CZ" sz="2500" b="1" i="1" u="sng" dirty="0"/>
              <a:t> č. 593/1992 Sb.,</a:t>
            </a:r>
            <a:r>
              <a:rPr lang="en-GB" altLang="cs-CZ" sz="2500" b="1" i="1" dirty="0"/>
              <a:t> o </a:t>
            </a:r>
            <a:r>
              <a:rPr lang="en-GB" altLang="cs-CZ" sz="2500" b="1" i="1" dirty="0" err="1"/>
              <a:t>rezervách</a:t>
            </a:r>
            <a:r>
              <a:rPr lang="en-GB" altLang="cs-CZ" sz="2500" b="1" i="1" dirty="0"/>
              <a:t> pro </a:t>
            </a:r>
            <a:r>
              <a:rPr lang="en-GB" altLang="cs-CZ" sz="2500" b="1" i="1" dirty="0" err="1"/>
              <a:t>zjištění</a:t>
            </a:r>
            <a:r>
              <a:rPr lang="en-GB" altLang="cs-CZ" sz="2500" b="1" i="1" dirty="0"/>
              <a:t> </a:t>
            </a:r>
            <a:r>
              <a:rPr lang="en-GB" altLang="cs-CZ" sz="2500" b="1" i="1" dirty="0" err="1"/>
              <a:t>základu</a:t>
            </a:r>
            <a:r>
              <a:rPr lang="en-GB" altLang="cs-CZ" sz="2500" b="1" i="1" dirty="0"/>
              <a:t> </a:t>
            </a:r>
            <a:r>
              <a:rPr lang="en-GB" altLang="cs-CZ" sz="2500" b="1" i="1" dirty="0" err="1"/>
              <a:t>daně</a:t>
            </a:r>
            <a:r>
              <a:rPr lang="en-GB" altLang="cs-CZ" sz="2500" b="1" i="1" dirty="0"/>
              <a:t> z </a:t>
            </a:r>
            <a:r>
              <a:rPr lang="en-GB" altLang="cs-CZ" sz="2500" b="1" i="1" dirty="0" err="1"/>
              <a:t>příjmů</a:t>
            </a:r>
            <a:r>
              <a:rPr lang="en-GB" altLang="cs-CZ" sz="2500" b="1" i="1" dirty="0"/>
              <a:t>, </a:t>
            </a:r>
            <a:r>
              <a:rPr lang="en-GB" altLang="cs-CZ" sz="2500" b="1" i="1" dirty="0" err="1"/>
              <a:t>ve</a:t>
            </a:r>
            <a:r>
              <a:rPr lang="en-GB" altLang="cs-CZ" sz="2500" b="1" i="1" dirty="0"/>
              <a:t> </a:t>
            </a:r>
            <a:r>
              <a:rPr lang="en-GB" altLang="cs-CZ" sz="2500" b="1" i="1" dirty="0" err="1"/>
              <a:t>znění</a:t>
            </a:r>
            <a:r>
              <a:rPr lang="en-GB" altLang="cs-CZ" sz="2500" b="1" i="1" dirty="0"/>
              <a:t> </a:t>
            </a:r>
            <a:r>
              <a:rPr lang="en-GB" altLang="cs-CZ" sz="2500" b="1" i="1" dirty="0" err="1"/>
              <a:t>pozdějších</a:t>
            </a:r>
            <a:r>
              <a:rPr lang="en-GB" altLang="cs-CZ" sz="2500" b="1" i="1" dirty="0"/>
              <a:t> </a:t>
            </a:r>
            <a:r>
              <a:rPr lang="en-GB" altLang="cs-CZ" sz="2500" b="1" i="1" dirty="0" err="1"/>
              <a:t>předpisů</a:t>
            </a:r>
            <a:r>
              <a:rPr lang="en-GB" altLang="cs-CZ" sz="2500" b="1" i="1" dirty="0"/>
              <a:t>.</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u="sng" dirty="0" err="1"/>
              <a:t>Zákon</a:t>
            </a:r>
            <a:r>
              <a:rPr lang="en-GB" altLang="cs-CZ" sz="2500" b="1" i="1" u="sng" dirty="0"/>
              <a:t> č. </a:t>
            </a:r>
            <a:r>
              <a:rPr lang="cs-CZ" altLang="cs-CZ" sz="2500" b="1" i="1" u="sng" dirty="0"/>
              <a:t>280/2009</a:t>
            </a:r>
            <a:r>
              <a:rPr lang="en-GB" altLang="cs-CZ" sz="2500" b="1" i="1" u="sng" dirty="0"/>
              <a:t> Sb.,</a:t>
            </a:r>
            <a:r>
              <a:rPr lang="en-GB" altLang="cs-CZ" sz="2500" b="1" i="1" dirty="0"/>
              <a:t> </a:t>
            </a:r>
            <a:r>
              <a:rPr lang="cs-CZ" altLang="cs-CZ" sz="2500" b="1" i="1" dirty="0"/>
              <a:t>Daňový řád</a:t>
            </a:r>
            <a:r>
              <a:rPr lang="en-GB" altLang="cs-CZ" sz="2500" b="1" i="1" dirty="0"/>
              <a:t>, </a:t>
            </a:r>
            <a:r>
              <a:rPr lang="en-GB" altLang="cs-CZ" sz="2500" b="1" i="1" dirty="0" err="1"/>
              <a:t>ve</a:t>
            </a:r>
            <a:r>
              <a:rPr lang="en-GB" altLang="cs-CZ" sz="2500" b="1" i="1" dirty="0"/>
              <a:t> </a:t>
            </a:r>
            <a:r>
              <a:rPr lang="en-GB" altLang="cs-CZ" sz="2500" b="1" i="1" dirty="0" err="1"/>
              <a:t>znění</a:t>
            </a:r>
            <a:r>
              <a:rPr lang="en-GB" altLang="cs-CZ" sz="2500" b="1" i="1" dirty="0"/>
              <a:t> </a:t>
            </a:r>
            <a:r>
              <a:rPr lang="en-GB" altLang="cs-CZ" sz="2500" b="1" i="1" dirty="0" err="1"/>
              <a:t>pozdějších</a:t>
            </a:r>
            <a:r>
              <a:rPr lang="en-GB" altLang="cs-CZ" sz="2500" b="1" i="1" dirty="0"/>
              <a:t> </a:t>
            </a:r>
            <a:r>
              <a:rPr lang="en-GB" altLang="cs-CZ" sz="2500" b="1" i="1" dirty="0" err="1"/>
              <a:t>předpisů</a:t>
            </a:r>
            <a:r>
              <a:rPr lang="en-GB" altLang="cs-CZ" sz="2500" b="1" i="1" dirty="0"/>
              <a:t>.</a:t>
            </a:r>
            <a:endParaRPr lang="cs-CZ" altLang="cs-CZ" sz="2500" b="1" i="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500" b="1" i="1" u="sng" dirty="0"/>
              <a:t>Zákon 235/2004 Sb</a:t>
            </a:r>
            <a:r>
              <a:rPr lang="cs-CZ" altLang="cs-CZ" sz="2500" b="1" i="1" dirty="0"/>
              <a:t>., o DPH, v platném znění</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500" b="1" i="1" dirty="0"/>
              <a:t>Zákon 563/1991 Sb., o účetnictví, v platném znění</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500" b="1" i="1" dirty="0"/>
              <a:t>Zákon 634/2004 Sb., o správních poplatcích, v platném znění</a:t>
            </a:r>
            <a:endParaRPr lang="en-GB" altLang="cs-CZ" sz="2500" b="1" i="1" dirty="0"/>
          </a:p>
        </p:txBody>
      </p:sp>
    </p:spTree>
    <p:extLst>
      <p:ext uri="{BB962C8B-B14F-4D97-AF65-F5344CB8AC3E}">
        <p14:creationId xmlns:p14="http://schemas.microsoft.com/office/powerpoint/2010/main" val="32531435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6466A7D5-BA20-41D2-B1EF-57F7A61CECE2}"/>
              </a:ext>
            </a:extLst>
          </p:cNvPr>
          <p:cNvSpPr/>
          <p:nvPr/>
        </p:nvSpPr>
        <p:spPr>
          <a:xfrm>
            <a:off x="744717" y="-125819"/>
            <a:ext cx="10473179" cy="7109639"/>
          </a:xfrm>
          <a:prstGeom prst="rect">
            <a:avLst/>
          </a:prstGeom>
        </p:spPr>
        <p:txBody>
          <a:bodyPr wrap="square">
            <a:spAutoFit/>
          </a:bodyPr>
          <a:lstStyle/>
          <a:p>
            <a:pPr algn="just"/>
            <a:endParaRPr lang="cs-CZ" dirty="0">
              <a:solidFill>
                <a:srgbClr val="555555"/>
              </a:solidFill>
              <a:latin typeface="GT Walsheim Pro"/>
            </a:endParaRPr>
          </a:p>
          <a:p>
            <a:pPr algn="ctr"/>
            <a:r>
              <a:rPr lang="cs-CZ" b="1" i="1" dirty="0" err="1">
                <a:latin typeface="GT Walsheim Pro"/>
              </a:rPr>
              <a:t>Blížeji</a:t>
            </a:r>
            <a:r>
              <a:rPr lang="cs-CZ" b="1" i="1" dirty="0">
                <a:latin typeface="GT Walsheim Pro"/>
              </a:rPr>
              <a:t> </a:t>
            </a:r>
          </a:p>
          <a:p>
            <a:pPr algn="just"/>
            <a:endParaRPr lang="cs-CZ" dirty="0">
              <a:solidFill>
                <a:srgbClr val="555555"/>
              </a:solidFill>
              <a:latin typeface="GT Walsheim Pro"/>
            </a:endParaRPr>
          </a:p>
          <a:p>
            <a:r>
              <a:rPr lang="cs-CZ" dirty="0">
                <a:latin typeface="GT Walsheim Pro"/>
              </a:rPr>
              <a:t>Pokud tedy právnická osoba vykonává výše uvedené rozhodné činnosti (má tyto zapsány v Registru ekonomických subjektů ČSÚ) a zároveň dosáhne z těchto činností v Období uplatnění daně ročního čistého obratu ve výši min. 50 mil. Kč, </a:t>
            </a:r>
            <a:r>
              <a:rPr lang="cs-CZ" b="1" dirty="0">
                <a:latin typeface="GT Walsheim Pro"/>
              </a:rPr>
              <a:t>splní tak základní předpoklad</a:t>
            </a:r>
            <a:r>
              <a:rPr lang="cs-CZ" dirty="0">
                <a:latin typeface="GT Walsheim Pro"/>
              </a:rPr>
              <a:t> z výše uvedené definice poplatníka daně z neočekávaných zisků. </a:t>
            </a:r>
          </a:p>
          <a:p>
            <a:endParaRPr lang="cs-CZ" dirty="0">
              <a:latin typeface="GT Walsheim Pro"/>
            </a:endParaRPr>
          </a:p>
          <a:p>
            <a:r>
              <a:rPr lang="cs-CZ" b="1" dirty="0">
                <a:latin typeface="GT Walsheim Pro"/>
              </a:rPr>
              <a:t>Nicméně, aby taková právnická osoba byla považována za poplatníka daně z neočekávaných zisků musí navíc </a:t>
            </a:r>
            <a:r>
              <a:rPr lang="cs-CZ" b="1" u="sng" dirty="0">
                <a:latin typeface="GT Walsheim Pro"/>
              </a:rPr>
              <a:t>sama </a:t>
            </a:r>
            <a:r>
              <a:rPr lang="cs-CZ" b="1" dirty="0">
                <a:latin typeface="GT Walsheim Pro"/>
              </a:rPr>
              <a:t>nebo </a:t>
            </a:r>
            <a:r>
              <a:rPr lang="cs-CZ" b="1" u="sng" dirty="0">
                <a:latin typeface="GT Walsheim Pro"/>
              </a:rPr>
              <a:t>spolu s ostatními poplatníky v rámci Skupiny podniků</a:t>
            </a:r>
            <a:r>
              <a:rPr lang="cs-CZ" b="1" dirty="0">
                <a:latin typeface="GT Walsheim Pro"/>
              </a:rPr>
              <a:t> dosáhnout ročního čistého obratu z rozhodných činností ve výši</a:t>
            </a:r>
            <a:br>
              <a:rPr lang="cs-CZ" dirty="0">
                <a:latin typeface="GT Walsheim Pro"/>
              </a:rPr>
            </a:br>
            <a:r>
              <a:rPr lang="cs-CZ" b="1" dirty="0">
                <a:latin typeface="GT Walsheim Pro"/>
              </a:rPr>
              <a:t>min. 2 mld. Kč.</a:t>
            </a:r>
          </a:p>
          <a:p>
            <a:endParaRPr lang="cs-CZ" dirty="0">
              <a:latin typeface="GT Walsheim Pro"/>
            </a:endParaRPr>
          </a:p>
          <a:p>
            <a:pPr algn="just"/>
            <a:r>
              <a:rPr lang="cs-CZ" dirty="0">
                <a:latin typeface="GT Walsheim Pro"/>
              </a:rPr>
              <a:t>Pokud tedy sama právnická osoba dosáhne v Období uplatnění daně ročního čistého obratu z rozhodných činností ve výši min. 2 mld. Kč, stane se sama poplatníkem daně z neočekávaných zisků. </a:t>
            </a:r>
          </a:p>
          <a:p>
            <a:pPr algn="just"/>
            <a:endParaRPr lang="cs-CZ" b="0" i="0" dirty="0">
              <a:effectLst/>
              <a:latin typeface="GT Walsheim Pro"/>
            </a:endParaRPr>
          </a:p>
          <a:p>
            <a:pPr algn="just"/>
            <a:endParaRPr lang="cs-CZ" b="0" i="0" dirty="0">
              <a:effectLst/>
              <a:latin typeface="GT Walsheim Pro"/>
            </a:endParaRPr>
          </a:p>
        </p:txBody>
      </p:sp>
    </p:spTree>
    <p:extLst>
      <p:ext uri="{BB962C8B-B14F-4D97-AF65-F5344CB8AC3E}">
        <p14:creationId xmlns:p14="http://schemas.microsoft.com/office/powerpoint/2010/main" val="28054681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601B01BA-1520-43A7-91AA-AF2AF4E4373A}"/>
              </a:ext>
            </a:extLst>
          </p:cNvPr>
          <p:cNvSpPr/>
          <p:nvPr/>
        </p:nvSpPr>
        <p:spPr>
          <a:xfrm>
            <a:off x="603315" y="-352062"/>
            <a:ext cx="11462994" cy="6924973"/>
          </a:xfrm>
          <a:prstGeom prst="rect">
            <a:avLst/>
          </a:prstGeom>
        </p:spPr>
        <p:txBody>
          <a:bodyPr wrap="square">
            <a:spAutoFit/>
          </a:bodyPr>
          <a:lstStyle/>
          <a:p>
            <a:pPr algn="just"/>
            <a:endParaRPr lang="cs-CZ" dirty="0">
              <a:solidFill>
                <a:srgbClr val="555555"/>
              </a:solidFill>
              <a:latin typeface="GT Walsheim Pro"/>
            </a:endParaRPr>
          </a:p>
          <a:p>
            <a:pPr algn="just"/>
            <a:r>
              <a:rPr lang="cs-CZ" sz="2800" dirty="0">
                <a:latin typeface="GT Walsheim Pro"/>
              </a:rPr>
              <a:t>V případě, že je právnická osoba součástí Skupiny podniků, jež z rozhodných činností dosáhne v Období uplatnění daně ročního čistého obratu z rozhodných činností ve výši min. 2 mld. Kč., pak se taková právnická osoba stane rovněž poplatníkem daně z neočekávaných zisků, pouze pokud sama z těchto rozhodných činností dosáhne rozhodných příjmů ve výši min. 50 mil. Kč. </a:t>
            </a:r>
          </a:p>
          <a:p>
            <a:pPr algn="ctr"/>
            <a:endParaRPr lang="cs-CZ" sz="2800" b="1" dirty="0">
              <a:latin typeface="GT Walsheim Pro"/>
            </a:endParaRPr>
          </a:p>
          <a:p>
            <a:pPr algn="ctr"/>
            <a:r>
              <a:rPr lang="cs-CZ" sz="2800" b="1" dirty="0">
                <a:latin typeface="GT Walsheim Pro"/>
              </a:rPr>
              <a:t>Negativní vymezení poplatníka</a:t>
            </a:r>
          </a:p>
          <a:p>
            <a:pPr algn="just"/>
            <a:r>
              <a:rPr lang="cs-CZ" sz="2800" dirty="0">
                <a:latin typeface="GT Walsheim Pro"/>
              </a:rPr>
              <a:t>Pokud je právnická osoba součástí Skupiny podniků, jež dosáhla jako celek rozhodných příjmů alespoň 2 mld. Kč, nicméně sama tato právnická osoba: </a:t>
            </a:r>
          </a:p>
          <a:p>
            <a:pPr algn="just">
              <a:buFont typeface="Arial" panose="020B0604020202020204" pitchFamily="34" charset="0"/>
              <a:buChar char="•"/>
            </a:pPr>
            <a:r>
              <a:rPr lang="cs-CZ" sz="2800" dirty="0">
                <a:latin typeface="GT Walsheim Pro"/>
              </a:rPr>
              <a:t>nevykonává rozhodné činnosti, nebo </a:t>
            </a:r>
          </a:p>
          <a:p>
            <a:pPr algn="just">
              <a:buFont typeface="Arial" panose="020B0604020202020204" pitchFamily="34" charset="0"/>
              <a:buChar char="•"/>
            </a:pPr>
            <a:r>
              <a:rPr lang="cs-CZ" sz="2800" dirty="0">
                <a:latin typeface="GT Walsheim Pro"/>
              </a:rPr>
              <a:t>rozhodné činnosti vykonává, ale nedosáhla v Období uplatnění daně rozhodných příjmů ve výši min. 50 mil. Kč,</a:t>
            </a:r>
          </a:p>
          <a:p>
            <a:pPr algn="just"/>
            <a:r>
              <a:rPr lang="cs-CZ" sz="2800" dirty="0">
                <a:latin typeface="GT Walsheim Pro"/>
              </a:rPr>
              <a:t>pak se taková </a:t>
            </a:r>
            <a:r>
              <a:rPr lang="cs-CZ" sz="2800" b="1" u="sng" dirty="0">
                <a:latin typeface="GT Walsheim Pro"/>
              </a:rPr>
              <a:t>právnická osoba nestává poplatníkem daně z neočekávaných zisků.</a:t>
            </a:r>
            <a:endParaRPr lang="cs-CZ" sz="2800" b="1" i="0" u="sng" dirty="0">
              <a:effectLst/>
              <a:latin typeface="GT Walsheim Pro"/>
            </a:endParaRPr>
          </a:p>
        </p:txBody>
      </p:sp>
    </p:spTree>
    <p:extLst>
      <p:ext uri="{BB962C8B-B14F-4D97-AF65-F5344CB8AC3E}">
        <p14:creationId xmlns:p14="http://schemas.microsoft.com/office/powerpoint/2010/main" val="24176751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CBCAB9FD-B4B3-44AB-A204-062283F5EDEE}"/>
              </a:ext>
            </a:extLst>
          </p:cNvPr>
          <p:cNvSpPr/>
          <p:nvPr/>
        </p:nvSpPr>
        <p:spPr>
          <a:xfrm>
            <a:off x="980387" y="1166843"/>
            <a:ext cx="10265789" cy="5016758"/>
          </a:xfrm>
          <a:prstGeom prst="rect">
            <a:avLst/>
          </a:prstGeom>
        </p:spPr>
        <p:txBody>
          <a:bodyPr wrap="square">
            <a:spAutoFit/>
          </a:bodyPr>
          <a:lstStyle/>
          <a:p>
            <a:pPr algn="ctr"/>
            <a:r>
              <a:rPr lang="cs-CZ" sz="3200" b="1" u="sng" dirty="0">
                <a:solidFill>
                  <a:srgbClr val="555555"/>
                </a:solidFill>
                <a:latin typeface="GT Walsheim Pro"/>
              </a:rPr>
              <a:t>Banky</a:t>
            </a:r>
            <a:endParaRPr lang="cs-CZ" sz="3200" dirty="0">
              <a:solidFill>
                <a:srgbClr val="555555"/>
              </a:solidFill>
              <a:latin typeface="GT Walsheim Pro"/>
            </a:endParaRPr>
          </a:p>
          <a:p>
            <a:pPr algn="just"/>
            <a:r>
              <a:rPr lang="cs-CZ" sz="3200" dirty="0">
                <a:latin typeface="GT Walsheim Pro"/>
              </a:rPr>
              <a:t>Poplatníkem daně z neočekávaných zisků je také poplatník daně z příjmů právnických osob, kterému ve zdaňovacím období nebo období, za které se podává daňové přiznání, která alespoň částečně spadají do období uplatnění daně z neočekávaných zisků, plynou rozhodné příjmy pro daň z neočekávaných zisků výši alespoň 50 mil. Kč a který je </a:t>
            </a:r>
            <a:r>
              <a:rPr lang="cs-CZ" sz="3200" b="1" dirty="0">
                <a:latin typeface="GT Walsheim Pro"/>
              </a:rPr>
              <a:t>bankou a měl rozhodné příjmy pro daň z neočekávaných zisků ve výši alespoň 6 mld. Kč za první účetní období skončené od 1. ledna 2021</a:t>
            </a:r>
            <a:r>
              <a:rPr lang="cs-CZ" sz="3200" dirty="0">
                <a:latin typeface="GT Walsheim Pro"/>
              </a:rPr>
              <a:t>.</a:t>
            </a:r>
            <a:endParaRPr lang="cs-CZ" sz="3200" b="0" i="0" dirty="0">
              <a:effectLst/>
              <a:latin typeface="GT Walsheim Pro"/>
            </a:endParaRPr>
          </a:p>
        </p:txBody>
      </p:sp>
    </p:spTree>
    <p:extLst>
      <p:ext uri="{BB962C8B-B14F-4D97-AF65-F5344CB8AC3E}">
        <p14:creationId xmlns:p14="http://schemas.microsoft.com/office/powerpoint/2010/main" val="42629661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20F6FBC5-C7FF-4F79-8119-6157EC0EE979}"/>
              </a:ext>
            </a:extLst>
          </p:cNvPr>
          <p:cNvSpPr/>
          <p:nvPr/>
        </p:nvSpPr>
        <p:spPr>
          <a:xfrm>
            <a:off x="939538" y="982177"/>
            <a:ext cx="10312923" cy="5755422"/>
          </a:xfrm>
          <a:prstGeom prst="rect">
            <a:avLst/>
          </a:prstGeom>
        </p:spPr>
        <p:txBody>
          <a:bodyPr wrap="square">
            <a:spAutoFit/>
          </a:bodyPr>
          <a:lstStyle/>
          <a:p>
            <a:pPr algn="ctr"/>
            <a:r>
              <a:rPr lang="cs-CZ" sz="3200" b="1" u="sng" dirty="0">
                <a:latin typeface="GT Walsheim Pro"/>
              </a:rPr>
              <a:t>Těžaři uhlí, ropy, zemního plynu a koksárny</a:t>
            </a:r>
            <a:endParaRPr lang="cs-CZ" sz="3200" dirty="0">
              <a:latin typeface="GT Walsheim Pro"/>
            </a:endParaRPr>
          </a:p>
          <a:p>
            <a:pPr algn="just"/>
            <a:endParaRPr lang="cs-CZ" sz="2800" dirty="0">
              <a:latin typeface="GT Walsheim Pro"/>
            </a:endParaRPr>
          </a:p>
          <a:p>
            <a:pPr algn="just"/>
            <a:r>
              <a:rPr lang="cs-CZ" sz="2800" dirty="0">
                <a:latin typeface="GT Walsheim Pro"/>
              </a:rPr>
              <a:t>Poplatníkem daně z neočekávaných zisků je také poplatník daně z příjmů právnických osob, kterému ve zdaňovacím období nebo období, za které se podává daňové přiznání, která alespoň částečně spadají do období uplatnění daně z neočekávaných zisků, plynou rozhodné příjmy pro daň z neočekávaných zisků ve výši alespoň 50 mil. Kč z následujících činností: </a:t>
            </a:r>
          </a:p>
          <a:p>
            <a:pPr algn="just"/>
            <a:endParaRPr lang="cs-CZ" sz="2800" dirty="0">
              <a:latin typeface="GT Walsheim Pro"/>
            </a:endParaRPr>
          </a:p>
          <a:p>
            <a:pPr algn="just">
              <a:buFont typeface="Arial" panose="020B0604020202020204" pitchFamily="34" charset="0"/>
              <a:buChar char="•"/>
            </a:pPr>
            <a:r>
              <a:rPr lang="cs-CZ" sz="2800" b="1" dirty="0">
                <a:latin typeface="GT Walsheim Pro"/>
              </a:rPr>
              <a:t>05.10 – Těžba a úprava černého uhlí,</a:t>
            </a:r>
            <a:endParaRPr lang="cs-CZ" sz="2800" dirty="0">
              <a:latin typeface="GT Walsheim Pro"/>
            </a:endParaRPr>
          </a:p>
          <a:p>
            <a:pPr algn="just">
              <a:buFont typeface="Arial" panose="020B0604020202020204" pitchFamily="34" charset="0"/>
              <a:buChar char="•"/>
            </a:pPr>
            <a:r>
              <a:rPr lang="cs-CZ" sz="2800" b="1" dirty="0">
                <a:latin typeface="GT Walsheim Pro"/>
              </a:rPr>
              <a:t>06 - Těžba ropy a zemního plynu,</a:t>
            </a:r>
            <a:endParaRPr lang="cs-CZ" sz="2800" dirty="0">
              <a:latin typeface="GT Walsheim Pro"/>
            </a:endParaRPr>
          </a:p>
          <a:p>
            <a:pPr algn="just">
              <a:buFont typeface="Arial" panose="020B0604020202020204" pitchFamily="34" charset="0"/>
              <a:buChar char="•"/>
            </a:pPr>
            <a:r>
              <a:rPr lang="cs-CZ" sz="2800" b="1" dirty="0">
                <a:latin typeface="GT Walsheim Pro"/>
              </a:rPr>
              <a:t>19.1- Výroba koksárenských produktů,</a:t>
            </a:r>
            <a:endParaRPr lang="cs-CZ" sz="2800" dirty="0">
              <a:latin typeface="GT Walsheim Pro"/>
            </a:endParaRPr>
          </a:p>
          <a:p>
            <a:pPr algn="just">
              <a:buFont typeface="Arial" panose="020B0604020202020204" pitchFamily="34" charset="0"/>
              <a:buChar char="•"/>
            </a:pPr>
            <a:r>
              <a:rPr lang="cs-CZ" sz="2800" b="1" dirty="0">
                <a:latin typeface="GT Walsheim Pro"/>
              </a:rPr>
              <a:t>19.2 - Výroba rafinovaných ropných produktů,</a:t>
            </a:r>
            <a:endParaRPr lang="cs-CZ" b="0" i="0" dirty="0">
              <a:effectLst/>
              <a:latin typeface="GT Walsheim Pro"/>
            </a:endParaRPr>
          </a:p>
        </p:txBody>
      </p:sp>
    </p:spTree>
    <p:extLst>
      <p:ext uri="{BB962C8B-B14F-4D97-AF65-F5344CB8AC3E}">
        <p14:creationId xmlns:p14="http://schemas.microsoft.com/office/powerpoint/2010/main" val="40866323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BF673207-37E1-453C-856C-B7AE175DCFBF}"/>
              </a:ext>
            </a:extLst>
          </p:cNvPr>
          <p:cNvSpPr/>
          <p:nvPr/>
        </p:nvSpPr>
        <p:spPr>
          <a:xfrm>
            <a:off x="565607" y="-602873"/>
            <a:ext cx="11312166" cy="5878532"/>
          </a:xfrm>
          <a:prstGeom prst="rect">
            <a:avLst/>
          </a:prstGeom>
        </p:spPr>
        <p:txBody>
          <a:bodyPr wrap="square">
            <a:spAutoFit/>
          </a:bodyPr>
          <a:lstStyle/>
          <a:p>
            <a:endParaRPr lang="cs-CZ" sz="1400" b="1" dirty="0">
              <a:solidFill>
                <a:srgbClr val="08A8F8"/>
              </a:solidFill>
              <a:latin typeface="Arial" panose="020B0604020202020204" pitchFamily="34" charset="0"/>
            </a:endParaRPr>
          </a:p>
          <a:p>
            <a:endParaRPr lang="cs-CZ" sz="1400" b="1" dirty="0">
              <a:solidFill>
                <a:srgbClr val="08A8F8"/>
              </a:solidFill>
              <a:latin typeface="Arial" panose="020B0604020202020204" pitchFamily="34" charset="0"/>
            </a:endParaRPr>
          </a:p>
          <a:p>
            <a:endParaRPr lang="cs-CZ" sz="1400" b="1" dirty="0">
              <a:solidFill>
                <a:srgbClr val="08A8F8"/>
              </a:solidFill>
              <a:latin typeface="Arial" panose="020B0604020202020204" pitchFamily="34" charset="0"/>
            </a:endParaRPr>
          </a:p>
          <a:p>
            <a:endParaRPr lang="cs-CZ" sz="1400" b="1" dirty="0">
              <a:solidFill>
                <a:srgbClr val="08A8F8"/>
              </a:solidFill>
              <a:latin typeface="Arial" panose="020B0604020202020204" pitchFamily="34" charset="0"/>
            </a:endParaRPr>
          </a:p>
          <a:p>
            <a:endParaRPr lang="cs-CZ" sz="1400" b="1" dirty="0">
              <a:solidFill>
                <a:srgbClr val="08A8F8"/>
              </a:solidFill>
              <a:latin typeface="Arial" panose="020B0604020202020204" pitchFamily="34" charset="0"/>
            </a:endParaRPr>
          </a:p>
          <a:p>
            <a:endParaRPr lang="cs-CZ" sz="1400" b="1" dirty="0">
              <a:solidFill>
                <a:srgbClr val="08A8F8"/>
              </a:solidFill>
              <a:latin typeface="Arial" panose="020B0604020202020204" pitchFamily="34" charset="0"/>
            </a:endParaRPr>
          </a:p>
          <a:p>
            <a:pPr algn="ctr"/>
            <a:r>
              <a:rPr lang="cs-CZ" sz="2800" b="1" dirty="0">
                <a:solidFill>
                  <a:srgbClr val="7030A0"/>
                </a:solidFill>
                <a:latin typeface="Arial" panose="020B0604020202020204" pitchFamily="34" charset="0"/>
              </a:rPr>
              <a:t>Poplatník daně z neočekávaných zisků-slovy zákona</a:t>
            </a:r>
          </a:p>
          <a:p>
            <a:pPr algn="just"/>
            <a:r>
              <a:rPr lang="cs-CZ" dirty="0">
                <a:solidFill>
                  <a:srgbClr val="000000"/>
                </a:solidFill>
                <a:latin typeface="Arial" panose="020B0604020202020204" pitchFamily="34" charset="0"/>
              </a:rPr>
              <a:t>poplatník daně z příjmů právnických osob, který ve zdaňovacím období nebo období, za které se podává daňové přiznání, která alespoň částečně spadají do období uplatnění daně z neočekávaných zisků, má rozhodné příjmy pro daň z neočekávaných zisků ve výši alespoň 50 000 000 Kč, pokud</a:t>
            </a:r>
          </a:p>
          <a:p>
            <a:pPr algn="just"/>
            <a:r>
              <a:rPr lang="cs-CZ" b="1" dirty="0">
                <a:solidFill>
                  <a:srgbClr val="000000"/>
                </a:solidFill>
                <a:latin typeface="Arial" panose="020B0604020202020204" pitchFamily="34" charset="0"/>
              </a:rPr>
              <a:t>a)</a:t>
            </a:r>
            <a:r>
              <a:rPr lang="cs-CZ" dirty="0">
                <a:solidFill>
                  <a:srgbClr val="000000"/>
                </a:solidFill>
                <a:latin typeface="Arial" panose="020B0604020202020204" pitchFamily="34" charset="0"/>
              </a:rPr>
              <a:t> není bankou a</a:t>
            </a:r>
          </a:p>
          <a:p>
            <a:pPr algn="just"/>
            <a:r>
              <a:rPr lang="cs-CZ" b="1" dirty="0">
                <a:solidFill>
                  <a:srgbClr val="000000"/>
                </a:solidFill>
                <a:latin typeface="Arial" panose="020B0604020202020204" pitchFamily="34" charset="0"/>
              </a:rPr>
              <a:t>1.</a:t>
            </a:r>
            <a:r>
              <a:rPr lang="cs-CZ" dirty="0">
                <a:solidFill>
                  <a:srgbClr val="000000"/>
                </a:solidFill>
                <a:latin typeface="Arial" panose="020B0604020202020204" pitchFamily="34" charset="0"/>
              </a:rPr>
              <a:t> je v období uplatnění daně z neočekávaných zisků součástí skupiny podniků s neočekávanými zisky, nebo</a:t>
            </a:r>
          </a:p>
          <a:p>
            <a:pPr algn="just"/>
            <a:r>
              <a:rPr lang="cs-CZ" b="1" dirty="0">
                <a:solidFill>
                  <a:srgbClr val="000000"/>
                </a:solidFill>
                <a:latin typeface="Arial" panose="020B0604020202020204" pitchFamily="34" charset="0"/>
              </a:rPr>
              <a:t>2.</a:t>
            </a:r>
            <a:r>
              <a:rPr lang="cs-CZ" dirty="0">
                <a:solidFill>
                  <a:srgbClr val="000000"/>
                </a:solidFill>
                <a:latin typeface="Arial" panose="020B0604020202020204" pitchFamily="34" charset="0"/>
              </a:rPr>
              <a:t> měl rozhodné příjmy pro daň z neočekávaných zisků ve výši alespoň</a:t>
            </a:r>
          </a:p>
          <a:p>
            <a:pPr algn="just"/>
            <a:r>
              <a:rPr lang="cs-CZ" dirty="0">
                <a:solidFill>
                  <a:srgbClr val="000000"/>
                </a:solidFill>
                <a:latin typeface="Arial" panose="020B0604020202020204" pitchFamily="34" charset="0"/>
              </a:rPr>
              <a:t> 2 000 000 000 Kč za první účetní období skončené od 1. ledna 2021, nebo</a:t>
            </a:r>
          </a:p>
          <a:p>
            <a:pPr algn="just"/>
            <a:r>
              <a:rPr lang="cs-CZ" b="1" dirty="0">
                <a:solidFill>
                  <a:srgbClr val="000000"/>
                </a:solidFill>
                <a:latin typeface="Arial" panose="020B0604020202020204" pitchFamily="34" charset="0"/>
              </a:rPr>
              <a:t>b)</a:t>
            </a:r>
            <a:r>
              <a:rPr lang="cs-CZ" dirty="0">
                <a:solidFill>
                  <a:srgbClr val="000000"/>
                </a:solidFill>
                <a:latin typeface="Arial" panose="020B0604020202020204" pitchFamily="34" charset="0"/>
              </a:rPr>
              <a:t> je bankou a měl rozhodné příjmy pro daň z neočekávaných zisků ve výši alespoň 6 000 000 000 Kč za první účetní období skončené od 1. ledna 2021.</a:t>
            </a:r>
          </a:p>
        </p:txBody>
      </p:sp>
    </p:spTree>
    <p:extLst>
      <p:ext uri="{BB962C8B-B14F-4D97-AF65-F5344CB8AC3E}">
        <p14:creationId xmlns:p14="http://schemas.microsoft.com/office/powerpoint/2010/main" val="42472104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xfrm>
            <a:off x="2894013" y="747514"/>
            <a:ext cx="7315200"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66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i="1" dirty="0" err="1">
                <a:solidFill>
                  <a:schemeClr val="tx1"/>
                </a:solidFill>
                <a:effectLst>
                  <a:outerShdw blurRad="38100" dist="38100" dir="2700000" algn="tl">
                    <a:srgbClr val="C0C0C0"/>
                  </a:outerShdw>
                </a:effectLst>
              </a:rPr>
              <a:t>Předmět</a:t>
            </a:r>
            <a:r>
              <a:rPr lang="en-GB" altLang="cs-CZ" i="1" dirty="0">
                <a:solidFill>
                  <a:schemeClr val="tx1"/>
                </a:solidFill>
                <a:effectLst>
                  <a:outerShdw blurRad="38100" dist="38100" dir="2700000" algn="tl">
                    <a:srgbClr val="C0C0C0"/>
                  </a:outerShdw>
                </a:effectLst>
              </a:rPr>
              <a:t> </a:t>
            </a:r>
            <a:r>
              <a:rPr lang="en-GB" altLang="cs-CZ" i="1" dirty="0" err="1">
                <a:solidFill>
                  <a:schemeClr val="tx1"/>
                </a:solidFill>
                <a:effectLst>
                  <a:outerShdw blurRad="38100" dist="38100" dir="2700000" algn="tl">
                    <a:srgbClr val="C0C0C0"/>
                  </a:outerShdw>
                </a:effectLst>
              </a:rPr>
              <a:t>daně</a:t>
            </a:r>
            <a:endParaRPr lang="en-GB" altLang="cs-CZ" i="1" dirty="0">
              <a:solidFill>
                <a:schemeClr val="tx1"/>
              </a:solidFill>
              <a:effectLst>
                <a:outerShdw blurRad="38100" dist="38100" dir="2700000" algn="tl">
                  <a:srgbClr val="C0C0C0"/>
                </a:outerShdw>
              </a:effectLst>
            </a:endParaRPr>
          </a:p>
        </p:txBody>
      </p:sp>
      <p:sp>
        <p:nvSpPr>
          <p:cNvPr id="39939" name="Rectangle 3"/>
          <p:cNvSpPr>
            <a:spLocks noGrp="1" noChangeArrowheads="1"/>
          </p:cNvSpPr>
          <p:nvPr>
            <p:ph type="body" idx="4294967295"/>
          </p:nvPr>
        </p:nvSpPr>
        <p:spPr>
          <a:xfrm>
            <a:off x="831273" y="1827213"/>
            <a:ext cx="10545288" cy="3640100"/>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spAutoFit/>
          </a:bodyPr>
          <a:lstStyle/>
          <a:p>
            <a:pPr defTabSz="449263">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b="1" i="1" dirty="0"/>
              <a:t>       </a:t>
            </a:r>
            <a:r>
              <a:rPr lang="en-GB" altLang="cs-CZ" b="1" i="1" u="sng" dirty="0" err="1"/>
              <a:t>Obecně</a:t>
            </a:r>
            <a:r>
              <a:rPr lang="en-GB" altLang="cs-CZ" u="sng" dirty="0"/>
              <a:t> </a:t>
            </a:r>
            <a:r>
              <a:rPr lang="en-GB" altLang="cs-CZ" dirty="0"/>
              <a:t>– </a:t>
            </a:r>
            <a:r>
              <a:rPr lang="en-GB" altLang="cs-CZ" b="1" dirty="0"/>
              <a:t>z </a:t>
            </a:r>
            <a:r>
              <a:rPr lang="en-GB" altLang="cs-CZ" b="1" dirty="0" err="1"/>
              <a:t>daňové</a:t>
            </a:r>
            <a:r>
              <a:rPr lang="en-GB" altLang="cs-CZ" b="1" dirty="0"/>
              <a:t> </a:t>
            </a:r>
            <a:r>
              <a:rPr lang="en-GB" altLang="cs-CZ" b="1" dirty="0" err="1"/>
              <a:t>teorie</a:t>
            </a:r>
            <a:endParaRPr lang="en-GB" altLang="cs-CZ" b="1" dirty="0"/>
          </a:p>
          <a:p>
            <a:pPr marL="608013" indent="-608013" defTabSz="449263">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dirty="0"/>
              <a:t>       </a:t>
            </a:r>
            <a:r>
              <a:rPr lang="en-GB" altLang="cs-CZ" b="1" dirty="0" err="1"/>
              <a:t>souhrn</a:t>
            </a:r>
            <a:r>
              <a:rPr lang="en-GB" altLang="cs-CZ" b="1" dirty="0"/>
              <a:t> </a:t>
            </a:r>
            <a:r>
              <a:rPr lang="en-GB" altLang="cs-CZ" b="1" dirty="0" err="1"/>
              <a:t>skutečností</a:t>
            </a:r>
            <a:r>
              <a:rPr lang="en-GB" altLang="cs-CZ" b="1" dirty="0"/>
              <a:t>, </a:t>
            </a:r>
            <a:r>
              <a:rPr lang="en-GB" altLang="cs-CZ" b="1" dirty="0" err="1"/>
              <a:t>na</a:t>
            </a:r>
            <a:r>
              <a:rPr lang="en-GB" altLang="cs-CZ" b="1" dirty="0"/>
              <a:t> </a:t>
            </a:r>
            <a:r>
              <a:rPr lang="en-GB" altLang="cs-CZ" b="1" dirty="0" err="1"/>
              <a:t>které</a:t>
            </a:r>
            <a:r>
              <a:rPr lang="en-GB" altLang="cs-CZ" b="1" dirty="0"/>
              <a:t> PN </a:t>
            </a:r>
            <a:r>
              <a:rPr lang="en-GB" altLang="cs-CZ" b="1" dirty="0" err="1"/>
              <a:t>váže</a:t>
            </a:r>
            <a:r>
              <a:rPr lang="en-GB" altLang="cs-CZ" b="1" dirty="0"/>
              <a:t> </a:t>
            </a:r>
            <a:r>
              <a:rPr lang="en-GB" altLang="cs-CZ" b="1" dirty="0" err="1"/>
              <a:t>zásadní</a:t>
            </a:r>
            <a:r>
              <a:rPr lang="en-GB" altLang="cs-CZ" b="1" dirty="0"/>
              <a:t> </a:t>
            </a:r>
            <a:r>
              <a:rPr lang="en-GB" altLang="cs-CZ" b="1" dirty="0" err="1"/>
              <a:t>právní</a:t>
            </a:r>
            <a:r>
              <a:rPr lang="en-GB" altLang="cs-CZ" b="1" dirty="0"/>
              <a:t> </a:t>
            </a:r>
            <a:r>
              <a:rPr lang="en-GB" altLang="cs-CZ" b="1" dirty="0" err="1"/>
              <a:t>povin</a:t>
            </a:r>
            <a:r>
              <a:rPr lang="cs-CZ" altLang="cs-CZ" b="1" dirty="0"/>
              <a:t>n</a:t>
            </a:r>
            <a:r>
              <a:rPr lang="en-GB" altLang="cs-CZ" b="1" dirty="0" err="1"/>
              <a:t>ost</a:t>
            </a:r>
            <a:r>
              <a:rPr lang="cs-CZ" altLang="cs-CZ" b="1" dirty="0"/>
              <a:t>  </a:t>
            </a:r>
            <a:r>
              <a:rPr lang="en-GB" altLang="cs-CZ" b="1" dirty="0"/>
              <a:t>= </a:t>
            </a:r>
            <a:endParaRPr lang="cs-CZ" altLang="cs-CZ" b="1" dirty="0"/>
          </a:p>
          <a:p>
            <a:pPr marL="608013" indent="-608013" defTabSz="449263">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b="1" dirty="0"/>
              <a:t>     </a:t>
            </a:r>
          </a:p>
          <a:p>
            <a:pPr marL="608013" indent="-608013" algn="ctr" defTabSz="449263">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b="1" dirty="0"/>
              <a:t>       </a:t>
            </a:r>
            <a:r>
              <a:rPr lang="en-GB" altLang="cs-CZ" b="1" dirty="0"/>
              <a:t>DAŇOV</a:t>
            </a:r>
            <a:r>
              <a:rPr lang="cs-CZ" altLang="cs-CZ" b="1" dirty="0"/>
              <a:t>Á </a:t>
            </a:r>
            <a:r>
              <a:rPr lang="en-GB" altLang="cs-CZ" b="1" dirty="0"/>
              <a:t> POVINNOST</a:t>
            </a:r>
          </a:p>
          <a:p>
            <a:pPr marL="608013" indent="-608013" defTabSz="449263">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en-GB" altLang="cs-CZ" b="1" dirty="0"/>
          </a:p>
          <a:p>
            <a:pPr marL="608013" indent="-608013" defTabSz="449263">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b="1" dirty="0"/>
              <a:t>      Pozitivní  x Negativní vymezení PD</a:t>
            </a:r>
          </a:p>
          <a:p>
            <a:pPr marL="608013" indent="-608013" defTabSz="449263">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b="1" dirty="0"/>
              <a:t>      (co není předmětem daně) </a:t>
            </a:r>
            <a:endParaRPr lang="en-GB" altLang="cs-CZ" b="1" dirty="0"/>
          </a:p>
        </p:txBody>
      </p:sp>
    </p:spTree>
    <p:extLst>
      <p:ext uri="{BB962C8B-B14F-4D97-AF65-F5344CB8AC3E}">
        <p14:creationId xmlns:p14="http://schemas.microsoft.com/office/powerpoint/2010/main" val="32007086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xfrm>
            <a:off x="807522" y="569389"/>
            <a:ext cx="9401691" cy="607475"/>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nchor="ctr" anchorCtr="0">
            <a:spAutoFit/>
          </a:bodyPr>
          <a:lstStyle/>
          <a:p>
            <a:pPr algn="ctr" defTabSz="449263">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b="1" dirty="0">
                <a:solidFill>
                  <a:srgbClr val="FF0000"/>
                </a:solidFill>
                <a:effectLst>
                  <a:outerShdw blurRad="38100" dist="38100" dir="2700000" algn="tl">
                    <a:srgbClr val="C0C0C0"/>
                  </a:outerShdw>
                </a:effectLst>
              </a:rPr>
              <a:t>  </a:t>
            </a:r>
            <a:r>
              <a:rPr lang="en-GB" altLang="cs-CZ" dirty="0" err="1">
                <a:solidFill>
                  <a:schemeClr val="tx1"/>
                </a:solidFill>
                <a:effectLst>
                  <a:outerShdw blurRad="38100" dist="38100" dir="2700000" algn="tl">
                    <a:srgbClr val="C0C0C0"/>
                  </a:outerShdw>
                </a:effectLst>
              </a:rPr>
              <a:t>Příjem</a:t>
            </a:r>
            <a:endParaRPr lang="en-GB" altLang="cs-CZ" dirty="0">
              <a:solidFill>
                <a:schemeClr val="tx1"/>
              </a:solidFill>
              <a:effectLst>
                <a:outerShdw blurRad="38100" dist="38100" dir="2700000" algn="tl">
                  <a:srgbClr val="C0C0C0"/>
                </a:outerShdw>
              </a:effectLst>
            </a:endParaRPr>
          </a:p>
        </p:txBody>
      </p:sp>
      <p:sp>
        <p:nvSpPr>
          <p:cNvPr id="44035" name="Rectangle 3"/>
          <p:cNvSpPr>
            <a:spLocks noGrp="1" noChangeArrowheads="1"/>
          </p:cNvSpPr>
          <p:nvPr>
            <p:ph type="body" idx="4294967295"/>
          </p:nvPr>
        </p:nvSpPr>
        <p:spPr>
          <a:xfrm>
            <a:off x="1092530" y="2130426"/>
            <a:ext cx="9062709" cy="3283592"/>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spAutoFit/>
          </a:bodyPr>
          <a:lstStyle/>
          <a:p>
            <a:pPr marL="341313" indent="-341313" defTabSz="449263">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1900" b="1" dirty="0"/>
              <a:t>   </a:t>
            </a:r>
            <a:r>
              <a:rPr lang="en-GB" altLang="cs-CZ" b="1" dirty="0"/>
              <a:t> </a:t>
            </a:r>
            <a:r>
              <a:rPr lang="cs-CZ" altLang="cs-CZ" b="1" dirty="0"/>
              <a:t> </a:t>
            </a:r>
          </a:p>
          <a:p>
            <a:pPr marL="341313" indent="-341313" defTabSz="449263">
              <a:lnSpc>
                <a:spcPct val="80000"/>
              </a:lnSpc>
              <a:buFontTx/>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peněžní</a:t>
            </a:r>
            <a:r>
              <a:rPr lang="en-GB" altLang="cs-CZ" b="1" dirty="0"/>
              <a:t> </a:t>
            </a:r>
            <a:endParaRPr lang="cs-CZ" altLang="cs-CZ" b="1" dirty="0"/>
          </a:p>
          <a:p>
            <a:pPr marL="341313" indent="-341313" defTabSz="449263">
              <a:lnSpc>
                <a:spcPct val="80000"/>
              </a:lnSpc>
              <a:buFontTx/>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nepeněžní</a:t>
            </a:r>
            <a:r>
              <a:rPr lang="en-GB" altLang="cs-CZ" b="1" dirty="0"/>
              <a:t> ( </a:t>
            </a:r>
            <a:r>
              <a:rPr lang="en-GB" altLang="cs-CZ" b="1" dirty="0" err="1"/>
              <a:t>naturální</a:t>
            </a:r>
            <a:r>
              <a:rPr lang="en-GB" altLang="cs-CZ" b="1" dirty="0"/>
              <a:t> ) </a:t>
            </a:r>
            <a:r>
              <a:rPr lang="en-GB" altLang="cs-CZ" dirty="0" err="1"/>
              <a:t>ze</a:t>
            </a:r>
            <a:r>
              <a:rPr lang="en-GB" altLang="cs-CZ" dirty="0"/>
              <a:t> z. </a:t>
            </a:r>
            <a:r>
              <a:rPr lang="en-GB" altLang="cs-CZ" dirty="0" err="1"/>
              <a:t>musí</a:t>
            </a:r>
            <a:r>
              <a:rPr lang="en-GB" altLang="cs-CZ" dirty="0"/>
              <a:t> </a:t>
            </a:r>
            <a:r>
              <a:rPr lang="en-GB" altLang="cs-CZ" dirty="0" err="1"/>
              <a:t>být</a:t>
            </a:r>
            <a:r>
              <a:rPr lang="en-GB" altLang="cs-CZ" dirty="0"/>
              <a:t> </a:t>
            </a:r>
            <a:r>
              <a:rPr lang="en-GB" altLang="cs-CZ" dirty="0" err="1"/>
              <a:t>oceněn</a:t>
            </a:r>
            <a:endParaRPr lang="en-GB" altLang="cs-CZ" dirty="0"/>
          </a:p>
          <a:p>
            <a:pPr marL="341313" indent="-341313" defTabSz="449263">
              <a:lnSpc>
                <a:spcPct val="80000"/>
              </a:lnSpc>
              <a:buFontTx/>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dosažený</a:t>
            </a:r>
            <a:r>
              <a:rPr lang="en-GB" altLang="cs-CZ" b="1" dirty="0"/>
              <a:t> </a:t>
            </a:r>
            <a:r>
              <a:rPr lang="en-GB" altLang="cs-CZ" b="1" dirty="0" err="1"/>
              <a:t>směnou</a:t>
            </a:r>
            <a:endParaRPr lang="en-GB" altLang="cs-CZ" b="1" dirty="0"/>
          </a:p>
          <a:p>
            <a:pPr marL="341313" indent="-341313" defTabSz="449263">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500" b="1" dirty="0"/>
              <a:t>    </a:t>
            </a:r>
            <a:r>
              <a:rPr lang="en-GB" altLang="cs-CZ" sz="2500" dirty="0"/>
              <a:t>( </a:t>
            </a:r>
            <a:r>
              <a:rPr lang="en-GB" altLang="cs-CZ" sz="2500" dirty="0" err="1"/>
              <a:t>např</a:t>
            </a:r>
            <a:r>
              <a:rPr lang="en-GB" altLang="cs-CZ" sz="2500" dirty="0"/>
              <a:t>. </a:t>
            </a:r>
            <a:r>
              <a:rPr lang="en-GB" altLang="cs-CZ" sz="2500" dirty="0" err="1"/>
              <a:t>dva</a:t>
            </a:r>
            <a:r>
              <a:rPr lang="en-GB" altLang="cs-CZ" sz="2500" dirty="0"/>
              <a:t> </a:t>
            </a:r>
            <a:r>
              <a:rPr lang="en-GB" altLang="cs-CZ" sz="2500" dirty="0" err="1"/>
              <a:t>poplatníci</a:t>
            </a:r>
            <a:r>
              <a:rPr lang="en-GB" altLang="cs-CZ" sz="2500" dirty="0"/>
              <a:t> </a:t>
            </a:r>
            <a:r>
              <a:rPr lang="en-GB" altLang="cs-CZ" sz="2500" dirty="0" err="1"/>
              <a:t>si</a:t>
            </a:r>
            <a:r>
              <a:rPr lang="en-GB" altLang="cs-CZ" sz="2500" dirty="0"/>
              <a:t> </a:t>
            </a:r>
            <a:r>
              <a:rPr lang="en-GB" altLang="cs-CZ" sz="2500" dirty="0" err="1"/>
              <a:t>navzájem</a:t>
            </a:r>
            <a:r>
              <a:rPr lang="en-GB" altLang="cs-CZ" sz="2500" dirty="0"/>
              <a:t> </a:t>
            </a:r>
            <a:r>
              <a:rPr lang="en-GB" altLang="cs-CZ" sz="2500" dirty="0" err="1"/>
              <a:t>zdarma</a:t>
            </a:r>
            <a:r>
              <a:rPr lang="en-GB" altLang="cs-CZ" sz="2500" dirty="0"/>
              <a:t> </a:t>
            </a:r>
            <a:r>
              <a:rPr lang="en-GB" altLang="cs-CZ" sz="2500" dirty="0" err="1"/>
              <a:t>poskytují</a:t>
            </a:r>
            <a:r>
              <a:rPr lang="en-GB" altLang="cs-CZ" sz="2500" dirty="0"/>
              <a:t> </a:t>
            </a:r>
            <a:r>
              <a:rPr lang="en-GB" altLang="cs-CZ" sz="2500" dirty="0" err="1"/>
              <a:t>své</a:t>
            </a:r>
            <a:r>
              <a:rPr lang="en-GB" altLang="cs-CZ" sz="2500" dirty="0"/>
              <a:t> </a:t>
            </a:r>
            <a:r>
              <a:rPr lang="en-GB" altLang="cs-CZ" sz="2500" dirty="0" err="1"/>
              <a:t>služby</a:t>
            </a:r>
            <a:r>
              <a:rPr lang="en-GB" altLang="cs-CZ" sz="2500" dirty="0"/>
              <a:t> ), </a:t>
            </a:r>
            <a:r>
              <a:rPr lang="en-GB" altLang="cs-CZ" sz="2500" dirty="0" err="1"/>
              <a:t>včetně</a:t>
            </a:r>
            <a:r>
              <a:rPr lang="en-GB" altLang="cs-CZ" sz="2500" dirty="0"/>
              <a:t> </a:t>
            </a:r>
            <a:r>
              <a:rPr lang="en-GB" altLang="cs-CZ" sz="2500" dirty="0" err="1"/>
              <a:t>darů</a:t>
            </a:r>
            <a:r>
              <a:rPr lang="en-GB" altLang="cs-CZ" sz="2500" dirty="0"/>
              <a:t>. </a:t>
            </a:r>
          </a:p>
          <a:p>
            <a:pPr marL="341313" indent="-341313" defTabSz="449263">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sz="2500" dirty="0"/>
          </a:p>
          <a:p>
            <a:pPr marL="341313" indent="-341313" defTabSz="449263">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500" b="1" dirty="0"/>
              <a:t>               Příjem - </a:t>
            </a:r>
            <a:r>
              <a:rPr lang="en-GB" altLang="cs-CZ" sz="2500" b="1" dirty="0" err="1"/>
              <a:t>pravideln</a:t>
            </a:r>
            <a:r>
              <a:rPr lang="cs-CZ" altLang="cs-CZ" sz="2500" b="1" dirty="0"/>
              <a:t>ý</a:t>
            </a:r>
            <a:r>
              <a:rPr lang="en-GB" altLang="cs-CZ" sz="2500" b="1" dirty="0"/>
              <a:t> </a:t>
            </a:r>
            <a:r>
              <a:rPr lang="en-GB" altLang="cs-CZ" sz="2500" b="1" dirty="0" err="1"/>
              <a:t>nebo</a:t>
            </a:r>
            <a:r>
              <a:rPr lang="en-GB" altLang="cs-CZ" sz="2500" b="1" dirty="0"/>
              <a:t> </a:t>
            </a:r>
            <a:r>
              <a:rPr lang="en-GB" altLang="cs-CZ" sz="2500" b="1" dirty="0" err="1"/>
              <a:t>jednorázov</a:t>
            </a:r>
            <a:r>
              <a:rPr lang="cs-CZ" altLang="cs-CZ" sz="2500" b="1" dirty="0"/>
              <a:t>ý</a:t>
            </a:r>
            <a:r>
              <a:rPr lang="en-GB" altLang="cs-CZ" sz="2100" b="1" dirty="0"/>
              <a:t>.</a:t>
            </a:r>
          </a:p>
          <a:p>
            <a:pPr marL="341313" indent="-341313" defTabSz="449263">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2100" dirty="0"/>
          </a:p>
        </p:txBody>
      </p:sp>
    </p:spTree>
    <p:extLst>
      <p:ext uri="{BB962C8B-B14F-4D97-AF65-F5344CB8AC3E}">
        <p14:creationId xmlns:p14="http://schemas.microsoft.com/office/powerpoint/2010/main" val="1231824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br>
              <a:rPr lang="cs-CZ" altLang="cs-CZ" dirty="0">
                <a:solidFill>
                  <a:srgbClr val="FFFF00"/>
                </a:solidFill>
                <a:effectLst>
                  <a:outerShdw blurRad="38100" dist="38100" dir="2700000" algn="tl">
                    <a:srgbClr val="C0C0C0"/>
                  </a:outerShdw>
                </a:effectLst>
              </a:rPr>
            </a:br>
            <a:r>
              <a:rPr lang="cs-CZ" altLang="cs-CZ" b="1" dirty="0">
                <a:solidFill>
                  <a:schemeClr val="tx1"/>
                </a:solidFill>
                <a:effectLst>
                  <a:outerShdw blurRad="38100" dist="38100" dir="2700000" algn="tl">
                    <a:srgbClr val="C0C0C0"/>
                  </a:outerShdw>
                </a:effectLst>
              </a:rPr>
              <a:t>Předmět daně PPO</a:t>
            </a:r>
            <a:br>
              <a:rPr lang="cs-CZ" altLang="cs-CZ" b="1" dirty="0">
                <a:solidFill>
                  <a:schemeClr val="tx1"/>
                </a:solidFill>
                <a:effectLst>
                  <a:outerShdw blurRad="38100" dist="38100" dir="2700000" algn="tl">
                    <a:srgbClr val="C0C0C0"/>
                  </a:outerShdw>
                </a:effectLst>
              </a:rPr>
            </a:br>
            <a:endParaRPr lang="cs-CZ" altLang="cs-CZ" b="1" dirty="0">
              <a:solidFill>
                <a:schemeClr val="tx1"/>
              </a:solidFill>
              <a:effectLst>
                <a:outerShdw blurRad="38100" dist="38100" dir="2700000" algn="tl">
                  <a:srgbClr val="C0C0C0"/>
                </a:outerShdw>
              </a:effectLst>
            </a:endParaRPr>
          </a:p>
        </p:txBody>
      </p:sp>
      <p:sp>
        <p:nvSpPr>
          <p:cNvPr id="120835" name="Zástupný symbol pro obsah 2"/>
          <p:cNvSpPr>
            <a:spLocks noGrp="1"/>
          </p:cNvSpPr>
          <p:nvPr>
            <p:ph idx="4294967295"/>
          </p:nvPr>
        </p:nvSpPr>
        <p:spPr>
          <a:xfrm>
            <a:off x="718800" y="1725104"/>
            <a:ext cx="10753200" cy="4106895"/>
          </a:xfrm>
        </p:spPr>
        <p:txBody>
          <a:bodyPr/>
          <a:lstStyle/>
          <a:p>
            <a:pPr eaLnBrk="1" hangingPunct="1"/>
            <a:r>
              <a:rPr lang="cs-CZ" altLang="cs-CZ" b="1" dirty="0"/>
              <a:t>Předmětem daně jsou příjmy </a:t>
            </a:r>
          </a:p>
          <a:p>
            <a:pPr marL="514350" indent="-514350" eaLnBrk="1" hangingPunct="1">
              <a:buFont typeface="+mj-lt"/>
              <a:buAutoNum type="arabicPeriod"/>
            </a:pPr>
            <a:r>
              <a:rPr lang="cs-CZ" altLang="cs-CZ" b="1" dirty="0"/>
              <a:t>-z veškeré činnosti a </a:t>
            </a:r>
          </a:p>
          <a:p>
            <a:pPr marL="514350" indent="-514350" eaLnBrk="1" hangingPunct="1">
              <a:buFont typeface="+mj-lt"/>
              <a:buAutoNum type="arabicPeriod"/>
            </a:pPr>
            <a:r>
              <a:rPr lang="cs-CZ" altLang="cs-CZ" b="1" dirty="0"/>
              <a:t>-z nakládání s veškerým majetkem právnických osob, </a:t>
            </a:r>
          </a:p>
          <a:p>
            <a:pPr eaLnBrk="1" hangingPunct="1"/>
            <a:endParaRPr lang="cs-CZ" altLang="cs-CZ" b="1" dirty="0"/>
          </a:p>
          <a:p>
            <a:pPr eaLnBrk="1" hangingPunct="1"/>
            <a:r>
              <a:rPr lang="cs-CZ" altLang="cs-CZ" b="1" dirty="0"/>
              <a:t>není-li dále zákonem o daních z příjmů v § 18 stanoveno jinak. </a:t>
            </a:r>
          </a:p>
          <a:p>
            <a:pPr eaLnBrk="1" hangingPunct="1"/>
            <a:endParaRPr lang="cs-CZ" altLang="cs-CZ" b="1" dirty="0"/>
          </a:p>
          <a:p>
            <a:pPr eaLnBrk="1" hangingPunct="1"/>
            <a:r>
              <a:rPr lang="cs-CZ" altLang="cs-CZ" b="1" dirty="0"/>
              <a:t>  </a:t>
            </a:r>
          </a:p>
          <a:p>
            <a:pPr eaLnBrk="1" hangingPunct="1"/>
            <a:endParaRPr lang="cs-CZ" altLang="cs-CZ" b="1" dirty="0"/>
          </a:p>
        </p:txBody>
      </p:sp>
    </p:spTree>
    <p:extLst>
      <p:ext uri="{BB962C8B-B14F-4D97-AF65-F5344CB8AC3E}">
        <p14:creationId xmlns:p14="http://schemas.microsoft.com/office/powerpoint/2010/main" val="2857728741"/>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C7F37C-7CD8-4BE4-96BD-57575C9F7B07}"/>
              </a:ext>
            </a:extLst>
          </p:cNvPr>
          <p:cNvSpPr>
            <a:spLocks noGrp="1"/>
          </p:cNvSpPr>
          <p:nvPr>
            <p:ph type="title"/>
          </p:nvPr>
        </p:nvSpPr>
        <p:spPr/>
        <p:txBody>
          <a:bodyPr/>
          <a:lstStyle/>
          <a:p>
            <a:pPr algn="ctr"/>
            <a:r>
              <a:rPr lang="cs-CZ" dirty="0" err="1"/>
              <a:t>Vyjímky</a:t>
            </a:r>
            <a:endParaRPr lang="cs-CZ" dirty="0"/>
          </a:p>
        </p:txBody>
      </p:sp>
      <p:sp>
        <p:nvSpPr>
          <p:cNvPr id="3" name="Zástupný symbol pro obsah 2">
            <a:extLst>
              <a:ext uri="{FF2B5EF4-FFF2-40B4-BE49-F238E27FC236}">
                <a16:creationId xmlns:a16="http://schemas.microsoft.com/office/drawing/2014/main" id="{801C8C83-D7F8-47E1-A013-485357504F4F}"/>
              </a:ext>
            </a:extLst>
          </p:cNvPr>
          <p:cNvSpPr>
            <a:spLocks noGrp="1"/>
          </p:cNvSpPr>
          <p:nvPr>
            <p:ph idx="1"/>
          </p:nvPr>
        </p:nvSpPr>
        <p:spPr>
          <a:xfrm>
            <a:off x="720000" y="1692001"/>
            <a:ext cx="10753200" cy="4906761"/>
          </a:xfrm>
        </p:spPr>
        <p:txBody>
          <a:bodyPr/>
          <a:lstStyle/>
          <a:p>
            <a:r>
              <a:rPr lang="cs-CZ" dirty="0"/>
              <a:t>Existuje však </a:t>
            </a:r>
            <a:r>
              <a:rPr lang="cs-CZ" b="1" dirty="0"/>
              <a:t>množství zákonem stanovených výjimek, ze kterých se daň nehradí</a:t>
            </a:r>
            <a:r>
              <a:rPr lang="cs-CZ" dirty="0"/>
              <a:t>. </a:t>
            </a:r>
          </a:p>
          <a:p>
            <a:r>
              <a:rPr lang="cs-CZ" b="1" i="1" dirty="0"/>
              <a:t>Buď jde o příjmy, které </a:t>
            </a:r>
            <a:r>
              <a:rPr lang="cs-CZ" b="1" i="1" u="sng" dirty="0"/>
              <a:t>nejsou vůbec předmětem daně</a:t>
            </a:r>
            <a:r>
              <a:rPr lang="cs-CZ" b="1" i="1" dirty="0"/>
              <a:t>, nebo příjmy, které jsou od daně </a:t>
            </a:r>
            <a:r>
              <a:rPr lang="cs-CZ" b="1" i="1" u="sng" dirty="0"/>
              <a:t>osvobozeny</a:t>
            </a:r>
            <a:r>
              <a:rPr lang="cs-CZ" b="1" i="1" dirty="0"/>
              <a:t>.</a:t>
            </a:r>
          </a:p>
          <a:p>
            <a:r>
              <a:rPr lang="cs-CZ" dirty="0"/>
              <a:t>Tyto výjimky se týkají např. příjmů </a:t>
            </a:r>
            <a:r>
              <a:rPr lang="cs-CZ" b="1" dirty="0"/>
              <a:t>veřejně prospěšných právnických osob (např. dotace),</a:t>
            </a:r>
            <a:r>
              <a:rPr lang="cs-CZ" dirty="0"/>
              <a:t> členských příspěvků v zájmových sdruženích, nebo bezúplatných příjmů, jako je dědění.</a:t>
            </a:r>
          </a:p>
          <a:p>
            <a:endParaRPr lang="cs-CZ" dirty="0"/>
          </a:p>
        </p:txBody>
      </p:sp>
    </p:spTree>
    <p:extLst>
      <p:ext uri="{BB962C8B-B14F-4D97-AF65-F5344CB8AC3E}">
        <p14:creationId xmlns:p14="http://schemas.microsoft.com/office/powerpoint/2010/main" val="24901292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algn="ctr"/>
            <a:r>
              <a:rPr lang="cs-CZ" altLang="cs-CZ" u="sng" dirty="0"/>
              <a:t>Předmětem daně nejsou</a:t>
            </a:r>
            <a:br>
              <a:rPr lang="cs-CZ" altLang="cs-CZ" u="sng" dirty="0"/>
            </a:br>
            <a:endParaRPr lang="cs-CZ" altLang="cs-CZ" dirty="0"/>
          </a:p>
        </p:txBody>
      </p:sp>
      <p:sp>
        <p:nvSpPr>
          <p:cNvPr id="121859" name="Rectangle 3"/>
          <p:cNvSpPr>
            <a:spLocks noGrp="1" noChangeArrowheads="1"/>
          </p:cNvSpPr>
          <p:nvPr>
            <p:ph type="body" idx="1"/>
          </p:nvPr>
        </p:nvSpPr>
        <p:spPr/>
        <p:txBody>
          <a:bodyPr/>
          <a:lstStyle/>
          <a:p>
            <a:pPr eaLnBrk="1" hangingPunct="1">
              <a:buFont typeface="Wingdings" charset="2"/>
              <a:buNone/>
            </a:pPr>
            <a:r>
              <a:rPr lang="cs-CZ" altLang="cs-CZ" b="1" dirty="0"/>
              <a:t>a) příjmy získané nabytím akcií</a:t>
            </a:r>
          </a:p>
          <a:p>
            <a:pPr>
              <a:buNone/>
            </a:pPr>
            <a:r>
              <a:rPr lang="cs-CZ" altLang="cs-CZ" b="1" dirty="0"/>
              <a:t>b) u poplatníků, kteří mají postavení oprávněné osoby na základě zvláštního zákona, příjmy získané s vydáním pohledávky, a to do výše náhrad podle zvláštních </a:t>
            </a:r>
            <a:r>
              <a:rPr lang="cs-CZ" altLang="cs-CZ" b="1" dirty="0" err="1"/>
              <a:t>pr</a:t>
            </a:r>
            <a:r>
              <a:rPr lang="cs-CZ" altLang="cs-CZ" b="1" dirty="0"/>
              <a:t>. předpisů</a:t>
            </a:r>
          </a:p>
          <a:p>
            <a:pPr>
              <a:buNone/>
            </a:pPr>
            <a:r>
              <a:rPr lang="cs-CZ" altLang="cs-CZ" b="1" dirty="0"/>
              <a:t>c) příjmy z vlastní činnosti Správy úložišť radioaktivních odpadů</a:t>
            </a:r>
          </a:p>
          <a:p>
            <a:pPr>
              <a:buNone/>
            </a:pPr>
            <a:r>
              <a:rPr lang="cs-CZ" altLang="cs-CZ" b="1" dirty="0"/>
              <a:t>Další konkretizace co není předmětem daně v § 18 </a:t>
            </a:r>
            <a:r>
              <a:rPr lang="cs-CZ" altLang="cs-CZ" b="1" dirty="0" err="1"/>
              <a:t>ZoDP</a:t>
            </a:r>
            <a:endParaRPr lang="cs-CZ" altLang="cs-CZ" b="1" dirty="0"/>
          </a:p>
          <a:p>
            <a:pPr eaLnBrk="1" hangingPunct="1"/>
            <a:endParaRPr lang="cs-CZ" altLang="cs-CZ" b="1" dirty="0"/>
          </a:p>
        </p:txBody>
      </p:sp>
    </p:spTree>
    <p:extLst>
      <p:ext uri="{BB962C8B-B14F-4D97-AF65-F5344CB8AC3E}">
        <p14:creationId xmlns:p14="http://schemas.microsoft.com/office/powerpoint/2010/main" val="2372548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1567543" y="1198781"/>
            <a:ext cx="8625795" cy="607475"/>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nchor="ctr" anchorCtr="0">
            <a:spAutoFit/>
          </a:bodyPr>
          <a:lstStyle/>
          <a:p>
            <a:pPr algn="ctr" defTabSz="449263">
              <a:buClr>
                <a:srgbClr val="FFCC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dirty="0" err="1">
                <a:solidFill>
                  <a:schemeClr val="tx1"/>
                </a:solidFill>
                <a:effectLst>
                  <a:outerShdw blurRad="38100" dist="38100" dir="2700000" algn="tl">
                    <a:srgbClr val="C0C0C0"/>
                  </a:outerShdw>
                </a:effectLst>
              </a:rPr>
              <a:t>Prameny</a:t>
            </a:r>
            <a:r>
              <a:rPr lang="cs-CZ" altLang="cs-CZ" sz="3200" dirty="0">
                <a:solidFill>
                  <a:schemeClr val="tx1"/>
                </a:solidFill>
                <a:effectLst>
                  <a:outerShdw blurRad="38100" dist="38100" dir="2700000" algn="tl">
                    <a:srgbClr val="C0C0C0"/>
                  </a:outerShdw>
                </a:effectLst>
              </a:rPr>
              <a:t> právní úpravy</a:t>
            </a:r>
            <a:endParaRPr lang="en-GB" altLang="cs-CZ" sz="3200" dirty="0">
              <a:solidFill>
                <a:schemeClr val="tx1"/>
              </a:solidFill>
              <a:effectLst>
                <a:outerShdw blurRad="38100" dist="38100" dir="2700000" algn="tl">
                  <a:srgbClr val="C0C0C0"/>
                </a:outerShdw>
              </a:effectLst>
            </a:endParaRPr>
          </a:p>
        </p:txBody>
      </p:sp>
      <p:sp>
        <p:nvSpPr>
          <p:cNvPr id="9219" name="Rectangle 3"/>
          <p:cNvSpPr>
            <a:spLocks noGrp="1" noChangeArrowheads="1"/>
          </p:cNvSpPr>
          <p:nvPr>
            <p:ph type="body" idx="4294967295"/>
          </p:nvPr>
        </p:nvSpPr>
        <p:spPr>
          <a:xfrm>
            <a:off x="436326" y="2311367"/>
            <a:ext cx="11139789" cy="2421305"/>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spAutoFit/>
          </a:bodyPr>
          <a:lstStyle/>
          <a:p>
            <a:pPr marL="341313" indent="-341313" defTabSz="449263">
              <a:lnSpc>
                <a:spcPct val="90000"/>
              </a:lnSpc>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Zákon</a:t>
            </a:r>
            <a:r>
              <a:rPr lang="en-GB" altLang="cs-CZ" b="1" i="1" dirty="0"/>
              <a:t> č. 151/1997 Sb., o </a:t>
            </a:r>
            <a:r>
              <a:rPr lang="en-GB" altLang="cs-CZ" b="1" i="1" dirty="0" err="1"/>
              <a:t>oceňování</a:t>
            </a:r>
            <a:r>
              <a:rPr lang="en-GB" altLang="cs-CZ" b="1" i="1" dirty="0"/>
              <a:t> </a:t>
            </a:r>
            <a:r>
              <a:rPr lang="en-GB" altLang="cs-CZ" b="1" i="1" dirty="0" err="1"/>
              <a:t>majetku</a:t>
            </a:r>
            <a:r>
              <a:rPr lang="en-GB" altLang="cs-CZ" b="1" i="1" dirty="0"/>
              <a:t> a o </a:t>
            </a:r>
            <a:r>
              <a:rPr lang="en-GB" altLang="cs-CZ" b="1" i="1" dirty="0" err="1"/>
              <a:t>změně</a:t>
            </a:r>
            <a:r>
              <a:rPr lang="en-GB" altLang="cs-CZ" b="1" i="1" dirty="0"/>
              <a:t> </a:t>
            </a:r>
            <a:r>
              <a:rPr lang="en-GB" altLang="cs-CZ" b="1" i="1" dirty="0" err="1"/>
              <a:t>některých</a:t>
            </a:r>
            <a:r>
              <a:rPr lang="en-GB" altLang="cs-CZ" b="1" i="1" dirty="0"/>
              <a:t> </a:t>
            </a:r>
            <a:r>
              <a:rPr lang="en-GB" altLang="cs-CZ" b="1" i="1" dirty="0" err="1"/>
              <a:t>zákonů</a:t>
            </a:r>
            <a:r>
              <a:rPr lang="en-GB" altLang="cs-CZ" b="1" i="1" dirty="0"/>
              <a:t> (</a:t>
            </a:r>
            <a:r>
              <a:rPr lang="en-GB" altLang="cs-CZ" b="1" i="1" dirty="0" err="1"/>
              <a:t>zákon</a:t>
            </a:r>
            <a:r>
              <a:rPr lang="en-GB" altLang="cs-CZ" b="1" i="1" dirty="0"/>
              <a:t> o </a:t>
            </a:r>
            <a:r>
              <a:rPr lang="en-GB" altLang="cs-CZ" b="1" i="1" dirty="0" err="1"/>
              <a:t>oceňování</a:t>
            </a:r>
            <a:r>
              <a:rPr lang="en-GB" altLang="cs-CZ" b="1" i="1" dirty="0"/>
              <a:t> </a:t>
            </a:r>
            <a:r>
              <a:rPr lang="en-GB" altLang="cs-CZ" b="1" i="1" dirty="0" err="1"/>
              <a:t>majetku</a:t>
            </a:r>
            <a:r>
              <a:rPr lang="en-GB" altLang="cs-CZ" b="1" i="1" dirty="0"/>
              <a:t>), </a:t>
            </a:r>
            <a:r>
              <a:rPr lang="en-GB" altLang="cs-CZ" b="1" i="1" dirty="0" err="1"/>
              <a:t>ve</a:t>
            </a:r>
            <a:r>
              <a:rPr lang="en-GB" altLang="cs-CZ" b="1" i="1" dirty="0"/>
              <a:t> </a:t>
            </a:r>
            <a:r>
              <a:rPr lang="en-GB" altLang="cs-CZ" b="1" i="1" dirty="0" err="1"/>
              <a:t>znění</a:t>
            </a:r>
            <a:r>
              <a:rPr lang="en-GB" altLang="cs-CZ" b="1" i="1" dirty="0"/>
              <a:t> </a:t>
            </a:r>
            <a:r>
              <a:rPr lang="en-GB" altLang="cs-CZ" b="1" i="1" dirty="0" err="1"/>
              <a:t>pozdějších</a:t>
            </a:r>
            <a:r>
              <a:rPr lang="en-GB" altLang="cs-CZ" b="1" i="1" dirty="0"/>
              <a:t> </a:t>
            </a:r>
            <a:r>
              <a:rPr lang="en-GB" altLang="cs-CZ" b="1" i="1" dirty="0" err="1"/>
              <a:t>předpisů</a:t>
            </a:r>
            <a:r>
              <a:rPr lang="en-GB" altLang="cs-CZ" b="1" i="1" dirty="0"/>
              <a:t>.</a:t>
            </a:r>
          </a:p>
          <a:p>
            <a:pPr marL="341313" indent="-341313" defTabSz="449263">
              <a:lnSpc>
                <a:spcPct val="90000"/>
              </a:lnSpc>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dirty="0" err="1"/>
              <a:t>Zákon</a:t>
            </a:r>
            <a:r>
              <a:rPr lang="en-GB" altLang="cs-CZ" b="1" i="1" u="sng" dirty="0"/>
              <a:t> č. 243/2000 Sb.,</a:t>
            </a:r>
            <a:r>
              <a:rPr lang="en-GB" altLang="cs-CZ" b="1" i="1" dirty="0"/>
              <a:t> o </a:t>
            </a:r>
            <a:r>
              <a:rPr lang="en-GB" altLang="cs-CZ" b="1" i="1" dirty="0" err="1"/>
              <a:t>rozpočtovém</a:t>
            </a:r>
            <a:r>
              <a:rPr lang="en-GB" altLang="cs-CZ" b="1" i="1" dirty="0"/>
              <a:t> </a:t>
            </a:r>
            <a:r>
              <a:rPr lang="en-GB" altLang="cs-CZ" b="1" i="1" dirty="0" err="1"/>
              <a:t>určení</a:t>
            </a:r>
            <a:r>
              <a:rPr lang="en-GB" altLang="cs-CZ" b="1" i="1" dirty="0"/>
              <a:t> </a:t>
            </a:r>
            <a:r>
              <a:rPr lang="en-GB" altLang="cs-CZ" b="1" i="1" dirty="0" err="1"/>
              <a:t>výnosů</a:t>
            </a:r>
            <a:r>
              <a:rPr lang="en-GB" altLang="cs-CZ" b="1" i="1" dirty="0"/>
              <a:t> </a:t>
            </a:r>
            <a:r>
              <a:rPr lang="en-GB" altLang="cs-CZ" b="1" i="1" dirty="0" err="1"/>
              <a:t>některých</a:t>
            </a:r>
            <a:r>
              <a:rPr lang="en-GB" altLang="cs-CZ" b="1" i="1" dirty="0"/>
              <a:t> </a:t>
            </a:r>
            <a:r>
              <a:rPr lang="en-GB" altLang="cs-CZ" b="1" i="1" dirty="0" err="1"/>
              <a:t>daní</a:t>
            </a:r>
            <a:r>
              <a:rPr lang="en-GB" altLang="cs-CZ" b="1" i="1" dirty="0"/>
              <a:t> </a:t>
            </a:r>
            <a:r>
              <a:rPr lang="en-GB" altLang="cs-CZ" b="1" i="1" dirty="0" err="1"/>
              <a:t>územním</a:t>
            </a:r>
            <a:r>
              <a:rPr lang="en-GB" altLang="cs-CZ" b="1" i="1" dirty="0"/>
              <a:t> </a:t>
            </a:r>
            <a:r>
              <a:rPr lang="en-GB" altLang="cs-CZ" b="1" i="1" dirty="0" err="1"/>
              <a:t>samosprávným</a:t>
            </a:r>
            <a:r>
              <a:rPr lang="en-GB" altLang="cs-CZ" b="1" i="1" dirty="0"/>
              <a:t> </a:t>
            </a:r>
            <a:r>
              <a:rPr lang="en-GB" altLang="cs-CZ" b="1" i="1" dirty="0" err="1"/>
              <a:t>celkům</a:t>
            </a:r>
            <a:r>
              <a:rPr lang="en-GB" altLang="cs-CZ" b="1" i="1" dirty="0"/>
              <a:t> a </a:t>
            </a:r>
            <a:r>
              <a:rPr lang="en-GB" altLang="cs-CZ" b="1" i="1" dirty="0" err="1"/>
              <a:t>některým</a:t>
            </a:r>
            <a:r>
              <a:rPr lang="en-GB" altLang="cs-CZ" b="1" i="1" dirty="0"/>
              <a:t> </a:t>
            </a:r>
            <a:r>
              <a:rPr lang="en-GB" altLang="cs-CZ" b="1" i="1" dirty="0" err="1"/>
              <a:t>státním</a:t>
            </a:r>
            <a:r>
              <a:rPr lang="en-GB" altLang="cs-CZ" b="1" i="1" dirty="0"/>
              <a:t> </a:t>
            </a:r>
            <a:r>
              <a:rPr lang="en-GB" altLang="cs-CZ" b="1" i="1" dirty="0" err="1"/>
              <a:t>fondům</a:t>
            </a:r>
            <a:r>
              <a:rPr lang="en-GB" altLang="cs-CZ" b="1" i="1" dirty="0"/>
              <a:t>.</a:t>
            </a:r>
            <a:endParaRPr lang="cs-CZ" altLang="cs-CZ" b="1" i="1" dirty="0"/>
          </a:p>
        </p:txBody>
      </p:sp>
    </p:spTree>
    <p:extLst>
      <p:ext uri="{BB962C8B-B14F-4D97-AF65-F5344CB8AC3E}">
        <p14:creationId xmlns:p14="http://schemas.microsoft.com/office/powerpoint/2010/main" val="23826616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034A622-30F8-473E-88F0-3F449CF797F1}"/>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B5769608-D301-4CFE-8FE5-9DB992883306}"/>
              </a:ext>
            </a:extLst>
          </p:cNvPr>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a:extLst>
              <a:ext uri="{FF2B5EF4-FFF2-40B4-BE49-F238E27FC236}">
                <a16:creationId xmlns:a16="http://schemas.microsoft.com/office/drawing/2014/main" id="{CE0A2095-1450-40DF-8D9C-C3781C26051E}"/>
              </a:ext>
            </a:extLst>
          </p:cNvPr>
          <p:cNvSpPr>
            <a:spLocks noGrp="1"/>
          </p:cNvSpPr>
          <p:nvPr>
            <p:ph type="title"/>
          </p:nvPr>
        </p:nvSpPr>
        <p:spPr/>
        <p:txBody>
          <a:bodyPr/>
          <a:lstStyle/>
          <a:p>
            <a:pPr algn="ctr"/>
            <a:r>
              <a:rPr lang="cs-CZ" dirty="0">
                <a:solidFill>
                  <a:srgbClr val="00287D"/>
                </a:solidFill>
              </a:rPr>
              <a:t>SPECIFIKA - </a:t>
            </a:r>
            <a:r>
              <a:rPr lang="cs-CZ" dirty="0"/>
              <a:t>U veřejně prospěšného poplatníka je předmětem daně vždy příjem</a:t>
            </a:r>
          </a:p>
        </p:txBody>
      </p:sp>
      <p:sp>
        <p:nvSpPr>
          <p:cNvPr id="5" name="Zástupný symbol pro obsah 4">
            <a:extLst>
              <a:ext uri="{FF2B5EF4-FFF2-40B4-BE49-F238E27FC236}">
                <a16:creationId xmlns:a16="http://schemas.microsoft.com/office/drawing/2014/main" id="{6DBA66E4-D493-48B4-943F-BB0885E69C06}"/>
              </a:ext>
            </a:extLst>
          </p:cNvPr>
          <p:cNvSpPr>
            <a:spLocks noGrp="1"/>
          </p:cNvSpPr>
          <p:nvPr>
            <p:ph idx="1"/>
          </p:nvPr>
        </p:nvSpPr>
        <p:spPr/>
        <p:txBody>
          <a:bodyPr/>
          <a:lstStyle/>
          <a:p>
            <a:pPr marL="72000" indent="0">
              <a:buNone/>
            </a:pPr>
            <a:r>
              <a:rPr lang="cs-CZ" dirty="0"/>
              <a:t>a) z reklamy, </a:t>
            </a:r>
            <a:br>
              <a:rPr lang="cs-CZ" dirty="0"/>
            </a:br>
            <a:r>
              <a:rPr lang="cs-CZ" dirty="0"/>
              <a:t>b) z členského příspěvku, </a:t>
            </a:r>
            <a:br>
              <a:rPr lang="cs-CZ" dirty="0"/>
            </a:br>
            <a:r>
              <a:rPr lang="cs-CZ" dirty="0"/>
              <a:t>c) v podobě úroku, </a:t>
            </a:r>
            <a:br>
              <a:rPr lang="cs-CZ" dirty="0"/>
            </a:br>
            <a:r>
              <a:rPr lang="cs-CZ" dirty="0"/>
              <a:t>d) z nájemného s výjimkou nájmu státního majetku. </a:t>
            </a:r>
            <a:br>
              <a:rPr lang="cs-CZ" dirty="0"/>
            </a:br>
            <a:r>
              <a:rPr lang="cs-CZ" dirty="0"/>
              <a:t>U veřejně prospěšného poplatníka se splnění podmínky příjmů posuzují za celé zdaňovací období podle jednotlivých druhů činností.</a:t>
            </a:r>
          </a:p>
        </p:txBody>
      </p:sp>
    </p:spTree>
    <p:extLst>
      <p:ext uri="{BB962C8B-B14F-4D97-AF65-F5344CB8AC3E}">
        <p14:creationId xmlns:p14="http://schemas.microsoft.com/office/powerpoint/2010/main" val="28154071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Definujte zápatí - název prezentace / pracoviště</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p:cNvSpPr>
            <a:spLocks noGrp="1"/>
          </p:cNvSpPr>
          <p:nvPr>
            <p:ph type="title"/>
          </p:nvPr>
        </p:nvSpPr>
        <p:spPr/>
        <p:txBody>
          <a:bodyPr/>
          <a:lstStyle/>
          <a:p>
            <a:pPr algn="ctr"/>
            <a:r>
              <a:rPr lang="cs-CZ" sz="3200">
                <a:solidFill>
                  <a:srgbClr val="00287D"/>
                </a:solidFill>
              </a:rPr>
              <a:t>SPECIFIKA NENÍ Předmět </a:t>
            </a:r>
            <a:r>
              <a:rPr lang="cs-CZ" sz="3200" dirty="0">
                <a:solidFill>
                  <a:srgbClr val="00287D"/>
                </a:solidFill>
              </a:rPr>
              <a:t>daně veřejně prospěšných poplatníků</a:t>
            </a:r>
          </a:p>
        </p:txBody>
      </p:sp>
      <p:sp>
        <p:nvSpPr>
          <p:cNvPr id="5" name="Zástupný symbol pro obsah 4"/>
          <p:cNvSpPr>
            <a:spLocks noGrp="1"/>
          </p:cNvSpPr>
          <p:nvPr>
            <p:ph idx="1"/>
          </p:nvPr>
        </p:nvSpPr>
        <p:spPr/>
        <p:txBody>
          <a:bodyPr/>
          <a:lstStyle/>
          <a:p>
            <a:pPr marL="72000" indent="0">
              <a:buNone/>
            </a:pPr>
            <a:r>
              <a:rPr lang="cs-CZ" sz="2400" i="1" u="sng" dirty="0"/>
              <a:t>U veřejně prospěšného poplatníka nejsou předmětem daně</a:t>
            </a:r>
          </a:p>
          <a:p>
            <a:pPr marL="72000" indent="0">
              <a:buNone/>
            </a:pPr>
            <a:r>
              <a:rPr lang="cs-CZ" sz="2000" dirty="0"/>
              <a:t>a) </a:t>
            </a:r>
            <a:r>
              <a:rPr lang="cs-CZ" sz="2000" b="1" dirty="0"/>
              <a:t>příjmy z nepodnikatelské činnosti za podmínky</a:t>
            </a:r>
            <a:r>
              <a:rPr lang="cs-CZ" sz="2000" dirty="0"/>
              <a:t>, že výdaje (náklady) vynaložené podle tohoto zákona v souvislosti s prováděním této činnosti jsou vyšší,</a:t>
            </a:r>
          </a:p>
          <a:p>
            <a:pPr marL="72000" indent="0">
              <a:buNone/>
            </a:pPr>
            <a:r>
              <a:rPr lang="cs-CZ" sz="2000" dirty="0"/>
              <a:t>b) </a:t>
            </a:r>
            <a:r>
              <a:rPr lang="cs-CZ" sz="2000" b="1" dirty="0"/>
              <a:t>dotace, příspěvek, podpora nebo jiná obdobná plnění z veřejných rozpočtů,</a:t>
            </a:r>
          </a:p>
          <a:p>
            <a:pPr marL="72000" indent="0">
              <a:buNone/>
            </a:pPr>
            <a:r>
              <a:rPr lang="cs-CZ" sz="2000" dirty="0"/>
              <a:t>c) podpora od Vinařského fondu,</a:t>
            </a:r>
          </a:p>
          <a:p>
            <a:pPr marL="72000" indent="0">
              <a:buNone/>
            </a:pPr>
            <a:r>
              <a:rPr lang="cs-CZ" sz="2000" dirty="0"/>
              <a:t>d) výnos daně, poplatku nebo jiného obdobného peněžitého plnění, které plynou obci nebo kraji,</a:t>
            </a:r>
          </a:p>
          <a:p>
            <a:pPr marL="72000" indent="0">
              <a:buNone/>
            </a:pPr>
            <a:r>
              <a:rPr lang="cs-CZ" sz="2000" dirty="0"/>
              <a:t>e) úplata, která je příjmem státního rozpočtu</a:t>
            </a:r>
          </a:p>
          <a:p>
            <a:pPr marL="72000" indent="0">
              <a:buNone/>
            </a:pPr>
            <a:r>
              <a:rPr lang="cs-CZ" sz="2000" b="1" dirty="0" err="1"/>
              <a:t>Blížeji</a:t>
            </a:r>
            <a:r>
              <a:rPr lang="cs-CZ" sz="2000" b="1" dirty="0"/>
              <a:t> § 18 zákona o daních z příjmů</a:t>
            </a:r>
          </a:p>
        </p:txBody>
      </p:sp>
    </p:spTree>
    <p:extLst>
      <p:ext uri="{BB962C8B-B14F-4D97-AF65-F5344CB8AC3E}">
        <p14:creationId xmlns:p14="http://schemas.microsoft.com/office/powerpoint/2010/main" val="12568749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p:cNvSpPr>
            <a:spLocks noGrp="1"/>
          </p:cNvSpPr>
          <p:nvPr>
            <p:ph type="title"/>
          </p:nvPr>
        </p:nvSpPr>
        <p:spPr/>
        <p:txBody>
          <a:bodyPr/>
          <a:lstStyle/>
          <a:p>
            <a:pPr algn="ctr"/>
            <a:r>
              <a:rPr lang="cs-CZ" sz="2400" dirty="0">
                <a:solidFill>
                  <a:srgbClr val="00287D"/>
                </a:solidFill>
              </a:rPr>
              <a:t>SOECIFIKA- Předmět daně osobních obchodních společností a jejich společníků</a:t>
            </a:r>
          </a:p>
        </p:txBody>
      </p:sp>
      <p:sp>
        <p:nvSpPr>
          <p:cNvPr id="5" name="Zástupný symbol pro obsah 4"/>
          <p:cNvSpPr>
            <a:spLocks noGrp="1"/>
          </p:cNvSpPr>
          <p:nvPr>
            <p:ph idx="1"/>
          </p:nvPr>
        </p:nvSpPr>
        <p:spPr/>
        <p:txBody>
          <a:bodyPr/>
          <a:lstStyle/>
          <a:p>
            <a:r>
              <a:rPr lang="cs-CZ" sz="2400" dirty="0"/>
              <a:t>U veřejné obchodní společnosti jsou předmětem daně pouze příjmy, z nichž je daň vybírána zvláštní sazbou daně; to neplatí pro účely stanovení základu daně z příjmů fyzických nebo právnických osob společníka veřejné obchodní společnosti.</a:t>
            </a:r>
          </a:p>
          <a:p>
            <a:r>
              <a:rPr lang="cs-CZ" sz="2400" dirty="0"/>
              <a:t> U společníka veřejné obchodní společnosti nebo komplementáře komanditní společnosti jsou předmětem daně také příjmy veřejné obchodní společnosti nebo komanditní společnosti.</a:t>
            </a:r>
          </a:p>
        </p:txBody>
      </p:sp>
    </p:spTree>
    <p:extLst>
      <p:ext uri="{BB962C8B-B14F-4D97-AF65-F5344CB8AC3E}">
        <p14:creationId xmlns:p14="http://schemas.microsoft.com/office/powerpoint/2010/main" val="21789544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br>
              <a:rPr lang="cs-CZ" altLang="cs-CZ" dirty="0">
                <a:solidFill>
                  <a:srgbClr val="FFFF00"/>
                </a:solidFill>
                <a:effectLst>
                  <a:outerShdw blurRad="38100" dist="38100" dir="2700000" algn="tl">
                    <a:srgbClr val="C0C0C0"/>
                  </a:outerShdw>
                </a:effectLst>
              </a:rPr>
            </a:br>
            <a:r>
              <a:rPr lang="cs-CZ" altLang="cs-CZ" b="1" dirty="0">
                <a:solidFill>
                  <a:schemeClr val="tx1"/>
                </a:solidFill>
                <a:effectLst>
                  <a:outerShdw blurRad="38100" dist="38100" dir="2700000" algn="tl">
                    <a:srgbClr val="C0C0C0"/>
                  </a:outerShdw>
                </a:effectLst>
              </a:rPr>
              <a:t>Osvobození od daně § 19</a:t>
            </a:r>
            <a:br>
              <a:rPr lang="cs-CZ" altLang="cs-CZ" b="1" dirty="0">
                <a:solidFill>
                  <a:schemeClr val="tx1"/>
                </a:solidFill>
                <a:effectLst>
                  <a:outerShdw blurRad="38100" dist="38100" dir="2700000" algn="tl">
                    <a:srgbClr val="C0C0C0"/>
                  </a:outerShdw>
                </a:effectLst>
              </a:rPr>
            </a:br>
            <a:endParaRPr lang="cs-CZ" altLang="cs-CZ" b="1" dirty="0">
              <a:solidFill>
                <a:schemeClr val="tx1"/>
              </a:solidFill>
              <a:effectLst>
                <a:outerShdw blurRad="38100" dist="38100" dir="2700000" algn="tl">
                  <a:srgbClr val="C0C0C0"/>
                </a:outerShdw>
              </a:effectLst>
            </a:endParaRPr>
          </a:p>
        </p:txBody>
      </p:sp>
      <p:sp>
        <p:nvSpPr>
          <p:cNvPr id="122883" name="Zástupný symbol pro obsah 2"/>
          <p:cNvSpPr>
            <a:spLocks noGrp="1"/>
          </p:cNvSpPr>
          <p:nvPr>
            <p:ph idx="4294967295"/>
          </p:nvPr>
        </p:nvSpPr>
        <p:spPr/>
        <p:txBody>
          <a:bodyPr/>
          <a:lstStyle/>
          <a:p>
            <a:r>
              <a:rPr lang="cs-CZ" altLang="cs-CZ" sz="2400" dirty="0"/>
              <a:t>a) členský příspěvek podle stanov, statutu, zřizovacích nebo zakladatelských listin, přijatý</a:t>
            </a:r>
          </a:p>
          <a:p>
            <a:pPr>
              <a:buFontTx/>
              <a:buAutoNum type="arabicPeriod"/>
            </a:pPr>
            <a:r>
              <a:rPr lang="cs-CZ" altLang="cs-CZ" sz="2400" dirty="0"/>
              <a:t>zájmovým sdružením právnických osob</a:t>
            </a:r>
          </a:p>
          <a:p>
            <a:pPr>
              <a:buFontTx/>
              <a:buAutoNum type="arabicPeriod"/>
            </a:pPr>
            <a:r>
              <a:rPr lang="cs-CZ" altLang="cs-CZ" sz="2400" dirty="0"/>
              <a:t>spolkem, který není organizací zaměstnavatelů,</a:t>
            </a:r>
          </a:p>
          <a:p>
            <a:r>
              <a:rPr lang="cs-CZ" altLang="cs-CZ" sz="2400" dirty="0"/>
              <a:t>3. odborovou organizací,</a:t>
            </a:r>
          </a:p>
          <a:p>
            <a:r>
              <a:rPr lang="cs-CZ" altLang="cs-CZ" sz="2400" dirty="0"/>
              <a:t>4. politickou stranou, politickým hnutím nebo evropskou politickou stranou, nebo</a:t>
            </a:r>
          </a:p>
          <a:p>
            <a:r>
              <a:rPr lang="cs-CZ" altLang="cs-CZ" sz="2400" dirty="0"/>
              <a:t>5. profesní komorou s nepovinným členstvím s výjimkou Hospodářské komory České republiky a Agrární komory České republiky,</a:t>
            </a:r>
          </a:p>
          <a:p>
            <a:r>
              <a:rPr lang="cs-CZ" altLang="cs-CZ" sz="2400" dirty="0"/>
              <a:t>b) výnosy kostelních sbírek, příjmy za církevní úkony……</a:t>
            </a:r>
          </a:p>
          <a:p>
            <a:endParaRPr lang="cs-CZ" altLang="cs-CZ" sz="2400" dirty="0"/>
          </a:p>
          <a:p>
            <a:r>
              <a:rPr lang="cs-CZ" altLang="cs-CZ" sz="2400" dirty="0">
                <a:solidFill>
                  <a:srgbClr val="0000DC"/>
                </a:solidFill>
              </a:rPr>
              <a:t>Výčet dalších osvobození § 19 a § 19a zákona o daních z příjmů </a:t>
            </a:r>
          </a:p>
        </p:txBody>
      </p:sp>
    </p:spTree>
    <p:extLst>
      <p:ext uri="{BB962C8B-B14F-4D97-AF65-F5344CB8AC3E}">
        <p14:creationId xmlns:p14="http://schemas.microsoft.com/office/powerpoint/2010/main" val="2990271097"/>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56904" y="348088"/>
            <a:ext cx="9140530" cy="8648521"/>
          </a:xfrm>
          <a:prstGeom prst="rect">
            <a:avLst/>
          </a:prstGeom>
        </p:spPr>
        <p:txBody>
          <a:bodyPr wrap="square">
            <a:spAutoFit/>
          </a:bodyPr>
          <a:lstStyle/>
          <a:p>
            <a:pPr algn="ctr"/>
            <a:r>
              <a:rPr lang="cs-CZ" sz="2800" b="1" dirty="0"/>
              <a:t>Základ daně a položky snižující základ daně § 20</a:t>
            </a:r>
          </a:p>
          <a:p>
            <a:pPr algn="just"/>
            <a:endParaRPr lang="cs-CZ" sz="2800" b="1" dirty="0"/>
          </a:p>
          <a:p>
            <a:pPr algn="just"/>
            <a:r>
              <a:rPr lang="cs-CZ" sz="2800" dirty="0"/>
              <a:t>Pro stanovení základu daně z příjmů právnických osob platí ustanovení § 23 až 33 </a:t>
            </a:r>
          </a:p>
          <a:p>
            <a:pPr algn="just"/>
            <a:endParaRPr lang="cs-CZ" sz="2800" dirty="0"/>
          </a:p>
          <a:p>
            <a:pPr algn="just"/>
            <a:r>
              <a:rPr lang="cs-CZ" sz="2800" dirty="0"/>
              <a:t>Dále je nutné v § 20 respektovat, že někteří poplatníci si mohou základ daně snížit například:</a:t>
            </a:r>
          </a:p>
          <a:p>
            <a:pPr algn="just"/>
            <a:r>
              <a:rPr lang="cs-CZ" i="1" dirty="0"/>
              <a:t>„Od základu daně sníženého podle § 34 lze odečíst hodnotu bezúplatného plnění poskytnutého obcím, krajům, organizačním složkám státu, právnickým osobám se sídlem na území České republiky, jakož i právnickým osobám, které jsou pořadateli veřejných sbírek podle zvláštního zákona a to na vědu a vzdělávání, výzkumné a vývojové účely, kulturu, školství, na policii, na požární ochranu, na podporu a ochranu mládeže, na ochranu zvířat a jejich zdraví, ….“</a:t>
            </a:r>
          </a:p>
          <a:p>
            <a:pPr algn="just"/>
            <a:endParaRPr lang="cs-CZ" sz="2800" b="1" dirty="0"/>
          </a:p>
          <a:p>
            <a:pPr algn="ctr"/>
            <a:endParaRPr lang="cs-CZ" sz="2800" b="1" dirty="0"/>
          </a:p>
          <a:p>
            <a:pPr algn="just"/>
            <a:endParaRPr lang="cs-CZ" sz="2800" b="1" dirty="0"/>
          </a:p>
          <a:p>
            <a:pPr algn="just"/>
            <a:endParaRPr lang="cs-CZ" sz="2800" b="1" dirty="0"/>
          </a:p>
          <a:p>
            <a:pPr algn="just"/>
            <a:endParaRPr lang="cs-CZ" sz="2800" b="1" dirty="0"/>
          </a:p>
          <a:p>
            <a:pPr algn="just"/>
            <a:endParaRPr lang="cs-CZ" sz="2800" b="1" dirty="0"/>
          </a:p>
        </p:txBody>
      </p:sp>
    </p:spTree>
    <p:extLst>
      <p:ext uri="{BB962C8B-B14F-4D97-AF65-F5344CB8AC3E}">
        <p14:creationId xmlns:p14="http://schemas.microsoft.com/office/powerpoint/2010/main" val="13328936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dirty="0">
                <a:solidFill>
                  <a:schemeClr val="tx1"/>
                </a:solidFill>
                <a:effectLst>
                  <a:outerShdw blurRad="38100" dist="38100" dir="2700000" algn="tl">
                    <a:srgbClr val="C0C0C0"/>
                  </a:outerShdw>
                </a:effectLst>
              </a:rPr>
              <a:t>Základ daně </a:t>
            </a:r>
          </a:p>
        </p:txBody>
      </p:sp>
      <p:sp>
        <p:nvSpPr>
          <p:cNvPr id="123907" name="Zástupný symbol pro obsah 2"/>
          <p:cNvSpPr>
            <a:spLocks noGrp="1"/>
          </p:cNvSpPr>
          <p:nvPr>
            <p:ph idx="4294967295"/>
          </p:nvPr>
        </p:nvSpPr>
        <p:spPr>
          <a:xfrm>
            <a:off x="1015684" y="1385112"/>
            <a:ext cx="10753200" cy="3960000"/>
          </a:xfrm>
        </p:spPr>
        <p:txBody>
          <a:bodyPr/>
          <a:lstStyle/>
          <a:p>
            <a:r>
              <a:rPr lang="cs-CZ" altLang="cs-CZ" b="1" dirty="0"/>
              <a:t>Základem daně je rozdíl, o který příjmy, s výjimkou příjmů, které nejsou předmětem daně, a příjmů osvobozených od daně, převyšují výdaje (náklady), a to při respektování jejich věcné a časové souvislosti v daném zdaňovacím období</a:t>
            </a:r>
          </a:p>
          <a:p>
            <a:pPr marL="457200" indent="-457200">
              <a:buFont typeface="Arial" panose="020B0604020202020204" pitchFamily="34" charset="0"/>
              <a:buChar char="•"/>
            </a:pPr>
            <a:r>
              <a:rPr lang="cs-CZ" altLang="cs-CZ" b="1" dirty="0"/>
              <a:t> rozdíl se upraví po té podle zákona o daních z příjmů.</a:t>
            </a:r>
          </a:p>
          <a:p>
            <a:r>
              <a:rPr lang="cs-CZ" altLang="cs-CZ" b="1" dirty="0"/>
              <a:t> </a:t>
            </a:r>
          </a:p>
          <a:p>
            <a:r>
              <a:rPr lang="cs-CZ" altLang="cs-CZ" b="1" dirty="0"/>
              <a:t>Pro zjištění základu daně se vychází </a:t>
            </a:r>
          </a:p>
          <a:p>
            <a:pPr marL="514350" indent="-514350">
              <a:buAutoNum type="alphaLcParenR"/>
            </a:pPr>
            <a:r>
              <a:rPr lang="cs-CZ" altLang="cs-CZ" b="1" dirty="0"/>
              <a:t>z výsledku hospodaření (zisk nebo ztráta),</a:t>
            </a:r>
          </a:p>
          <a:p>
            <a:pPr marL="514350" indent="-514350">
              <a:buAutoNum type="alphaLcParenR"/>
            </a:pPr>
            <a:r>
              <a:rPr lang="cs-CZ" altLang="cs-CZ" b="1" dirty="0"/>
              <a:t>z rozdílu mezi příjmy a výdaji u poplatníků, kteří nevedou účetnictví, nebo vedou jednoduché účetnictví.</a:t>
            </a:r>
          </a:p>
        </p:txBody>
      </p:sp>
    </p:spTree>
    <p:extLst>
      <p:ext uri="{BB962C8B-B14F-4D97-AF65-F5344CB8AC3E}">
        <p14:creationId xmlns:p14="http://schemas.microsoft.com/office/powerpoint/2010/main" val="2157196434"/>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6AF032D5-33B5-4131-AFF1-79EFC283C2DD}"/>
              </a:ext>
            </a:extLst>
          </p:cNvPr>
          <p:cNvSpPr/>
          <p:nvPr/>
        </p:nvSpPr>
        <p:spPr>
          <a:xfrm>
            <a:off x="179109" y="-3634472"/>
            <a:ext cx="11425287" cy="8956298"/>
          </a:xfrm>
          <a:prstGeom prst="rect">
            <a:avLst/>
          </a:prstGeom>
        </p:spPr>
        <p:txBody>
          <a:bodyPr wrap="square">
            <a:spAutoFit/>
          </a:bodyPr>
          <a:lstStyle/>
          <a:p>
            <a:endParaRPr lang="cs-CZ" b="1" dirty="0"/>
          </a:p>
          <a:p>
            <a:endParaRPr lang="cs-CZ" b="1" dirty="0"/>
          </a:p>
          <a:p>
            <a:endParaRPr lang="cs-CZ" b="1" dirty="0"/>
          </a:p>
          <a:p>
            <a:endParaRPr lang="cs-CZ" b="1" dirty="0"/>
          </a:p>
          <a:p>
            <a:endParaRPr lang="cs-CZ" b="1" dirty="0"/>
          </a:p>
          <a:p>
            <a:endParaRPr lang="cs-CZ" b="1" dirty="0"/>
          </a:p>
          <a:p>
            <a:endParaRPr lang="cs-CZ" b="1" dirty="0"/>
          </a:p>
          <a:p>
            <a:endParaRPr lang="cs-CZ" b="1" dirty="0"/>
          </a:p>
          <a:p>
            <a:endParaRPr lang="cs-CZ" b="1" dirty="0"/>
          </a:p>
          <a:p>
            <a:endParaRPr lang="cs-CZ" b="1" dirty="0"/>
          </a:p>
          <a:p>
            <a:endParaRPr lang="cs-CZ" b="1" dirty="0"/>
          </a:p>
          <a:p>
            <a:endParaRPr lang="cs-CZ" b="1" dirty="0"/>
          </a:p>
          <a:p>
            <a:r>
              <a:rPr lang="cs-CZ" b="1" dirty="0"/>
              <a:t>SAMOSTATNÝ ZÁKLAD DANĚ </a:t>
            </a:r>
            <a:br>
              <a:rPr lang="cs-CZ" dirty="0"/>
            </a:br>
            <a:br>
              <a:rPr lang="cs-CZ" dirty="0"/>
            </a:br>
            <a:r>
              <a:rPr lang="cs-CZ" dirty="0"/>
              <a:t>    Smyslem vytvoření tzv. samostatného základu daně u poplatníků daně z příjmů právnických osob je prakticky specifikovat ty druhy příjmů, které nejsou zdaňovány obecnou sazbou daně ve výši 19% (výše sazby daně platné pro rok 2021), ale 15% sazbou daně dle § 21 odst. 4 ZDP. </a:t>
            </a:r>
            <a:br>
              <a:rPr lang="cs-CZ" dirty="0"/>
            </a:br>
            <a:br>
              <a:rPr lang="cs-CZ" dirty="0"/>
            </a:br>
            <a:r>
              <a:rPr lang="cs-CZ" dirty="0"/>
              <a:t>    Do samostatného základu daně se zahrnují vyjmenované příjmy těchto poplatníků daně z příjmů právnických osob (vyjma fondů penzijní společnosti): </a:t>
            </a:r>
            <a:br>
              <a:rPr lang="cs-CZ" dirty="0"/>
            </a:br>
            <a:r>
              <a:rPr lang="cs-CZ" dirty="0"/>
              <a:t>- rezidentů ČR podle § 17 odst. 3 ZDP, </a:t>
            </a:r>
            <a:br>
              <a:rPr lang="cs-CZ" dirty="0"/>
            </a:br>
            <a:br>
              <a:rPr lang="cs-CZ" dirty="0"/>
            </a:br>
            <a:r>
              <a:rPr lang="cs-CZ" dirty="0"/>
              <a:t>-nerezidentů</a:t>
            </a:r>
          </a:p>
        </p:txBody>
      </p:sp>
    </p:spTree>
    <p:extLst>
      <p:ext uri="{BB962C8B-B14F-4D97-AF65-F5344CB8AC3E}">
        <p14:creationId xmlns:p14="http://schemas.microsoft.com/office/powerpoint/2010/main" val="17647886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61DD8D0A-8B07-4B83-8246-3CE0DA38A208}"/>
              </a:ext>
            </a:extLst>
          </p:cNvPr>
          <p:cNvSpPr/>
          <p:nvPr/>
        </p:nvSpPr>
        <p:spPr>
          <a:xfrm>
            <a:off x="697584" y="1099666"/>
            <a:ext cx="9907570" cy="5262979"/>
          </a:xfrm>
          <a:prstGeom prst="rect">
            <a:avLst/>
          </a:prstGeom>
        </p:spPr>
        <p:txBody>
          <a:bodyPr wrap="square">
            <a:spAutoFit/>
          </a:bodyPr>
          <a:lstStyle/>
          <a:p>
            <a:r>
              <a:rPr lang="cs-CZ" b="1" dirty="0"/>
              <a:t>Základ daně z neočekávaných zisků </a:t>
            </a:r>
            <a:br>
              <a:rPr lang="cs-CZ" dirty="0"/>
            </a:br>
            <a:br>
              <a:rPr lang="cs-CZ" dirty="0"/>
            </a:br>
            <a:r>
              <a:rPr lang="cs-CZ" dirty="0"/>
              <a:t>Základ daně z neočekávaných zisků se určuje za zdaňovací období nebo období, za které se podává daňové přiznání, která alespoň částečně spadají do období uplatnění daně z neočekávaných zisků. </a:t>
            </a:r>
            <a:br>
              <a:rPr lang="cs-CZ" dirty="0"/>
            </a:br>
            <a:br>
              <a:rPr lang="cs-CZ" dirty="0"/>
            </a:br>
            <a:r>
              <a:rPr lang="cs-CZ" dirty="0"/>
              <a:t>Základem daně z neočekávaných zisků je rozdíl mezi srovnávaným základem daně a průměrem upravených srovnávacích základů daně. Pokud je tento rozdíl záporný, základ daně z neočekávaných zisků je nulový. </a:t>
            </a:r>
            <a:br>
              <a:rPr lang="cs-CZ" dirty="0"/>
            </a:br>
            <a:br>
              <a:rPr lang="cs-CZ" dirty="0"/>
            </a:br>
            <a:r>
              <a:rPr lang="cs-CZ" dirty="0"/>
              <a:t>Obdobím uplatnění daně z neočekávaných zisků jsou kalendářní roky 2023 až 2025. </a:t>
            </a:r>
            <a:br>
              <a:rPr lang="cs-CZ" dirty="0"/>
            </a:br>
            <a:endParaRPr lang="cs-CZ" dirty="0"/>
          </a:p>
        </p:txBody>
      </p:sp>
    </p:spTree>
    <p:extLst>
      <p:ext uri="{BB962C8B-B14F-4D97-AF65-F5344CB8AC3E}">
        <p14:creationId xmlns:p14="http://schemas.microsoft.com/office/powerpoint/2010/main" val="18575696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idx="4294967295"/>
          </p:nvPr>
        </p:nvSpPr>
        <p:spPr>
          <a:xfrm>
            <a:off x="641268" y="2030186"/>
            <a:ext cx="11550732" cy="3172280"/>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nchor="ctr" anchorCtr="0">
            <a:spAutoFit/>
          </a:bodyPr>
          <a:lstStyle/>
          <a:p>
            <a:pPr defTabSz="449263">
              <a:buClr>
                <a:srgbClr val="00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b="1" i="1" dirty="0">
                <a:solidFill>
                  <a:schemeClr val="tx1"/>
                </a:solidFill>
                <a:effectLst>
                  <a:outerShdw blurRad="38100" dist="38100" dir="2700000" algn="tl">
                    <a:srgbClr val="C0C0C0"/>
                  </a:outerShdw>
                </a:effectLst>
              </a:rPr>
              <a:t>                      </a:t>
            </a:r>
            <a:r>
              <a:rPr lang="en-GB" altLang="cs-CZ" b="1" i="1" dirty="0">
                <a:solidFill>
                  <a:schemeClr val="tx1"/>
                </a:solidFill>
                <a:effectLst>
                  <a:outerShdw blurRad="38100" dist="38100" dir="2700000" algn="tl">
                    <a:srgbClr val="C0C0C0"/>
                  </a:outerShdw>
                </a:effectLst>
              </a:rPr>
              <a:t>SAZBA DANĚ</a:t>
            </a:r>
            <a:br>
              <a:rPr lang="cs-CZ" altLang="cs-CZ" b="1" i="1" dirty="0">
                <a:solidFill>
                  <a:schemeClr val="tx1"/>
                </a:solidFill>
                <a:effectLst>
                  <a:outerShdw blurRad="38100" dist="38100" dir="2700000" algn="tl">
                    <a:srgbClr val="C0C0C0"/>
                  </a:outerShdw>
                </a:effectLst>
              </a:rPr>
            </a:br>
            <a:br>
              <a:rPr lang="cs-CZ" altLang="cs-CZ" i="1" dirty="0">
                <a:solidFill>
                  <a:schemeClr val="tx1"/>
                </a:solidFill>
                <a:effectLst>
                  <a:outerShdw blurRad="38100" dist="38100" dir="2700000" algn="tl">
                    <a:srgbClr val="C0C0C0"/>
                  </a:outerShdw>
                </a:effectLst>
              </a:rPr>
            </a:br>
            <a:br>
              <a:rPr lang="cs-CZ" altLang="cs-CZ" i="1" dirty="0">
                <a:solidFill>
                  <a:schemeClr val="tx1"/>
                </a:solidFill>
                <a:effectLst>
                  <a:outerShdw blurRad="38100" dist="38100" dir="2700000" algn="tl">
                    <a:srgbClr val="C0C0C0"/>
                  </a:outerShdw>
                </a:effectLst>
              </a:rPr>
            </a:br>
            <a:r>
              <a:rPr lang="en-GB" altLang="cs-CZ" sz="2800" dirty="0" err="1">
                <a:solidFill>
                  <a:srgbClr val="000000"/>
                </a:solidFill>
              </a:rPr>
              <a:t>Obecně</a:t>
            </a:r>
            <a:r>
              <a:rPr lang="en-GB" altLang="cs-CZ" sz="2800" dirty="0">
                <a:solidFill>
                  <a:srgbClr val="000000"/>
                </a:solidFill>
              </a:rPr>
              <a:t> </a:t>
            </a:r>
            <a:r>
              <a:rPr lang="en-GB" altLang="cs-CZ" sz="2800" dirty="0" err="1">
                <a:solidFill>
                  <a:srgbClr val="000000"/>
                </a:solidFill>
              </a:rPr>
              <a:t>výše</a:t>
            </a:r>
            <a:r>
              <a:rPr lang="en-GB" altLang="cs-CZ" sz="2800" dirty="0">
                <a:solidFill>
                  <a:srgbClr val="000000"/>
                </a:solidFill>
              </a:rPr>
              <a:t> </a:t>
            </a:r>
            <a:r>
              <a:rPr lang="en-GB" altLang="cs-CZ" sz="2800" dirty="0" err="1">
                <a:solidFill>
                  <a:srgbClr val="000000"/>
                </a:solidFill>
              </a:rPr>
              <a:t>daně</a:t>
            </a:r>
            <a:r>
              <a:rPr lang="en-GB" altLang="cs-CZ" sz="2800" dirty="0">
                <a:solidFill>
                  <a:srgbClr val="000000"/>
                </a:solidFill>
              </a:rPr>
              <a:t> je </a:t>
            </a:r>
            <a:r>
              <a:rPr lang="en-GB" altLang="cs-CZ" sz="2800" dirty="0" err="1">
                <a:solidFill>
                  <a:srgbClr val="000000"/>
                </a:solidFill>
              </a:rPr>
              <a:t>stanovena</a:t>
            </a:r>
            <a:r>
              <a:rPr lang="en-GB" altLang="cs-CZ" sz="2800" dirty="0">
                <a:solidFill>
                  <a:srgbClr val="000000"/>
                </a:solidFill>
              </a:rPr>
              <a:t>  </a:t>
            </a:r>
            <a:r>
              <a:rPr lang="en-GB" altLang="cs-CZ" sz="2800" dirty="0" err="1">
                <a:solidFill>
                  <a:srgbClr val="000000"/>
                </a:solidFill>
              </a:rPr>
              <a:t>její</a:t>
            </a:r>
            <a:r>
              <a:rPr lang="en-GB" altLang="cs-CZ" sz="2800" dirty="0">
                <a:solidFill>
                  <a:srgbClr val="000000"/>
                </a:solidFill>
              </a:rPr>
              <a:t> </a:t>
            </a:r>
            <a:r>
              <a:rPr lang="en-GB" altLang="cs-CZ" sz="2800" dirty="0" err="1">
                <a:solidFill>
                  <a:srgbClr val="000000"/>
                </a:solidFill>
              </a:rPr>
              <a:t>sazbou</a:t>
            </a:r>
            <a:r>
              <a:rPr lang="en-GB" altLang="cs-CZ" sz="2800" dirty="0">
                <a:solidFill>
                  <a:srgbClr val="000000"/>
                </a:solidFill>
              </a:rPr>
              <a:t> </a:t>
            </a:r>
            <a:r>
              <a:rPr lang="en-GB" altLang="cs-CZ" sz="2800" dirty="0" err="1">
                <a:solidFill>
                  <a:srgbClr val="000000"/>
                </a:solidFill>
              </a:rPr>
              <a:t>tzn</a:t>
            </a:r>
            <a:r>
              <a:rPr lang="en-GB" altLang="cs-CZ" sz="2800" dirty="0">
                <a:solidFill>
                  <a:srgbClr val="000000"/>
                </a:solidFill>
              </a:rPr>
              <a:t>.  </a:t>
            </a:r>
            <a:r>
              <a:rPr lang="en-GB" altLang="cs-CZ" sz="2800" dirty="0" err="1">
                <a:solidFill>
                  <a:srgbClr val="000000"/>
                </a:solidFill>
              </a:rPr>
              <a:t>daňová</a:t>
            </a:r>
            <a:r>
              <a:rPr lang="en-GB" altLang="cs-CZ" sz="2800" dirty="0">
                <a:solidFill>
                  <a:srgbClr val="000000"/>
                </a:solidFill>
              </a:rPr>
              <a:t> </a:t>
            </a:r>
            <a:r>
              <a:rPr lang="en-GB" altLang="cs-CZ" sz="2800" dirty="0" err="1">
                <a:solidFill>
                  <a:srgbClr val="000000"/>
                </a:solidFill>
              </a:rPr>
              <a:t>sazba</a:t>
            </a:r>
            <a:r>
              <a:rPr lang="en-GB" altLang="cs-CZ" sz="2800" dirty="0">
                <a:solidFill>
                  <a:srgbClr val="000000"/>
                </a:solidFill>
              </a:rPr>
              <a:t> je </a:t>
            </a:r>
            <a:r>
              <a:rPr lang="en-GB" altLang="cs-CZ" sz="2800" dirty="0" err="1">
                <a:solidFill>
                  <a:srgbClr val="000000"/>
                </a:solidFill>
              </a:rPr>
              <a:t>měřítkem</a:t>
            </a:r>
            <a:r>
              <a:rPr lang="en-GB" altLang="cs-CZ" sz="2800" dirty="0">
                <a:solidFill>
                  <a:srgbClr val="000000"/>
                </a:solidFill>
              </a:rPr>
              <a:t>, </a:t>
            </a:r>
            <a:r>
              <a:rPr lang="en-GB" altLang="cs-CZ" sz="2800" dirty="0" err="1">
                <a:solidFill>
                  <a:srgbClr val="000000"/>
                </a:solidFill>
              </a:rPr>
              <a:t>pomocí</a:t>
            </a:r>
            <a:r>
              <a:rPr lang="en-GB" altLang="cs-CZ" sz="2800" dirty="0">
                <a:solidFill>
                  <a:srgbClr val="000000"/>
                </a:solidFill>
              </a:rPr>
              <a:t> </a:t>
            </a:r>
            <a:r>
              <a:rPr lang="en-GB" altLang="cs-CZ" sz="2800" dirty="0" err="1">
                <a:solidFill>
                  <a:srgbClr val="000000"/>
                </a:solidFill>
              </a:rPr>
              <a:t>něhož</a:t>
            </a:r>
            <a:r>
              <a:rPr lang="en-GB" altLang="cs-CZ" sz="2800" dirty="0">
                <a:solidFill>
                  <a:srgbClr val="000000"/>
                </a:solidFill>
              </a:rPr>
              <a:t> se </a:t>
            </a:r>
            <a:r>
              <a:rPr lang="en-GB" altLang="cs-CZ" sz="2800" dirty="0" err="1">
                <a:solidFill>
                  <a:srgbClr val="000000"/>
                </a:solidFill>
              </a:rPr>
              <a:t>stanoví</a:t>
            </a:r>
            <a:r>
              <a:rPr lang="en-GB" altLang="cs-CZ" sz="2800" dirty="0">
                <a:solidFill>
                  <a:srgbClr val="000000"/>
                </a:solidFill>
              </a:rPr>
              <a:t> z </a:t>
            </a:r>
            <a:r>
              <a:rPr lang="en-GB" altLang="cs-CZ" sz="2800" dirty="0" err="1">
                <a:solidFill>
                  <a:srgbClr val="000000"/>
                </a:solidFill>
              </a:rPr>
              <a:t>daňového</a:t>
            </a:r>
            <a:r>
              <a:rPr lang="en-GB" altLang="cs-CZ" sz="2800" dirty="0">
                <a:solidFill>
                  <a:srgbClr val="000000"/>
                </a:solidFill>
              </a:rPr>
              <a:t> </a:t>
            </a:r>
            <a:r>
              <a:rPr lang="en-GB" altLang="cs-CZ" sz="2800" dirty="0" err="1">
                <a:solidFill>
                  <a:srgbClr val="000000"/>
                </a:solidFill>
              </a:rPr>
              <a:t>základu</a:t>
            </a:r>
            <a:r>
              <a:rPr lang="en-GB" altLang="cs-CZ" sz="2800" dirty="0">
                <a:solidFill>
                  <a:srgbClr val="000000"/>
                </a:solidFill>
              </a:rPr>
              <a:t>  DA</a:t>
            </a:r>
            <a:r>
              <a:rPr lang="cs-CZ" altLang="cs-CZ" sz="2800" dirty="0">
                <a:solidFill>
                  <a:srgbClr val="000000"/>
                </a:solidFill>
              </a:rPr>
              <a:t>Ň</a:t>
            </a:r>
            <a:br>
              <a:rPr lang="en-GB" altLang="cs-CZ" sz="2800" dirty="0">
                <a:solidFill>
                  <a:srgbClr val="000000"/>
                </a:solidFill>
              </a:rPr>
            </a:br>
            <a:endParaRPr lang="en-GB" altLang="cs-CZ" sz="2800" b="1" i="1" dirty="0">
              <a:solidFill>
                <a:schemeClr val="tx1"/>
              </a:solidFill>
              <a:effectLst>
                <a:outerShdw blurRad="38100" dist="38100" dir="2700000" algn="tl">
                  <a:srgbClr val="C0C0C0"/>
                </a:outerShdw>
              </a:effectLst>
            </a:endParaRPr>
          </a:p>
        </p:txBody>
      </p:sp>
    </p:spTree>
    <p:extLst>
      <p:ext uri="{BB962C8B-B14F-4D97-AF65-F5344CB8AC3E}">
        <p14:creationId xmlns:p14="http://schemas.microsoft.com/office/powerpoint/2010/main" val="2975489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a:solidFill>
                  <a:schemeClr val="tx1"/>
                </a:solidFill>
                <a:effectLst>
                  <a:outerShdw blurRad="38100" dist="38100" dir="2700000" algn="tl">
                    <a:srgbClr val="C0C0C0"/>
                  </a:outerShdw>
                </a:effectLst>
              </a:rPr>
              <a:t>Sazba daně</a:t>
            </a:r>
          </a:p>
        </p:txBody>
      </p:sp>
      <p:sp>
        <p:nvSpPr>
          <p:cNvPr id="124931" name="Zástupný symbol pro obsah 2"/>
          <p:cNvSpPr>
            <a:spLocks noGrp="1"/>
          </p:cNvSpPr>
          <p:nvPr>
            <p:ph idx="4294967295"/>
          </p:nvPr>
        </p:nvSpPr>
        <p:spPr>
          <a:xfrm>
            <a:off x="991932" y="1385112"/>
            <a:ext cx="10753200" cy="3960000"/>
          </a:xfrm>
        </p:spPr>
        <p:txBody>
          <a:bodyPr/>
          <a:lstStyle/>
          <a:p>
            <a:pPr marL="457200" indent="-457200" eaLnBrk="1" hangingPunct="1">
              <a:buFont typeface="Wingdings" panose="05000000000000000000" pitchFamily="2" charset="2"/>
              <a:buChar char="Ø"/>
            </a:pPr>
            <a:r>
              <a:rPr lang="cs-CZ" altLang="cs-CZ" b="1" dirty="0"/>
              <a:t>19 %,</a:t>
            </a:r>
            <a:r>
              <a:rPr lang="cs-CZ" altLang="cs-CZ" b="1" dirty="0">
                <a:solidFill>
                  <a:srgbClr val="FFFF00"/>
                </a:solidFill>
              </a:rPr>
              <a:t> </a:t>
            </a:r>
            <a:r>
              <a:rPr lang="cs-CZ" altLang="cs-CZ" dirty="0"/>
              <a:t>pokud není v zákoně stanoveno jinak</a:t>
            </a:r>
          </a:p>
          <a:p>
            <a:pPr eaLnBrk="1" hangingPunct="1"/>
            <a:r>
              <a:rPr lang="cs-CZ" altLang="cs-CZ" dirty="0"/>
              <a:t>sazba se vztahuje na základ daně snížený o položky podle § 34 a § 20, který se zaokrouhluje na celé </a:t>
            </a:r>
            <a:r>
              <a:rPr lang="cs-CZ" altLang="cs-CZ" u="sng" dirty="0"/>
              <a:t>tisícikoruny dolů</a:t>
            </a:r>
            <a:r>
              <a:rPr lang="cs-CZ" altLang="cs-CZ" dirty="0"/>
              <a:t>.</a:t>
            </a:r>
          </a:p>
          <a:p>
            <a:pPr marL="457200" indent="-457200" eaLnBrk="1" hangingPunct="1">
              <a:buFont typeface="Wingdings" panose="05000000000000000000" pitchFamily="2" charset="2"/>
              <a:buChar char="Ø"/>
            </a:pPr>
            <a:r>
              <a:rPr lang="cs-CZ" altLang="cs-CZ" b="1" dirty="0"/>
              <a:t>5 %</a:t>
            </a:r>
            <a:r>
              <a:rPr lang="cs-CZ" altLang="cs-CZ" dirty="0"/>
              <a:t> ze základu daně základního investičního fondu </a:t>
            </a:r>
          </a:p>
          <a:p>
            <a:pPr marL="457200" indent="-457200">
              <a:buFont typeface="Wingdings" panose="05000000000000000000" pitchFamily="2" charset="2"/>
              <a:buChar char="Ø"/>
            </a:pPr>
            <a:r>
              <a:rPr lang="cs-CZ" altLang="cs-CZ" b="1" dirty="0"/>
              <a:t>0 % </a:t>
            </a:r>
            <a:r>
              <a:rPr lang="cs-CZ" altLang="cs-CZ" dirty="0"/>
              <a:t>u fondu penzijní společnosti nebo u instituce penzijního pojištění s výjimkou penzijní společnosti nebo obdobné společnosti obhospodařující fondy obdobné fondům penzijního pojištění.</a:t>
            </a:r>
          </a:p>
          <a:p>
            <a:pPr marL="457200" indent="-457200">
              <a:buFont typeface="Wingdings" panose="05000000000000000000" pitchFamily="2" charset="2"/>
              <a:buChar char="Ø"/>
            </a:pPr>
            <a:r>
              <a:rPr lang="cs-CZ" altLang="cs-CZ" b="1" dirty="0"/>
              <a:t>15 %</a:t>
            </a:r>
            <a:r>
              <a:rPr lang="cs-CZ" altLang="cs-CZ" dirty="0"/>
              <a:t> se vztahuje na samostatný základ daně podle § 20b zaokrouhlený na celé tisícikoruny dolů.</a:t>
            </a:r>
          </a:p>
          <a:p>
            <a:r>
              <a:rPr lang="cs-CZ" altLang="cs-CZ" sz="1800" dirty="0">
                <a:solidFill>
                  <a:srgbClr val="0000DC"/>
                </a:solidFill>
              </a:rPr>
              <a:t>Tato sazba daně koresponduje s 15% srážkovou daní podle § 36 zák. o daních z příjmů aplikovanou na základ daně z obdobných příjmů plynoucích daňovým rezidentům ČR z účastí na obchodních korporacích se sídlem v ČR.</a:t>
            </a:r>
          </a:p>
        </p:txBody>
      </p:sp>
    </p:spTree>
    <p:extLst>
      <p:ext uri="{BB962C8B-B14F-4D97-AF65-F5344CB8AC3E}">
        <p14:creationId xmlns:p14="http://schemas.microsoft.com/office/powerpoint/2010/main" val="278190531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3000375" y="596376"/>
            <a:ext cx="7283450"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i="1">
                <a:solidFill>
                  <a:schemeClr val="tx1"/>
                </a:solidFill>
                <a:effectLst>
                  <a:outerShdw blurRad="38100" dist="38100" dir="2700000" algn="tl">
                    <a:srgbClr val="C0C0C0"/>
                  </a:outerShdw>
                </a:effectLst>
              </a:rPr>
              <a:t>Historie</a:t>
            </a:r>
          </a:p>
        </p:txBody>
      </p:sp>
      <p:sp>
        <p:nvSpPr>
          <p:cNvPr id="11267" name="Rectangle 3"/>
          <p:cNvSpPr>
            <a:spLocks noGrp="1" noChangeArrowheads="1"/>
          </p:cNvSpPr>
          <p:nvPr>
            <p:ph type="body" idx="4294967295"/>
          </p:nvPr>
        </p:nvSpPr>
        <p:spPr>
          <a:xfrm>
            <a:off x="1163782" y="2259013"/>
            <a:ext cx="9047018" cy="3541612"/>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spAutoFit/>
          </a:bodyPr>
          <a:lstStyle/>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dirty="0"/>
              <a:t>Od 12. </a:t>
            </a:r>
            <a:r>
              <a:rPr lang="en-GB" altLang="cs-CZ" b="1" i="1" u="sng" dirty="0" err="1"/>
              <a:t>století</a:t>
            </a:r>
            <a:r>
              <a:rPr lang="en-GB" altLang="cs-CZ" dirty="0"/>
              <a:t> v </a:t>
            </a:r>
            <a:r>
              <a:rPr lang="en-GB" altLang="cs-CZ" dirty="0" err="1"/>
              <a:t>českých</a:t>
            </a:r>
            <a:r>
              <a:rPr lang="en-GB" altLang="cs-CZ" dirty="0"/>
              <a:t> </a:t>
            </a:r>
            <a:r>
              <a:rPr lang="en-GB" altLang="cs-CZ" dirty="0" err="1"/>
              <a:t>zemích</a:t>
            </a:r>
            <a:r>
              <a:rPr lang="en-GB" altLang="cs-CZ" dirty="0"/>
              <a:t>-</a:t>
            </a: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i="1" dirty="0"/>
              <a:t>  </a:t>
            </a:r>
            <a:r>
              <a:rPr lang="en-GB" altLang="cs-CZ" b="1" i="1" dirty="0" err="1"/>
              <a:t>obecná</a:t>
            </a:r>
            <a:r>
              <a:rPr lang="en-GB" altLang="cs-CZ" b="1" i="1" dirty="0"/>
              <a:t> </a:t>
            </a:r>
            <a:r>
              <a:rPr lang="en-GB" altLang="cs-CZ" b="1" i="1" dirty="0" err="1"/>
              <a:t>daň</a:t>
            </a:r>
            <a:r>
              <a:rPr lang="en-GB" altLang="cs-CZ" b="1" i="1" dirty="0"/>
              <a:t> – </a:t>
            </a:r>
            <a:r>
              <a:rPr lang="en-GB" altLang="cs-CZ" b="1" i="1" dirty="0" err="1"/>
              <a:t>daň</a:t>
            </a:r>
            <a:r>
              <a:rPr lang="en-GB" altLang="cs-CZ" b="1" i="1" dirty="0"/>
              <a:t> </a:t>
            </a:r>
            <a:r>
              <a:rPr lang="en-GB" altLang="cs-CZ" b="1" i="1" dirty="0" err="1"/>
              <a:t>rozdělená</a:t>
            </a:r>
            <a:r>
              <a:rPr lang="en-GB" altLang="cs-CZ" b="1" i="1" dirty="0"/>
              <a:t> </a:t>
            </a:r>
            <a:r>
              <a:rPr lang="en-GB" altLang="cs-CZ" b="1" i="1" dirty="0" err="1"/>
              <a:t>na</a:t>
            </a:r>
            <a:r>
              <a:rPr lang="en-GB" altLang="cs-CZ" i="1" dirty="0"/>
              <a:t> </a:t>
            </a:r>
            <a:r>
              <a:rPr lang="en-GB" altLang="cs-CZ" b="1" i="1" dirty="0" err="1"/>
              <a:t>města</a:t>
            </a:r>
            <a:r>
              <a:rPr lang="en-GB" altLang="cs-CZ" b="1" i="1" dirty="0"/>
              <a:t> a </a:t>
            </a:r>
            <a:r>
              <a:rPr lang="en-GB" altLang="cs-CZ" b="1" i="1" dirty="0" err="1"/>
              <a:t>poté</a:t>
            </a:r>
            <a:r>
              <a:rPr lang="en-GB" altLang="cs-CZ" b="1" i="1" dirty="0"/>
              <a:t> </a:t>
            </a:r>
            <a:r>
              <a:rPr lang="en-GB" altLang="cs-CZ" b="1" i="1" dirty="0" err="1"/>
              <a:t>na</a:t>
            </a:r>
            <a:r>
              <a:rPr lang="en-GB" altLang="cs-CZ" b="1" i="1" dirty="0"/>
              <a:t> </a:t>
            </a:r>
            <a:r>
              <a:rPr lang="en-GB" altLang="cs-CZ" b="1" i="1" dirty="0" err="1"/>
              <a:t>rodiny</a:t>
            </a:r>
            <a:r>
              <a:rPr lang="en-GB" altLang="cs-CZ" i="1" dirty="0"/>
              <a:t> (</a:t>
            </a:r>
            <a:r>
              <a:rPr lang="en-GB" altLang="cs-CZ" i="1" dirty="0" err="1"/>
              <a:t>systém</a:t>
            </a:r>
            <a:r>
              <a:rPr lang="en-GB" altLang="cs-CZ" i="1" dirty="0"/>
              <a:t> 1918)</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i="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dirty="0"/>
              <a:t>1927 DAŇOVÁ REFORMA</a:t>
            </a: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i="1" dirty="0"/>
              <a:t>   </a:t>
            </a:r>
            <a:r>
              <a:rPr lang="en-GB" altLang="cs-CZ" b="1" i="1" dirty="0" err="1"/>
              <a:t>Daně</a:t>
            </a:r>
            <a:r>
              <a:rPr lang="en-GB" altLang="cs-CZ" b="1" i="1" dirty="0"/>
              <a:t> </a:t>
            </a:r>
            <a:r>
              <a:rPr lang="en-GB" altLang="cs-CZ" b="1" i="1" dirty="0" err="1"/>
              <a:t>dle</a:t>
            </a:r>
            <a:r>
              <a:rPr lang="en-GB" altLang="cs-CZ" b="1" i="1" dirty="0"/>
              <a:t> </a:t>
            </a:r>
            <a:r>
              <a:rPr lang="en-GB" altLang="cs-CZ" b="1" i="1" dirty="0" err="1"/>
              <a:t>výnosů</a:t>
            </a:r>
            <a:r>
              <a:rPr lang="en-GB" altLang="cs-CZ" b="1" i="1" dirty="0"/>
              <a:t> , </a:t>
            </a:r>
            <a:r>
              <a:rPr lang="en-GB" altLang="cs-CZ" b="1" i="1" dirty="0" err="1"/>
              <a:t>dělníků</a:t>
            </a:r>
            <a:r>
              <a:rPr lang="en-GB" altLang="cs-CZ" b="1" i="1" dirty="0"/>
              <a:t>, </a:t>
            </a:r>
            <a:r>
              <a:rPr lang="en-GB" altLang="cs-CZ" b="1" i="1" dirty="0" err="1"/>
              <a:t>stojů</a:t>
            </a:r>
            <a:r>
              <a:rPr lang="en-GB" altLang="cs-CZ" b="1" i="1" dirty="0"/>
              <a:t>…</a:t>
            </a: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i="1" dirty="0"/>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i="1" dirty="0"/>
          </a:p>
        </p:txBody>
      </p:sp>
    </p:spTree>
    <p:extLst>
      <p:ext uri="{BB962C8B-B14F-4D97-AF65-F5344CB8AC3E}">
        <p14:creationId xmlns:p14="http://schemas.microsoft.com/office/powerpoint/2010/main" val="14724308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3715F4D3-8E4B-4019-899E-7C0B58F9C974}"/>
              </a:ext>
            </a:extLst>
          </p:cNvPr>
          <p:cNvSpPr/>
          <p:nvPr/>
        </p:nvSpPr>
        <p:spPr>
          <a:xfrm>
            <a:off x="509047" y="-125819"/>
            <a:ext cx="10482607" cy="6001643"/>
          </a:xfrm>
          <a:prstGeom prst="rect">
            <a:avLst/>
          </a:prstGeom>
        </p:spPr>
        <p:txBody>
          <a:bodyPr wrap="square">
            <a:spAutoFit/>
          </a:bodyPr>
          <a:lstStyle/>
          <a:p>
            <a:endParaRPr lang="cs-CZ" dirty="0"/>
          </a:p>
          <a:p>
            <a:endParaRPr lang="cs-CZ" dirty="0"/>
          </a:p>
          <a:p>
            <a:endParaRPr lang="cs-CZ" dirty="0"/>
          </a:p>
          <a:p>
            <a:endParaRPr lang="cs-CZ" dirty="0"/>
          </a:p>
          <a:p>
            <a:r>
              <a:rPr lang="cs-CZ" b="1" dirty="0"/>
              <a:t>Sazba daně pro základ daně z neočekávaných zisků činí 60 %. </a:t>
            </a:r>
          </a:p>
          <a:p>
            <a:endParaRPr lang="cs-CZ" b="1" dirty="0"/>
          </a:p>
          <a:p>
            <a:r>
              <a:rPr lang="cs-CZ" dirty="0"/>
              <a:t>Daň z neočekávaných zisků se vypočte jako součin základu daně z neočekávaných zisků zaokrouhleného na celé tisíce Kč dolů a sazby daně pro tento základ daně. </a:t>
            </a:r>
          </a:p>
          <a:p>
            <a:r>
              <a:rPr lang="cs-CZ" b="1" dirty="0"/>
              <a:t>Na daň z neočekávaných zisků nelze uplatnit slevu na dani. </a:t>
            </a:r>
          </a:p>
          <a:p>
            <a:endParaRPr lang="cs-CZ" b="1" dirty="0"/>
          </a:p>
          <a:p>
            <a:r>
              <a:rPr lang="cs-CZ" dirty="0"/>
              <a:t>Správcem daně z neočekávaných zisků je Specializovaný finanční úřad. </a:t>
            </a:r>
          </a:p>
          <a:p>
            <a:endParaRPr lang="cs-CZ" dirty="0"/>
          </a:p>
          <a:p>
            <a:r>
              <a:rPr lang="cs-CZ" dirty="0"/>
              <a:t>Daň z neočekávaných zisků je samostatnou daní z příjmů právnických osob a netvoří daňové příjmy rozpočtů územních samosprávních celků z daně z příjmů právnických osob. </a:t>
            </a:r>
          </a:p>
        </p:txBody>
      </p:sp>
    </p:spTree>
    <p:extLst>
      <p:ext uri="{BB962C8B-B14F-4D97-AF65-F5344CB8AC3E}">
        <p14:creationId xmlns:p14="http://schemas.microsoft.com/office/powerpoint/2010/main" val="42944413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401288" y="2459504"/>
            <a:ext cx="9999024" cy="2123658"/>
          </a:xfrm>
          <a:prstGeom prst="rect">
            <a:avLst/>
          </a:prstGeom>
        </p:spPr>
        <p:txBody>
          <a:bodyPr wrap="square">
            <a:spAutoFit/>
          </a:bodyPr>
          <a:lstStyle/>
          <a:p>
            <a:pPr algn="ctr"/>
            <a:r>
              <a:rPr lang="cs-CZ" sz="3600" b="1" dirty="0"/>
              <a:t>Výpočet daně</a:t>
            </a:r>
          </a:p>
          <a:p>
            <a:endParaRPr lang="cs-CZ" dirty="0"/>
          </a:p>
          <a:p>
            <a:r>
              <a:rPr lang="cs-CZ" dirty="0"/>
              <a:t>Daň se vypočte jako součin základu daně sníženého o položky snižující základ daně § 20 a o odčitatelné položky § 34 od základu daně zaokrouhleného na celé tisíce Kč dolů a sazby daně.</a:t>
            </a:r>
          </a:p>
        </p:txBody>
      </p:sp>
    </p:spTree>
    <p:extLst>
      <p:ext uri="{BB962C8B-B14F-4D97-AF65-F5344CB8AC3E}">
        <p14:creationId xmlns:p14="http://schemas.microsoft.com/office/powerpoint/2010/main" val="40897387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obsah 6">
            <a:extLst>
              <a:ext uri="{FF2B5EF4-FFF2-40B4-BE49-F238E27FC236}">
                <a16:creationId xmlns:a16="http://schemas.microsoft.com/office/drawing/2014/main" id="{7963EB79-FF05-41D4-9400-B124105A5DF3}"/>
              </a:ext>
            </a:extLst>
          </p:cNvPr>
          <p:cNvSpPr>
            <a:spLocks noGrp="1"/>
          </p:cNvSpPr>
          <p:nvPr>
            <p:ph idx="1"/>
          </p:nvPr>
        </p:nvSpPr>
        <p:spPr/>
        <p:txBody>
          <a:bodyPr/>
          <a:lstStyle/>
          <a:p>
            <a:r>
              <a:rPr lang="cs-CZ" dirty="0"/>
              <a:t>Pro určení daně je </a:t>
            </a:r>
            <a:r>
              <a:rPr lang="cs-CZ" b="1" dirty="0"/>
              <a:t>nejprve třeba zjistit její základ</a:t>
            </a:r>
            <a:r>
              <a:rPr lang="cs-CZ" dirty="0"/>
              <a:t>, tedy částku, ze které se následně daň vypočítá. Nejprve od sebe odečtěte příjmy a náklady právnické osoby. Z rozdílu lze zjistit, zda je právnická osoba v zisku či ztrátě.</a:t>
            </a:r>
          </a:p>
          <a:p>
            <a:r>
              <a:rPr lang="cs-CZ" dirty="0"/>
              <a:t>Od výsledné částky je dále možné odečíst</a:t>
            </a:r>
            <a:r>
              <a:rPr lang="cs-CZ" b="1" dirty="0"/>
              <a:t> položky snižující základ daně</a:t>
            </a:r>
            <a:r>
              <a:rPr lang="cs-CZ" dirty="0"/>
              <a:t> a </a:t>
            </a:r>
            <a:r>
              <a:rPr lang="cs-CZ" b="1" dirty="0"/>
              <a:t>odečitatelné položky</a:t>
            </a:r>
            <a:r>
              <a:rPr lang="cs-CZ" dirty="0"/>
              <a:t>. Základ daně se zaokrouhluje na tisícikoruny a vynásobí se sazbou daně.</a:t>
            </a:r>
          </a:p>
        </p:txBody>
      </p:sp>
    </p:spTree>
    <p:extLst>
      <p:ext uri="{BB962C8B-B14F-4D97-AF65-F5344CB8AC3E}">
        <p14:creationId xmlns:p14="http://schemas.microsoft.com/office/powerpoint/2010/main" val="34935548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p:txBody>
          <a:bodyPr anchor="ctr"/>
          <a:lstStyle/>
          <a:p>
            <a:pPr algn="ctr" eaLnBrk="1" hangingPunct="1">
              <a:defRPr/>
            </a:pPr>
            <a:r>
              <a:rPr lang="cs-CZ" altLang="cs-CZ" sz="2800" dirty="0">
                <a:solidFill>
                  <a:srgbClr val="FF0000"/>
                </a:solidFill>
                <a:effectLst>
                  <a:outerShdw blurRad="38100" dist="38100" dir="2700000" algn="tl">
                    <a:srgbClr val="C0C0C0"/>
                  </a:outerShdw>
                </a:effectLst>
              </a:rPr>
              <a:t>       </a:t>
            </a:r>
            <a:r>
              <a:rPr lang="cs-CZ" altLang="cs-CZ" sz="2800" dirty="0">
                <a:solidFill>
                  <a:schemeClr val="tx1"/>
                </a:solidFill>
                <a:effectLst>
                  <a:outerShdw blurRad="38100" dist="38100" dir="2700000" algn="tl">
                    <a:srgbClr val="C0C0C0"/>
                  </a:outerShdw>
                </a:effectLst>
              </a:rPr>
              <a:t>Položky odčitatelné od základu daně</a:t>
            </a:r>
            <a:br>
              <a:rPr lang="cs-CZ" altLang="cs-CZ" sz="3200" dirty="0">
                <a:effectLst>
                  <a:outerShdw blurRad="38100" dist="38100" dir="2700000" algn="tl">
                    <a:srgbClr val="C0C0C0"/>
                  </a:outerShdw>
                </a:effectLst>
              </a:rPr>
            </a:br>
            <a:r>
              <a:rPr lang="cs-CZ" altLang="cs-CZ" sz="3200" dirty="0">
                <a:effectLst>
                  <a:outerShdw blurRad="38100" dist="38100" dir="2700000" algn="tl">
                    <a:srgbClr val="C0C0C0"/>
                  </a:outerShdw>
                </a:effectLst>
              </a:rPr>
              <a:t>§ 34</a:t>
            </a:r>
          </a:p>
        </p:txBody>
      </p:sp>
      <p:sp>
        <p:nvSpPr>
          <p:cNvPr id="99331" name="Rectangle 3"/>
          <p:cNvSpPr>
            <a:spLocks noGrp="1" noChangeArrowheads="1"/>
          </p:cNvSpPr>
          <p:nvPr>
            <p:ph type="body" idx="4294967295"/>
          </p:nvPr>
        </p:nvSpPr>
        <p:spPr/>
        <p:txBody>
          <a:bodyPr/>
          <a:lstStyle/>
          <a:p>
            <a:pPr eaLnBrk="1" hangingPunct="1">
              <a:buFont typeface="Wingdings" charset="2"/>
              <a:buNone/>
            </a:pPr>
            <a:endParaRPr lang="cs-CZ" altLang="cs-CZ" sz="2500"/>
          </a:p>
          <a:p>
            <a:pPr eaLnBrk="1" hangingPunct="1"/>
            <a:r>
              <a:rPr lang="cs-CZ" altLang="cs-CZ"/>
              <a:t>Od základu daně lze odečíst daňovou ztrátu, která vznikla a byla vyměřena za předchozí zdaňovací období nebo jeho část, a to nejdéle v 5 zdaňovacích obdobích následujících bezprostředně po období, za které se daňová ztráta vyměřuje.</a:t>
            </a:r>
          </a:p>
        </p:txBody>
      </p:sp>
    </p:spTree>
    <p:extLst>
      <p:ext uri="{BB962C8B-B14F-4D97-AF65-F5344CB8AC3E}">
        <p14:creationId xmlns:p14="http://schemas.microsoft.com/office/powerpoint/2010/main" val="1006829476"/>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a:r>
              <a:rPr lang="cs-CZ" altLang="en-US" sz="2800" dirty="0"/>
              <a:t>Položky odčitatelné od základu daně (§ 34)</a:t>
            </a:r>
          </a:p>
        </p:txBody>
      </p:sp>
      <p:sp>
        <p:nvSpPr>
          <p:cNvPr id="22531" name="Rectangle 3"/>
          <p:cNvSpPr>
            <a:spLocks noGrp="1" noChangeArrowheads="1"/>
          </p:cNvSpPr>
          <p:nvPr>
            <p:ph type="body" idx="1"/>
          </p:nvPr>
        </p:nvSpPr>
        <p:spPr/>
        <p:txBody>
          <a:bodyPr/>
          <a:lstStyle/>
          <a:p>
            <a:r>
              <a:rPr lang="cs-CZ" altLang="en-US" dirty="0"/>
              <a:t>daňová ztráta (max. 5 let),</a:t>
            </a:r>
          </a:p>
          <a:p>
            <a:r>
              <a:rPr lang="cs-CZ" altLang="en-US" dirty="0"/>
              <a:t>100 % výdajů (nákladů), které poplatník vynaložil při realizaci projektů výzkumu a vývoje </a:t>
            </a:r>
          </a:p>
          <a:p>
            <a:r>
              <a:rPr lang="cs-CZ" altLang="en-US" dirty="0"/>
              <a:t>závazné posouzení na výdaje na výzkum a vývoj</a:t>
            </a:r>
          </a:p>
          <a:p>
            <a:endParaRPr lang="cs-CZ" altLang="en-US" dirty="0"/>
          </a:p>
          <a:p>
            <a:r>
              <a:rPr lang="cs-CZ" altLang="en-US" dirty="0"/>
              <a:t>Blíže zákon o daních z příjmů § 34a</a:t>
            </a:r>
          </a:p>
        </p:txBody>
      </p:sp>
    </p:spTree>
    <p:extLst>
      <p:ext uri="{BB962C8B-B14F-4D97-AF65-F5344CB8AC3E}">
        <p14:creationId xmlns:p14="http://schemas.microsoft.com/office/powerpoint/2010/main" val="2717766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a:r>
              <a:rPr lang="cs-CZ" altLang="en-US"/>
              <a:t>Slevy na dani (§§ 35, 35a)</a:t>
            </a:r>
          </a:p>
        </p:txBody>
      </p:sp>
      <p:sp>
        <p:nvSpPr>
          <p:cNvPr id="23555" name="Rectangle 3"/>
          <p:cNvSpPr>
            <a:spLocks noGrp="1" noChangeArrowheads="1"/>
          </p:cNvSpPr>
          <p:nvPr>
            <p:ph type="body" idx="1"/>
          </p:nvPr>
        </p:nvSpPr>
        <p:spPr/>
        <p:txBody>
          <a:bodyPr/>
          <a:lstStyle/>
          <a:p>
            <a:r>
              <a:rPr lang="cs-CZ" altLang="en-US"/>
              <a:t>18 000 Kč za každého zaměstnance se zdravotním postižením </a:t>
            </a:r>
          </a:p>
          <a:p>
            <a:r>
              <a:rPr lang="cs-CZ" altLang="en-US"/>
              <a:t>60 000 Kč za každého zaměstnance s těžším zdravotním postižením </a:t>
            </a:r>
          </a:p>
          <a:p>
            <a:r>
              <a:rPr lang="cs-CZ" altLang="en-US"/>
              <a:t>Investiční pobídka</a:t>
            </a:r>
          </a:p>
        </p:txBody>
      </p:sp>
    </p:spTree>
    <p:extLst>
      <p:ext uri="{BB962C8B-B14F-4D97-AF65-F5344CB8AC3E}">
        <p14:creationId xmlns:p14="http://schemas.microsoft.com/office/powerpoint/2010/main" val="17602214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5E5D5B0-0EFB-446B-835B-522236785458}"/>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C7A67D85-CB7A-4442-A4B3-F2AD23D32124}"/>
              </a:ext>
            </a:extLst>
          </p:cNvPr>
          <p:cNvSpPr>
            <a:spLocks noGrp="1"/>
          </p:cNvSpPr>
          <p:nvPr>
            <p:ph type="sldNum" sz="quarter" idx="11"/>
          </p:nvPr>
        </p:nvSpPr>
        <p:spPr/>
        <p:txBody>
          <a:bodyPr/>
          <a:lstStyle/>
          <a:p>
            <a:fld id="{0970407D-EE58-4A0B-824B-1D3AE42DD9CF}" type="slidenum">
              <a:rPr lang="cs-CZ" altLang="cs-CZ" smtClean="0"/>
              <a:pPr/>
              <a:t>56</a:t>
            </a:fld>
            <a:endParaRPr lang="cs-CZ" altLang="cs-CZ" dirty="0"/>
          </a:p>
        </p:txBody>
      </p:sp>
      <p:sp>
        <p:nvSpPr>
          <p:cNvPr id="4" name="Nadpis 3">
            <a:extLst>
              <a:ext uri="{FF2B5EF4-FFF2-40B4-BE49-F238E27FC236}">
                <a16:creationId xmlns:a16="http://schemas.microsoft.com/office/drawing/2014/main" id="{EF8C5CD0-5755-4F30-9470-93A67DADB25F}"/>
              </a:ext>
            </a:extLst>
          </p:cNvPr>
          <p:cNvSpPr>
            <a:spLocks noGrp="1"/>
          </p:cNvSpPr>
          <p:nvPr>
            <p:ph type="title"/>
          </p:nvPr>
        </p:nvSpPr>
        <p:spPr/>
        <p:txBody>
          <a:bodyPr/>
          <a:lstStyle/>
          <a:p>
            <a:endParaRPr lang="cs-CZ"/>
          </a:p>
        </p:txBody>
      </p:sp>
      <p:sp>
        <p:nvSpPr>
          <p:cNvPr id="5" name="Zástupný symbol pro obsah 4">
            <a:extLst>
              <a:ext uri="{FF2B5EF4-FFF2-40B4-BE49-F238E27FC236}">
                <a16:creationId xmlns:a16="http://schemas.microsoft.com/office/drawing/2014/main" id="{C131807C-8F61-4A67-B004-05E899903195}"/>
              </a:ext>
            </a:extLst>
          </p:cNvPr>
          <p:cNvSpPr>
            <a:spLocks noGrp="1"/>
          </p:cNvSpPr>
          <p:nvPr>
            <p:ph idx="1"/>
          </p:nvPr>
        </p:nvSpPr>
        <p:spPr/>
        <p:txBody>
          <a:bodyPr/>
          <a:lstStyle/>
          <a:p>
            <a:pPr marL="72000" indent="0">
              <a:buNone/>
            </a:pPr>
            <a:r>
              <a:rPr lang="cs-CZ" dirty="0"/>
              <a:t>Pokud v předchozím období platil poplatník daň vyšší než 30 000 Kč, musí hradit </a:t>
            </a:r>
            <a:r>
              <a:rPr lang="cs-CZ" b="1" dirty="0"/>
              <a:t>zálohy na daň z příjmu</a:t>
            </a:r>
            <a:r>
              <a:rPr lang="cs-CZ" dirty="0"/>
              <a:t>. Výpočet zálohy na daň se odvíjí od její výše. Byla-li daň do výše 150 000 Kč, bude právnická osoba hradit 40 % z vyměřené částky, a to do patnáctého dne šestého a dvanáctého měsíce zdaňovacího období. Byla-li daň vyšší než 150 000 Kč, musí hradit zálohu ve výši 25 % a to čtvrtletně.</a:t>
            </a:r>
          </a:p>
          <a:p>
            <a:endParaRPr lang="cs-CZ" dirty="0"/>
          </a:p>
        </p:txBody>
      </p:sp>
    </p:spTree>
    <p:extLst>
      <p:ext uri="{BB962C8B-B14F-4D97-AF65-F5344CB8AC3E}">
        <p14:creationId xmlns:p14="http://schemas.microsoft.com/office/powerpoint/2010/main" val="31399878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br>
              <a:rPr lang="cs-CZ" altLang="cs-CZ">
                <a:solidFill>
                  <a:srgbClr val="FFFF00"/>
                </a:solidFill>
                <a:effectLst>
                  <a:outerShdw blurRad="38100" dist="38100" dir="2700000" algn="tl">
                    <a:srgbClr val="C0C0C0"/>
                  </a:outerShdw>
                </a:effectLst>
              </a:rPr>
            </a:br>
            <a:r>
              <a:rPr lang="cs-CZ" altLang="cs-CZ" b="1">
                <a:solidFill>
                  <a:schemeClr val="tx1"/>
                </a:solidFill>
                <a:effectLst>
                  <a:outerShdw blurRad="38100" dist="38100" dir="2700000" algn="tl">
                    <a:srgbClr val="C0C0C0"/>
                  </a:outerShdw>
                </a:effectLst>
              </a:rPr>
              <a:t>Zdaňovací období</a:t>
            </a:r>
            <a:br>
              <a:rPr lang="cs-CZ" altLang="cs-CZ" b="1">
                <a:solidFill>
                  <a:schemeClr val="tx1"/>
                </a:solidFill>
                <a:effectLst>
                  <a:outerShdw blurRad="38100" dist="38100" dir="2700000" algn="tl">
                    <a:srgbClr val="C0C0C0"/>
                  </a:outerShdw>
                </a:effectLst>
              </a:rPr>
            </a:br>
            <a:endParaRPr lang="cs-CZ" altLang="cs-CZ" b="1">
              <a:solidFill>
                <a:schemeClr val="tx1"/>
              </a:solidFill>
              <a:effectLst>
                <a:outerShdw blurRad="38100" dist="38100" dir="2700000" algn="tl">
                  <a:srgbClr val="C0C0C0"/>
                </a:outerShdw>
              </a:effectLst>
            </a:endParaRPr>
          </a:p>
        </p:txBody>
      </p:sp>
      <p:sp>
        <p:nvSpPr>
          <p:cNvPr id="125955" name="Zástupný symbol pro obsah 2"/>
          <p:cNvSpPr>
            <a:spLocks noGrp="1"/>
          </p:cNvSpPr>
          <p:nvPr>
            <p:ph idx="4294967295"/>
          </p:nvPr>
        </p:nvSpPr>
        <p:spPr/>
        <p:txBody>
          <a:bodyPr/>
          <a:lstStyle/>
          <a:p>
            <a:r>
              <a:rPr lang="cs-CZ" altLang="cs-CZ" dirty="0"/>
              <a:t>a) kalendářní rok,</a:t>
            </a:r>
          </a:p>
          <a:p>
            <a:r>
              <a:rPr lang="cs-CZ" altLang="cs-CZ" dirty="0"/>
              <a:t>b) hospodářský rok,</a:t>
            </a:r>
          </a:p>
          <a:p>
            <a:r>
              <a:rPr lang="cs-CZ" altLang="cs-CZ" dirty="0"/>
              <a:t>c) období od rozhodného dne fúze nebo rozdělení obchodní korporace nebo převodu jmění na společníka do konce kalendářního roku nebo hospodářského roku, ve kterém se přeměna nebo převod jmění staly účinnými, nebo</a:t>
            </a:r>
          </a:p>
          <a:p>
            <a:r>
              <a:rPr lang="cs-CZ" altLang="cs-CZ" dirty="0"/>
              <a:t>d) účetní období, pokud je toto účetní období delší než nepřetržitě po sobě jdoucích 12 měsíců.</a:t>
            </a:r>
          </a:p>
        </p:txBody>
      </p:sp>
    </p:spTree>
    <p:extLst>
      <p:ext uri="{BB962C8B-B14F-4D97-AF65-F5344CB8AC3E}">
        <p14:creationId xmlns:p14="http://schemas.microsoft.com/office/powerpoint/2010/main" val="2369364458"/>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D714D5-B22F-4C6C-AF84-6A47F8A97008}"/>
              </a:ext>
            </a:extLst>
          </p:cNvPr>
          <p:cNvSpPr>
            <a:spLocks noGrp="1"/>
          </p:cNvSpPr>
          <p:nvPr>
            <p:ph type="title"/>
          </p:nvPr>
        </p:nvSpPr>
        <p:spPr/>
        <p:txBody>
          <a:bodyPr/>
          <a:lstStyle/>
          <a:p>
            <a:pPr algn="ctr"/>
            <a:r>
              <a:rPr lang="cs-CZ" dirty="0"/>
              <a:t>Registrace</a:t>
            </a:r>
          </a:p>
        </p:txBody>
      </p:sp>
      <p:sp>
        <p:nvSpPr>
          <p:cNvPr id="3" name="Zástupný symbol pro obsah 2">
            <a:extLst>
              <a:ext uri="{FF2B5EF4-FFF2-40B4-BE49-F238E27FC236}">
                <a16:creationId xmlns:a16="http://schemas.microsoft.com/office/drawing/2014/main" id="{00FBA2F7-AF5E-4882-95CF-834AEC1C472A}"/>
              </a:ext>
            </a:extLst>
          </p:cNvPr>
          <p:cNvSpPr>
            <a:spLocks noGrp="1"/>
          </p:cNvSpPr>
          <p:nvPr>
            <p:ph idx="1"/>
          </p:nvPr>
        </p:nvSpPr>
        <p:spPr/>
        <p:txBody>
          <a:bodyPr/>
          <a:lstStyle/>
          <a:p>
            <a:r>
              <a:rPr lang="cs-CZ" dirty="0"/>
              <a:t>Pokud zakládáte právnickou osobu, </a:t>
            </a:r>
            <a:r>
              <a:rPr lang="cs-CZ" b="1" dirty="0"/>
              <a:t>musíte se do 15 dnů od jejího vzniku registrovat na příslušném finančním úřadě</a:t>
            </a:r>
            <a:r>
              <a:rPr lang="cs-CZ" dirty="0"/>
              <a:t>.</a:t>
            </a:r>
          </a:p>
          <a:p>
            <a:r>
              <a:rPr lang="cs-CZ" dirty="0"/>
              <a:t>Následně si právnická osoba určí, zda bude jejím zdaňovacím obdobím kalendářní nebo hospodářský rok.</a:t>
            </a:r>
          </a:p>
        </p:txBody>
      </p:sp>
    </p:spTree>
    <p:extLst>
      <p:ext uri="{BB962C8B-B14F-4D97-AF65-F5344CB8AC3E}">
        <p14:creationId xmlns:p14="http://schemas.microsoft.com/office/powerpoint/2010/main" val="31510328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idx="4294967295"/>
          </p:nvPr>
        </p:nvSpPr>
        <p:spPr>
          <a:xfrm>
            <a:off x="2894013" y="569389"/>
            <a:ext cx="7315200"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00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600" dirty="0" err="1">
                <a:solidFill>
                  <a:schemeClr val="tx1"/>
                </a:solidFill>
                <a:effectLst>
                  <a:outerShdw blurRad="38100" dist="38100" dir="2700000" algn="tl">
                    <a:srgbClr val="C0C0C0"/>
                  </a:outerShdw>
                </a:effectLst>
              </a:rPr>
              <a:t>Správa</a:t>
            </a:r>
            <a:r>
              <a:rPr lang="en-GB" altLang="cs-CZ" sz="3600" dirty="0">
                <a:solidFill>
                  <a:schemeClr val="tx1"/>
                </a:solidFill>
                <a:effectLst>
                  <a:outerShdw blurRad="38100" dist="38100" dir="2700000" algn="tl">
                    <a:srgbClr val="C0C0C0"/>
                  </a:outerShdw>
                </a:effectLst>
              </a:rPr>
              <a:t> </a:t>
            </a:r>
            <a:r>
              <a:rPr lang="en-GB" altLang="cs-CZ" sz="3600" dirty="0" err="1">
                <a:solidFill>
                  <a:schemeClr val="tx1"/>
                </a:solidFill>
                <a:effectLst>
                  <a:outerShdw blurRad="38100" dist="38100" dir="2700000" algn="tl">
                    <a:srgbClr val="C0C0C0"/>
                  </a:outerShdw>
                </a:effectLst>
              </a:rPr>
              <a:t>daně</a:t>
            </a:r>
            <a:r>
              <a:rPr lang="cs-CZ" altLang="cs-CZ" sz="3600" dirty="0">
                <a:solidFill>
                  <a:schemeClr val="tx1"/>
                </a:solidFill>
                <a:effectLst>
                  <a:outerShdw blurRad="38100" dist="38100" dir="2700000" algn="tl">
                    <a:srgbClr val="C0C0C0"/>
                  </a:outerShdw>
                </a:effectLst>
              </a:rPr>
              <a:t> a </a:t>
            </a:r>
            <a:r>
              <a:rPr lang="cs-CZ" altLang="cs-CZ" sz="3600" dirty="0">
                <a:solidFill>
                  <a:schemeClr val="tx1"/>
                </a:solidFill>
                <a:effectLst>
                  <a:outerShdw blurRad="38100" dist="38100" dir="2700000" algn="tl">
                    <a:srgbClr val="000000">
                      <a:alpha val="43137"/>
                    </a:srgbClr>
                  </a:outerShdw>
                </a:effectLst>
              </a:rPr>
              <a:t>d</a:t>
            </a:r>
            <a:r>
              <a:rPr lang="cs-CZ" altLang="en-US" sz="3600" dirty="0">
                <a:solidFill>
                  <a:schemeClr val="tx1"/>
                </a:solidFill>
                <a:effectLst>
                  <a:outerShdw blurRad="38100" dist="38100" dir="2700000" algn="tl">
                    <a:srgbClr val="000000">
                      <a:alpha val="43137"/>
                    </a:srgbClr>
                  </a:outerShdw>
                </a:effectLst>
              </a:rPr>
              <a:t>aňové přiznání</a:t>
            </a:r>
            <a:endParaRPr lang="en-GB" altLang="cs-CZ" sz="3600" dirty="0">
              <a:solidFill>
                <a:schemeClr val="tx1"/>
              </a:solidFill>
              <a:effectLst>
                <a:outerShdw blurRad="38100" dist="38100" dir="2700000" algn="tl">
                  <a:srgbClr val="000000">
                    <a:alpha val="43137"/>
                  </a:srgbClr>
                </a:outerShdw>
              </a:effectLst>
            </a:endParaRPr>
          </a:p>
        </p:txBody>
      </p:sp>
      <p:sp>
        <p:nvSpPr>
          <p:cNvPr id="112643" name="Rectangle 3"/>
          <p:cNvSpPr>
            <a:spLocks noGrp="1" noChangeArrowheads="1"/>
          </p:cNvSpPr>
          <p:nvPr>
            <p:ph type="body" idx="4294967295"/>
          </p:nvPr>
        </p:nvSpPr>
        <p:spPr>
          <a:xfrm>
            <a:off x="320634" y="1827213"/>
            <a:ext cx="11625943" cy="6470619"/>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spAutoFit/>
          </a:bodyPr>
          <a:lstStyle/>
          <a:p>
            <a:pPr marL="571500" indent="-571500" defTabSz="449263">
              <a:spcBef>
                <a:spcPts val="1000"/>
              </a:spcBef>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700" dirty="0" err="1"/>
              <a:t>Příslušný</a:t>
            </a:r>
            <a:r>
              <a:rPr lang="en-GB" altLang="cs-CZ" sz="3700" dirty="0"/>
              <a:t> FÚ </a:t>
            </a:r>
            <a:r>
              <a:rPr lang="cs-CZ" altLang="cs-CZ" sz="3700" dirty="0"/>
              <a:t>na základě sídla právnické osoby nebo místa jejího vedení.</a:t>
            </a:r>
          </a:p>
          <a:p>
            <a:pPr marL="571500" indent="-571500" defTabSz="449263">
              <a:spcBef>
                <a:spcPts val="1000"/>
              </a:spcBef>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3700" dirty="0"/>
              <a:t>Specializovaný FÚ - WT</a:t>
            </a:r>
          </a:p>
          <a:p>
            <a:pPr marL="571500" indent="-571500" defTabSz="449263">
              <a:spcBef>
                <a:spcPts val="1000"/>
              </a:spcBef>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en-US" sz="4000" dirty="0"/>
              <a:t>Do 1.4., event. další lhůty </a:t>
            </a:r>
            <a:r>
              <a:rPr lang="cs-CZ" dirty="0"/>
              <a:t>případně během následujících 6 měsíců v případě - daňový poradce.</a:t>
            </a:r>
            <a:endParaRPr lang="cs-CZ" altLang="en-US" sz="4000" dirty="0"/>
          </a:p>
          <a:p>
            <a:pPr marL="571500" indent="-571500" defTabSz="449263">
              <a:spcBef>
                <a:spcPts val="1000"/>
              </a:spcBef>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en-US" sz="2000" dirty="0"/>
              <a:t>Je-li zdaňovací období kratší než 1 rok, podává se daňové přiznání ve lhůtě a za podmínek pro podání daňového přiznání za zdaňovací období, které činí nejméně 12 měsíců.</a:t>
            </a:r>
          </a:p>
          <a:p>
            <a:pPr marL="571500" indent="-571500" defTabSz="449263">
              <a:spcBef>
                <a:spcPts val="1000"/>
              </a:spcBef>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pl-PL" dirty="0" err="1"/>
              <a:t>elektronicky</a:t>
            </a:r>
            <a:r>
              <a:rPr lang="pl-PL" dirty="0"/>
              <a:t>.</a:t>
            </a:r>
            <a:endParaRPr lang="cs-CZ" altLang="en-US" sz="2000" dirty="0"/>
          </a:p>
          <a:p>
            <a:pPr marL="571500" indent="-571500" defTabSz="449263">
              <a:spcBef>
                <a:spcPts val="1000"/>
              </a:spcBef>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en-US" b="1" dirty="0"/>
              <a:t>Splatnost daně ve lhůtě pro podání daňového přiznání</a:t>
            </a:r>
          </a:p>
          <a:p>
            <a:pPr marL="341313" indent="-341313" defTabSz="449263">
              <a:spcBef>
                <a:spcPts val="10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en-US" sz="4000" dirty="0"/>
          </a:p>
          <a:p>
            <a:pPr marL="341313" indent="-341313" defTabSz="449263">
              <a:spcBef>
                <a:spcPts val="10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3700" dirty="0">
              <a:solidFill>
                <a:srgbClr val="00287D"/>
              </a:solidFill>
            </a:endParaRPr>
          </a:p>
        </p:txBody>
      </p:sp>
    </p:spTree>
    <p:extLst>
      <p:ext uri="{BB962C8B-B14F-4D97-AF65-F5344CB8AC3E}">
        <p14:creationId xmlns:p14="http://schemas.microsoft.com/office/powerpoint/2010/main" val="39192528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2909888" y="1112479"/>
            <a:ext cx="7283450"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i="1" dirty="0" err="1">
                <a:solidFill>
                  <a:schemeClr val="tx1"/>
                </a:solidFill>
                <a:effectLst>
                  <a:outerShdw blurRad="38100" dist="38100" dir="2700000" algn="tl">
                    <a:srgbClr val="C0C0C0"/>
                  </a:outerShdw>
                </a:effectLst>
              </a:rPr>
              <a:t>Historie</a:t>
            </a:r>
            <a:endParaRPr lang="en-GB" altLang="cs-CZ" i="1" dirty="0">
              <a:solidFill>
                <a:schemeClr val="tx1"/>
              </a:solidFill>
              <a:effectLst>
                <a:outerShdw blurRad="38100" dist="38100" dir="2700000" algn="tl">
                  <a:srgbClr val="C0C0C0"/>
                </a:outerShdw>
              </a:effectLst>
            </a:endParaRPr>
          </a:p>
        </p:txBody>
      </p:sp>
      <p:sp>
        <p:nvSpPr>
          <p:cNvPr id="13315" name="Rectangle 3"/>
          <p:cNvSpPr>
            <a:spLocks noGrp="1" noChangeArrowheads="1"/>
          </p:cNvSpPr>
          <p:nvPr>
            <p:ph type="body" idx="4294967295"/>
          </p:nvPr>
        </p:nvSpPr>
        <p:spPr>
          <a:xfrm>
            <a:off x="2057400" y="2100263"/>
            <a:ext cx="8153400" cy="4644478"/>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spAutoFit/>
          </a:bodyPr>
          <a:lstStyle/>
          <a:p>
            <a:pPr marL="341313" indent="-341313" defTabSz="449263">
              <a:spcBef>
                <a:spcPts val="7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dirty="0" err="1"/>
              <a:t>Rozvoj</a:t>
            </a:r>
            <a:r>
              <a:rPr lang="en-GB" altLang="cs-CZ" b="1" i="1" u="sng" dirty="0"/>
              <a:t> </a:t>
            </a:r>
            <a:r>
              <a:rPr lang="en-GB" altLang="cs-CZ" b="1" i="1" u="sng" dirty="0" err="1"/>
              <a:t>daňové</a:t>
            </a:r>
            <a:r>
              <a:rPr lang="en-GB" altLang="cs-CZ" b="1" i="1" u="sng" dirty="0"/>
              <a:t> </a:t>
            </a:r>
            <a:r>
              <a:rPr lang="en-GB" altLang="cs-CZ" b="1" i="1" u="sng" dirty="0" err="1"/>
              <a:t>soustavy</a:t>
            </a:r>
            <a:r>
              <a:rPr lang="en-GB" altLang="cs-CZ" b="1" i="1" dirty="0"/>
              <a:t>:</a:t>
            </a:r>
            <a:r>
              <a:rPr lang="en-GB" altLang="cs-CZ" dirty="0"/>
              <a:t> </a:t>
            </a:r>
            <a:endParaRPr lang="cs-CZ" altLang="cs-CZ" dirty="0"/>
          </a:p>
          <a:p>
            <a:pPr marL="341313" indent="-341313" defTabSz="449263">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dirty="0"/>
              <a:t>                  </a:t>
            </a:r>
            <a:r>
              <a:rPr lang="en-GB" altLang="cs-CZ" b="1" dirty="0" err="1"/>
              <a:t>pozemková</a:t>
            </a:r>
            <a:r>
              <a:rPr lang="en-GB" altLang="cs-CZ" b="1" dirty="0"/>
              <a:t> </a:t>
            </a:r>
            <a:r>
              <a:rPr lang="en-GB" altLang="cs-CZ" b="1" dirty="0" err="1"/>
              <a:t>daň</a:t>
            </a:r>
            <a:endParaRPr lang="en-GB" altLang="cs-CZ" b="1" dirty="0"/>
          </a:p>
          <a:p>
            <a:pPr marL="341313" indent="-341313" defTabSz="449263">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en-GB" altLang="cs-CZ" b="1" dirty="0" err="1"/>
              <a:t>domovní</a:t>
            </a:r>
            <a:endParaRPr lang="en-GB" altLang="cs-CZ" b="1" dirty="0"/>
          </a:p>
          <a:p>
            <a:pPr marL="341313" indent="-341313" defTabSz="449263">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en-GB" altLang="cs-CZ" b="1" dirty="0" err="1"/>
              <a:t>osobní</a:t>
            </a:r>
            <a:endParaRPr lang="en-GB" altLang="cs-CZ" b="1" dirty="0"/>
          </a:p>
          <a:p>
            <a:pPr marL="341313" indent="-341313" defTabSz="449263">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en-GB" altLang="cs-CZ" b="1" dirty="0" err="1"/>
              <a:t>všeobecná</a:t>
            </a:r>
            <a:r>
              <a:rPr lang="en-GB" altLang="cs-CZ" b="1" dirty="0"/>
              <a:t>  </a:t>
            </a:r>
            <a:r>
              <a:rPr lang="en-GB" altLang="cs-CZ" b="1" dirty="0" err="1"/>
              <a:t>výdělková</a:t>
            </a:r>
            <a:r>
              <a:rPr lang="en-GB" altLang="cs-CZ" b="1" dirty="0"/>
              <a:t> d.</a:t>
            </a:r>
          </a:p>
          <a:p>
            <a:pPr marL="341313" indent="-341313" defTabSz="449263">
              <a:spcBef>
                <a:spcPts val="7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dirty="0"/>
          </a:p>
          <a:p>
            <a:pPr marL="341313" indent="-341313" defTabSz="449263">
              <a:spcBef>
                <a:spcPts val="7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dirty="0" err="1"/>
              <a:t>Totalita</a:t>
            </a:r>
            <a:r>
              <a:rPr lang="en-GB" altLang="cs-CZ" b="1" i="1" u="sng" dirty="0"/>
              <a:t>:</a:t>
            </a:r>
            <a:r>
              <a:rPr lang="en-GB" altLang="cs-CZ" dirty="0"/>
              <a:t> </a:t>
            </a:r>
            <a:r>
              <a:rPr lang="en-GB" altLang="cs-CZ" b="1" dirty="0" err="1"/>
              <a:t>daně</a:t>
            </a:r>
            <a:r>
              <a:rPr lang="en-GB" altLang="cs-CZ" b="1" dirty="0"/>
              <a:t> </a:t>
            </a:r>
            <a:r>
              <a:rPr lang="en-GB" altLang="cs-CZ" b="1" dirty="0" err="1"/>
              <a:t>placené</a:t>
            </a:r>
            <a:r>
              <a:rPr lang="en-GB" altLang="cs-CZ" b="1" dirty="0"/>
              <a:t> </a:t>
            </a:r>
            <a:r>
              <a:rPr lang="en-GB" altLang="cs-CZ" b="1" dirty="0" err="1"/>
              <a:t>organizacemi</a:t>
            </a:r>
            <a:r>
              <a:rPr lang="en-GB" altLang="cs-CZ" b="1" dirty="0"/>
              <a:t>    DPPO</a:t>
            </a:r>
          </a:p>
          <a:p>
            <a:pPr marL="341313" indent="-341313" defTabSz="449263">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cs-CZ" altLang="cs-CZ" b="1" dirty="0"/>
              <a:t> </a:t>
            </a:r>
            <a:r>
              <a:rPr lang="en-GB" altLang="cs-CZ" b="1" dirty="0" err="1"/>
              <a:t>daně</a:t>
            </a:r>
            <a:r>
              <a:rPr lang="en-GB" altLang="cs-CZ" b="1" dirty="0"/>
              <a:t> </a:t>
            </a:r>
            <a:r>
              <a:rPr lang="en-GB" altLang="cs-CZ" b="1" dirty="0" err="1"/>
              <a:t>placené</a:t>
            </a:r>
            <a:r>
              <a:rPr lang="en-GB" altLang="cs-CZ" b="1" dirty="0"/>
              <a:t> </a:t>
            </a:r>
            <a:r>
              <a:rPr lang="en-GB" altLang="cs-CZ" b="1" dirty="0" err="1"/>
              <a:t>obyvateli</a:t>
            </a:r>
            <a:r>
              <a:rPr lang="en-GB" altLang="cs-CZ" sz="2500" b="1" dirty="0"/>
              <a:t>           </a:t>
            </a:r>
            <a:r>
              <a:rPr lang="cs-CZ" altLang="cs-CZ" sz="2500" b="1" dirty="0"/>
              <a:t> </a:t>
            </a:r>
            <a:r>
              <a:rPr lang="en-GB" altLang="cs-CZ" sz="2500" b="1" dirty="0"/>
              <a:t>DPFO</a:t>
            </a:r>
          </a:p>
          <a:p>
            <a:pPr marL="341313" indent="-341313" defTabSz="449263">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dirty="0"/>
              <a:t> </a:t>
            </a:r>
          </a:p>
        </p:txBody>
      </p:sp>
    </p:spTree>
    <p:extLst>
      <p:ext uri="{BB962C8B-B14F-4D97-AF65-F5344CB8AC3E}">
        <p14:creationId xmlns:p14="http://schemas.microsoft.com/office/powerpoint/2010/main" val="7024481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Nadpis 1"/>
          <p:cNvSpPr>
            <a:spLocks noGrp="1"/>
          </p:cNvSpPr>
          <p:nvPr>
            <p:ph type="title"/>
          </p:nvPr>
        </p:nvSpPr>
        <p:spPr/>
        <p:txBody>
          <a:bodyPr/>
          <a:lstStyle/>
          <a:p>
            <a:pPr algn="ctr"/>
            <a:r>
              <a:rPr lang="cs-CZ" altLang="cs-CZ" dirty="0">
                <a:solidFill>
                  <a:schemeClr val="tx1"/>
                </a:solidFill>
              </a:rPr>
              <a:t>Závazné posouzení</a:t>
            </a:r>
          </a:p>
        </p:txBody>
      </p:sp>
      <p:sp>
        <p:nvSpPr>
          <p:cNvPr id="3" name="Zástupný symbol pro obsah 2"/>
          <p:cNvSpPr>
            <a:spLocks noGrp="1"/>
          </p:cNvSpPr>
          <p:nvPr>
            <p:ph idx="1"/>
          </p:nvPr>
        </p:nvSpPr>
        <p:spPr>
          <a:xfrm>
            <a:off x="862504" y="1430745"/>
            <a:ext cx="10753200" cy="4139998"/>
          </a:xfrm>
        </p:spPr>
        <p:txBody>
          <a:bodyPr/>
          <a:lstStyle/>
          <a:p>
            <a:pPr marL="0" indent="0" defTabSz="449263">
              <a:lnSpc>
                <a:spcPct val="92000"/>
              </a:lnSpc>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dirty="0"/>
              <a:t>I</a:t>
            </a:r>
            <a:r>
              <a:rPr lang="cs-CZ" altLang="cs-CZ" sz="2400" dirty="0"/>
              <a:t>nstitut závazného posouzení je obecně upraven v § 132 a 133 daňového řádu. Z této úpravy vyplývá, že správce daně vydá daňovému subjektu na jeho žádost rozhodnutí o závazném posouzení daňových důsledků, které pro něj vyplynou z daňově rozhodných skutečností již nastalých nebo očekávaných, a to v případech, kdy tak stanoví zákon. Znamená to, že závazné posouzení příslušný správce daně vydá pouze za situace, kdy příslušný daňový zákon stanoví, že na uvedené případy lze využít institut závazného posouzení, resp. požádat správce daně o vydání rozhodnutí o závazném posouzení. Jedním z takových případů je § 24a ZDP a § 24b</a:t>
            </a:r>
            <a:endParaRPr lang="cs-CZ" altLang="cs-CZ" dirty="0">
              <a:solidFill>
                <a:srgbClr val="FF0000"/>
              </a:solidFill>
            </a:endParaRPr>
          </a:p>
          <a:p>
            <a:pPr marL="0" indent="0" defTabSz="449263">
              <a:lnSpc>
                <a:spcPct val="92000"/>
              </a:lnSpc>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cs-CZ" altLang="cs-CZ" dirty="0"/>
          </a:p>
          <a:p>
            <a:pPr marL="0" indent="0" defTabSz="449263">
              <a:lnSpc>
                <a:spcPct val="92000"/>
              </a:lnSpc>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dirty="0"/>
              <a:t>§ 24a</a:t>
            </a:r>
            <a:r>
              <a:rPr lang="cs-CZ" altLang="cs-CZ" dirty="0"/>
              <a:t> </a:t>
            </a:r>
            <a:r>
              <a:rPr lang="en-GB" altLang="cs-CZ" dirty="0" err="1"/>
              <a:t>Závazné</a:t>
            </a:r>
            <a:r>
              <a:rPr lang="en-GB" altLang="cs-CZ" dirty="0"/>
              <a:t> </a:t>
            </a:r>
            <a:r>
              <a:rPr lang="en-GB" altLang="cs-CZ" dirty="0" err="1"/>
              <a:t>posouzení</a:t>
            </a:r>
            <a:r>
              <a:rPr lang="en-GB" altLang="cs-CZ" dirty="0"/>
              <a:t> </a:t>
            </a:r>
            <a:r>
              <a:rPr lang="en-GB" altLang="cs-CZ" dirty="0" err="1"/>
              <a:t>způsobu</a:t>
            </a:r>
            <a:r>
              <a:rPr lang="en-GB" altLang="cs-CZ" dirty="0"/>
              <a:t> </a:t>
            </a:r>
            <a:r>
              <a:rPr lang="en-GB" altLang="cs-CZ" dirty="0" err="1"/>
              <a:t>rozdělení</a:t>
            </a:r>
            <a:r>
              <a:rPr lang="en-GB" altLang="cs-CZ" dirty="0"/>
              <a:t> </a:t>
            </a:r>
            <a:r>
              <a:rPr lang="en-GB" altLang="cs-CZ" dirty="0" err="1"/>
              <a:t>výdajů</a:t>
            </a:r>
            <a:r>
              <a:rPr lang="en-GB" altLang="cs-CZ" dirty="0"/>
              <a:t> (</a:t>
            </a:r>
            <a:r>
              <a:rPr lang="en-GB" altLang="cs-CZ" dirty="0" err="1"/>
              <a:t>nákladů</a:t>
            </a:r>
            <a:r>
              <a:rPr lang="en-GB" altLang="cs-CZ" dirty="0"/>
              <a:t>), </a:t>
            </a:r>
            <a:r>
              <a:rPr lang="en-GB" altLang="cs-CZ" dirty="0" err="1"/>
              <a:t>které</a:t>
            </a:r>
            <a:r>
              <a:rPr lang="en-GB" altLang="cs-CZ" dirty="0"/>
              <a:t> </a:t>
            </a:r>
            <a:r>
              <a:rPr lang="en-GB" altLang="cs-CZ" dirty="0" err="1"/>
              <a:t>nelze</a:t>
            </a:r>
            <a:r>
              <a:rPr lang="en-GB" altLang="cs-CZ" dirty="0"/>
              <a:t> </a:t>
            </a:r>
            <a:r>
              <a:rPr lang="en-GB" altLang="cs-CZ" dirty="0" err="1"/>
              <a:t>přiřadit</a:t>
            </a:r>
            <a:r>
              <a:rPr lang="en-GB" altLang="cs-CZ" dirty="0"/>
              <a:t> </a:t>
            </a:r>
            <a:r>
              <a:rPr lang="en-GB" altLang="cs-CZ" dirty="0" err="1"/>
              <a:t>pouze</a:t>
            </a:r>
            <a:r>
              <a:rPr lang="en-GB" altLang="cs-CZ" dirty="0"/>
              <a:t> </a:t>
            </a:r>
            <a:r>
              <a:rPr lang="en-GB" altLang="cs-CZ" dirty="0" err="1"/>
              <a:t>ke</a:t>
            </a:r>
            <a:r>
              <a:rPr lang="en-GB" altLang="cs-CZ" dirty="0"/>
              <a:t> </a:t>
            </a:r>
            <a:r>
              <a:rPr lang="en-GB" altLang="cs-CZ" dirty="0" err="1"/>
              <a:t>zdanitelným</a:t>
            </a:r>
            <a:r>
              <a:rPr lang="en-GB" altLang="cs-CZ" dirty="0"/>
              <a:t> </a:t>
            </a:r>
            <a:r>
              <a:rPr lang="en-GB" altLang="cs-CZ" dirty="0" err="1"/>
              <a:t>příjmům</a:t>
            </a:r>
            <a:endParaRPr lang="cs-CZ" altLang="cs-CZ" dirty="0"/>
          </a:p>
          <a:p>
            <a:pPr marL="0" indent="0" defTabSz="449263">
              <a:lnSpc>
                <a:spcPct val="92000"/>
              </a:lnSpc>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cs-CZ" altLang="cs-CZ" dirty="0">
              <a:solidFill>
                <a:srgbClr val="FF0000"/>
              </a:solidFill>
            </a:endParaRPr>
          </a:p>
          <a:p>
            <a:pPr marL="0" indent="0" defTabSz="449263">
              <a:lnSpc>
                <a:spcPct val="92000"/>
              </a:lnSpc>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cs-CZ" altLang="cs-CZ" dirty="0">
              <a:solidFill>
                <a:srgbClr val="FF0000"/>
              </a:solidFill>
            </a:endParaRPr>
          </a:p>
          <a:p>
            <a:pPr marL="0" indent="0">
              <a:buNone/>
              <a:defRPr/>
            </a:pPr>
            <a:endParaRPr lang="cs-CZ" dirty="0"/>
          </a:p>
        </p:txBody>
      </p:sp>
    </p:spTree>
    <p:extLst>
      <p:ext uri="{BB962C8B-B14F-4D97-AF65-F5344CB8AC3E}">
        <p14:creationId xmlns:p14="http://schemas.microsoft.com/office/powerpoint/2010/main" val="35397590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Nadpis 1"/>
          <p:cNvSpPr>
            <a:spLocks noGrp="1"/>
          </p:cNvSpPr>
          <p:nvPr>
            <p:ph type="title"/>
          </p:nvPr>
        </p:nvSpPr>
        <p:spPr>
          <a:xfrm>
            <a:off x="2121288" y="910006"/>
            <a:ext cx="10753200" cy="451576"/>
          </a:xfrm>
        </p:spPr>
        <p:txBody>
          <a:bodyPr/>
          <a:lstStyle/>
          <a:p>
            <a:r>
              <a:rPr lang="cs-CZ" altLang="cs-CZ" dirty="0">
                <a:solidFill>
                  <a:schemeClr val="tx1"/>
                </a:solidFill>
              </a:rPr>
              <a:t>Závazné posouzení § 24b</a:t>
            </a:r>
          </a:p>
        </p:txBody>
      </p:sp>
      <p:sp>
        <p:nvSpPr>
          <p:cNvPr id="121859" name="Zástupný symbol pro obsah 2"/>
          <p:cNvSpPr>
            <a:spLocks noGrp="1"/>
          </p:cNvSpPr>
          <p:nvPr>
            <p:ph idx="1"/>
          </p:nvPr>
        </p:nvSpPr>
        <p:spPr/>
        <p:txBody>
          <a:bodyPr/>
          <a:lstStyle/>
          <a:p>
            <a:pPr marL="72000" indent="0">
              <a:buNone/>
            </a:pPr>
            <a:r>
              <a:rPr lang="cs-CZ" altLang="cs-CZ" dirty="0"/>
              <a:t>Závazné posouzení poměru výdajů (nákladů) spojených s provozem nemovité věci používané zčásti k činnosti, ze které plyne příjem ze samostatné činnosti, anebo k nájmu a zčásti k soukromým účelům, které lze uplatnit jako výdaj (náklad) na dosažení, zajištění a udržení příjmů.</a:t>
            </a:r>
          </a:p>
        </p:txBody>
      </p:sp>
    </p:spTree>
    <p:extLst>
      <p:ext uri="{BB962C8B-B14F-4D97-AF65-F5344CB8AC3E}">
        <p14:creationId xmlns:p14="http://schemas.microsoft.com/office/powerpoint/2010/main" val="39290563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B06DE48-CE49-42DC-9F04-A53013889024}"/>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97EA4228-508B-48B4-9E72-779624EE1ED5}"/>
              </a:ext>
            </a:extLst>
          </p:cNvPr>
          <p:cNvSpPr>
            <a:spLocks noGrp="1"/>
          </p:cNvSpPr>
          <p:nvPr>
            <p:ph type="sldNum" sz="quarter" idx="11"/>
          </p:nvPr>
        </p:nvSpPr>
        <p:spPr/>
        <p:txBody>
          <a:bodyPr/>
          <a:lstStyle/>
          <a:p>
            <a:fld id="{0970407D-EE58-4A0B-824B-1D3AE42DD9CF}" type="slidenum">
              <a:rPr lang="cs-CZ" altLang="cs-CZ" smtClean="0"/>
              <a:pPr/>
              <a:t>62</a:t>
            </a:fld>
            <a:endParaRPr lang="cs-CZ" altLang="cs-CZ" dirty="0"/>
          </a:p>
        </p:txBody>
      </p:sp>
      <p:sp>
        <p:nvSpPr>
          <p:cNvPr id="4" name="Nadpis 3">
            <a:extLst>
              <a:ext uri="{FF2B5EF4-FFF2-40B4-BE49-F238E27FC236}">
                <a16:creationId xmlns:a16="http://schemas.microsoft.com/office/drawing/2014/main" id="{B06BAD5A-0229-4265-A053-90D4C7C62A8E}"/>
              </a:ext>
            </a:extLst>
          </p:cNvPr>
          <p:cNvSpPr>
            <a:spLocks noGrp="1"/>
          </p:cNvSpPr>
          <p:nvPr>
            <p:ph type="title"/>
          </p:nvPr>
        </p:nvSpPr>
        <p:spPr/>
        <p:txBody>
          <a:bodyPr/>
          <a:lstStyle/>
          <a:p>
            <a:r>
              <a:rPr lang="cs-CZ" u="sng" dirty="0"/>
              <a:t>Závazné posouzení – neočekávané zisky</a:t>
            </a:r>
            <a:br>
              <a:rPr lang="cs-CZ" dirty="0"/>
            </a:br>
            <a:endParaRPr lang="cs-CZ" dirty="0"/>
          </a:p>
        </p:txBody>
      </p:sp>
      <p:sp>
        <p:nvSpPr>
          <p:cNvPr id="5" name="Zástupný symbol pro obsah 4">
            <a:extLst>
              <a:ext uri="{FF2B5EF4-FFF2-40B4-BE49-F238E27FC236}">
                <a16:creationId xmlns:a16="http://schemas.microsoft.com/office/drawing/2014/main" id="{3CB6FABD-ED21-4D53-B442-B94176AB2312}"/>
              </a:ext>
            </a:extLst>
          </p:cNvPr>
          <p:cNvSpPr>
            <a:spLocks noGrp="1"/>
          </p:cNvSpPr>
          <p:nvPr>
            <p:ph idx="1"/>
          </p:nvPr>
        </p:nvSpPr>
        <p:spPr/>
        <p:txBody>
          <a:bodyPr/>
          <a:lstStyle/>
          <a:p>
            <a:r>
              <a:rPr lang="cs-CZ" dirty="0"/>
              <a:t>Poplatník daně z příjmů právnických osob může požádat Specializovaný finanční úřad o vydání rozhodnutí o závazném posouzení, zda je v určitém zdaňovacím období nebo období, za které se podává daňové přiznání, součástí Skupiny podniků s neočekávanými zisky spolu s jiným poplatníkem daně z příjmů právnických osob.</a:t>
            </a:r>
          </a:p>
          <a:p>
            <a:endParaRPr lang="cs-CZ" dirty="0"/>
          </a:p>
        </p:txBody>
      </p:sp>
    </p:spTree>
    <p:extLst>
      <p:ext uri="{BB962C8B-B14F-4D97-AF65-F5344CB8AC3E}">
        <p14:creationId xmlns:p14="http://schemas.microsoft.com/office/powerpoint/2010/main" val="83859202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4294967295"/>
          </p:nvPr>
        </p:nvSpPr>
        <p:spPr>
          <a:xfrm>
            <a:off x="1524000" y="1600201"/>
            <a:ext cx="8229600" cy="4530725"/>
          </a:xfrm>
        </p:spPr>
        <p:txBody>
          <a:bodyPr/>
          <a:lstStyle/>
          <a:p>
            <a:pPr eaLnBrk="1" hangingPunct="1">
              <a:buFont typeface="Wingdings" pitchFamily="2" charset="2"/>
              <a:buNone/>
            </a:pPr>
            <a:r>
              <a:rPr lang="cs-CZ" altLang="en-US" dirty="0"/>
              <a:t>		</a:t>
            </a:r>
          </a:p>
          <a:p>
            <a:pPr eaLnBrk="1" hangingPunct="1">
              <a:buFont typeface="Wingdings" pitchFamily="2" charset="2"/>
              <a:buNone/>
            </a:pPr>
            <a:endParaRPr lang="cs-CZ" altLang="en-US" dirty="0"/>
          </a:p>
          <a:p>
            <a:pPr eaLnBrk="1" hangingPunct="1">
              <a:buFont typeface="Wingdings" pitchFamily="2" charset="2"/>
              <a:buNone/>
            </a:pPr>
            <a:r>
              <a:rPr lang="cs-CZ" altLang="en-US" dirty="0"/>
              <a:t>		Děkuji za pozornost!</a:t>
            </a:r>
          </a:p>
        </p:txBody>
      </p:sp>
    </p:spTree>
    <p:extLst>
      <p:ext uri="{BB962C8B-B14F-4D97-AF65-F5344CB8AC3E}">
        <p14:creationId xmlns:p14="http://schemas.microsoft.com/office/powerpoint/2010/main" val="3823027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1985964" y="829739"/>
            <a:ext cx="8377237"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i="1" dirty="0" err="1">
                <a:solidFill>
                  <a:schemeClr val="tx1"/>
                </a:solidFill>
                <a:effectLst>
                  <a:outerShdw blurRad="38100" dist="38100" dir="2700000" algn="tl">
                    <a:srgbClr val="C0C0C0"/>
                  </a:outerShdw>
                </a:effectLst>
              </a:rPr>
              <a:t>Daně</a:t>
            </a:r>
            <a:r>
              <a:rPr lang="en-GB" altLang="cs-CZ" i="1" dirty="0">
                <a:solidFill>
                  <a:schemeClr val="tx1"/>
                </a:solidFill>
                <a:effectLst>
                  <a:outerShdw blurRad="38100" dist="38100" dir="2700000" algn="tl">
                    <a:srgbClr val="C0C0C0"/>
                  </a:outerShdw>
                </a:effectLst>
              </a:rPr>
              <a:t> </a:t>
            </a:r>
            <a:r>
              <a:rPr lang="en-GB" altLang="cs-CZ" i="1" dirty="0" err="1">
                <a:solidFill>
                  <a:schemeClr val="tx1"/>
                </a:solidFill>
                <a:effectLst>
                  <a:outerShdw blurRad="38100" dist="38100" dir="2700000" algn="tl">
                    <a:srgbClr val="C0C0C0"/>
                  </a:outerShdw>
                </a:effectLst>
              </a:rPr>
              <a:t>placené</a:t>
            </a:r>
            <a:r>
              <a:rPr lang="en-GB" altLang="cs-CZ" i="1" dirty="0">
                <a:solidFill>
                  <a:schemeClr val="tx1"/>
                </a:solidFill>
                <a:effectLst>
                  <a:outerShdw blurRad="38100" dist="38100" dir="2700000" algn="tl">
                    <a:srgbClr val="C0C0C0"/>
                  </a:outerShdw>
                </a:effectLst>
              </a:rPr>
              <a:t> </a:t>
            </a:r>
            <a:r>
              <a:rPr lang="en-GB" altLang="cs-CZ" i="1" dirty="0" err="1">
                <a:solidFill>
                  <a:schemeClr val="tx1"/>
                </a:solidFill>
                <a:effectLst>
                  <a:outerShdw blurRad="38100" dist="38100" dir="2700000" algn="tl">
                    <a:srgbClr val="C0C0C0"/>
                  </a:outerShdw>
                </a:effectLst>
              </a:rPr>
              <a:t>obyvatelstvem</a:t>
            </a:r>
            <a:endParaRPr lang="en-GB" altLang="cs-CZ" i="1" dirty="0">
              <a:solidFill>
                <a:schemeClr val="tx1"/>
              </a:solidFill>
              <a:effectLst>
                <a:outerShdw blurRad="38100" dist="38100" dir="2700000" algn="tl">
                  <a:srgbClr val="C0C0C0"/>
                </a:outerShdw>
              </a:effectLst>
            </a:endParaRPr>
          </a:p>
        </p:txBody>
      </p:sp>
      <p:sp>
        <p:nvSpPr>
          <p:cNvPr id="15363" name="Rectangle 3"/>
          <p:cNvSpPr>
            <a:spLocks noGrp="1" noChangeArrowheads="1"/>
          </p:cNvSpPr>
          <p:nvPr>
            <p:ph type="body" idx="4294967295"/>
          </p:nvPr>
        </p:nvSpPr>
        <p:spPr>
          <a:xfrm>
            <a:off x="2894013" y="1827213"/>
            <a:ext cx="7315200" cy="3568700"/>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spAutoFit/>
          </a:bodyPr>
          <a:lstStyle/>
          <a:p>
            <a:pPr marL="341313" indent="-341313" defTabSz="449263">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Daň ze mzdy</a:t>
            </a:r>
          </a:p>
          <a:p>
            <a:pPr marL="341313" indent="-341313" defTabSz="449263">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Daň z příjmů obyvatelstva</a:t>
            </a:r>
          </a:p>
          <a:p>
            <a:pPr marL="341313" indent="-341313" defTabSz="449263">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Daň z literární a umělecké činnosti</a:t>
            </a:r>
          </a:p>
          <a:p>
            <a:pPr marL="341313" indent="-341313" defTabSz="449263">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Zemědělská daň</a:t>
            </a:r>
          </a:p>
          <a:p>
            <a:pPr marL="341313" indent="-341313" defTabSz="449263">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Domovní daň</a:t>
            </a:r>
          </a:p>
        </p:txBody>
      </p:sp>
    </p:spTree>
    <p:extLst>
      <p:ext uri="{BB962C8B-B14F-4D97-AF65-F5344CB8AC3E}">
        <p14:creationId xmlns:p14="http://schemas.microsoft.com/office/powerpoint/2010/main" val="34567366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211283" y="2312857"/>
            <a:ext cx="10438411" cy="3416320"/>
          </a:xfrm>
          <a:prstGeom prst="rect">
            <a:avLst/>
          </a:prstGeom>
        </p:spPr>
        <p:txBody>
          <a:bodyPr wrap="square">
            <a:spAutoFit/>
          </a:bodyPr>
          <a:lstStyle/>
          <a:p>
            <a:endParaRPr lang="pl-PL" dirty="0">
              <a:latin typeface="Arial" panose="020B0604020202020204" pitchFamily="34" charset="0"/>
            </a:endParaRPr>
          </a:p>
          <a:p>
            <a:endParaRPr lang="pl-PL" dirty="0">
              <a:latin typeface="Arial" panose="020B0604020202020204" pitchFamily="34" charset="0"/>
            </a:endParaRPr>
          </a:p>
          <a:p>
            <a:endParaRPr lang="pl-PL" dirty="0">
              <a:latin typeface="Arial" panose="020B0604020202020204" pitchFamily="34" charset="0"/>
            </a:endParaRPr>
          </a:p>
          <a:p>
            <a:pPr marL="342900" indent="-342900">
              <a:buFont typeface="Wingdings" panose="05000000000000000000" pitchFamily="2" charset="2"/>
              <a:buChar char="Ø"/>
            </a:pPr>
            <a:r>
              <a:rPr lang="pl-PL" sz="3600" dirty="0" err="1">
                <a:latin typeface="Arial" panose="020B0604020202020204" pitchFamily="34" charset="0"/>
              </a:rPr>
              <a:t>daně</a:t>
            </a:r>
            <a:r>
              <a:rPr lang="pl-PL" sz="3600" dirty="0">
                <a:latin typeface="Arial" panose="020B0604020202020204" pitchFamily="34" charset="0"/>
              </a:rPr>
              <a:t> ze „</a:t>
            </a:r>
            <a:r>
              <a:rPr lang="pl-PL" sz="3600" dirty="0" err="1">
                <a:latin typeface="Arial" panose="020B0604020202020204" pitchFamily="34" charset="0"/>
              </a:rPr>
              <a:t>zisku</a:t>
            </a:r>
            <a:endParaRPr lang="pl-PL" sz="3600" dirty="0">
              <a:latin typeface="Arial" panose="020B0604020202020204" pitchFamily="34" charset="0"/>
            </a:endParaRPr>
          </a:p>
          <a:p>
            <a:pPr marL="342900" indent="-342900">
              <a:buFont typeface="Wingdings" panose="05000000000000000000" pitchFamily="2" charset="2"/>
              <a:buChar char="Ø"/>
            </a:pPr>
            <a:r>
              <a:rPr lang="pl-PL" sz="3600" dirty="0">
                <a:latin typeface="Arial" panose="020B0604020202020204" pitchFamily="34" charset="0"/>
              </a:rPr>
              <a:t>z </a:t>
            </a:r>
            <a:r>
              <a:rPr lang="pl-PL" sz="3600" dirty="0" err="1">
                <a:latin typeface="Arial" panose="020B0604020202020204" pitchFamily="34" charset="0"/>
              </a:rPr>
              <a:t>objemu</a:t>
            </a:r>
            <a:r>
              <a:rPr lang="pl-PL" sz="3600" dirty="0">
                <a:latin typeface="Arial" panose="020B0604020202020204" pitchFamily="34" charset="0"/>
              </a:rPr>
              <a:t> </a:t>
            </a:r>
            <a:r>
              <a:rPr lang="pl-PL" sz="3600" dirty="0" err="1">
                <a:latin typeface="Arial" panose="020B0604020202020204" pitchFamily="34" charset="0"/>
              </a:rPr>
              <a:t>mezd</a:t>
            </a:r>
            <a:r>
              <a:rPr lang="pl-PL" sz="3600" dirty="0">
                <a:latin typeface="Arial" panose="020B0604020202020204" pitchFamily="34" charset="0"/>
              </a:rPr>
              <a:t> </a:t>
            </a:r>
          </a:p>
          <a:p>
            <a:pPr marL="342900" indent="-342900">
              <a:buFont typeface="Wingdings" panose="05000000000000000000" pitchFamily="2" charset="2"/>
              <a:buChar char="Ø"/>
            </a:pPr>
            <a:r>
              <a:rPr lang="pl-PL" sz="3600" dirty="0" err="1">
                <a:latin typeface="Arial" panose="020B0604020202020204" pitchFamily="34" charset="0"/>
              </a:rPr>
              <a:t>daň</a:t>
            </a:r>
            <a:r>
              <a:rPr lang="pl-PL" sz="3600" dirty="0">
                <a:latin typeface="Arial" panose="020B0604020202020204" pitchFamily="34" charset="0"/>
              </a:rPr>
              <a:t> z </a:t>
            </a:r>
            <a:r>
              <a:rPr lang="pl-PL" sz="3600" dirty="0" err="1">
                <a:latin typeface="Arial" panose="020B0604020202020204" pitchFamily="34" charset="0"/>
              </a:rPr>
              <a:t>obratu</a:t>
            </a:r>
            <a:endParaRPr lang="pl-PL" sz="3600" dirty="0">
              <a:latin typeface="Arial" panose="020B0604020202020204" pitchFamily="34" charset="0"/>
            </a:endParaRPr>
          </a:p>
          <a:p>
            <a:pPr marL="342900" indent="-342900">
              <a:buFont typeface="Wingdings" panose="05000000000000000000" pitchFamily="2" charset="2"/>
              <a:buChar char="Ø"/>
            </a:pPr>
            <a:r>
              <a:rPr lang="pl-PL" sz="3600" dirty="0" err="1">
                <a:latin typeface="Arial" panose="020B0604020202020204" pitchFamily="34" charset="0"/>
              </a:rPr>
              <a:t>daň</a:t>
            </a:r>
            <a:r>
              <a:rPr lang="pl-PL" sz="3600" dirty="0">
                <a:latin typeface="Arial" panose="020B0604020202020204" pitchFamily="34" charset="0"/>
              </a:rPr>
              <a:t> z </a:t>
            </a:r>
            <a:r>
              <a:rPr lang="pl-PL" sz="3600" dirty="0" err="1">
                <a:latin typeface="Arial" panose="020B0604020202020204" pitchFamily="34" charset="0"/>
              </a:rPr>
              <a:t>mezd</a:t>
            </a:r>
            <a:r>
              <a:rPr lang="pl-PL" sz="3600" dirty="0">
                <a:latin typeface="Arial" panose="020B0604020202020204" pitchFamily="34" charset="0"/>
              </a:rPr>
              <a:t> </a:t>
            </a:r>
            <a:endParaRPr lang="cs-CZ" sz="3600" dirty="0"/>
          </a:p>
        </p:txBody>
      </p:sp>
      <p:sp>
        <p:nvSpPr>
          <p:cNvPr id="3" name="Obdélník 2"/>
          <p:cNvSpPr/>
          <p:nvPr/>
        </p:nvSpPr>
        <p:spPr>
          <a:xfrm>
            <a:off x="2642219" y="1623598"/>
            <a:ext cx="6636753" cy="1077218"/>
          </a:xfrm>
          <a:prstGeom prst="rect">
            <a:avLst/>
          </a:prstGeom>
        </p:spPr>
        <p:txBody>
          <a:bodyPr wrap="none">
            <a:spAutoFit/>
          </a:bodyPr>
          <a:lstStyle/>
          <a:p>
            <a:r>
              <a:rPr lang="cs-CZ" altLang="cs-CZ" sz="2800" b="1" kern="0" dirty="0" err="1">
                <a:solidFill>
                  <a:srgbClr val="000000"/>
                </a:solidFill>
                <a:latin typeface="Arial"/>
              </a:rPr>
              <a:t>D</a:t>
            </a:r>
            <a:r>
              <a:rPr lang="en-GB" altLang="cs-CZ" sz="3200" b="1" kern="0" dirty="0" err="1">
                <a:solidFill>
                  <a:srgbClr val="000000"/>
                </a:solidFill>
                <a:latin typeface="Arial"/>
              </a:rPr>
              <a:t>aně</a:t>
            </a:r>
            <a:r>
              <a:rPr lang="en-GB" altLang="cs-CZ" sz="3200" b="1" kern="0" dirty="0">
                <a:solidFill>
                  <a:srgbClr val="000000"/>
                </a:solidFill>
                <a:latin typeface="Arial"/>
              </a:rPr>
              <a:t> </a:t>
            </a:r>
            <a:r>
              <a:rPr lang="en-GB" altLang="cs-CZ" sz="3200" b="1" kern="0" dirty="0" err="1">
                <a:solidFill>
                  <a:srgbClr val="000000"/>
                </a:solidFill>
                <a:latin typeface="Arial"/>
              </a:rPr>
              <a:t>placené</a:t>
            </a:r>
            <a:r>
              <a:rPr lang="en-GB" altLang="cs-CZ" sz="3200" b="1" kern="0" dirty="0">
                <a:solidFill>
                  <a:srgbClr val="000000"/>
                </a:solidFill>
                <a:latin typeface="Arial"/>
              </a:rPr>
              <a:t> </a:t>
            </a:r>
            <a:r>
              <a:rPr lang="en-GB" altLang="cs-CZ" sz="3200" b="1" kern="0" dirty="0" err="1">
                <a:solidFill>
                  <a:srgbClr val="000000"/>
                </a:solidFill>
                <a:latin typeface="Arial"/>
              </a:rPr>
              <a:t>organizacemi</a:t>
            </a:r>
            <a:r>
              <a:rPr lang="cs-CZ" altLang="cs-CZ" sz="3200" b="1" kern="0" dirty="0">
                <a:solidFill>
                  <a:srgbClr val="000000"/>
                </a:solidFill>
                <a:latin typeface="Arial"/>
              </a:rPr>
              <a:t>-dříve</a:t>
            </a:r>
          </a:p>
          <a:p>
            <a:pPr algn="ctr"/>
            <a:r>
              <a:rPr lang="cs-CZ" altLang="cs-CZ" sz="3200" b="1" kern="0" dirty="0">
                <a:solidFill>
                  <a:srgbClr val="000000"/>
                </a:solidFill>
                <a:latin typeface="Arial"/>
              </a:rPr>
              <a:t>Nyní DPPO </a:t>
            </a:r>
            <a:r>
              <a:rPr lang="en-GB" altLang="cs-CZ" sz="3200" b="1" kern="0" dirty="0">
                <a:solidFill>
                  <a:srgbClr val="000000"/>
                </a:solidFill>
                <a:latin typeface="Arial"/>
              </a:rPr>
              <a:t> </a:t>
            </a:r>
            <a:endParaRPr lang="cs-CZ" sz="2800" dirty="0"/>
          </a:p>
        </p:txBody>
      </p:sp>
    </p:spTree>
    <p:extLst>
      <p:ext uri="{BB962C8B-B14F-4D97-AF65-F5344CB8AC3E}">
        <p14:creationId xmlns:p14="http://schemas.microsoft.com/office/powerpoint/2010/main" val="796608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2908301" y="1424411"/>
            <a:ext cx="7286625"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6699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b="1" i="1" dirty="0" err="1">
                <a:solidFill>
                  <a:schemeClr val="tx1"/>
                </a:solidFill>
                <a:effectLst>
                  <a:outerShdw blurRad="38100" dist="38100" dir="2700000" algn="tl">
                    <a:srgbClr val="C0C0C0"/>
                  </a:outerShdw>
                </a:effectLst>
              </a:rPr>
              <a:t>Charakteristika</a:t>
            </a:r>
            <a:r>
              <a:rPr lang="en-GB" altLang="cs-CZ" b="1" i="1" dirty="0">
                <a:solidFill>
                  <a:schemeClr val="tx1"/>
                </a:solidFill>
                <a:effectLst>
                  <a:outerShdw blurRad="38100" dist="38100" dir="2700000" algn="tl">
                    <a:srgbClr val="C0C0C0"/>
                  </a:outerShdw>
                </a:effectLst>
              </a:rPr>
              <a:t> DP</a:t>
            </a:r>
            <a:r>
              <a:rPr lang="cs-CZ" altLang="cs-CZ" b="1" i="1" dirty="0">
                <a:solidFill>
                  <a:schemeClr val="tx1"/>
                </a:solidFill>
                <a:effectLst>
                  <a:outerShdw blurRad="38100" dist="38100" dir="2700000" algn="tl">
                    <a:srgbClr val="C0C0C0"/>
                  </a:outerShdw>
                </a:effectLst>
              </a:rPr>
              <a:t>P</a:t>
            </a:r>
            <a:r>
              <a:rPr lang="en-GB" altLang="cs-CZ" b="1" i="1" dirty="0">
                <a:solidFill>
                  <a:schemeClr val="tx1"/>
                </a:solidFill>
                <a:effectLst>
                  <a:outerShdw blurRad="38100" dist="38100" dir="2700000" algn="tl">
                    <a:srgbClr val="C0C0C0"/>
                  </a:outerShdw>
                </a:effectLst>
              </a:rPr>
              <a:t>O</a:t>
            </a:r>
          </a:p>
        </p:txBody>
      </p:sp>
      <p:sp>
        <p:nvSpPr>
          <p:cNvPr id="17411" name="Rectangle 3"/>
          <p:cNvSpPr>
            <a:spLocks noGrp="1" noChangeArrowheads="1"/>
          </p:cNvSpPr>
          <p:nvPr>
            <p:ph type="body" idx="4294967295"/>
          </p:nvPr>
        </p:nvSpPr>
        <p:spPr>
          <a:xfrm>
            <a:off x="1092530" y="2259013"/>
            <a:ext cx="9118270" cy="3541612"/>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spAutoFit/>
          </a:bodyPr>
          <a:lstStyle/>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u="sng" dirty="0" err="1">
                <a:solidFill>
                  <a:schemeClr val="tx2"/>
                </a:solidFill>
              </a:rPr>
              <a:t>Daň</a:t>
            </a:r>
            <a:r>
              <a:rPr lang="en-GB" altLang="cs-CZ" b="1" u="sng" dirty="0">
                <a:solidFill>
                  <a:schemeClr val="tx2"/>
                </a:solidFill>
              </a:rPr>
              <a:t> </a:t>
            </a:r>
            <a:r>
              <a:rPr lang="en-GB" altLang="cs-CZ" b="1" u="sng" dirty="0" err="1">
                <a:solidFill>
                  <a:schemeClr val="tx2"/>
                </a:solidFill>
              </a:rPr>
              <a:t>přímá</a:t>
            </a:r>
            <a:r>
              <a:rPr lang="en-GB" altLang="cs-CZ" dirty="0"/>
              <a:t> </a:t>
            </a: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dirty="0"/>
              <a:t>   </a:t>
            </a:r>
            <a:r>
              <a:rPr lang="en-GB" altLang="cs-CZ" dirty="0"/>
              <a:t>– </a:t>
            </a:r>
            <a:r>
              <a:rPr lang="en-GB" altLang="cs-CZ" b="1" dirty="0" err="1"/>
              <a:t>subjekt</a:t>
            </a:r>
            <a:r>
              <a:rPr lang="en-GB" altLang="cs-CZ" b="1" dirty="0"/>
              <a:t> </a:t>
            </a:r>
            <a:r>
              <a:rPr lang="cs-CZ" altLang="cs-CZ" b="1" dirty="0"/>
              <a:t>- </a:t>
            </a:r>
            <a:r>
              <a:rPr lang="en-GB" altLang="cs-CZ" b="1" dirty="0" err="1"/>
              <a:t>osoba</a:t>
            </a:r>
            <a:r>
              <a:rPr lang="en-GB" altLang="cs-CZ" b="1" dirty="0"/>
              <a:t> POPLATNÍKA</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u="sng" dirty="0" err="1">
                <a:solidFill>
                  <a:schemeClr val="tx2"/>
                </a:solidFill>
              </a:rPr>
              <a:t>Daň</a:t>
            </a:r>
            <a:r>
              <a:rPr lang="en-GB" altLang="cs-CZ" b="1" u="sng" dirty="0">
                <a:solidFill>
                  <a:schemeClr val="tx2"/>
                </a:solidFill>
              </a:rPr>
              <a:t> </a:t>
            </a:r>
            <a:r>
              <a:rPr lang="en-GB" altLang="cs-CZ" b="1" u="sng" dirty="0" err="1">
                <a:solidFill>
                  <a:schemeClr val="tx2"/>
                </a:solidFill>
              </a:rPr>
              <a:t>důchodová</a:t>
            </a:r>
            <a:endParaRPr lang="en-GB" altLang="cs-CZ" b="1" u="sng" dirty="0">
              <a:solidFill>
                <a:schemeClr val="tx2"/>
              </a:solidFill>
            </a:endParaRP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dirty="0"/>
              <a:t>       </a:t>
            </a:r>
            <a:r>
              <a:rPr lang="en-GB" altLang="cs-CZ" b="1" dirty="0"/>
              <a:t>-  </a:t>
            </a:r>
            <a:r>
              <a:rPr lang="en-GB" altLang="cs-CZ" b="1" dirty="0" err="1"/>
              <a:t>zdaňuje</a:t>
            </a:r>
            <a:r>
              <a:rPr lang="en-GB" altLang="cs-CZ" b="1" dirty="0"/>
              <a:t> se PŘÍJEM</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u="sng" dirty="0" err="1">
                <a:solidFill>
                  <a:schemeClr val="tx2"/>
                </a:solidFill>
              </a:rPr>
              <a:t>Komplexní</a:t>
            </a:r>
            <a:r>
              <a:rPr lang="en-GB" altLang="cs-CZ" b="1" u="sng" dirty="0">
                <a:solidFill>
                  <a:schemeClr val="tx2"/>
                </a:solidFill>
              </a:rPr>
              <a:t> </a:t>
            </a:r>
            <a:r>
              <a:rPr lang="en-GB" altLang="cs-CZ" b="1" u="sng" dirty="0" err="1">
                <a:solidFill>
                  <a:schemeClr val="tx2"/>
                </a:solidFill>
              </a:rPr>
              <a:t>daň</a:t>
            </a:r>
            <a:endParaRPr lang="en-GB" altLang="cs-CZ" b="1" u="sng" dirty="0">
              <a:solidFill>
                <a:schemeClr val="tx2"/>
              </a:solidFill>
            </a:endParaRP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dirty="0"/>
              <a:t>  </a:t>
            </a:r>
            <a:r>
              <a:rPr lang="en-GB" altLang="cs-CZ" b="1" dirty="0"/>
              <a:t>-  </a:t>
            </a:r>
            <a:r>
              <a:rPr lang="en-GB" altLang="cs-CZ" b="1" dirty="0" err="1"/>
              <a:t>zdaňuje</a:t>
            </a:r>
            <a:r>
              <a:rPr lang="en-GB" altLang="cs-CZ" b="1" dirty="0"/>
              <a:t> </a:t>
            </a:r>
            <a:r>
              <a:rPr lang="en-GB" altLang="cs-CZ" b="1" dirty="0" err="1"/>
              <a:t>podnikatele</a:t>
            </a:r>
            <a:endParaRPr lang="en-GB" altLang="cs-CZ" b="1" dirty="0"/>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cs-CZ" altLang="cs-CZ" b="1" dirty="0"/>
              <a:t> </a:t>
            </a:r>
            <a:r>
              <a:rPr lang="en-GB" altLang="cs-CZ" b="1" dirty="0"/>
              <a:t>- </a:t>
            </a:r>
            <a:r>
              <a:rPr lang="cs-CZ" altLang="cs-CZ" b="1" dirty="0"/>
              <a:t> </a:t>
            </a:r>
            <a:r>
              <a:rPr lang="en-GB" altLang="cs-CZ" b="1" dirty="0" err="1"/>
              <a:t>právnické</a:t>
            </a:r>
            <a:r>
              <a:rPr lang="en-GB" altLang="cs-CZ" b="1" dirty="0"/>
              <a:t> </a:t>
            </a:r>
            <a:r>
              <a:rPr lang="en-GB" altLang="cs-CZ" b="1" dirty="0" err="1"/>
              <a:t>osoby</a:t>
            </a:r>
            <a:endParaRPr lang="en-GB" altLang="cs-CZ" b="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dirty="0"/>
          </a:p>
        </p:txBody>
      </p:sp>
    </p:spTree>
    <p:extLst>
      <p:ext uri="{BB962C8B-B14F-4D97-AF65-F5344CB8AC3E}">
        <p14:creationId xmlns:p14="http://schemas.microsoft.com/office/powerpoint/2010/main" val="33110012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prezentace-law-cz-1</Template>
  <TotalTime>0</TotalTime>
  <Words>4539</Words>
  <Application>Microsoft Office PowerPoint</Application>
  <PresentationFormat>Širokoúhlá obrazovka</PresentationFormat>
  <Paragraphs>444</Paragraphs>
  <Slides>63</Slides>
  <Notes>13</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63</vt:i4>
      </vt:variant>
    </vt:vector>
  </HeadingPairs>
  <TitlesOfParts>
    <vt:vector size="69" baseType="lpstr">
      <vt:lpstr>Arial</vt:lpstr>
      <vt:lpstr>GT Walsheim Pro</vt:lpstr>
      <vt:lpstr>Roboto</vt:lpstr>
      <vt:lpstr>Tahoma</vt:lpstr>
      <vt:lpstr>Wingdings</vt:lpstr>
      <vt:lpstr>Prezentace_MU_CZ</vt:lpstr>
      <vt:lpstr>Daň z příjmů právnických osob   </vt:lpstr>
      <vt:lpstr>Prezentace aplikace PowerPoint</vt:lpstr>
      <vt:lpstr>PRAMENY právní úpravy</vt:lpstr>
      <vt:lpstr>Prameny právní úpravy</vt:lpstr>
      <vt:lpstr>Historie</vt:lpstr>
      <vt:lpstr>Historie</vt:lpstr>
      <vt:lpstr>Daně placené obyvatelstvem</vt:lpstr>
      <vt:lpstr>Prezentace aplikace PowerPoint</vt:lpstr>
      <vt:lpstr>Charakteristika DPPO</vt:lpstr>
      <vt:lpstr>Základní konstrukční prvky DPPO</vt:lpstr>
      <vt:lpstr> Korekční prvky DPFO</vt:lpstr>
      <vt:lpstr>         Koncepce zákona o daních z příjmů</vt:lpstr>
      <vt:lpstr>Prezentace aplikace PowerPoint</vt:lpstr>
      <vt:lpstr>Prezentace aplikace PowerPoint</vt:lpstr>
      <vt:lpstr> Rezidenti</vt:lpstr>
      <vt:lpstr>Nerezidenti </vt:lpstr>
      <vt:lpstr> Daň z příjmů právnických osob - subjekty</vt:lpstr>
      <vt:lpstr>Prezentace aplikace PowerPoint</vt:lpstr>
      <vt:lpstr> 1. Veřejně prospěšný poplatník </vt:lpstr>
      <vt:lpstr>Prezentace aplikace PowerPoint</vt:lpstr>
      <vt:lpstr>Prezentace aplikace PowerPoint</vt:lpstr>
      <vt:lpstr>Veřejně prospěšným poplatníkem není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Předmět daně</vt:lpstr>
      <vt:lpstr>  Příjem</vt:lpstr>
      <vt:lpstr> Předmět daně PPO </vt:lpstr>
      <vt:lpstr>Vyjímky</vt:lpstr>
      <vt:lpstr>Předmětem daně nejsou </vt:lpstr>
      <vt:lpstr>SPECIFIKA - U veřejně prospěšného poplatníka je předmětem daně vždy příjem</vt:lpstr>
      <vt:lpstr>SPECIFIKA NENÍ Předmět daně veřejně prospěšných poplatníků</vt:lpstr>
      <vt:lpstr>SOECIFIKA- Předmět daně osobních obchodních společností a jejich společníků</vt:lpstr>
      <vt:lpstr> Osvobození od daně § 19 </vt:lpstr>
      <vt:lpstr>Prezentace aplikace PowerPoint</vt:lpstr>
      <vt:lpstr>Základ daně </vt:lpstr>
      <vt:lpstr>Prezentace aplikace PowerPoint</vt:lpstr>
      <vt:lpstr>Prezentace aplikace PowerPoint</vt:lpstr>
      <vt:lpstr>                      SAZBA DANĚ   Obecně výše daně je stanovena  její sazbou tzn.  daňová sazba je měřítkem, pomocí něhož se stanoví z daňového základu  DAŇ </vt:lpstr>
      <vt:lpstr>Sazba daně</vt:lpstr>
      <vt:lpstr>Prezentace aplikace PowerPoint</vt:lpstr>
      <vt:lpstr>Prezentace aplikace PowerPoint</vt:lpstr>
      <vt:lpstr>Prezentace aplikace PowerPoint</vt:lpstr>
      <vt:lpstr>       Položky odčitatelné od základu daně § 34</vt:lpstr>
      <vt:lpstr>Položky odčitatelné od základu daně (§ 34)</vt:lpstr>
      <vt:lpstr>Slevy na dani (§§ 35, 35a)</vt:lpstr>
      <vt:lpstr>Prezentace aplikace PowerPoint</vt:lpstr>
      <vt:lpstr> Zdaňovací období </vt:lpstr>
      <vt:lpstr>Registrace</vt:lpstr>
      <vt:lpstr>Správa daně a daňové přiznání</vt:lpstr>
      <vt:lpstr>Závazné posouzení</vt:lpstr>
      <vt:lpstr>Závazné posouzení § 24b</vt:lpstr>
      <vt:lpstr>Závazné posouzení – neočekávané zisky </vt:lpstr>
      <vt:lpstr>Prezentace aplikace PowerPoint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Daň z příjmů</dc:title>
  <dc:creator>35</dc:creator>
  <cp:lastModifiedBy>Ivana Pařízková</cp:lastModifiedBy>
  <cp:revision>56</cp:revision>
  <cp:lastPrinted>1601-01-01T00:00:00Z</cp:lastPrinted>
  <dcterms:created xsi:type="dcterms:W3CDTF">2020-04-28T06:31:23Z</dcterms:created>
  <dcterms:modified xsi:type="dcterms:W3CDTF">2023-04-18T08:04:09Z</dcterms:modified>
</cp:coreProperties>
</file>