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3" r:id="rId4"/>
    <p:sldId id="258" r:id="rId5"/>
    <p:sldId id="260" r:id="rId6"/>
    <p:sldId id="261" r:id="rId7"/>
    <p:sldId id="262" r:id="rId8"/>
    <p:sldId id="274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6" r:id="rId18"/>
    <p:sldId id="271" r:id="rId19"/>
    <p:sldId id="272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520731"/>
            <a:ext cx="9144000" cy="3435579"/>
          </a:xfrm>
          <a:custGeom>
            <a:avLst/>
            <a:gdLst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9794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7466" y="25350"/>
                  <a:pt x="0" y="19794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28000"/>
                  <a:satMod val="2000000"/>
                  <a:alpha val="30000"/>
                </a:schemeClr>
              </a:gs>
              <a:gs pos="35000">
                <a:schemeClr val="bg2">
                  <a:shade val="100000"/>
                  <a:satMod val="600000"/>
                  <a:alpha val="0"/>
                </a:schemeClr>
              </a:gs>
            </a:gsLst>
            <a:lin ang="54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02920" y="2775745"/>
            <a:ext cx="8229600" cy="2167128"/>
          </a:xfrm>
        </p:spPr>
        <p:txBody>
          <a:bodyPr tIns="0" bIns="0" anchor="t"/>
          <a:lstStyle>
            <a:lvl1pPr>
              <a:defRPr sz="5000" cap="all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00064" y="1559720"/>
            <a:ext cx="5105400" cy="1219200"/>
          </a:xfrm>
        </p:spPr>
        <p:txBody>
          <a:bodyPr lIns="0" tIns="0" rIns="0" bIns="0" anchor="b"/>
          <a:lstStyle>
            <a:lvl1pPr marL="0" indent="0" algn="l">
              <a:buNone/>
              <a:defRPr sz="19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990600"/>
            <a:ext cx="7772400" cy="1362456"/>
          </a:xfrm>
        </p:spPr>
        <p:txBody>
          <a:bodyPr>
            <a:noAutofit/>
          </a:bodyPr>
          <a:lstStyle>
            <a:lvl1pPr algn="l">
              <a:buNone/>
              <a:defRPr sz="4800" b="1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352677"/>
            <a:ext cx="7772400" cy="1509712"/>
          </a:xfrm>
        </p:spPr>
        <p:txBody>
          <a:bodyPr anchor="t"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 anchor="b"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12168"/>
            <a:ext cx="4040188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8000" dist="38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2112168"/>
            <a:ext cx="4041775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667000"/>
            <a:ext cx="4040188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7000"/>
            <a:ext cx="4041775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  <a:effectLst/>
        </p:spPr>
        <p:txBody>
          <a:bodyPr tIns="9144" bIns="9144" anchor="b"/>
          <a:lstStyle>
            <a:lvl1pPr>
              <a:defRPr sz="4800" cap="none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40"/>
            <a:ext cx="8229600" cy="914400"/>
          </a:xfrm>
        </p:spPr>
        <p:txBody>
          <a:bodyPr tIns="0" bIns="0" anchor="b"/>
          <a:lstStyle>
            <a:lvl1pPr algn="l">
              <a:buNone/>
              <a:defRPr sz="5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133856"/>
            <a:ext cx="2590800" cy="5181600"/>
          </a:xfrm>
        </p:spPr>
        <p:txBody>
          <a:bodyPr lIns="45720" tIns="45720" rIns="0"/>
          <a:lstStyle>
            <a:lvl1pPr marL="0" indent="0">
              <a:spcBef>
                <a:spcPts val="300"/>
              </a:spcBef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133472"/>
            <a:ext cx="5257800" cy="5191128"/>
          </a:xfrm>
        </p:spPr>
        <p:txBody>
          <a:bodyPr/>
          <a:lstStyle>
            <a:lvl1pPr algn="l">
              <a:defRPr sz="3000"/>
            </a:lvl1pPr>
            <a:lvl2pPr algn="l">
              <a:defRPr sz="2800"/>
            </a:lvl2pPr>
            <a:lvl3pPr algn="l">
              <a:defRPr sz="2400"/>
            </a:lvl3pPr>
            <a:lvl4pPr algn="l">
              <a:defRPr sz="2000"/>
            </a:lvl4pPr>
            <a:lvl5pPr algn="l">
              <a:defRPr sz="20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40" y="1981200"/>
            <a:ext cx="3429000" cy="522288"/>
          </a:xfrm>
        </p:spPr>
        <p:txBody>
          <a:bodyPr tIns="0" bIns="0" anchor="b"/>
          <a:lstStyle>
            <a:lvl1pPr algn="r">
              <a:buNone/>
              <a:defRPr sz="2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3368" y="1066800"/>
            <a:ext cx="4572000" cy="4572000"/>
          </a:xfrm>
          <a:solidFill>
            <a:schemeClr val="bg2">
              <a:shade val="75000"/>
            </a:schemeClr>
          </a:solidFill>
          <a:ln w="60325">
            <a:solidFill>
              <a:srgbClr val="FFFFFF"/>
            </a:solidFill>
            <a:miter lim="800000"/>
          </a:ln>
          <a:effectLst>
            <a:outerShdw blurRad="36195" dist="10000" dir="5400000" algn="tl" rotWithShape="0">
              <a:srgbClr val="000000">
                <a:alpha val="75000"/>
              </a:srgbClr>
            </a:outerShdw>
            <a:reflection stA="21000" endA="500" endPos="10000" dist="20000" dir="5400000" sy="-100000" algn="bl" rotWithShape="0"/>
          </a:effectLst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240" y="2543176"/>
            <a:ext cx="3429000" cy="914400"/>
          </a:xfrm>
        </p:spPr>
        <p:txBody>
          <a:bodyPr lIns="0" tIns="0" rIns="0" bIns="0" anchor="t"/>
          <a:lstStyle>
            <a:lvl1pPr indent="0" algn="r">
              <a:spcBef>
                <a:spcPts val="300"/>
              </a:spcBef>
              <a:buFontTx/>
              <a:buNone/>
              <a:defRPr sz="1400" baseline="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3400" y="6356350"/>
            <a:ext cx="533400" cy="365125"/>
          </a:xfrm>
        </p:spPr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142899"/>
            <a:ext cx="9144000" cy="5562705"/>
          </a:xfrm>
          <a:custGeom>
            <a:avLst/>
            <a:gdLst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25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056" y="24231"/>
                  <a:pt x="0" y="2025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55000"/>
                  <a:satMod val="1800000"/>
                  <a:alpha val="55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Flowchart: Document 7"/>
          <p:cNvSpPr/>
          <p:nvPr/>
        </p:nvSpPr>
        <p:spPr>
          <a:xfrm rot="10800000">
            <a:off x="1" y="1341133"/>
            <a:ext cx="9144000" cy="4480425"/>
          </a:xfrm>
          <a:custGeom>
            <a:avLst/>
            <a:gdLst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03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8684" y="24776"/>
                  <a:pt x="0" y="2003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40000"/>
                  <a:satMod val="1900000"/>
                  <a:alpha val="30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24000"/>
          </a:xfrm>
          <a:prstGeom prst="rect">
            <a:avLst/>
          </a:prstGeom>
        </p:spPr>
        <p:txBody>
          <a:bodyPr vert="horz" lIns="0" tIns="9144" rIns="0" bIns="9144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2179637"/>
            <a:ext cx="8229600" cy="4114800"/>
          </a:xfrm>
          <a:prstGeom prst="rect">
            <a:avLst/>
          </a:prstGeom>
        </p:spPr>
        <p:txBody>
          <a:bodyPr vert="horz" lIns="9144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981200" cy="365125"/>
          </a:xfrm>
          <a:prstGeom prst="rect">
            <a:avLst/>
          </a:prstGeom>
        </p:spPr>
        <p:txBody>
          <a:bodyPr vert="horz" anchor="b"/>
          <a:lstStyle>
            <a:lvl1pPr algn="ctr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1EF4AF6-E155-4CE3-B9B6-E0DEAA22D2E3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0" anchor="b"/>
          <a:lstStyle>
            <a:lvl1pPr algn="l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356350"/>
            <a:ext cx="533400" cy="365125"/>
          </a:xfrm>
          <a:prstGeom prst="rect">
            <a:avLst/>
          </a:prstGeom>
        </p:spPr>
        <p:txBody>
          <a:bodyPr vert="horz" lIns="91440" rIns="0" anchor="b"/>
          <a:lstStyle>
            <a:lvl1pPr algn="r">
              <a:defRPr sz="14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sz="4800" b="1" kern="1200">
          <a:ln w="500">
            <a:solidFill>
              <a:schemeClr val="tx2">
                <a:shade val="20000"/>
                <a:satMod val="350000"/>
              </a:schemeClr>
            </a:solidFill>
          </a:ln>
          <a:solidFill>
            <a:schemeClr val="tx2">
              <a:tint val="100000"/>
              <a:satMod val="250000"/>
            </a:schemeClr>
          </a:solidFill>
          <a:effectLst>
            <a:outerShdw blurRad="30000" dist="30000" dir="2700000" algn="tl" rotWithShape="0">
              <a:schemeClr val="bg2">
                <a:shade val="45000"/>
                <a:satMod val="150000"/>
                <a:alpha val="9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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30936" indent="-27432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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23544" indent="-274320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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2860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22860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73352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11096" indent="-228600" algn="l" rtl="0" eaLnBrk="1" latinLnBrk="0" hangingPunct="1">
        <a:spcBef>
          <a:spcPct val="20000"/>
        </a:spcBef>
        <a:buClr>
          <a:schemeClr val="tx2"/>
        </a:buClr>
        <a:buFont typeface="Wingdings 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21408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22576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2924944"/>
            <a:ext cx="8229600" cy="2017929"/>
          </a:xfrm>
        </p:spPr>
        <p:txBody>
          <a:bodyPr>
            <a:normAutofit/>
          </a:bodyPr>
          <a:lstStyle/>
          <a:p>
            <a:r>
              <a:rPr lang="cs-CZ" dirty="0"/>
              <a:t>Trestní Právo Procesní  </a:t>
            </a:r>
            <a:br>
              <a:rPr lang="cs-CZ" dirty="0"/>
            </a:br>
            <a:r>
              <a:rPr lang="cs-CZ" sz="2800" dirty="0"/>
              <a:t>1. Úvodní  výklady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00064" y="1124744"/>
            <a:ext cx="6232176" cy="1224136"/>
          </a:xfrm>
        </p:spPr>
        <p:txBody>
          <a:bodyPr>
            <a:normAutofit/>
          </a:bodyPr>
          <a:lstStyle/>
          <a:p>
            <a:r>
              <a:rPr lang="cs-CZ" sz="2400" b="1" dirty="0"/>
              <a:t>Přednáška pro VIII. jarní semestr magisterského studia </a:t>
            </a: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467544" y="4725144"/>
            <a:ext cx="6480720" cy="792088"/>
          </a:xfrm>
          <a:prstGeom prst="rect">
            <a:avLst/>
          </a:prstGeom>
        </p:spPr>
        <p:txBody>
          <a:bodyPr vert="horz" lIns="0" tIns="0" rIns="0" bIns="0" anchor="b">
            <a:normAutofit fontScale="70000" lnSpcReduction="20000"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/>
              <a:buNone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 typeface="Wingdings 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 typeface="Wingdings 2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 typeface="Wingdings 2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b="1" dirty="0"/>
              <a:t>Prof. JUDr. Jaroslav </a:t>
            </a:r>
            <a:r>
              <a:rPr lang="cs-CZ" sz="2400" b="1" dirty="0" err="1"/>
              <a:t>Fenyk</a:t>
            </a:r>
            <a:r>
              <a:rPr lang="cs-CZ" sz="2400" b="1" dirty="0"/>
              <a:t>, Ph.D., </a:t>
            </a:r>
            <a:r>
              <a:rPr lang="cs-CZ" sz="2400" b="1" dirty="0" err="1"/>
              <a:t>DSc</a:t>
            </a:r>
            <a:r>
              <a:rPr lang="cs-CZ" sz="2400" b="1" dirty="0"/>
              <a:t>.</a:t>
            </a:r>
          </a:p>
          <a:p>
            <a:endParaRPr lang="cs-CZ" sz="2400" b="1" dirty="0"/>
          </a:p>
          <a:p>
            <a:r>
              <a:rPr lang="cs-CZ" sz="2400" b="1" dirty="0"/>
              <a:t>29.2. 2024</a:t>
            </a:r>
          </a:p>
        </p:txBody>
      </p:sp>
    </p:spTree>
    <p:extLst>
      <p:ext uri="{BB962C8B-B14F-4D97-AF65-F5344CB8AC3E}">
        <p14:creationId xmlns:p14="http://schemas.microsoft.com/office/powerpoint/2010/main" val="35277813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93629"/>
          </a:xfrm>
        </p:spPr>
        <p:txBody>
          <a:bodyPr>
            <a:noAutofit/>
          </a:bodyPr>
          <a:lstStyle/>
          <a:p>
            <a:r>
              <a:rPr lang="cs-CZ" sz="21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Evropská úmluva proti mučení a jinému krutému, nelidskému či ponižujícímu zacházení nebo trestání </a:t>
            </a:r>
            <a:r>
              <a:rPr lang="cs-CZ" sz="2100" dirty="0"/>
              <a:t>(1988, dodatkové protokoly 1993)</a:t>
            </a:r>
          </a:p>
          <a:p>
            <a:r>
              <a:rPr lang="cs-CZ" sz="21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Úmluva o praní, vyhledávání, zadržování a konfiskaci výnosů ze zločinu  </a:t>
            </a:r>
            <a:r>
              <a:rPr lang="cs-CZ" sz="2100" dirty="0"/>
              <a:t>(1990)</a:t>
            </a:r>
          </a:p>
          <a:p>
            <a:r>
              <a:rPr lang="cs-CZ" sz="21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Trestně právní úmluva o korupci </a:t>
            </a:r>
            <a:r>
              <a:rPr lang="cs-CZ" sz="2100" dirty="0"/>
              <a:t>(1999, dodatkový protokol 2003)</a:t>
            </a:r>
          </a:p>
          <a:p>
            <a:r>
              <a:rPr lang="cs-CZ" sz="21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Úmluva Rady Evropy o trestných činech spáchaných prostřednictvím počítačů </a:t>
            </a:r>
            <a:r>
              <a:rPr lang="cs-CZ" sz="2100" dirty="0"/>
              <a:t>(2001, dodatkový protokol 2003)</a:t>
            </a:r>
          </a:p>
          <a:p>
            <a:r>
              <a:rPr lang="cs-CZ" sz="21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Úmluva Rady Evropy o prevenci terorismu </a:t>
            </a:r>
            <a:r>
              <a:rPr lang="cs-CZ" sz="2100" dirty="0"/>
              <a:t>(2005)</a:t>
            </a:r>
          </a:p>
          <a:p>
            <a:r>
              <a:rPr lang="cs-CZ" sz="21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Úmluva OSN proti nedovolenému obchodu s omamnými a psychotropními látkami </a:t>
            </a:r>
            <a:r>
              <a:rPr lang="cs-CZ" sz="2100" dirty="0"/>
              <a:t>(1988)</a:t>
            </a:r>
          </a:p>
          <a:p>
            <a:r>
              <a:rPr lang="cs-CZ" sz="21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Úmluva OSN proti nadnárodnímu organizovanému zločinu (2000) </a:t>
            </a:r>
          </a:p>
          <a:p>
            <a:r>
              <a:rPr lang="cs-CZ" sz="2100" b="1" dirty="0">
                <a:solidFill>
                  <a:srgbClr val="FFFF00"/>
                </a:solidFill>
              </a:rPr>
              <a:t>Schengenská prováděcí úmluva </a:t>
            </a:r>
            <a:r>
              <a:rPr lang="cs-CZ" sz="2100" dirty="0"/>
              <a:t>(1985)</a:t>
            </a:r>
          </a:p>
          <a:p>
            <a:endParaRPr lang="cs-CZ" sz="2100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14063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</a:pPr>
            <a:r>
              <a:rPr lang="cs-CZ" sz="21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Rámcová rozhodnutí Rady </a:t>
            </a:r>
            <a:r>
              <a:rPr lang="cs-CZ" sz="2100" b="1" dirty="0"/>
              <a:t>(</a:t>
            </a:r>
            <a:r>
              <a:rPr lang="cs-CZ" sz="2100" dirty="0"/>
              <a:t>po r. 1999)</a:t>
            </a:r>
          </a:p>
          <a:p>
            <a:pPr algn="just">
              <a:lnSpc>
                <a:spcPct val="80000"/>
              </a:lnSpc>
            </a:pPr>
            <a:r>
              <a:rPr lang="cs-CZ" sz="21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Úmluva o právní pomoci ve věcech trestních mezi členskými státy Evropské unie </a:t>
            </a:r>
            <a:r>
              <a:rPr lang="cs-CZ" sz="2100" dirty="0"/>
              <a:t>(2000)</a:t>
            </a:r>
          </a:p>
          <a:p>
            <a:pPr algn="just">
              <a:lnSpc>
                <a:spcPct val="80000"/>
              </a:lnSpc>
            </a:pPr>
            <a:r>
              <a:rPr lang="cs-CZ" sz="2100" dirty="0">
                <a:solidFill>
                  <a:srgbClr val="FFFF00"/>
                </a:solidFill>
              </a:rPr>
              <a:t>Nařízení a směrnice EP a Rady podle čl. 85 Lisabonské smlouvy, resp. SFEU ( od 2009) – např.  Směrnice o právu na informace v trestním řízení ( 2012), o právu na přístup k obhájci v trestním řízení ( 2013) o posílení presumpce neviny a o právu být přítomen při trestním řízení před soudem ( 2016), směrnice zaručující právní pomoc pro podezřelé a obviněné osoby v trestním řízení ( 2019)</a:t>
            </a:r>
            <a:r>
              <a:rPr lang="cs-CZ" dirty="0">
                <a:solidFill>
                  <a:srgbClr val="FFFF00"/>
                </a:solidFill>
              </a:rPr>
              <a:t> </a:t>
            </a:r>
            <a:r>
              <a:rPr lang="cs-CZ" sz="2100" dirty="0">
                <a:solidFill>
                  <a:srgbClr val="FFFF00"/>
                </a:solidFill>
              </a:rPr>
              <a:t>… nařízení o </a:t>
            </a:r>
            <a:r>
              <a:rPr lang="cs-CZ" sz="2100" dirty="0">
                <a:solidFill>
                  <a:srgbClr val="FF0000"/>
                </a:solidFill>
              </a:rPr>
              <a:t>Evropském veřejném žalobci </a:t>
            </a:r>
            <a:r>
              <a:rPr lang="cs-CZ" sz="2100" dirty="0">
                <a:solidFill>
                  <a:srgbClr val="FFFF00"/>
                </a:solidFill>
              </a:rPr>
              <a:t>( 2017) atd.</a:t>
            </a:r>
          </a:p>
          <a:p>
            <a:pPr algn="just">
              <a:lnSpc>
                <a:spcPct val="80000"/>
              </a:lnSpc>
            </a:pPr>
            <a:r>
              <a:rPr lang="cs-CZ" sz="2100" dirty="0">
                <a:solidFill>
                  <a:srgbClr val="FFFF00"/>
                </a:solidFill>
              </a:rPr>
              <a:t>Listina základních práv EU – </a:t>
            </a:r>
            <a:r>
              <a:rPr lang="cs-CZ" sz="2100" dirty="0" err="1">
                <a:solidFill>
                  <a:srgbClr val="FFFF00"/>
                </a:solidFill>
              </a:rPr>
              <a:t>supranacionální</a:t>
            </a:r>
            <a:r>
              <a:rPr lang="cs-CZ" sz="2100" dirty="0">
                <a:solidFill>
                  <a:srgbClr val="FFFF00"/>
                </a:solidFill>
              </a:rPr>
              <a:t> ochrana základních práv v rámci členských států EU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65889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českého TŘ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300" dirty="0"/>
              <a:t>§ 1 - 156 – Společná ustanovení</a:t>
            </a:r>
          </a:p>
          <a:p>
            <a:r>
              <a:rPr lang="cs-CZ" sz="2300" dirty="0"/>
              <a:t>§ 157 – 179h – Přípravné řízení</a:t>
            </a:r>
          </a:p>
          <a:p>
            <a:r>
              <a:rPr lang="cs-CZ" sz="2300" dirty="0"/>
              <a:t>§ 180 – 365 – Řízení před soudem</a:t>
            </a:r>
          </a:p>
          <a:p>
            <a:r>
              <a:rPr lang="cs-CZ" sz="2300" dirty="0"/>
              <a:t>§ 366 – 370 – Některé úkony souvisící s trestním řízením</a:t>
            </a:r>
          </a:p>
          <a:p>
            <a:r>
              <a:rPr lang="cs-CZ" sz="2300" dirty="0"/>
              <a:t>371-460zp - zrušeny</a:t>
            </a:r>
          </a:p>
          <a:p>
            <a:r>
              <a:rPr lang="cs-CZ" sz="2300" dirty="0"/>
              <a:t>§ 461 – 471 – Přechodná a závěrečná ustanovení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28282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932656"/>
          </a:xfrm>
        </p:spPr>
        <p:txBody>
          <a:bodyPr>
            <a:normAutofit/>
          </a:bodyPr>
          <a:lstStyle/>
          <a:p>
            <a:r>
              <a:rPr lang="cs-CZ" sz="4000" dirty="0"/>
              <a:t>§ 1 - § 156 – Společná ustanovení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2700" dirty="0"/>
              <a:t>Hlava 1 – Obecná ustanovení</a:t>
            </a:r>
          </a:p>
          <a:p>
            <a:r>
              <a:rPr lang="cs-CZ" sz="2700" dirty="0"/>
              <a:t>Hlava 2 – Soud a osoby na řízení zúčastněné</a:t>
            </a:r>
          </a:p>
          <a:p>
            <a:r>
              <a:rPr lang="cs-CZ" sz="2700" dirty="0"/>
              <a:t>Hlava 3 – Obecná ustanovení o úkonech trestního řízení </a:t>
            </a:r>
          </a:p>
          <a:p>
            <a:r>
              <a:rPr lang="cs-CZ" sz="2700" dirty="0"/>
              <a:t>Hlava 4 – Zajištění osob, věcí a jiných majetkových hodnot</a:t>
            </a:r>
          </a:p>
          <a:p>
            <a:r>
              <a:rPr lang="cs-CZ" sz="2700" dirty="0"/>
              <a:t>Hlava 5 – Dokazování</a:t>
            </a:r>
          </a:p>
          <a:p>
            <a:r>
              <a:rPr lang="cs-CZ" sz="2700" dirty="0"/>
              <a:t>Hlava 6 – Rozhodnutí </a:t>
            </a:r>
          </a:p>
          <a:p>
            <a:r>
              <a:rPr lang="cs-CZ" sz="2700" dirty="0"/>
              <a:t>Hlava 7 – Stížnost a řízení o ní </a:t>
            </a:r>
          </a:p>
          <a:p>
            <a:r>
              <a:rPr lang="cs-CZ" sz="2700" dirty="0"/>
              <a:t>Hlava 8 – Náklady trestního řízení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30769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§ 157 – 179h – Přípravné řízení</a:t>
            </a:r>
            <a:br>
              <a:rPr lang="cs-CZ" sz="4000" dirty="0">
                <a:solidFill>
                  <a:srgbClr val="FF9966"/>
                </a:solidFill>
                <a:latin typeface="Century Gothic" pitchFamily="34" charset="0"/>
              </a:rPr>
            </a:b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500" dirty="0"/>
              <a:t>Hlava 9 – Postup před zahájením trestního stíhání</a:t>
            </a:r>
          </a:p>
          <a:p>
            <a:r>
              <a:rPr lang="cs-CZ" sz="2500" dirty="0"/>
              <a:t>Hlava 10 – Zahájení trestního stíhání, další postup v něm a zkrácené přípravné řízení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59214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95400"/>
          </a:xfrm>
        </p:spPr>
        <p:txBody>
          <a:bodyPr>
            <a:normAutofit/>
          </a:bodyPr>
          <a:lstStyle/>
          <a:p>
            <a:r>
              <a:rPr lang="cs-CZ" sz="4000" dirty="0"/>
              <a:t>§ 180 – 365 – Řízení před soudem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79636"/>
            <a:ext cx="8229600" cy="4489724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cs-CZ" sz="2700" dirty="0"/>
              <a:t>Hlava 11 – Základní ustanovení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12 – Předběžné projednání obžaloby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13 – Hlavní líčení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14 – Veřejné zasedání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15 – Neveřejné zasedání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16 – Odvolání a řízení o něm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17 – Dovolání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18 – Stížnost pro porušení zákona a řízení o ní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19 – Obnova řízení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20 – Zvláštní způsoby řízení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21 – Vykonávací řízení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22 – Zahlazení odsouzení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48031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239416"/>
          </a:xfrm>
        </p:spPr>
        <p:txBody>
          <a:bodyPr>
            <a:normAutofit/>
          </a:bodyPr>
          <a:lstStyle/>
          <a:p>
            <a:r>
              <a:rPr lang="cs-CZ" sz="4000" dirty="0"/>
              <a:t>§ 366 – 460zp – Některé úkony souvisící s trestním řízením - zrušeno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420887"/>
            <a:ext cx="8229600" cy="1224137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70000"/>
              </a:lnSpc>
            </a:pPr>
            <a:r>
              <a:rPr lang="cs-CZ" sz="2500" dirty="0"/>
              <a:t>Hlava 23 –  § 366-370 Udělení milosti a použití amnestie</a:t>
            </a:r>
          </a:p>
          <a:p>
            <a:pPr algn="just">
              <a:lnSpc>
                <a:spcPct val="70000"/>
              </a:lnSpc>
            </a:pPr>
            <a:r>
              <a:rPr lang="cs-CZ" sz="25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Bývalá Hlava 25 – § 371-460zp -  Právní styk s cizinou resp. mezinárodní justiční spolupráce – zrušeno, nahrazeno zák. č. 104/2013 Sb. ve znění pozdějších předpisů</a:t>
            </a:r>
          </a:p>
          <a:p>
            <a:pPr algn="just">
              <a:lnSpc>
                <a:spcPct val="70000"/>
              </a:lnSpc>
            </a:pPr>
            <a:endParaRPr lang="cs-CZ" sz="2500" dirty="0">
              <a:solidFill>
                <a:srgbClr val="FFFF00"/>
              </a:solidFill>
            </a:endParaRPr>
          </a:p>
          <a:p>
            <a:pPr algn="just">
              <a:lnSpc>
                <a:spcPct val="70000"/>
              </a:lnSpc>
            </a:pPr>
            <a:endParaRPr lang="cs-CZ" sz="2500" dirty="0">
              <a:solidFill>
                <a:srgbClr val="FFFF00"/>
              </a:solidFill>
            </a:endParaRPr>
          </a:p>
          <a:p>
            <a:pPr algn="just">
              <a:lnSpc>
                <a:spcPct val="70000"/>
              </a:lnSpc>
            </a:pPr>
            <a:endParaRPr lang="cs-CZ" sz="2500" dirty="0">
              <a:solidFill>
                <a:srgbClr val="FFFF00"/>
              </a:solidFill>
            </a:endParaRPr>
          </a:p>
          <a:p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395536" y="3724109"/>
            <a:ext cx="8229600" cy="1239416"/>
          </a:xfrm>
          <a:prstGeom prst="rect">
            <a:avLst/>
          </a:prstGeom>
        </p:spPr>
        <p:txBody>
          <a:bodyPr vert="horz" lIns="0" tIns="9144" rIns="0" bIns="9144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sz="4800" b="1" kern="120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dirty="0"/>
              <a:t>§ 461 – 471 – Přechodná a závěrečná ustanovení</a:t>
            </a:r>
          </a:p>
        </p:txBody>
      </p:sp>
    </p:spTree>
    <p:extLst>
      <p:ext uri="{BB962C8B-B14F-4D97-AF65-F5344CB8AC3E}">
        <p14:creationId xmlns:p14="http://schemas.microsoft.com/office/powerpoint/2010/main" val="4426700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Podmínky zápočtu atd.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povinná, a to aktivní účast na seminářích</a:t>
            </a:r>
          </a:p>
          <a:p>
            <a:r>
              <a:rPr lang="cs-CZ" dirty="0"/>
              <a:t>písemná klauzurní práce ( viz informace o podmínkách v </a:t>
            </a:r>
            <a:r>
              <a:rPr lang="cs-CZ" dirty="0" err="1"/>
              <a:t>ISu</a:t>
            </a:r>
            <a:r>
              <a:rPr lang="cs-CZ" dirty="0"/>
              <a:t>)</a:t>
            </a:r>
          </a:p>
          <a:p>
            <a:r>
              <a:rPr lang="cs-CZ" dirty="0"/>
              <a:t>zápisy z hlavního líčení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26295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1204978"/>
              </p:ext>
            </p:extLst>
          </p:nvPr>
        </p:nvGraphicFramePr>
        <p:xfrm flipH="1">
          <a:off x="3419873" y="980728"/>
          <a:ext cx="3384376" cy="540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Klip" r:id="rId2" imgW="1857375" imgH="3995738" progId="MS_ClipArt_Gallery.2">
                  <p:embed/>
                </p:oleObj>
              </mc:Choice>
              <mc:Fallback>
                <p:oleObj name="Klip" r:id="rId2" imgW="1857375" imgH="3995738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 flipH="1">
                        <a:off x="3419873" y="980728"/>
                        <a:ext cx="3384376" cy="540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116632" y="2348880"/>
            <a:ext cx="8229600" cy="1524000"/>
          </a:xfrm>
        </p:spPr>
        <p:txBody>
          <a:bodyPr/>
          <a:lstStyle/>
          <a:p>
            <a:pPr algn="ctr"/>
            <a:r>
              <a:rPr lang="cs-CZ" dirty="0"/>
              <a:t>DOTAZY ?</a:t>
            </a:r>
          </a:p>
        </p:txBody>
      </p:sp>
    </p:spTree>
    <p:extLst>
      <p:ext uri="{BB962C8B-B14F-4D97-AF65-F5344CB8AC3E}">
        <p14:creationId xmlns:p14="http://schemas.microsoft.com/office/powerpoint/2010/main" val="18763773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780928"/>
            <a:ext cx="8085584" cy="1524000"/>
          </a:xfrm>
        </p:spPr>
        <p:txBody>
          <a:bodyPr/>
          <a:lstStyle/>
          <a:p>
            <a:pPr algn="ctr"/>
            <a:r>
              <a:rPr lang="cs-CZ" dirty="0">
                <a:latin typeface="+mn-lt"/>
              </a:rPr>
              <a:t>Děkuji za pozornost. </a:t>
            </a:r>
          </a:p>
        </p:txBody>
      </p:sp>
    </p:spTree>
    <p:extLst>
      <p:ext uri="{BB962C8B-B14F-4D97-AF65-F5344CB8AC3E}">
        <p14:creationId xmlns:p14="http://schemas.microsoft.com/office/powerpoint/2010/main" val="1822370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Historické typy trestního procesu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348879"/>
            <a:ext cx="8229600" cy="3945557"/>
          </a:xfrm>
        </p:spPr>
        <p:txBody>
          <a:bodyPr/>
          <a:lstStyle/>
          <a:p>
            <a:r>
              <a:rPr lang="cs-CZ" dirty="0"/>
              <a:t>Vznik a vývoj kontinentálního inkvizičního trestního řízení(reformovaný trestní proces)</a:t>
            </a:r>
          </a:p>
          <a:p>
            <a:r>
              <a:rPr lang="cs-CZ" dirty="0"/>
              <a:t>Angloamerické trestní řízení – </a:t>
            </a:r>
            <a:r>
              <a:rPr lang="cs-CZ" dirty="0" err="1"/>
              <a:t>common</a:t>
            </a:r>
            <a:r>
              <a:rPr lang="cs-CZ" dirty="0"/>
              <a:t> </a:t>
            </a:r>
            <a:r>
              <a:rPr lang="cs-CZ" dirty="0" err="1"/>
              <a:t>law</a:t>
            </a:r>
            <a:endParaRPr lang="cs-CZ" dirty="0"/>
          </a:p>
          <a:p>
            <a:r>
              <a:rPr lang="cs-CZ" dirty="0"/>
              <a:t>Vývoj trestního procesu v českých zemích</a:t>
            </a:r>
          </a:p>
          <a:p>
            <a:r>
              <a:rPr lang="cs-CZ" dirty="0"/>
              <a:t>Současný český trestní proces a pokusy o jeho reformu (pozastavený návrh trestního řádu 2023)</a:t>
            </a:r>
          </a:p>
        </p:txBody>
      </p:sp>
    </p:spTree>
    <p:extLst>
      <p:ext uri="{BB962C8B-B14F-4D97-AF65-F5344CB8AC3E}">
        <p14:creationId xmlns:p14="http://schemas.microsoft.com/office/powerpoint/2010/main" val="4066060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Účel trestního řízení ( §1 </a:t>
            </a:r>
            <a:r>
              <a:rPr lang="cs-CZ" dirty="0" err="1"/>
              <a:t>tr.ř</a:t>
            </a:r>
            <a:r>
              <a:rPr lang="cs-CZ" dirty="0"/>
              <a:t>.)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/>
              <a:t>„… upravit postup orgánů činných v trestním řízení tak, aby trestné činy byly náležitě zjištěny a jejich pachatelé podle zákona spravedlivě potrestáni. Řízení přitom musí působit k upevňování zákonnosti, k předcházení a zamezování trestné činnosti, k výchově občanů v duchu důsledného zachovávání zákonů a pravidel občanského soužití i čestného plnění povinností ke státu a společnosti…“</a:t>
            </a:r>
          </a:p>
        </p:txBody>
      </p:sp>
    </p:spTree>
    <p:extLst>
      <p:ext uri="{BB962C8B-B14F-4D97-AF65-F5344CB8AC3E}">
        <p14:creationId xmlns:p14="http://schemas.microsoft.com/office/powerpoint/2010/main" val="2466326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2361482"/>
              </p:ext>
            </p:extLst>
          </p:nvPr>
        </p:nvGraphicFramePr>
        <p:xfrm>
          <a:off x="-90323" y="836712"/>
          <a:ext cx="9918907" cy="529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878553" imgH="4910899" progId="Word.Document.8">
                  <p:embed/>
                </p:oleObj>
              </mc:Choice>
              <mc:Fallback>
                <p:oleObj name="Document" r:id="rId2" imgW="8878553" imgH="4910899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90323" y="836712"/>
                        <a:ext cx="9918907" cy="529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98392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51384"/>
          </a:xfrm>
        </p:spPr>
        <p:txBody>
          <a:bodyPr/>
          <a:lstStyle/>
          <a:p>
            <a:r>
              <a:rPr lang="cs-CZ" dirty="0"/>
              <a:t>Předběžné otázky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65637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cs-CZ" dirty="0"/>
              <a:t>Výklad ustanovení </a:t>
            </a:r>
            <a:r>
              <a:rPr lang="cs-CZ" dirty="0">
                <a:solidFill>
                  <a:srgbClr val="FFC000"/>
                </a:solidFill>
              </a:rPr>
              <a:t>§ 9 TŘ : Vázanost soudu v trestním řízení jiným rozhodnutím? Příklady…</a:t>
            </a:r>
          </a:p>
          <a:p>
            <a:pPr algn="just"/>
            <a:endParaRPr lang="cs-CZ" dirty="0">
              <a:solidFill>
                <a:srgbClr val="FFC000"/>
              </a:solidFill>
            </a:endParaRPr>
          </a:p>
          <a:p>
            <a:pPr algn="just"/>
            <a:r>
              <a:rPr lang="cs-CZ" dirty="0"/>
              <a:t>Výklad ustanovení </a:t>
            </a:r>
            <a:r>
              <a:rPr lang="cs-CZ" dirty="0">
                <a:solidFill>
                  <a:srgbClr val="FFC000"/>
                </a:solidFill>
              </a:rPr>
              <a:t>§ 9a TŘ</a:t>
            </a:r>
            <a:r>
              <a:rPr lang="cs-CZ" dirty="0"/>
              <a:t>, případy SDEU 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 :</a:t>
            </a:r>
          </a:p>
          <a:p>
            <a:pPr marL="0" indent="0" algn="just">
              <a:buClr>
                <a:schemeClr val="accent3"/>
              </a:buClr>
              <a:buNone/>
              <a:defRPr/>
            </a:pPr>
            <a:r>
              <a:rPr lang="cs-CZ" sz="2300" b="1" dirty="0"/>
              <a:t>Čl. 267 Smlouvy o fungování EU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300" dirty="0">
                <a:solidFill>
                  <a:srgbClr val="F6910A"/>
                </a:solidFill>
              </a:rPr>
              <a:t>Soudní dvůr Evropské unie má pravomoc rozhodovat o předběžných otázkách týkajících se: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cs-CZ" sz="2300" dirty="0"/>
              <a:t>a) výkladu Smluv,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cs-CZ" sz="2300" dirty="0"/>
              <a:t>b) platnosti a výkladu aktů přijatých orgány, institucemi nebo jinými subjekty Unie.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endParaRPr lang="cs-CZ" sz="2300" dirty="0">
              <a:solidFill>
                <a:schemeClr val="accent3">
                  <a:lumMod val="75000"/>
                </a:schemeClr>
              </a:solidFill>
            </a:endParaRP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300" dirty="0"/>
              <a:t>Vyvstane-li otázka před soudem členského státu, </a:t>
            </a:r>
            <a:r>
              <a:rPr lang="cs-CZ" sz="2300" b="1" dirty="0"/>
              <a:t>může </a:t>
            </a:r>
            <a:r>
              <a:rPr lang="cs-CZ" sz="2300" dirty="0"/>
              <a:t>tento soud, </a:t>
            </a:r>
            <a:r>
              <a:rPr lang="cs-CZ" sz="2300" dirty="0">
                <a:solidFill>
                  <a:srgbClr val="F6910A"/>
                </a:solidFill>
              </a:rPr>
              <a:t>považuje-li rozhodnutí o této otázce za nezbytné k vynesení svého rozsudku</a:t>
            </a:r>
            <a:r>
              <a:rPr lang="cs-CZ" sz="2300" dirty="0"/>
              <a:t>, požádat SDEU o rozhodnutí o této otázce.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300" dirty="0"/>
              <a:t>Vyvstane-li taková otázka při jednání před soudem členského státu </a:t>
            </a:r>
            <a:r>
              <a:rPr lang="cs-CZ" sz="2300" dirty="0">
                <a:solidFill>
                  <a:srgbClr val="F6910A"/>
                </a:solidFill>
              </a:rPr>
              <a:t>jehož rozhodnutí nelze napadnout opravnými prostředky podle vnitrostátního práva</a:t>
            </a:r>
            <a:r>
              <a:rPr lang="cs-CZ" sz="2300" dirty="0"/>
              <a:t>, je tento soud </a:t>
            </a:r>
            <a:r>
              <a:rPr lang="cs-CZ" sz="2300" b="1" dirty="0"/>
              <a:t>povinen</a:t>
            </a:r>
            <a:r>
              <a:rPr lang="cs-CZ" sz="2300" dirty="0"/>
              <a:t> obrátit se na SDEU</a:t>
            </a:r>
          </a:p>
          <a:p>
            <a:endParaRPr lang="cs-CZ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6207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52128"/>
          </a:xfrm>
        </p:spPr>
        <p:txBody>
          <a:bodyPr/>
          <a:lstStyle/>
          <a:p>
            <a:r>
              <a:rPr lang="cs-CZ" dirty="0"/>
              <a:t>Prameny TPP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507288" cy="51125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800" dirty="0"/>
              <a:t>       </a:t>
            </a:r>
            <a:r>
              <a:rPr lang="cs-CZ" sz="1800" b="1" dirty="0"/>
              <a:t>Ústava </a:t>
            </a:r>
          </a:p>
          <a:p>
            <a:r>
              <a:rPr lang="cs-CZ" sz="1800" b="1" dirty="0">
                <a:solidFill>
                  <a:srgbClr val="FFC000"/>
                </a:solidFill>
              </a:rPr>
              <a:t>Listina</a:t>
            </a:r>
            <a:r>
              <a:rPr lang="cs-CZ" sz="1800" dirty="0"/>
              <a:t> </a:t>
            </a:r>
            <a:r>
              <a:rPr lang="cs-CZ" sz="1800" b="1" dirty="0">
                <a:solidFill>
                  <a:schemeClr val="tx2">
                    <a:lumMod val="50000"/>
                  </a:schemeClr>
                </a:solidFill>
              </a:rPr>
              <a:t>základních práv a svobod, zejména právo na spravedlivý proces </a:t>
            </a:r>
            <a:endParaRPr lang="cs-CZ" sz="1800" dirty="0"/>
          </a:p>
          <a:p>
            <a:pPr algn="just"/>
            <a:r>
              <a:rPr lang="cs-CZ" sz="1800" dirty="0"/>
              <a:t>Zákon č. 141/1961 Sb., o </a:t>
            </a:r>
            <a:r>
              <a:rPr lang="cs-CZ" sz="18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trestním řízení soudním</a:t>
            </a:r>
            <a:r>
              <a:rPr lang="cs-CZ" sz="1800" dirty="0"/>
              <a:t>, ve znění … </a:t>
            </a:r>
            <a:r>
              <a:rPr lang="cs-CZ" sz="1800" b="1" dirty="0">
                <a:solidFill>
                  <a:schemeClr val="tx2">
                    <a:lumMod val="90000"/>
                  </a:schemeClr>
                </a:solidFill>
              </a:rPr>
              <a:t>z poslední doby novely č.  150/2016 Sb., 163/2016 Sb., 243/2016 298/2016 Sb., 301/2016 Sb., 264/2016 Sb., 455/2016 Sb., 55/2017 Sb., 56/2017 Sb., 57/2017 Sb., 183/2017 Sb., 204/2017 Sb., 58/2017 Sb., 59/2017 Sb., 204/2017 Sb., 178/2018 Sb., 287/2018 Sb., 111/19 Sb., 203/19 Sb.,255/19, 315/19 Sb., Sb.,114/20 Sb., 165/20 Sb., 333/20 Sb.,220/21 Sb., 418/21 Sb.,  220/2021 Sb.,130/2022 Sb., 422/2022 Sb., 173/2023 Sb., 326/2023 Sb.,  349/2023 Sb.,  </a:t>
            </a:r>
            <a:r>
              <a:rPr lang="cs-CZ" sz="1800" b="1" dirty="0">
                <a:solidFill>
                  <a:srgbClr val="FF0000"/>
                </a:solidFill>
              </a:rPr>
              <a:t>29/2024 Sb.  </a:t>
            </a:r>
            <a:r>
              <a:rPr lang="cs-CZ" sz="1800" b="1" dirty="0">
                <a:solidFill>
                  <a:schemeClr val="tx2">
                    <a:lumMod val="90000"/>
                  </a:schemeClr>
                </a:solidFill>
              </a:rPr>
              <a:t>(od r. 1961 do r. 1989 celkem  7 novel, poté více jak 100 novel a řada nálezů ÚS).</a:t>
            </a:r>
            <a:endParaRPr lang="cs-CZ" sz="1800" dirty="0">
              <a:solidFill>
                <a:schemeClr val="tx2">
                  <a:lumMod val="90000"/>
                </a:schemeClr>
              </a:solidFill>
            </a:endParaRPr>
          </a:p>
          <a:p>
            <a:r>
              <a:rPr lang="cs-CZ" sz="1800" dirty="0"/>
              <a:t>Zákon č. 40/2009 Sb., </a:t>
            </a:r>
            <a:r>
              <a:rPr lang="cs-CZ" sz="18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trestní zákoník</a:t>
            </a:r>
            <a:r>
              <a:rPr lang="cs-CZ" sz="1800" dirty="0"/>
              <a:t>, ve znění …</a:t>
            </a:r>
          </a:p>
          <a:p>
            <a:r>
              <a:rPr lang="cs-CZ" sz="1800" dirty="0"/>
              <a:t>Zákon 418/2011 Sb., </a:t>
            </a:r>
            <a:r>
              <a:rPr lang="cs-CZ" sz="1800" b="1" dirty="0">
                <a:solidFill>
                  <a:schemeClr val="tx2">
                    <a:lumMod val="75000"/>
                  </a:schemeClr>
                </a:solidFill>
              </a:rPr>
              <a:t>o trestní odpovědnosti právnických osob</a:t>
            </a:r>
            <a:r>
              <a:rPr lang="cs-CZ" sz="1800" dirty="0"/>
              <a:t>, ve znění…</a:t>
            </a:r>
          </a:p>
          <a:p>
            <a:r>
              <a:rPr lang="cs-CZ" sz="1800" dirty="0"/>
              <a:t>Zákon 45/2013 Sb., </a:t>
            </a:r>
            <a:r>
              <a:rPr lang="cs-CZ" sz="1800" b="1" dirty="0">
                <a:solidFill>
                  <a:schemeClr val="tx2">
                    <a:lumMod val="75000"/>
                  </a:schemeClr>
                </a:solidFill>
              </a:rPr>
              <a:t>o obětech trestných činů</a:t>
            </a:r>
            <a:r>
              <a:rPr lang="cs-CZ" sz="1800" dirty="0"/>
              <a:t>…</a:t>
            </a:r>
          </a:p>
          <a:p>
            <a:r>
              <a:rPr lang="cs-CZ" sz="1800" dirty="0"/>
              <a:t>Zákon č. 104/2013 Sb. ,</a:t>
            </a:r>
            <a:r>
              <a:rPr lang="cs-CZ" sz="1800" b="1" dirty="0">
                <a:solidFill>
                  <a:schemeClr val="tx2">
                    <a:lumMod val="75000"/>
                  </a:schemeClr>
                </a:solidFill>
              </a:rPr>
              <a:t>o mezinárodní justiční spolupráci ve věcech trestních</a:t>
            </a:r>
            <a:r>
              <a:rPr lang="cs-CZ" sz="1800" dirty="0"/>
              <a:t>, ve znění… </a:t>
            </a:r>
          </a:p>
          <a:p>
            <a:r>
              <a:rPr lang="cs-CZ" sz="1800" dirty="0"/>
              <a:t>Zákon č. 283/1993 Sb., </a:t>
            </a:r>
            <a:r>
              <a:rPr lang="cs-CZ" sz="18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 státním zastupitelství</a:t>
            </a:r>
            <a:r>
              <a:rPr lang="cs-CZ" sz="1800" dirty="0"/>
              <a:t>, ve znění …</a:t>
            </a:r>
          </a:p>
          <a:p>
            <a:r>
              <a:rPr lang="cs-CZ" sz="1800" dirty="0"/>
              <a:t>Zákon č. 6/2002 Sb., </a:t>
            </a:r>
            <a:r>
              <a:rPr lang="cs-CZ" sz="18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 soudech a soudcích</a:t>
            </a:r>
            <a:r>
              <a:rPr lang="cs-CZ" sz="1800" dirty="0"/>
              <a:t>, ve znění …</a:t>
            </a:r>
          </a:p>
        </p:txBody>
      </p:sp>
    </p:spTree>
    <p:extLst>
      <p:ext uri="{BB962C8B-B14F-4D97-AF65-F5344CB8AC3E}">
        <p14:creationId xmlns:p14="http://schemas.microsoft.com/office/powerpoint/2010/main" val="1301948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9"/>
            <a:ext cx="8229600" cy="5673748"/>
          </a:xfrm>
        </p:spPr>
        <p:txBody>
          <a:bodyPr>
            <a:normAutofit fontScale="92500"/>
          </a:bodyPr>
          <a:lstStyle/>
          <a:p>
            <a:endParaRPr lang="cs-CZ" sz="2300" dirty="0"/>
          </a:p>
          <a:p>
            <a:r>
              <a:rPr lang="cs-CZ" sz="2400" dirty="0"/>
              <a:t>Zákon č. 273/2008 Sb., </a:t>
            </a:r>
            <a:r>
              <a:rPr lang="cs-CZ" sz="24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 Policii ČR</a:t>
            </a:r>
            <a:r>
              <a:rPr lang="cs-CZ" sz="2400" dirty="0"/>
              <a:t>, ve znění …</a:t>
            </a:r>
          </a:p>
          <a:p>
            <a:r>
              <a:rPr lang="cs-CZ" sz="2400" dirty="0"/>
              <a:t>Zákon č. 85/1996 Sb., </a:t>
            </a:r>
            <a:r>
              <a:rPr lang="cs-CZ" sz="24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 advokacii</a:t>
            </a:r>
            <a:r>
              <a:rPr lang="cs-CZ" sz="2400" dirty="0"/>
              <a:t>, ve znění …</a:t>
            </a:r>
          </a:p>
          <a:p>
            <a:r>
              <a:rPr lang="cs-CZ" sz="2400" dirty="0"/>
              <a:t>Zákon č. 169/1999 Sb., </a:t>
            </a:r>
            <a:r>
              <a:rPr lang="cs-CZ" sz="24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 výkonu TOS</a:t>
            </a:r>
            <a:r>
              <a:rPr lang="cs-CZ" sz="2400" dirty="0">
                <a:solidFill>
                  <a:srgbClr val="FFC000"/>
                </a:solidFill>
              </a:rPr>
              <a:t>,</a:t>
            </a:r>
            <a:r>
              <a:rPr lang="cs-CZ" sz="2400" b="1" dirty="0">
                <a:solidFill>
                  <a:srgbClr val="FFC000"/>
                </a:solidFill>
              </a:rPr>
              <a:t> </a:t>
            </a:r>
            <a:r>
              <a:rPr lang="cs-CZ" sz="2400" dirty="0"/>
              <a:t>ve znění…</a:t>
            </a:r>
            <a:endParaRPr lang="cs-CZ" sz="2300" dirty="0"/>
          </a:p>
          <a:p>
            <a:r>
              <a:rPr lang="cs-CZ" sz="2300" dirty="0"/>
              <a:t>Zákon č. 293/1993 Sb., </a:t>
            </a:r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 výkonu vazby</a:t>
            </a:r>
            <a:r>
              <a:rPr lang="cs-CZ" sz="2300" dirty="0"/>
              <a:t>, ve znění …</a:t>
            </a:r>
          </a:p>
          <a:p>
            <a:r>
              <a:rPr lang="cs-CZ" sz="2300" dirty="0"/>
              <a:t>Zákon č. 254/2019Sb., </a:t>
            </a:r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 znalcích a tlumočnících </a:t>
            </a:r>
            <a:endParaRPr lang="cs-CZ" sz="2300" dirty="0"/>
          </a:p>
          <a:p>
            <a:r>
              <a:rPr lang="cs-CZ" sz="2300" dirty="0"/>
              <a:t>Zákon č. 182/1993 Sb., </a:t>
            </a:r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 Ústavním soudu</a:t>
            </a:r>
            <a:r>
              <a:rPr lang="cs-CZ" sz="2300" dirty="0"/>
              <a:t>, ve znění …</a:t>
            </a:r>
          </a:p>
          <a:p>
            <a:r>
              <a:rPr lang="cs-CZ" sz="2300" dirty="0"/>
              <a:t>Zákon č. 137/2001 Sb., </a:t>
            </a:r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 zvláštní ochraně svědka a dalších osob </a:t>
            </a:r>
            <a:r>
              <a:rPr lang="cs-CZ" sz="2300" dirty="0"/>
              <a:t>v souvislosti s trestním řízením, ve znění …</a:t>
            </a:r>
          </a:p>
          <a:p>
            <a:r>
              <a:rPr lang="cs-CZ" sz="2300" dirty="0"/>
              <a:t>Zákon č. 279/2003 Sb., </a:t>
            </a:r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 výkonu zajištění majetku a věcí </a:t>
            </a:r>
            <a:r>
              <a:rPr lang="cs-CZ" sz="2300" dirty="0"/>
              <a:t>v trestním řízení … </a:t>
            </a:r>
          </a:p>
          <a:p>
            <a:r>
              <a:rPr lang="cs-CZ" sz="2300" b="1" dirty="0">
                <a:solidFill>
                  <a:schemeClr val="tx2">
                    <a:lumMod val="50000"/>
                  </a:schemeClr>
                </a:solidFill>
              </a:rPr>
              <a:t>Mezinárodní právo veřejné </a:t>
            </a:r>
            <a:r>
              <a:rPr lang="cs-CZ" sz="2300" dirty="0"/>
              <a:t>- Úmluva o ochraně LP, smlouvy o mezinárodní justiční spolupráci v trestních věcech, čl. 10 a 10a Ústavy</a:t>
            </a:r>
          </a:p>
          <a:p>
            <a:r>
              <a:rPr lang="cs-CZ" sz="2300" b="1" dirty="0">
                <a:solidFill>
                  <a:schemeClr val="tx2">
                    <a:lumMod val="50000"/>
                  </a:schemeClr>
                </a:solidFill>
              </a:rPr>
              <a:t>Právo EU </a:t>
            </a:r>
            <a:r>
              <a:rPr lang="cs-CZ" sz="2300" dirty="0"/>
              <a:t>– unijní právní řád – </a:t>
            </a:r>
            <a:r>
              <a:rPr lang="cs-CZ" sz="2300" dirty="0" err="1"/>
              <a:t>supranacionální</a:t>
            </a:r>
            <a:r>
              <a:rPr lang="cs-CZ" sz="2300" dirty="0"/>
              <a:t> povaha, LP EU, EZR, EDP, EVŽ…</a:t>
            </a:r>
          </a:p>
        </p:txBody>
      </p:sp>
    </p:spTree>
    <p:extLst>
      <p:ext uri="{BB962C8B-B14F-4D97-AF65-F5344CB8AC3E}">
        <p14:creationId xmlns:p14="http://schemas.microsoft.com/office/powerpoint/2010/main" val="1809909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dirty="0"/>
              <a:t>Vztah trestního zákoníku, trestního řádu a tzv. vedlejších TZ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>
                <a:solidFill>
                  <a:srgbClr val="FFC000"/>
                </a:solidFill>
              </a:rPr>
              <a:t>Tzv. vedlejší ( speciální) trestní zákony :</a:t>
            </a:r>
          </a:p>
          <a:p>
            <a:r>
              <a:rPr lang="cs-CZ" dirty="0"/>
              <a:t>Zákon č. </a:t>
            </a:r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218/2003 Sb.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,</a:t>
            </a:r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dirty="0"/>
              <a:t>, o odpovědnosti mládeže za protiprávní činy a o soudnictví ve věcech mládeže, ve znění …</a:t>
            </a:r>
          </a:p>
          <a:p>
            <a:r>
              <a:rPr lang="cs-CZ" dirty="0"/>
              <a:t>Zákon č. </a:t>
            </a:r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418/2011 Sb.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,</a:t>
            </a:r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dirty="0"/>
              <a:t>o trestní odpovědnosti právnických osob a řízení proti nim</a:t>
            </a:r>
          </a:p>
          <a:p>
            <a:pPr algn="just"/>
            <a:r>
              <a:rPr lang="cs-CZ" dirty="0"/>
              <a:t>Zákon č. </a:t>
            </a:r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45/2013 Sb.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,</a:t>
            </a:r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dirty="0"/>
              <a:t>o obětech trestných činů</a:t>
            </a:r>
          </a:p>
          <a:p>
            <a:r>
              <a:rPr lang="cs-CZ" dirty="0"/>
              <a:t>Zákon č. </a:t>
            </a:r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104/2013 Sb.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,</a:t>
            </a:r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dirty="0"/>
              <a:t>o mezinárodní justiční spolupráci ve věcech trestních.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46409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/>
              <a:t>ZÁKLADNÍ MEZINÁRODNÍ DOKUMENTY</a:t>
            </a:r>
          </a:p>
          <a:p>
            <a:pPr>
              <a:lnSpc>
                <a:spcPct val="90000"/>
              </a:lnSpc>
            </a:pPr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Všeobecná deklarace lidských práv </a:t>
            </a:r>
            <a:r>
              <a:rPr lang="cs-CZ" sz="2300" dirty="0"/>
              <a:t>(usnesení č. DE 01/48, 1948)</a:t>
            </a:r>
          </a:p>
          <a:p>
            <a:pPr>
              <a:lnSpc>
                <a:spcPct val="90000"/>
              </a:lnSpc>
            </a:pPr>
            <a:r>
              <a:rPr lang="cs-CZ" sz="2300" b="1" i="1" u="sng" dirty="0">
                <a:solidFill>
                  <a:srgbClr val="FFC000"/>
                </a:solidFill>
              </a:rPr>
              <a:t>Evropská úmluva o ochraně lidských práv a základních svobod </a:t>
            </a:r>
            <a:r>
              <a:rPr lang="cs-CZ" sz="2300" dirty="0"/>
              <a:t>(1950 a 15, resp. 16 protokolů)</a:t>
            </a:r>
          </a:p>
          <a:p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Evropská úmluva o vydávání </a:t>
            </a:r>
            <a:r>
              <a:rPr lang="cs-CZ" sz="2300" dirty="0"/>
              <a:t>(1957, dodatkové protokoly 1975, 1978)</a:t>
            </a:r>
          </a:p>
          <a:p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Evropská úmluva o vzájemné pomoci v trestních věcech </a:t>
            </a:r>
            <a:r>
              <a:rPr lang="cs-CZ" sz="2300" dirty="0"/>
              <a:t>(1959, dodatkové protokoly 1978, 2001)</a:t>
            </a:r>
          </a:p>
          <a:p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Evropská úmluva o dohledu nad podmíněně odsouzenými a podmíněně propuštěnými pachateli </a:t>
            </a:r>
            <a:r>
              <a:rPr lang="cs-CZ" sz="2300" dirty="0"/>
              <a:t>(1964)</a:t>
            </a:r>
          </a:p>
          <a:p>
            <a:pPr>
              <a:lnSpc>
                <a:spcPct val="90000"/>
              </a:lnSpc>
            </a:pPr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Evropská úmluva o mezinárodní závaznosti trestních rozsudků </a:t>
            </a:r>
            <a:r>
              <a:rPr lang="cs-CZ" sz="2300" dirty="0"/>
              <a:t>(1970)</a:t>
            </a:r>
          </a:p>
          <a:p>
            <a:pPr>
              <a:lnSpc>
                <a:spcPct val="90000"/>
              </a:lnSpc>
            </a:pPr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Evropská úmluva o předávání trestního řízení </a:t>
            </a:r>
            <a:r>
              <a:rPr lang="cs-CZ" sz="2300" dirty="0"/>
              <a:t>(1972)</a:t>
            </a:r>
          </a:p>
          <a:p>
            <a:pPr>
              <a:lnSpc>
                <a:spcPct val="90000"/>
              </a:lnSpc>
            </a:pPr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Evropská úmluva o potlačování terorismu </a:t>
            </a:r>
            <a:r>
              <a:rPr lang="cs-CZ" sz="2300" dirty="0"/>
              <a:t>(1977, doplňující protokol 2003)</a:t>
            </a:r>
          </a:p>
          <a:p>
            <a:pPr>
              <a:lnSpc>
                <a:spcPct val="90000"/>
              </a:lnSpc>
            </a:pPr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Úmluva o předávání odsouzených osob </a:t>
            </a:r>
            <a:r>
              <a:rPr lang="cs-CZ" sz="2300" dirty="0"/>
              <a:t>(1983, dodatkový protokol 1997)</a:t>
            </a:r>
          </a:p>
          <a:p>
            <a:pPr>
              <a:lnSpc>
                <a:spcPct val="90000"/>
              </a:lnSpc>
            </a:pPr>
            <a:endParaRPr lang="cs-CZ" sz="2300" dirty="0"/>
          </a:p>
          <a:p>
            <a:endParaRPr lang="cs-CZ" sz="2300" dirty="0"/>
          </a:p>
          <a:p>
            <a:pPr>
              <a:lnSpc>
                <a:spcPct val="90000"/>
              </a:lnSpc>
            </a:pPr>
            <a:endParaRPr lang="cs-CZ" sz="23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715786"/>
      </p:ext>
    </p:extLst>
  </p:cSld>
  <p:clrMapOvr>
    <a:masterClrMapping/>
  </p:clrMapOvr>
</p:sld>
</file>

<file path=ppt/theme/theme1.xml><?xml version="1.0" encoding="utf-8"?>
<a:theme xmlns:a="http://schemas.openxmlformats.org/drawingml/2006/main" name="Deluxe">
  <a:themeElements>
    <a:clrScheme name="Deluxe">
      <a:dk1>
        <a:sysClr val="windowText" lastClr="000000"/>
      </a:dk1>
      <a:lt1>
        <a:sysClr val="window" lastClr="FFFFFF"/>
      </a:lt1>
      <a:dk2>
        <a:srgbClr val="30356E"/>
      </a:dk2>
      <a:lt2>
        <a:srgbClr val="FFF9E5"/>
      </a:lt2>
      <a:accent1>
        <a:srgbClr val="CC4757"/>
      </a:accent1>
      <a:accent2>
        <a:srgbClr val="FF6F61"/>
      </a:accent2>
      <a:accent3>
        <a:srgbClr val="FF953E"/>
      </a:accent3>
      <a:accent4>
        <a:srgbClr val="F8BD52"/>
      </a:accent4>
      <a:accent5>
        <a:srgbClr val="46A6BD"/>
      </a:accent5>
      <a:accent6>
        <a:srgbClr val="5488BC"/>
      </a:accent6>
      <a:hlink>
        <a:srgbClr val="FA7D7A"/>
      </a:hlink>
      <a:folHlink>
        <a:srgbClr val="FFCF3E"/>
      </a:folHlink>
    </a:clrScheme>
    <a:fontScheme name="Deluxe">
      <a:maj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Deluxe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280000"/>
              </a:schemeClr>
            </a:gs>
            <a:gs pos="14000">
              <a:schemeClr val="phClr">
                <a:tint val="37000"/>
                <a:satMod val="250000"/>
              </a:schemeClr>
            </a:gs>
            <a:gs pos="45000">
              <a:schemeClr val="phClr">
                <a:tint val="53000"/>
                <a:satMod val="220000"/>
              </a:schemeClr>
            </a:gs>
            <a:gs pos="65000">
              <a:schemeClr val="phClr">
                <a:tint val="53000"/>
                <a:satMod val="220000"/>
              </a:schemeClr>
            </a:gs>
            <a:gs pos="86000">
              <a:schemeClr val="phClr">
                <a:tint val="42000"/>
                <a:satMod val="240000"/>
              </a:schemeClr>
            </a:gs>
            <a:gs pos="100000">
              <a:schemeClr val="phClr">
                <a:tint val="20000"/>
                <a:satMod val="23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0000">
              <a:schemeClr val="phClr">
                <a:satMod val="150000"/>
              </a:schemeClr>
            </a:gs>
            <a:gs pos="100000">
              <a:schemeClr val="phClr">
                <a:tint val="75000"/>
                <a:satMod val="20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atMod val="14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  <a:effectStyle>
          <a:effectLst>
            <a:reflection blurRad="12700" stA="26000" endPos="28000" dist="38100" dir="5400000" sy="-100000"/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90500" h="1016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3000"/>
                <a:satMod val="1550000"/>
              </a:schemeClr>
            </a:gs>
            <a:gs pos="1000">
              <a:schemeClr val="phClr">
                <a:tint val="48000"/>
                <a:satMod val="155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r="210000" b="300000"/>
          </a:path>
        </a:gradFill>
        <a:gradFill rotWithShape="1">
          <a:gsLst>
            <a:gs pos="5000">
              <a:schemeClr val="phClr">
                <a:tint val="38000"/>
                <a:satMod val="1800000"/>
              </a:schemeClr>
            </a:gs>
            <a:gs pos="5000">
              <a:schemeClr val="phClr">
                <a:tint val="40000"/>
                <a:satMod val="180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l="20000" t="30000" r="135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TC010205601[[fn=Luxusní motiv]]</Template>
  <TotalTime>923</TotalTime>
  <Words>1409</Words>
  <Application>Microsoft Office PowerPoint</Application>
  <PresentationFormat>Předvádění na obrazovce (4:3)</PresentationFormat>
  <Paragraphs>120</Paragraphs>
  <Slides>19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19</vt:i4>
      </vt:variant>
    </vt:vector>
  </HeadingPairs>
  <TitlesOfParts>
    <vt:vector size="27" baseType="lpstr">
      <vt:lpstr>Arial</vt:lpstr>
      <vt:lpstr>Century Gothic</vt:lpstr>
      <vt:lpstr>Corbel</vt:lpstr>
      <vt:lpstr>Wingdings</vt:lpstr>
      <vt:lpstr>Wingdings 2</vt:lpstr>
      <vt:lpstr>Deluxe</vt:lpstr>
      <vt:lpstr>Document</vt:lpstr>
      <vt:lpstr>Klip</vt:lpstr>
      <vt:lpstr>Trestní Právo Procesní   1. Úvodní  výklady</vt:lpstr>
      <vt:lpstr>Historické typy trestního procesu</vt:lpstr>
      <vt:lpstr>Účel trestního řízení ( §1 tr.ř.)</vt:lpstr>
      <vt:lpstr>Prezentace aplikace PowerPoint</vt:lpstr>
      <vt:lpstr>Předběžné otázky</vt:lpstr>
      <vt:lpstr>Prameny TPP</vt:lpstr>
      <vt:lpstr>Prezentace aplikace PowerPoint</vt:lpstr>
      <vt:lpstr>Vztah trestního zákoníku, trestního řádu a tzv. vedlejších TZ</vt:lpstr>
      <vt:lpstr>Prezentace aplikace PowerPoint</vt:lpstr>
      <vt:lpstr>Prezentace aplikace PowerPoint</vt:lpstr>
      <vt:lpstr>Prezentace aplikace PowerPoint</vt:lpstr>
      <vt:lpstr>Struktura českého TŘ</vt:lpstr>
      <vt:lpstr>§ 1 - § 156 – Společná ustanovení</vt:lpstr>
      <vt:lpstr>§ 157 – 179h – Přípravné řízení </vt:lpstr>
      <vt:lpstr>§ 180 – 365 – Řízení před soudem</vt:lpstr>
      <vt:lpstr>§ 366 – 460zp – Některé úkony souvisící s trestním řízením - zrušeno</vt:lpstr>
      <vt:lpstr>Podmínky zápočtu atd. </vt:lpstr>
      <vt:lpstr>DOTAZY ?</vt:lpstr>
      <vt:lpstr>Děkuji za pozornost.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Úvodní  výklady</dc:title>
  <dc:creator>Uzivatel</dc:creator>
  <cp:lastModifiedBy>jfenyk@seznam.cz</cp:lastModifiedBy>
  <cp:revision>60</cp:revision>
  <dcterms:created xsi:type="dcterms:W3CDTF">2012-02-17T08:19:37Z</dcterms:created>
  <dcterms:modified xsi:type="dcterms:W3CDTF">2024-02-26T08:39:50Z</dcterms:modified>
</cp:coreProperties>
</file>