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59" r:id="rId4"/>
    <p:sldId id="260" r:id="rId5"/>
    <p:sldId id="310" r:id="rId6"/>
    <p:sldId id="261" r:id="rId7"/>
    <p:sldId id="262" r:id="rId8"/>
    <p:sldId id="263" r:id="rId9"/>
    <p:sldId id="264" r:id="rId10"/>
    <p:sldId id="350" r:id="rId11"/>
    <p:sldId id="349" r:id="rId12"/>
    <p:sldId id="265" r:id="rId13"/>
    <p:sldId id="266" r:id="rId14"/>
    <p:sldId id="280" r:id="rId15"/>
    <p:sldId id="281" r:id="rId16"/>
    <p:sldId id="292" r:id="rId17"/>
    <p:sldId id="282" r:id="rId18"/>
    <p:sldId id="313" r:id="rId19"/>
    <p:sldId id="284" r:id="rId20"/>
    <p:sldId id="285" r:id="rId21"/>
    <p:sldId id="286" r:id="rId22"/>
    <p:sldId id="270" r:id="rId23"/>
    <p:sldId id="269" r:id="rId24"/>
    <p:sldId id="283" r:id="rId25"/>
    <p:sldId id="312" r:id="rId26"/>
    <p:sldId id="271" r:id="rId27"/>
    <p:sldId id="272" r:id="rId28"/>
    <p:sldId id="273" r:id="rId29"/>
    <p:sldId id="348" r:id="rId30"/>
    <p:sldId id="344" r:id="rId31"/>
    <p:sldId id="346" r:id="rId32"/>
    <p:sldId id="351" r:id="rId33"/>
    <p:sldId id="274" r:id="rId34"/>
    <p:sldId id="308" r:id="rId35"/>
    <p:sldId id="345" r:id="rId36"/>
    <p:sldId id="309" r:id="rId37"/>
    <p:sldId id="288" r:id="rId38"/>
    <p:sldId id="275" r:id="rId39"/>
    <p:sldId id="347" r:id="rId40"/>
    <p:sldId id="276" r:id="rId41"/>
    <p:sldId id="278" r:id="rId42"/>
    <p:sldId id="293" r:id="rId43"/>
    <p:sldId id="277" r:id="rId44"/>
    <p:sldId id="279" r:id="rId45"/>
    <p:sldId id="287" r:id="rId46"/>
    <p:sldId id="294" r:id="rId47"/>
    <p:sldId id="307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34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handoutMaster" Target="handoutMasters/handout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8" Type="http://schemas.openxmlformats.org/officeDocument/2006/relationships/slide" Target="slides/slide7.xml" /><Relationship Id="rId51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7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521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659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980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1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1131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8968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809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079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2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1194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84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3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1.emf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Obviněný, obhájce, poškozený a další osoby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III. 28. 3. 2024</a:t>
            </a:r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přítomen při hlavním líčení </a:t>
            </a:r>
            <a:r>
              <a:rPr lang="cs-CZ" sz="2800" dirty="0"/>
              <a:t>(někdy povinnost - §</a:t>
            </a:r>
            <a:r>
              <a:rPr lang="cs-CZ" sz="2800" b="1" dirty="0"/>
              <a:t> </a:t>
            </a:r>
            <a:r>
              <a:rPr lang="cs-CZ" sz="2800" dirty="0"/>
              <a:t>202 odst. 2)</a:t>
            </a:r>
            <a:endParaRPr lang="cs-CZ" sz="2300" dirty="0"/>
          </a:p>
          <a:p>
            <a:pPr lvl="1" eaLnBrk="1" hangingPunct="1">
              <a:defRPr/>
            </a:pPr>
            <a:r>
              <a:rPr lang="cs-CZ" sz="2800" b="1" dirty="0"/>
              <a:t>vyjádřit se k obžalobě </a:t>
            </a:r>
            <a:r>
              <a:rPr lang="cs-CZ" sz="2800" dirty="0"/>
              <a:t>(§ 196 odst. 2, § 206a)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mít </a:t>
            </a:r>
            <a:r>
              <a:rPr lang="cs-CZ" sz="2800" b="1" dirty="0"/>
              <a:t>závěrečnou řeč </a:t>
            </a:r>
            <a:r>
              <a:rPr lang="cs-CZ" sz="2800" dirty="0"/>
              <a:t>jako poslední (§ 216 odst. 2)</a:t>
            </a:r>
          </a:p>
          <a:p>
            <a:pPr lvl="1" eaLnBrk="1" hangingPunct="1">
              <a:defRPr/>
            </a:pPr>
            <a:r>
              <a:rPr lang="cs-CZ" sz="2800" dirty="0"/>
              <a:t>mít </a:t>
            </a:r>
            <a:r>
              <a:rPr lang="cs-CZ" sz="2800" b="1" dirty="0"/>
              <a:t>poslední</a:t>
            </a:r>
            <a:r>
              <a:rPr lang="cs-CZ" sz="2800" dirty="0"/>
              <a:t> slovo (§ 217)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DF82FB-3B62-4A0D-B0E8-B6876A532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799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Limity obhajoby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451811"/>
            <a:ext cx="11062926" cy="4380189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Obviněný se může hájit </a:t>
            </a:r>
            <a:r>
              <a:rPr lang="cs-CZ" b="1" dirty="0"/>
              <a:t>víceméně jakýmkoliv způsobem</a:t>
            </a:r>
          </a:p>
          <a:p>
            <a:pPr lvl="1" eaLnBrk="1" hangingPunct="1">
              <a:defRPr/>
            </a:pPr>
            <a:r>
              <a:rPr lang="cs-CZ" sz="2400" dirty="0"/>
              <a:t>způsob obhajoby </a:t>
            </a:r>
            <a:r>
              <a:rPr lang="cs-CZ" sz="2400" b="1" dirty="0"/>
              <a:t>mu nesmí jít k tíži</a:t>
            </a:r>
          </a:p>
          <a:p>
            <a:pPr lvl="1" eaLnBrk="1" hangingPunct="1">
              <a:defRPr/>
            </a:pPr>
            <a:r>
              <a:rPr lang="cs-CZ" sz="2400" b="1" dirty="0"/>
              <a:t>nemá povinnost vypovídat pravdu</a:t>
            </a:r>
            <a:r>
              <a:rPr lang="cs-CZ" sz="2400" dirty="0"/>
              <a:t>, ani </a:t>
            </a:r>
            <a:r>
              <a:rPr lang="cs-CZ" sz="2400" b="1" dirty="0"/>
              <a:t>povinnost vypovídat vůbec</a:t>
            </a:r>
            <a:endParaRPr lang="cs-CZ" sz="2400" b="1" i="1" dirty="0"/>
          </a:p>
          <a:p>
            <a:pPr lvl="1" eaLnBrk="1" hangingPunct="1">
              <a:defRPr/>
            </a:pPr>
            <a:r>
              <a:rPr lang="cs-CZ" sz="2400" dirty="0"/>
              <a:t>limitem je spáchání trestného činu křivého obvinění, pomluvy, maření spravedlnosti atd. </a:t>
            </a:r>
          </a:p>
          <a:p>
            <a:pPr eaLnBrk="1" hangingPunct="1">
              <a:defRPr/>
            </a:pPr>
            <a:r>
              <a:rPr lang="cs-CZ" dirty="0"/>
              <a:t>Nesmí </a:t>
            </a:r>
            <a:r>
              <a:rPr lang="cs-CZ" b="1" dirty="0"/>
              <a:t>být nucen k doznání </a:t>
            </a:r>
            <a:r>
              <a:rPr lang="cs-CZ" dirty="0"/>
              <a:t>(§ 92 odst. 1 věta druhá TŘ)</a:t>
            </a:r>
          </a:p>
          <a:p>
            <a:pPr lvl="1" eaLnBrk="1" hangingPunct="1">
              <a:defRPr/>
            </a:pPr>
            <a:r>
              <a:rPr lang="cs-CZ" sz="2400" dirty="0"/>
              <a:t>zásada </a:t>
            </a:r>
            <a:r>
              <a:rPr lang="cs-CZ" sz="2400" b="1" i="1" dirty="0" err="1"/>
              <a:t>nemo</a:t>
            </a:r>
            <a:r>
              <a:rPr lang="cs-CZ" sz="2400" b="1" i="1" dirty="0"/>
              <a:t> </a:t>
            </a:r>
            <a:r>
              <a:rPr lang="cs-CZ" sz="2400" b="1" i="1" dirty="0" err="1"/>
              <a:t>tenetur</a:t>
            </a:r>
            <a:r>
              <a:rPr lang="cs-CZ" sz="2400" b="1" i="1" dirty="0"/>
              <a:t> se </a:t>
            </a:r>
            <a:r>
              <a:rPr lang="cs-CZ" sz="2400" b="1" i="1" dirty="0" err="1"/>
              <a:t>ipsum</a:t>
            </a:r>
            <a:r>
              <a:rPr lang="cs-CZ" sz="2400" b="1" i="1" dirty="0"/>
              <a:t> </a:t>
            </a:r>
            <a:r>
              <a:rPr lang="cs-CZ" sz="2400" b="1" i="1" dirty="0" err="1"/>
              <a:t>accusare</a:t>
            </a:r>
            <a:endParaRPr lang="cs-CZ" sz="2400" b="1" i="1" dirty="0"/>
          </a:p>
          <a:p>
            <a:pPr lvl="1" eaLnBrk="1" hangingPunct="1">
              <a:defRPr/>
            </a:pPr>
            <a:r>
              <a:rPr lang="cs-CZ" sz="2400" dirty="0"/>
              <a:t>zákaz nucení k aktivnímu přispění k vlastnímu usvědčení</a:t>
            </a:r>
          </a:p>
          <a:p>
            <a:pPr lvl="1" eaLnBrk="1" hangingPunct="1">
              <a:defRPr/>
            </a:pPr>
            <a:r>
              <a:rPr lang="cs-CZ" sz="2400" b="1" dirty="0"/>
              <a:t>k pasivní participaci </a:t>
            </a:r>
            <a:r>
              <a:rPr lang="cs-CZ" sz="2400" dirty="0"/>
              <a:t>obviněný </a:t>
            </a:r>
            <a:r>
              <a:rPr lang="cs-CZ" sz="2400" b="1" dirty="0"/>
              <a:t>nucen být může </a:t>
            </a:r>
            <a:r>
              <a:rPr lang="cs-CZ" sz="2400" dirty="0"/>
              <a:t>(III. ÚS 528/06)</a:t>
            </a:r>
          </a:p>
          <a:p>
            <a:pPr lvl="1" eaLnBrk="1" hangingPunct="1">
              <a:defRPr/>
            </a:pPr>
            <a:r>
              <a:rPr lang="cs-CZ" sz="2400" dirty="0"/>
              <a:t>pasivní participace – např. odběr srovnávacího materiálu při metodě pachové identifikace, bukální stěr, odběr krve (zde ale pozor na § 114 odst. 4 TŘ), daktyloskopických otisků atd. (II. ÚS 2369/08) 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9C79E0-81F9-4980-8089-9A31EB6F7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1143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b="1" dirty="0"/>
              <a:t>pravdivá výpověď </a:t>
            </a:r>
            <a:r>
              <a:rPr lang="cs-CZ" sz="2800" dirty="0"/>
              <a:t>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</a:t>
            </a:r>
            <a:r>
              <a:rPr lang="cs-CZ" sz="2800" b="1" dirty="0"/>
              <a:t>doznání</a:t>
            </a:r>
            <a:r>
              <a:rPr lang="cs-CZ" sz="2800" dirty="0"/>
              <a:t> k činu</a:t>
            </a:r>
          </a:p>
          <a:p>
            <a:pPr lvl="1" eaLnBrk="1" hangingPunct="1">
              <a:defRPr/>
            </a:pPr>
            <a:r>
              <a:rPr lang="cs-CZ" sz="2800" b="1" dirty="0"/>
              <a:t>souhlas</a:t>
            </a:r>
            <a:r>
              <a:rPr lang="cs-CZ" sz="2800" dirty="0"/>
              <a:t>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– </a:t>
            </a:r>
            <a:r>
              <a:rPr lang="cs-CZ" sz="2800" dirty="0" err="1"/>
              <a:t>nenárokovost</a:t>
            </a:r>
            <a:r>
              <a:rPr lang="cs-CZ" sz="2800" dirty="0"/>
              <a:t>, obviněný toliko právo být informován o změně náhledu (II. ÚS 3525/16)</a:t>
            </a:r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lvl="1" eaLnBrk="1" hangingPunct="1">
              <a:defRPr/>
            </a:pPr>
            <a:r>
              <a:rPr lang="cs-CZ" sz="2800" dirty="0"/>
              <a:t>lze i v rámci </a:t>
            </a:r>
            <a:r>
              <a:rPr lang="cs-CZ" sz="2800" b="1" dirty="0"/>
              <a:t>dohody o vině a trestu</a:t>
            </a:r>
            <a:endParaRPr lang="cs-CZ" sz="28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C36BA0-8981-4B68-A42C-D82A30250A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E700E80-9513-4C23-999A-6CE851917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lze již v dohodě o vině a trestu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C70356-ECF7-405A-93BA-28884880AA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BF560F-AF3D-4158-BA7D-C35F567C6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D070330-1CA6-437F-BB00-6D1E06EA18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lvl="1" eaLnBrk="1" hangingPunct="1">
              <a:defRPr/>
            </a:pPr>
            <a:r>
              <a:rPr lang="cs-CZ" sz="2400" dirty="0"/>
              <a:t>právní pomoc advokáta je oproti obhajobě omezená (</a:t>
            </a:r>
            <a:r>
              <a:rPr lang="cs-CZ" sz="2400" dirty="0" err="1"/>
              <a:t>Rt</a:t>
            </a:r>
            <a:r>
              <a:rPr lang="cs-CZ" sz="2400" dirty="0"/>
              <a:t> 51/2010)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 (lze omezit jen smluvně – II. ÚS 289/22 – a ani pak to nesmí být obstrukční – </a:t>
            </a:r>
            <a:r>
              <a:rPr lang="cs-CZ" sz="2400" dirty="0" err="1"/>
              <a:t>Rt</a:t>
            </a:r>
            <a:r>
              <a:rPr lang="cs-CZ" sz="2400" dirty="0"/>
              <a:t> 6/2013)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D281FC-DEF4-4453-B618-F7D78218B3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Vznik vztahu obhájce - klient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Smluvně</a:t>
            </a:r>
            <a:r>
              <a:rPr lang="cs-CZ" dirty="0"/>
              <a:t> </a:t>
            </a:r>
          </a:p>
          <a:p>
            <a:pPr lvl="1">
              <a:defRPr/>
            </a:pPr>
            <a:r>
              <a:rPr lang="cs-CZ" dirty="0"/>
              <a:t> </a:t>
            </a:r>
            <a:r>
              <a:rPr lang="cs-CZ" sz="2400" dirty="0"/>
              <a:t>kdykoliv</a:t>
            </a:r>
          </a:p>
          <a:p>
            <a:pPr lvl="1">
              <a:defRPr/>
            </a:pPr>
            <a:r>
              <a:rPr lang="cs-CZ" sz="2400" dirty="0"/>
              <a:t>i tam, kde je smluvní </a:t>
            </a:r>
            <a:r>
              <a:rPr lang="cs-CZ" sz="2400" dirty="0" err="1"/>
              <a:t>přímus</a:t>
            </a:r>
            <a:r>
              <a:rPr lang="cs-CZ" sz="2400" dirty="0"/>
              <a:t> dle § 18c odst. 6 zákona o advokacii</a:t>
            </a:r>
          </a:p>
          <a:p>
            <a:pPr lvl="1">
              <a:defRPr/>
            </a:pPr>
            <a:r>
              <a:rPr lang="cs-CZ" sz="2400" dirty="0"/>
              <a:t>na základě uzavření smlouvy o poskytování právních služeb</a:t>
            </a:r>
          </a:p>
          <a:p>
            <a:pPr lvl="1">
              <a:defRPr/>
            </a:pPr>
            <a:r>
              <a:rPr lang="cs-CZ" sz="2400" dirty="0"/>
              <a:t>účinky v trestním řízení </a:t>
            </a:r>
            <a:r>
              <a:rPr lang="cs-CZ" sz="2400" b="1" dirty="0"/>
              <a:t>až doručením plné moci OČTŘ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51/2010)</a:t>
            </a:r>
            <a:endParaRPr lang="cs-CZ" sz="2400" b="1" dirty="0"/>
          </a:p>
          <a:p>
            <a:pPr lvl="1">
              <a:defRPr/>
            </a:pPr>
            <a:r>
              <a:rPr lang="cs-CZ" sz="2400" b="1" dirty="0"/>
              <a:t>prioritní vznik </a:t>
            </a:r>
            <a:r>
              <a:rPr lang="cs-CZ" sz="2400" dirty="0"/>
              <a:t>– i před ustanovením musí být dán prostor pro volbu (III. ÚS 83/96-I.)</a:t>
            </a:r>
            <a:endParaRPr lang="cs-CZ" sz="2400" b="1" dirty="0"/>
          </a:p>
          <a:p>
            <a:pPr eaLnBrk="1" hangingPunct="1">
              <a:defRPr/>
            </a:pPr>
            <a:r>
              <a:rPr lang="cs-CZ" b="1" dirty="0"/>
              <a:t>Ustanovením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B1A301B-501E-45A0-95B8-EB7DAB3BB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3717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41828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066" y="693404"/>
            <a:ext cx="11987868" cy="5082419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dirty="0"/>
              <a:t>je-li </a:t>
            </a:r>
            <a:r>
              <a:rPr lang="cs-CZ" b="1" dirty="0"/>
              <a:t>omezen na svobodě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</a:t>
            </a:r>
            <a:r>
              <a:rPr lang="cs-CZ" b="1" dirty="0"/>
              <a:t>omezen na svéprávnosti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stíhán jako </a:t>
            </a:r>
            <a:r>
              <a:rPr lang="cs-CZ" b="1" dirty="0"/>
              <a:t>uprchlý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pochybnost o </a:t>
            </a:r>
            <a:r>
              <a:rPr lang="cs-CZ" b="1" dirty="0"/>
              <a:t>způsobilosti se hájit </a:t>
            </a:r>
            <a:r>
              <a:rPr lang="cs-CZ" dirty="0"/>
              <a:t>(např. pro vysoký věk – </a:t>
            </a:r>
            <a:r>
              <a:rPr lang="cs-CZ" dirty="0" err="1"/>
              <a:t>Rt</a:t>
            </a:r>
            <a:r>
              <a:rPr lang="cs-CZ" dirty="0"/>
              <a:t> 28/2012 či negramotnost - </a:t>
            </a:r>
            <a:r>
              <a:rPr lang="cs-CZ" dirty="0" err="1"/>
              <a:t>Rt</a:t>
            </a:r>
            <a:r>
              <a:rPr lang="cs-CZ" dirty="0"/>
              <a:t> 20/1994; ne však automaticky zneužívání návykových látek – </a:t>
            </a:r>
            <a:r>
              <a:rPr lang="cs-CZ" dirty="0" err="1"/>
              <a:t>Rt</a:t>
            </a:r>
            <a:r>
              <a:rPr lang="cs-CZ" dirty="0"/>
              <a:t> 41/2017)</a:t>
            </a:r>
          </a:p>
          <a:p>
            <a:pPr lvl="1"/>
            <a:r>
              <a:rPr lang="cs-CZ" dirty="0"/>
              <a:t>je-li horní hranice TČ </a:t>
            </a:r>
            <a:r>
              <a:rPr lang="cs-CZ" b="1" dirty="0"/>
              <a:t>&gt; 5 let</a:t>
            </a:r>
            <a:r>
              <a:rPr lang="cs-CZ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 </a:t>
            </a:r>
            <a:r>
              <a:rPr lang="cs-CZ" sz="2800" dirty="0">
                <a:ea typeface="+mn-ea"/>
                <a:cs typeface="+mn-cs"/>
              </a:rPr>
              <a:t>(lze se vzdát); </a:t>
            </a:r>
            <a:endParaRPr lang="cs-CZ" sz="2400" dirty="0"/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je-li dán důvod nutné obhajoby, je účast obhájce u hlavního líčení </a:t>
            </a:r>
            <a:r>
              <a:rPr lang="cs-CZ" sz="2800" b="1" dirty="0">
                <a:ea typeface="+mn-ea"/>
                <a:cs typeface="+mn-cs"/>
              </a:rPr>
              <a:t>povinná </a:t>
            </a:r>
            <a:r>
              <a:rPr lang="cs-CZ" sz="2800" dirty="0">
                <a:ea typeface="+mn-ea"/>
                <a:cs typeface="+mn-cs"/>
              </a:rPr>
              <a:t>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33/2000), bez něj nelze hlavní líčení konat 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4/1997)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i když dán není, právo se účastnit a žádat o odročení, má-li obhájce vážný důvod se nedostavit 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27/2017) </a:t>
            </a:r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4F3C50-A6B9-46FF-9AA0-29FFED42A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395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9A6DA8-9D39-41BF-BA4F-137133EA76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0642C6-4BF7-4C46-A107-79733C6D87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9632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F97FDC-8F74-404D-B222-3259C35B05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159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(např. § 247 odst. 2 TŘ)</a:t>
            </a:r>
          </a:p>
          <a:p>
            <a:pPr lvl="1">
              <a:defRPr/>
            </a:pPr>
            <a:r>
              <a:rPr lang="cs-CZ" sz="2400" dirty="0"/>
              <a:t>volba obhájce obviněnému (§ 37 odst. 1 TŘ)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b="1" dirty="0"/>
              <a:t>zákonný zástupce</a:t>
            </a:r>
            <a:r>
              <a:rPr lang="cs-CZ" sz="2400" dirty="0"/>
              <a:t> nebo </a:t>
            </a:r>
            <a:r>
              <a:rPr lang="cs-CZ" sz="2400" b="1" dirty="0"/>
              <a:t>opatrovník</a:t>
            </a:r>
          </a:p>
          <a:p>
            <a:pPr lvl="1">
              <a:defRPr/>
            </a:pPr>
            <a:r>
              <a:rPr lang="cs-CZ" sz="2400" b="1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0C4947-FD61-4C12-A6AF-7742749458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631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1713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Vztah mezi obhájcem a klientem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830510"/>
            <a:ext cx="10753200" cy="4668489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  <a:endParaRPr lang="cs-CZ" sz="2400" dirty="0"/>
          </a:p>
          <a:p>
            <a:pPr lvl="1">
              <a:defRPr/>
            </a:pPr>
            <a:r>
              <a:rPr lang="cs-CZ" sz="2400" dirty="0"/>
              <a:t>obviněný má stále možnost činit úkony sám s účinky i pro obhájce (</a:t>
            </a:r>
            <a:r>
              <a:rPr lang="cs-CZ" sz="2400" dirty="0" err="1"/>
              <a:t>Rt</a:t>
            </a:r>
            <a:r>
              <a:rPr lang="cs-CZ" sz="2400" dirty="0"/>
              <a:t> 28/1965, </a:t>
            </a:r>
            <a:r>
              <a:rPr lang="cs-CZ" sz="2400" dirty="0" err="1"/>
              <a:t>Rt</a:t>
            </a:r>
            <a:r>
              <a:rPr lang="cs-CZ" sz="2400" dirty="0"/>
              <a:t> 68/2013)</a:t>
            </a:r>
          </a:p>
          <a:p>
            <a:pPr lvl="1">
              <a:defRPr/>
            </a:pPr>
            <a:r>
              <a:rPr lang="cs-CZ" sz="2400" b="1" dirty="0"/>
              <a:t>v případě konfliktu </a:t>
            </a:r>
            <a:r>
              <a:rPr lang="cs-CZ" sz="2400" dirty="0"/>
              <a:t>nutno zjišťovat obsah vůle klienta (</a:t>
            </a:r>
            <a:r>
              <a:rPr lang="cs-CZ" sz="2400" dirty="0" err="1"/>
              <a:t>Rt</a:t>
            </a:r>
            <a:r>
              <a:rPr lang="cs-CZ" sz="2400" dirty="0"/>
              <a:t> 24/1978)</a:t>
            </a:r>
          </a:p>
          <a:p>
            <a:pPr lvl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>
              <a:defRPr/>
            </a:pPr>
            <a:r>
              <a:rPr lang="cs-CZ" sz="2400" dirty="0"/>
              <a:t>základní práva a povinnosti - § 41 TŘ</a:t>
            </a:r>
          </a:p>
          <a:p>
            <a:pPr lvl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eaLnBrk="1" hangingPunct="1">
              <a:defRPr/>
            </a:pPr>
            <a:r>
              <a:rPr lang="cs-CZ" dirty="0"/>
              <a:t>Zásadně se doručuje </a:t>
            </a:r>
            <a:r>
              <a:rPr lang="cs-CZ" b="1" dirty="0"/>
              <a:t>jen obhájci </a:t>
            </a:r>
            <a:r>
              <a:rPr lang="cs-CZ" dirty="0"/>
              <a:t>(§ 62 odst. 2 TŘ)</a:t>
            </a:r>
          </a:p>
          <a:p>
            <a:pPr lvl="1">
              <a:defRPr/>
            </a:pPr>
            <a:r>
              <a:rPr lang="cs-CZ" dirty="0"/>
              <a:t>vliv zejména na běh lhůt (</a:t>
            </a:r>
            <a:r>
              <a:rPr lang="cs-CZ" dirty="0" err="1"/>
              <a:t>Rt</a:t>
            </a:r>
            <a:r>
              <a:rPr lang="cs-CZ" dirty="0"/>
              <a:t> 10/2013)</a:t>
            </a:r>
          </a:p>
          <a:p>
            <a:pPr lvl="1">
              <a:defRPr/>
            </a:pPr>
            <a:r>
              <a:rPr lang="cs-CZ" dirty="0"/>
              <a:t>nadbytečné doručení i obviněnému nemá na běh lhůt účinek (</a:t>
            </a:r>
            <a:r>
              <a:rPr lang="cs-CZ" dirty="0" err="1"/>
              <a:t>Rt</a:t>
            </a:r>
            <a:r>
              <a:rPr lang="cs-CZ" dirty="0"/>
              <a:t> 53/2002, </a:t>
            </a:r>
            <a:r>
              <a:rPr lang="cs-CZ" dirty="0" err="1"/>
              <a:t>Rt</a:t>
            </a:r>
            <a:r>
              <a:rPr lang="cs-CZ" dirty="0"/>
              <a:t> 58/1998)</a:t>
            </a:r>
          </a:p>
          <a:p>
            <a:pPr lvl="1">
              <a:defRPr/>
            </a:pPr>
            <a:r>
              <a:rPr lang="cs-CZ" dirty="0"/>
              <a:t>dodržení lhůty je zásadně vnitřní věcí obviněného a obhájce (</a:t>
            </a:r>
            <a:r>
              <a:rPr lang="cs-CZ" dirty="0" err="1"/>
              <a:t>Rt</a:t>
            </a:r>
            <a:r>
              <a:rPr lang="cs-CZ" dirty="0"/>
              <a:t> 63/1980,Rt 32/2019)</a:t>
            </a:r>
          </a:p>
          <a:p>
            <a:pPr lvl="1" eaLnBrk="1" hangingPunct="1">
              <a:defRPr/>
            </a:pPr>
            <a:r>
              <a:rPr lang="cs-CZ" dirty="0"/>
              <a:t>stejně tak kvalita a způsob obhajoby (III. ÚS 83/96-II.)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9E6982-00BC-42C0-BB1E-1337542773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443615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Práva a limity činnosti obhájce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065402"/>
            <a:ext cx="11175589" cy="4766599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dirty="0"/>
              <a:t>Práva v zásadě taková, jako obviněný, umožňuje-li to jejich povaha</a:t>
            </a:r>
          </a:p>
          <a:p>
            <a:pPr lvl="1">
              <a:defRPr/>
            </a:pPr>
            <a:r>
              <a:rPr lang="cs-CZ" dirty="0"/>
              <a:t>+ vlastní lhůta na přípravu HL, doručení obžaloby (</a:t>
            </a:r>
            <a:r>
              <a:rPr lang="cs-CZ" dirty="0" err="1"/>
              <a:t>Rt</a:t>
            </a:r>
            <a:r>
              <a:rPr lang="cs-CZ" dirty="0"/>
              <a:t> 49/2018) atd.</a:t>
            </a:r>
          </a:p>
          <a:p>
            <a:pPr eaLnBrk="1" hangingPunct="1">
              <a:defRPr/>
            </a:pPr>
            <a:r>
              <a:rPr lang="cs-CZ" dirty="0"/>
              <a:t>Obhájce má právo účastnit se úkonů trestního řízení</a:t>
            </a:r>
          </a:p>
          <a:p>
            <a:pPr lvl="1">
              <a:defRPr/>
            </a:pPr>
            <a:r>
              <a:rPr lang="cs-CZ" dirty="0"/>
              <a:t>v zásadě bez omezení již vyšetřovacích (</a:t>
            </a:r>
            <a:r>
              <a:rPr lang="cs-CZ" dirty="0" err="1"/>
              <a:t>Rt</a:t>
            </a:r>
            <a:r>
              <a:rPr lang="cs-CZ" dirty="0"/>
              <a:t> 1/1979)</a:t>
            </a:r>
          </a:p>
          <a:p>
            <a:pPr lvl="1">
              <a:defRPr/>
            </a:pPr>
            <a:r>
              <a:rPr lang="cs-CZ" dirty="0"/>
              <a:t>právo na dostatečný čas na přípravu obhajoby (</a:t>
            </a:r>
            <a:r>
              <a:rPr lang="cs-CZ" dirty="0" err="1"/>
              <a:t>Rt</a:t>
            </a:r>
            <a:r>
              <a:rPr lang="cs-CZ" dirty="0"/>
              <a:t> 50/1998)</a:t>
            </a:r>
          </a:p>
          <a:p>
            <a:pPr lvl="1">
              <a:defRPr/>
            </a:pPr>
            <a:r>
              <a:rPr lang="cs-CZ" dirty="0"/>
              <a:t>musí však požádat o to, </a:t>
            </a:r>
            <a:r>
              <a:rPr lang="cs-CZ" b="1" dirty="0"/>
              <a:t>aby byl informován o jejich konání </a:t>
            </a:r>
            <a:r>
              <a:rPr lang="cs-CZ" dirty="0"/>
              <a:t>(§ 165 odst. 3 TŘ) </a:t>
            </a:r>
          </a:p>
          <a:p>
            <a:pPr lvl="1">
              <a:defRPr/>
            </a:pPr>
            <a:r>
              <a:rPr lang="cs-CZ" dirty="0"/>
              <a:t>s výjimkou úkonů, kde by byla porušena zásada kontradiktornosti (</a:t>
            </a:r>
            <a:r>
              <a:rPr lang="cs-CZ" dirty="0" err="1"/>
              <a:t>Rt</a:t>
            </a:r>
            <a:r>
              <a:rPr lang="cs-CZ" dirty="0"/>
              <a:t> 54/2001)</a:t>
            </a:r>
          </a:p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lvl="1" eaLnBrk="1" hangingPunct="1">
              <a:defRPr/>
            </a:pPr>
            <a:r>
              <a:rPr lang="cs-CZ" sz="2400" dirty="0"/>
              <a:t>plnit pokyny </a:t>
            </a:r>
            <a:r>
              <a:rPr lang="cs-CZ" sz="2400" b="1" dirty="0"/>
              <a:t>v rozporu se zákonem </a:t>
            </a:r>
            <a:r>
              <a:rPr lang="cs-CZ" sz="2400" dirty="0"/>
              <a:t>či </a:t>
            </a:r>
            <a:r>
              <a:rPr lang="cs-CZ" sz="2400" b="1" dirty="0"/>
              <a:t>stavovským předpisem</a:t>
            </a:r>
          </a:p>
          <a:p>
            <a:pPr lvl="1" eaLnBrk="1" hangingPunct="1">
              <a:defRPr/>
            </a:pPr>
            <a:r>
              <a:rPr lang="cs-CZ" sz="2400" dirty="0"/>
              <a:t>obhajobou </a:t>
            </a:r>
            <a:r>
              <a:rPr lang="cs-CZ" sz="2400" b="1" dirty="0"/>
              <a:t>spáchat trestný čin </a:t>
            </a:r>
            <a:r>
              <a:rPr lang="cs-CZ" sz="2400" dirty="0"/>
              <a:t>(typicky nadržování dle § 366 TZ – srov. </a:t>
            </a:r>
            <a:r>
              <a:rPr lang="cs-CZ" sz="2400" dirty="0" err="1"/>
              <a:t>Rt</a:t>
            </a:r>
            <a:r>
              <a:rPr lang="cs-CZ" sz="2400" dirty="0"/>
              <a:t> 25/2009) či maření spravedlnosti dle § 347a TZ)</a:t>
            </a:r>
            <a:endParaRPr lang="cs-CZ" sz="2400" b="1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DD96A48-A332-4F47-A885-5AFDAC4F2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1678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Zánik povinnosti obhajovat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318783" y="755010"/>
            <a:ext cx="11786532" cy="474399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Zvolený obhájce</a:t>
            </a:r>
            <a:endParaRPr lang="cs-CZ" b="1" dirty="0"/>
          </a:p>
          <a:p>
            <a:pPr lvl="1" eaLnBrk="1" hangingPunct="1">
              <a:defRPr/>
            </a:pPr>
            <a:r>
              <a:rPr lang="cs-CZ" sz="2400" dirty="0"/>
              <a:t>nejčastěji ukončení smlouvy o poskytování právních služeb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 poté povinnosti dle § 37 odst. 2 TŘ do doby ujmutí se obhajoby novým obhájcem (</a:t>
            </a:r>
            <a:r>
              <a:rPr lang="cs-CZ" sz="1900" dirty="0" err="1"/>
              <a:t>Rt</a:t>
            </a:r>
            <a:r>
              <a:rPr lang="cs-CZ" sz="1900" dirty="0"/>
              <a:t> 38/2016)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povinnost včas sdělit OČTŘ, jinak se nelze dovolávat nového obhájce (</a:t>
            </a:r>
            <a:r>
              <a:rPr lang="cs-CZ" sz="1900" dirty="0" err="1"/>
              <a:t>Rt</a:t>
            </a:r>
            <a:r>
              <a:rPr lang="cs-CZ" sz="1900" dirty="0"/>
              <a:t> 32/2015-II.) </a:t>
            </a:r>
          </a:p>
          <a:p>
            <a:pPr lvl="1" eaLnBrk="1" hangingPunct="1">
              <a:defRPr/>
            </a:pPr>
            <a:r>
              <a:rPr lang="cs-CZ" sz="2400" b="1" dirty="0"/>
              <a:t>vyloučením advokáta dle § 37a TŘ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postavení svědka, obviněného, poškozeného, zúčastněné osoby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opakované nedostavení se k úkonům (alespoň 2x – </a:t>
            </a:r>
            <a:r>
              <a:rPr lang="cs-CZ" sz="1900" dirty="0" err="1"/>
              <a:t>Rt</a:t>
            </a:r>
            <a:r>
              <a:rPr lang="cs-CZ" sz="1900" dirty="0"/>
              <a:t> 42/2003), kde je jeho účast nezbytná bez zajištění náhrady a po řádném poučení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inkompatibilita zájmů obviněných zastupovaných společným obhájcem</a:t>
            </a:r>
          </a:p>
          <a:p>
            <a:pPr eaLnBrk="1" hangingPunct="1">
              <a:defRPr/>
            </a:pPr>
            <a:r>
              <a:rPr lang="cs-CZ" dirty="0"/>
              <a:t>Ustanovený obhájce</a:t>
            </a:r>
          </a:p>
          <a:p>
            <a:pPr lvl="1" eaLnBrk="1" hangingPunct="1">
              <a:defRPr/>
            </a:pPr>
            <a:r>
              <a:rPr lang="cs-CZ" sz="2400" b="1" dirty="0"/>
              <a:t>zánikem ustanovení </a:t>
            </a:r>
            <a:r>
              <a:rPr lang="cs-CZ" sz="2400" dirty="0"/>
              <a:t>(typicky vykonáním obhajoby v rozsahu ustanovení)</a:t>
            </a:r>
          </a:p>
          <a:p>
            <a:pPr lvl="1" eaLnBrk="1" hangingPunct="1">
              <a:defRPr/>
            </a:pPr>
            <a:r>
              <a:rPr lang="cs-CZ" sz="2400" dirty="0"/>
              <a:t>zrušením ustanovení </a:t>
            </a:r>
            <a:r>
              <a:rPr lang="cs-CZ" sz="2400" b="1" dirty="0"/>
              <a:t>pro pominutí důvodů ustanovení</a:t>
            </a:r>
            <a:r>
              <a:rPr lang="cs-CZ" sz="2400" dirty="0"/>
              <a:t> (§ 39 odst. 1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nezaniká však ex lege, nutné rozhodnutí (</a:t>
            </a:r>
            <a:r>
              <a:rPr lang="cs-CZ" sz="1900" dirty="0" err="1"/>
              <a:t>Rt</a:t>
            </a:r>
            <a:r>
              <a:rPr lang="cs-CZ" sz="1900" dirty="0"/>
              <a:t> 57/2009)</a:t>
            </a:r>
          </a:p>
          <a:p>
            <a:pPr lvl="1" eaLnBrk="1" hangingPunct="1">
              <a:defRPr/>
            </a:pPr>
            <a:r>
              <a:rPr lang="cs-CZ" sz="2400" dirty="0"/>
              <a:t>zproštěním povinnosti </a:t>
            </a:r>
            <a:r>
              <a:rPr lang="cs-CZ" sz="2400" b="1" dirty="0"/>
              <a:t>z „důležitých důvodů“</a:t>
            </a:r>
            <a:r>
              <a:rPr lang="cs-CZ" sz="2400" dirty="0"/>
              <a:t> (§ 40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 zproštění nutno ihned ustanovit nového (</a:t>
            </a:r>
            <a:r>
              <a:rPr lang="cs-CZ" sz="1900" dirty="0" err="1"/>
              <a:t>Rt</a:t>
            </a:r>
            <a:r>
              <a:rPr lang="cs-CZ" sz="1900" dirty="0"/>
              <a:t> 36/1994)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jen na </a:t>
            </a:r>
            <a:r>
              <a:rPr lang="cs-CZ" sz="1900" b="1" dirty="0"/>
              <a:t>žádost obviněného či obhájce </a:t>
            </a:r>
            <a:r>
              <a:rPr lang="cs-CZ" sz="1900" dirty="0"/>
              <a:t>(</a:t>
            </a:r>
            <a:r>
              <a:rPr lang="cs-CZ" sz="1900" dirty="0" err="1"/>
              <a:t>Rt</a:t>
            </a:r>
            <a:r>
              <a:rPr lang="cs-CZ" sz="1900" dirty="0"/>
              <a:t> 35/2010)</a:t>
            </a:r>
            <a:endParaRPr lang="cs-CZ" sz="1900" b="1" dirty="0"/>
          </a:p>
          <a:p>
            <a:pPr lvl="1" eaLnBrk="1" hangingPunct="1">
              <a:defRPr/>
            </a:pPr>
            <a:r>
              <a:rPr lang="cs-CZ" sz="2400" dirty="0"/>
              <a:t>zproštěním z důvodů, pro které by byl zvolený obhájce vyloučen + </a:t>
            </a:r>
            <a:r>
              <a:rPr lang="cs-CZ" sz="2400" b="1" dirty="0"/>
              <a:t>nevykonává-li obhajobu delší dobu </a:t>
            </a:r>
            <a:r>
              <a:rPr lang="cs-CZ" sz="2400" dirty="0"/>
              <a:t>(§ 40a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1EB8C34-D4C5-472A-B7DB-5A98B7C91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9472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r>
              <a:rPr lang="cs-CZ" dirty="0"/>
              <a:t>Platí i pro poškozeného (§ 45 odst. 1 TŘ)</a:t>
            </a:r>
          </a:p>
          <a:p>
            <a:pPr lvl="1">
              <a:defRPr/>
            </a:pPr>
            <a:r>
              <a:rPr lang="cs-CZ" sz="2400" dirty="0"/>
              <a:t>u PO jen je-li zde rozpor zájmů osob oprávněných jednat (</a:t>
            </a:r>
            <a:r>
              <a:rPr lang="cs-CZ" sz="2400" dirty="0" err="1"/>
              <a:t>Rt</a:t>
            </a:r>
            <a:r>
              <a:rPr lang="cs-CZ" sz="2400" dirty="0"/>
              <a:t> 15/2018)</a:t>
            </a:r>
          </a:p>
          <a:p>
            <a:pPr lvl="2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A9FE5D-B77E-4F0D-B66C-0A21F7400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85981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Poškozený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679949"/>
            <a:ext cx="10753200" cy="49595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Dle § 43 odst. 1 TŘ je jím ten, komu: 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majetková škoda </a:t>
            </a:r>
            <a:r>
              <a:rPr lang="cs-CZ" sz="2400" dirty="0"/>
              <a:t>(+ dlužné výživné u § 196 TZ)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nemajetková újma</a:t>
            </a:r>
          </a:p>
          <a:p>
            <a:pPr lvl="1" eaLnBrk="1" hangingPunct="1">
              <a:defRPr/>
            </a:pPr>
            <a:r>
              <a:rPr lang="cs-CZ" sz="2400" dirty="0"/>
              <a:t>na jehož úkor se pachatel </a:t>
            </a:r>
            <a:r>
              <a:rPr lang="cs-CZ" sz="2400" b="1" dirty="0"/>
              <a:t>bezdůvodně obohatil</a:t>
            </a:r>
            <a:r>
              <a:rPr lang="cs-CZ" dirty="0"/>
              <a:t>  </a:t>
            </a:r>
          </a:p>
          <a:p>
            <a:pPr eaLnBrk="1" hangingPunct="1">
              <a:defRPr/>
            </a:pPr>
            <a:r>
              <a:rPr lang="cs-CZ" dirty="0"/>
              <a:t>Není jím ten, kdo: </a:t>
            </a:r>
          </a:p>
          <a:p>
            <a:pPr lvl="1" eaLnBrk="1" hangingPunct="1">
              <a:defRPr/>
            </a:pPr>
            <a:r>
              <a:rPr lang="cs-CZ" sz="2400" dirty="0"/>
              <a:t>se sice cítí být trestným činem </a:t>
            </a:r>
            <a:r>
              <a:rPr lang="cs-CZ" sz="2400" b="1" dirty="0"/>
              <a:t>morálně </a:t>
            </a:r>
            <a:r>
              <a:rPr lang="cs-CZ" sz="2400" dirty="0"/>
              <a:t>či jinak poškozen, avšak vzniklá újma </a:t>
            </a:r>
            <a:r>
              <a:rPr lang="cs-CZ" sz="2400" b="1" dirty="0"/>
              <a:t>není zaviněna pachatelem </a:t>
            </a:r>
            <a:r>
              <a:rPr lang="cs-CZ" sz="2400" dirty="0"/>
              <a:t>nebo </a:t>
            </a:r>
            <a:r>
              <a:rPr lang="cs-CZ" sz="2400" b="1" dirty="0"/>
              <a:t>chybí kauzální nexus </a:t>
            </a:r>
            <a:r>
              <a:rPr lang="cs-CZ" sz="2400" dirty="0"/>
              <a:t>(§ 43/2 TŘ)</a:t>
            </a:r>
          </a:p>
          <a:p>
            <a:pPr lvl="1" eaLnBrk="1" hangingPunct="1">
              <a:defRPr/>
            </a:pPr>
            <a:r>
              <a:rPr lang="cs-CZ" sz="2400" b="1" dirty="0"/>
              <a:t>spoluobviněný v témže trestním řízení </a:t>
            </a:r>
            <a:r>
              <a:rPr lang="cs-CZ" sz="2400" dirty="0"/>
              <a:t>(§ 44 odst. 1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 tehdy, šlo-li o vzájemné napadání (</a:t>
            </a:r>
            <a:r>
              <a:rPr lang="cs-CZ" sz="1900" dirty="0" err="1"/>
              <a:t>Rt</a:t>
            </a:r>
            <a:r>
              <a:rPr lang="cs-CZ" sz="1900" dirty="0"/>
              <a:t> 25/2019)</a:t>
            </a:r>
          </a:p>
          <a:p>
            <a:pPr lvl="1">
              <a:defRPr/>
            </a:pPr>
            <a:r>
              <a:rPr lang="cs-CZ" sz="2400" dirty="0"/>
              <a:t>pojišťovna plnící z životní pojistky oběti vraždy (</a:t>
            </a:r>
            <a:r>
              <a:rPr lang="cs-CZ" sz="2400" dirty="0" err="1"/>
              <a:t>Rt</a:t>
            </a:r>
            <a:r>
              <a:rPr lang="cs-CZ" sz="2400" dirty="0"/>
              <a:t> 17/2006)</a:t>
            </a:r>
          </a:p>
          <a:p>
            <a:pPr lvl="1" eaLnBrk="1" hangingPunct="1"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dirty="0"/>
              <a:t>Právo na náhradu majetkové škody a bezdůvodného obohacení </a:t>
            </a:r>
            <a:r>
              <a:rPr lang="cs-CZ" b="1" dirty="0"/>
              <a:t>přechází na právního nástupce </a:t>
            </a:r>
            <a:r>
              <a:rPr lang="cs-CZ" dirty="0"/>
              <a:t>(§ 45 odst. 3 TŘ)</a:t>
            </a:r>
          </a:p>
          <a:p>
            <a:pPr lvl="1">
              <a:defRPr/>
            </a:pPr>
            <a:r>
              <a:rPr lang="cs-CZ" dirty="0"/>
              <a:t>zemře-li, nutno objasnit, zda a na koho nárok přešel (</a:t>
            </a:r>
            <a:r>
              <a:rPr lang="cs-CZ" dirty="0" err="1"/>
              <a:t>Rt</a:t>
            </a:r>
            <a:r>
              <a:rPr lang="cs-CZ" dirty="0"/>
              <a:t> 22/2006)</a:t>
            </a:r>
          </a:p>
          <a:p>
            <a:pPr marL="324000" lvl="1" indent="0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BFB3DE-CA73-479F-84DA-BC2162987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Majetková práva:</a:t>
            </a:r>
          </a:p>
          <a:p>
            <a:pPr lvl="1" eaLnBrk="1" hangingPunct="1">
              <a:defRPr/>
            </a:pPr>
            <a:r>
              <a:rPr lang="cs-CZ" sz="2400" b="1" dirty="0"/>
              <a:t>uplatnit nárok </a:t>
            </a:r>
            <a:r>
              <a:rPr lang="cs-CZ" sz="2400" dirty="0"/>
              <a:t>na náhradu škody, nemajetkové újmy, vydání bezdůvodného obohacení (rozhodování tzv. v adhezním řízení); 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činit </a:t>
            </a:r>
            <a:r>
              <a:rPr lang="cs-CZ" sz="2400" b="1" dirty="0"/>
              <a:t>důkazní návrhy</a:t>
            </a:r>
          </a:p>
          <a:p>
            <a:pPr lvl="1" eaLnBrk="1" hangingPunct="1">
              <a:defRPr/>
            </a:pPr>
            <a:r>
              <a:rPr lang="cs-CZ" sz="2400" dirty="0"/>
              <a:t>nepřizná-li soud, odkáže do řízení ve věcech občanskoprávních (</a:t>
            </a:r>
            <a:r>
              <a:rPr lang="cs-CZ" sz="2400" b="1" dirty="0"/>
              <a:t>nezakládá </a:t>
            </a:r>
            <a:r>
              <a:rPr lang="cs-CZ" sz="2400" dirty="0"/>
              <a:t>překážku </a:t>
            </a:r>
            <a:r>
              <a:rPr lang="cs-CZ" sz="2400" i="1" dirty="0" err="1"/>
              <a:t>rei</a:t>
            </a:r>
            <a:r>
              <a:rPr lang="cs-CZ" sz="2400" i="1" dirty="0"/>
              <a:t> </a:t>
            </a:r>
            <a:r>
              <a:rPr lang="cs-CZ" sz="2400" i="1" dirty="0" err="1"/>
              <a:t>iudicatae</a:t>
            </a:r>
            <a:r>
              <a:rPr lang="cs-CZ" sz="2400" dirty="0"/>
              <a:t>)</a:t>
            </a:r>
          </a:p>
          <a:p>
            <a:pPr lvl="1" eaLnBrk="1" hangingPunct="1">
              <a:defRPr/>
            </a:pPr>
            <a:r>
              <a:rPr lang="cs-CZ" sz="2400" dirty="0"/>
              <a:t>uplatněním nároku se </a:t>
            </a:r>
            <a:r>
              <a:rPr lang="cs-CZ" sz="2400" b="1" dirty="0"/>
              <a:t>staví promlčecí doba</a:t>
            </a:r>
          </a:p>
          <a:p>
            <a:pPr lvl="1" eaLnBrk="1" hangingPunct="1">
              <a:defRPr/>
            </a:pPr>
            <a:r>
              <a:rPr lang="cs-CZ" sz="2400" b="1" dirty="0"/>
              <a:t>žádný soudní poplatek</a:t>
            </a:r>
          </a:p>
          <a:p>
            <a:pPr lvl="1" eaLnBrk="1" hangingPunct="1">
              <a:defRPr/>
            </a:pPr>
            <a:r>
              <a:rPr lang="cs-CZ" sz="2400" dirty="0"/>
              <a:t>možnost </a:t>
            </a:r>
            <a:r>
              <a:rPr lang="cs-CZ" sz="2400" b="1" dirty="0"/>
              <a:t>odvolání </a:t>
            </a:r>
            <a:r>
              <a:rPr lang="cs-CZ" sz="2400" dirty="0"/>
              <a:t>do výroku o takto uplatněném nároku; nemožnost podat dovolání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právo podat odvolání jen tehdy, připojil-li se řádně a včas s nárokem v adhezním řízení (</a:t>
            </a:r>
            <a:r>
              <a:rPr lang="cs-CZ" sz="1900" dirty="0" err="1"/>
              <a:t>Rt</a:t>
            </a:r>
            <a:r>
              <a:rPr lang="cs-CZ" sz="1900" dirty="0"/>
              <a:t> 32/2003)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neplatí zde žádná obdoba osob se samostatnými obhajovacími právy (</a:t>
            </a:r>
            <a:r>
              <a:rPr lang="cs-CZ" sz="1900" dirty="0" err="1"/>
              <a:t>Rt</a:t>
            </a:r>
            <a:r>
              <a:rPr lang="cs-CZ" sz="1900" dirty="0"/>
              <a:t> 60/1981)</a:t>
            </a:r>
          </a:p>
          <a:p>
            <a:pPr marL="1257300" lvl="2" indent="-342900">
              <a:buFontTx/>
              <a:buChar char="-"/>
              <a:defRPr/>
            </a:pPr>
            <a:endParaRPr lang="cs-CZ" sz="1900" dirty="0"/>
          </a:p>
          <a:p>
            <a:pPr lvl="1" eaLnBrk="1" hangingPunct="1">
              <a:buNone/>
              <a:defRPr/>
            </a:pPr>
            <a:r>
              <a:rPr lang="cs-CZ" dirty="0"/>
              <a:t> 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1508AC-96D2-491A-80FD-008020E35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5021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Nároky poškozeného v adhezním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889233"/>
            <a:ext cx="10753200" cy="4556873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dirty="0" err="1"/>
              <a:t>Hmotněprávně</a:t>
            </a:r>
            <a:r>
              <a:rPr lang="cs-CZ" dirty="0"/>
              <a:t> se řídí příslušnými  </a:t>
            </a:r>
            <a:r>
              <a:rPr lang="cs-CZ" b="1" dirty="0"/>
              <a:t>soukromoprávními předpisy</a:t>
            </a:r>
          </a:p>
          <a:p>
            <a:pPr lvl="1">
              <a:defRPr/>
            </a:pPr>
            <a:r>
              <a:rPr lang="cs-CZ" dirty="0"/>
              <a:t>např. peněžní náhrada za snížení lidské důstojnosti musí splňovat všechny podmínky OZ (</a:t>
            </a:r>
            <a:r>
              <a:rPr lang="cs-CZ" dirty="0" err="1"/>
              <a:t>Rt</a:t>
            </a:r>
            <a:r>
              <a:rPr lang="cs-CZ" dirty="0"/>
              <a:t> 14/2014-I.)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b="1" dirty="0"/>
              <a:t>Nemajetková újma na zdraví </a:t>
            </a:r>
            <a:r>
              <a:rPr lang="cs-CZ" dirty="0"/>
              <a:t>na základě </a:t>
            </a:r>
            <a:r>
              <a:rPr lang="cs-CZ" b="1" dirty="0"/>
              <a:t>znaleckého posudku</a:t>
            </a:r>
            <a:r>
              <a:rPr lang="cs-CZ" dirty="0"/>
              <a:t>; znalec však nesmí vyčíslovat konkrétní částku (</a:t>
            </a:r>
            <a:r>
              <a:rPr lang="cs-CZ" dirty="0" err="1"/>
              <a:t>Rt</a:t>
            </a:r>
            <a:r>
              <a:rPr lang="cs-CZ" dirty="0"/>
              <a:t> 39/2018)</a:t>
            </a:r>
          </a:p>
          <a:p>
            <a:pPr eaLnBrk="1" hangingPunct="1">
              <a:defRPr/>
            </a:pPr>
            <a:r>
              <a:rPr lang="cs-CZ" dirty="0"/>
              <a:t>Lze uplatnit i přiznat </a:t>
            </a:r>
            <a:r>
              <a:rPr lang="cs-CZ" b="1" dirty="0"/>
              <a:t>více druhů nároků</a:t>
            </a:r>
            <a:r>
              <a:rPr lang="cs-CZ" dirty="0"/>
              <a:t> vedle sebe</a:t>
            </a:r>
          </a:p>
          <a:p>
            <a:pPr lvl="1">
              <a:defRPr/>
            </a:pPr>
            <a:r>
              <a:rPr lang="cs-CZ" dirty="0"/>
              <a:t>výroky o nich jsou však oddělitelné (</a:t>
            </a:r>
            <a:r>
              <a:rPr lang="cs-CZ" dirty="0" err="1"/>
              <a:t>Rt</a:t>
            </a:r>
            <a:r>
              <a:rPr lang="cs-CZ" dirty="0"/>
              <a:t> 14/2014-II.)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Prohlášení konkursu na majetek obviněného adheznímu řízení nebrání (6 </a:t>
            </a:r>
            <a:r>
              <a:rPr lang="cs-CZ" dirty="0" err="1"/>
              <a:t>Tdo</a:t>
            </a:r>
            <a:r>
              <a:rPr lang="cs-CZ" dirty="0"/>
              <a:t> 29/2013)</a:t>
            </a:r>
          </a:p>
          <a:p>
            <a:pPr lvl="1">
              <a:defRPr/>
            </a:pPr>
            <a:r>
              <a:rPr lang="cs-CZ" dirty="0"/>
              <a:t>pozor na judikaturu ke starému zákonu o konkursu a vyrovnání (</a:t>
            </a:r>
            <a:r>
              <a:rPr lang="cs-CZ" dirty="0" err="1"/>
              <a:t>Rt</a:t>
            </a:r>
            <a:r>
              <a:rPr lang="cs-CZ" dirty="0"/>
              <a:t> 20/2003)!</a:t>
            </a:r>
          </a:p>
          <a:p>
            <a:pPr eaLnBrk="1" hangingPunct="1">
              <a:defRPr/>
            </a:pPr>
            <a:r>
              <a:rPr lang="cs-CZ" dirty="0"/>
              <a:t>Je-li obviněným zaměstnanec, má </a:t>
            </a:r>
            <a:r>
              <a:rPr lang="cs-CZ" b="1" dirty="0"/>
              <a:t>zaměstnavatel regres</a:t>
            </a:r>
          </a:p>
          <a:p>
            <a:pPr lvl="1">
              <a:defRPr/>
            </a:pPr>
            <a:r>
              <a:rPr lang="cs-CZ" dirty="0"/>
              <a:t>poskytl-li poškozenému náhradu škody dle ZP a škoda z trestného činu vznikla při plnění pracovních úkolů či v přímé souvislosti s nimi (</a:t>
            </a:r>
            <a:r>
              <a:rPr lang="cs-CZ" dirty="0" err="1"/>
              <a:t>Rt</a:t>
            </a:r>
            <a:r>
              <a:rPr lang="cs-CZ" dirty="0"/>
              <a:t> 40/2006)</a:t>
            </a:r>
          </a:p>
          <a:p>
            <a:pPr lvl="1">
              <a:defRPr/>
            </a:pPr>
            <a:r>
              <a:rPr lang="cs-CZ" dirty="0"/>
              <a:t>neplatí to však tam, kde šlo o exces zaměstnance (</a:t>
            </a:r>
            <a:r>
              <a:rPr lang="cs-CZ" dirty="0" err="1"/>
              <a:t>Rt</a:t>
            </a:r>
            <a:r>
              <a:rPr lang="cs-CZ" dirty="0"/>
              <a:t> 43/2011)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100ECC-5B17-40C5-97DD-D6FD5B6171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30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lvl="1" eaLnBrk="1" hangingPunct="1">
              <a:defRPr/>
            </a:pPr>
            <a:r>
              <a:rPr lang="cs-CZ" dirty="0"/>
              <a:t>osoba, jejíž trestní stíhání bylo dočasně odloženo dle § 159c TŘ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r>
              <a:rPr lang="cs-CZ" dirty="0"/>
              <a:t>v tomto smyslu i </a:t>
            </a:r>
            <a:r>
              <a:rPr lang="cs-CZ" dirty="0" err="1"/>
              <a:t>TrŘ</a:t>
            </a:r>
            <a:r>
              <a:rPr lang="cs-CZ" dirty="0"/>
              <a:t> (§ 32 TŘ)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0B8C7EA-DD07-4EB2-81A3-BA0AF6CCF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58606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Uplatnění nároku v adhezím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710183"/>
            <a:ext cx="11100088" cy="512181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Poškozený musí uplatnit </a:t>
            </a:r>
            <a:r>
              <a:rPr lang="cs-CZ" b="1" dirty="0"/>
              <a:t>řádně a včas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5/1968)</a:t>
            </a:r>
            <a:endParaRPr lang="cs-CZ" b="1" dirty="0"/>
          </a:p>
          <a:p>
            <a:pPr lvl="1">
              <a:defRPr/>
            </a:pPr>
            <a:r>
              <a:rPr lang="cs-CZ" dirty="0"/>
              <a:t>řádně =</a:t>
            </a:r>
            <a:r>
              <a:rPr lang="cs-CZ" b="1" dirty="0"/>
              <a:t> vyčíslit</a:t>
            </a:r>
            <a:r>
              <a:rPr lang="cs-CZ" dirty="0"/>
              <a:t> (</a:t>
            </a:r>
            <a:r>
              <a:rPr lang="cs-CZ" dirty="0" err="1"/>
              <a:t>Rt</a:t>
            </a:r>
            <a:r>
              <a:rPr lang="cs-CZ" dirty="0"/>
              <a:t> 49/2003), uvést </a:t>
            </a:r>
            <a:r>
              <a:rPr lang="cs-CZ" b="1" dirty="0"/>
              <a:t>důvod </a:t>
            </a:r>
            <a:r>
              <a:rPr lang="cs-CZ" dirty="0"/>
              <a:t>a</a:t>
            </a:r>
            <a:r>
              <a:rPr lang="cs-CZ" b="1" dirty="0"/>
              <a:t> doložit</a:t>
            </a:r>
            <a:r>
              <a:rPr lang="cs-CZ" dirty="0"/>
              <a:t>; včas = </a:t>
            </a:r>
            <a:r>
              <a:rPr lang="cs-CZ" b="1" dirty="0"/>
              <a:t>nejpozději do zahájení dokazování </a:t>
            </a:r>
            <a:r>
              <a:rPr lang="cs-CZ" dirty="0"/>
              <a:t>(„obživne“, je-li hlavní líčeno konáno celé znovu – </a:t>
            </a:r>
            <a:r>
              <a:rPr lang="cs-CZ" dirty="0" err="1"/>
              <a:t>Rt</a:t>
            </a:r>
            <a:r>
              <a:rPr lang="cs-CZ" dirty="0"/>
              <a:t> 7/2018)</a:t>
            </a:r>
          </a:p>
          <a:p>
            <a:pPr lvl="1">
              <a:defRPr/>
            </a:pPr>
            <a:r>
              <a:rPr lang="cs-CZ" b="1" dirty="0"/>
              <a:t>výši může </a:t>
            </a:r>
            <a:r>
              <a:rPr lang="cs-CZ" dirty="0"/>
              <a:t>poškozený </a:t>
            </a:r>
            <a:r>
              <a:rPr lang="cs-CZ" b="1" dirty="0"/>
              <a:t>měnit, až než se soud odebere k závěrečné poradě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5/2015)</a:t>
            </a:r>
            <a:endParaRPr lang="cs-CZ" b="1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Je-li řádně uplatněn, zásadně o něm </a:t>
            </a:r>
            <a:r>
              <a:rPr lang="cs-CZ" b="1" dirty="0"/>
              <a:t>musí soud rozhodnout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34/1963)</a:t>
            </a:r>
            <a:endParaRPr lang="cs-CZ" b="1" dirty="0"/>
          </a:p>
          <a:p>
            <a:pPr lvl="1">
              <a:defRPr/>
            </a:pPr>
            <a:r>
              <a:rPr lang="cs-CZ" b="1" dirty="0"/>
              <a:t>nemusí přiznat, </a:t>
            </a:r>
            <a:r>
              <a:rPr lang="cs-CZ" dirty="0"/>
              <a:t>ač uznal obviněného vinným</a:t>
            </a:r>
            <a:r>
              <a:rPr lang="cs-CZ" b="1" dirty="0"/>
              <a:t>, </a:t>
            </a:r>
            <a:r>
              <a:rPr lang="cs-CZ" dirty="0"/>
              <a:t>bylo-li by dokazování nad rámec okolností nutných pro rozhodnutí o vině a trestu a podstatně by prodloužilo či komplikovalo dokazování</a:t>
            </a:r>
          </a:p>
          <a:p>
            <a:pPr lvl="1">
              <a:defRPr/>
            </a:pPr>
            <a:r>
              <a:rPr lang="cs-CZ" dirty="0"/>
              <a:t>nerozhodne-li, ač rozhodnout měl, může to napravit odvolací soud, ale jen, měl-li obviněný možnost se k nároku vyjádřit (</a:t>
            </a:r>
            <a:r>
              <a:rPr lang="cs-CZ" dirty="0" err="1"/>
              <a:t>Rt</a:t>
            </a:r>
            <a:r>
              <a:rPr lang="cs-CZ" dirty="0"/>
              <a:t> 22/2014)</a:t>
            </a:r>
          </a:p>
          <a:p>
            <a:pPr lvl="1" algn="just">
              <a:defRPr/>
            </a:pPr>
            <a:r>
              <a:rPr lang="cs-CZ" b="1" dirty="0"/>
              <a:t>nemusí </a:t>
            </a:r>
            <a:r>
              <a:rPr lang="cs-CZ" dirty="0"/>
              <a:t>(resp. nesmí), vyloučil-li poškozeného dle § 206 odst. 3; neučinil-li tak, </a:t>
            </a:r>
            <a:r>
              <a:rPr lang="cs-CZ" b="1" dirty="0"/>
              <a:t>nějak </a:t>
            </a:r>
            <a:r>
              <a:rPr lang="cs-CZ" dirty="0"/>
              <a:t>rozhodnout musí (</a:t>
            </a:r>
            <a:r>
              <a:rPr lang="cs-CZ" dirty="0" err="1"/>
              <a:t>Rt</a:t>
            </a:r>
            <a:r>
              <a:rPr lang="cs-CZ" dirty="0"/>
              <a:t> 9/2016)</a:t>
            </a:r>
          </a:p>
          <a:p>
            <a:pPr eaLnBrk="1" hangingPunct="1">
              <a:defRPr/>
            </a:pPr>
            <a:r>
              <a:rPr lang="cs-CZ" dirty="0"/>
              <a:t>Povinnost dokazovat okolnosti relevantní pro určení výše nároku</a:t>
            </a:r>
          </a:p>
          <a:p>
            <a:pPr lvl="1">
              <a:defRPr/>
            </a:pPr>
            <a:r>
              <a:rPr lang="cs-CZ" dirty="0"/>
              <a:t>je-li škoda, bezdůvodné obohacení </a:t>
            </a:r>
            <a:r>
              <a:rPr lang="cs-CZ" b="1" dirty="0"/>
              <a:t>ale i nemajetková újma znakem </a:t>
            </a:r>
            <a:r>
              <a:rPr lang="cs-CZ" dirty="0"/>
              <a:t>skutkové podstaty,</a:t>
            </a:r>
            <a:r>
              <a:rPr lang="cs-CZ" b="1" dirty="0"/>
              <a:t> musí vždy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26/2014-IV.)</a:t>
            </a:r>
          </a:p>
          <a:p>
            <a:pPr lvl="1">
              <a:defRPr/>
            </a:pPr>
            <a:r>
              <a:rPr lang="cs-CZ" dirty="0"/>
              <a:t>není-li,</a:t>
            </a:r>
            <a:r>
              <a:rPr lang="cs-CZ" b="1" dirty="0"/>
              <a:t> nemusí, </a:t>
            </a:r>
            <a:r>
              <a:rPr lang="cs-CZ" dirty="0"/>
              <a:t>bylo-li by dokazování nad rámec okolností nutných pro rozhodnutí o vině a trestu a podstatně by prodloužilo či komplikovalo dokazování</a:t>
            </a:r>
          </a:p>
          <a:p>
            <a:pPr lvl="1" eaLnBrk="1" hangingPunct="1">
              <a:buNone/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2C9B400-0D20-4591-954D-9791167F9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689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E36AC-C739-4353-BE5B-3A9A33C7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Nárok poškozeného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65126-A6E1-4045-A31D-400CFDE1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Snižuje se </a:t>
            </a:r>
            <a:r>
              <a:rPr lang="cs-CZ" b="1" dirty="0"/>
              <a:t>o částku, kterou pachatel získal trestným činem</a:t>
            </a:r>
            <a:r>
              <a:rPr lang="cs-CZ" dirty="0"/>
              <a:t>, která byla zajištěna a která byla vydána poškozenému již v průběhu trestního řízení (</a:t>
            </a:r>
            <a:r>
              <a:rPr lang="cs-CZ" dirty="0" err="1"/>
              <a:t>Rt</a:t>
            </a:r>
            <a:r>
              <a:rPr lang="cs-CZ" dirty="0"/>
              <a:t> 50/1986-I.)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Lze </a:t>
            </a:r>
            <a:r>
              <a:rPr lang="cs-CZ" b="1" dirty="0"/>
              <a:t>žádat i příslušenství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50/1986-II.)</a:t>
            </a:r>
          </a:p>
          <a:p>
            <a:pPr lvl="1" algn="just"/>
            <a:r>
              <a:rPr lang="cs-CZ" dirty="0"/>
              <a:t>pro určení okamžiku, od nějž je obviněný v prodlení (vznik úroku z prodlení), je relevantní, kdy se dozvěděl o uplatnění nároku poškozeného; učinil-li tak poškozený hned po zahájení trestního stíhání, zpravidla je to nejpozději v době, kdy mu bylo umožněno prostudování spisu dle § 166 odst. 1 TŘ (</a:t>
            </a:r>
            <a:r>
              <a:rPr lang="cs-CZ" dirty="0" err="1"/>
              <a:t>Rt</a:t>
            </a:r>
            <a:r>
              <a:rPr lang="cs-CZ" dirty="0"/>
              <a:t> 31/2014)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Nelze přiznat, uzavřel-li obviněný s poškozeným </a:t>
            </a:r>
            <a:r>
              <a:rPr lang="cs-CZ" b="1" dirty="0"/>
              <a:t>dohodu o narovnání</a:t>
            </a:r>
            <a:r>
              <a:rPr lang="cs-CZ" dirty="0"/>
              <a:t> (</a:t>
            </a:r>
            <a:r>
              <a:rPr lang="cs-CZ" dirty="0" err="1"/>
              <a:t>Rt</a:t>
            </a:r>
            <a:r>
              <a:rPr lang="cs-CZ" dirty="0"/>
              <a:t> 73/2014)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3D751-38B1-426D-8138-58D54BA77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1167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E36AC-C739-4353-BE5B-3A9A33C7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09258" cy="451576"/>
          </a:xfrm>
        </p:spPr>
        <p:txBody>
          <a:bodyPr/>
          <a:lstStyle/>
          <a:p>
            <a:pPr algn="ctr"/>
            <a:r>
              <a:rPr lang="cs-CZ" dirty="0"/>
              <a:t>Náhrada nákladů poškozeného (§ 154 odst.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65126-A6E1-4045-A31D-400CFDE1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Povinnost obviněného nahradit </a:t>
            </a:r>
            <a:r>
              <a:rPr lang="cs-CZ" b="1" dirty="0"/>
              <a:t>náklady potřebné k účelnému uplatnění </a:t>
            </a:r>
            <a:r>
              <a:rPr lang="cs-CZ" dirty="0"/>
              <a:t>nároku, včetně </a:t>
            </a:r>
            <a:r>
              <a:rPr lang="cs-CZ" b="1" dirty="0"/>
              <a:t>nákladů zmocněnce	</a:t>
            </a:r>
          </a:p>
          <a:p>
            <a:pPr lvl="1" algn="just"/>
            <a:r>
              <a:rPr lang="cs-CZ" dirty="0"/>
              <a:t>nárok je třeba uplatnit u soudu prvého stupně do roka od právní moci odsuzujícího rozsudku</a:t>
            </a: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Je-li poškozenému nárok </a:t>
            </a:r>
            <a:r>
              <a:rPr lang="cs-CZ" sz="2800" b="1" dirty="0">
                <a:ea typeface="+mn-ea"/>
                <a:cs typeface="+mn-cs"/>
              </a:rPr>
              <a:t>alespoň zčásti </a:t>
            </a:r>
            <a:r>
              <a:rPr lang="cs-CZ" sz="2800" dirty="0">
                <a:ea typeface="+mn-ea"/>
                <a:cs typeface="+mn-cs"/>
              </a:rPr>
              <a:t>přiznán, vzniká tato povinnost </a:t>
            </a:r>
            <a:r>
              <a:rPr lang="cs-CZ" sz="2800" b="1" dirty="0">
                <a:ea typeface="+mn-ea"/>
                <a:cs typeface="+mn-cs"/>
              </a:rPr>
              <a:t>vždy</a:t>
            </a:r>
          </a:p>
          <a:p>
            <a:pPr marL="252000" lvl="1" algn="just"/>
            <a:r>
              <a:rPr lang="cs-CZ" sz="2800" b="1" dirty="0">
                <a:ea typeface="+mn-ea"/>
                <a:cs typeface="+mn-cs"/>
              </a:rPr>
              <a:t>Nepřiznal-li soud </a:t>
            </a:r>
            <a:r>
              <a:rPr lang="cs-CZ" sz="2800" dirty="0">
                <a:ea typeface="+mn-ea"/>
                <a:cs typeface="+mn-cs"/>
              </a:rPr>
              <a:t>nárok, může na návrh rozhodnout o přiznání nákladů</a:t>
            </a:r>
          </a:p>
          <a:p>
            <a:pPr lvl="1" algn="just">
              <a:defRPr/>
            </a:pPr>
            <a:r>
              <a:rPr lang="cs-CZ" dirty="0"/>
              <a:t>lze zcela i zčásti </a:t>
            </a:r>
          </a:p>
          <a:p>
            <a:pPr lvl="1" algn="just">
              <a:defRPr/>
            </a:pPr>
            <a:r>
              <a:rPr lang="cs-CZ" dirty="0"/>
              <a:t>z důležitých důvodů nepřizná (např. </a:t>
            </a:r>
            <a:r>
              <a:rPr lang="cs-CZ" b="1" dirty="0"/>
              <a:t>spoluzavinění</a:t>
            </a:r>
            <a:r>
              <a:rPr lang="cs-CZ" dirty="0"/>
              <a:t> poškozeného)</a:t>
            </a:r>
          </a:p>
          <a:p>
            <a:pPr lvl="1" algn="just">
              <a:defRPr/>
            </a:pPr>
            <a:r>
              <a:rPr lang="cs-CZ" dirty="0"/>
              <a:t>jde-li o </a:t>
            </a:r>
            <a:r>
              <a:rPr lang="cs-CZ" b="1" dirty="0"/>
              <a:t>nedbalostní </a:t>
            </a:r>
            <a:r>
              <a:rPr lang="cs-CZ" dirty="0"/>
              <a:t>trestný čin, může </a:t>
            </a:r>
            <a:r>
              <a:rPr lang="cs-CZ" b="1" dirty="0"/>
              <a:t>přiměřeně </a:t>
            </a:r>
            <a:r>
              <a:rPr lang="cs-CZ" dirty="0"/>
              <a:t>snížit</a:t>
            </a:r>
          </a:p>
          <a:p>
            <a:pPr marL="324000" lvl="1" indent="0" algn="just">
              <a:buNone/>
              <a:defRPr/>
            </a:pPr>
            <a:endParaRPr lang="cs-CZ" sz="2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3D751-38B1-426D-8138-58D54BA77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5383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Nemajetková práva dle TŘ:</a:t>
            </a:r>
          </a:p>
          <a:p>
            <a:pPr lvl="1" eaLnBrk="1" hangingPunct="1">
              <a:defRPr/>
            </a:pPr>
            <a:r>
              <a:rPr lang="cs-CZ" sz="2400" b="1" dirty="0"/>
              <a:t>být přítomen</a:t>
            </a:r>
            <a:r>
              <a:rPr lang="cs-CZ" sz="2400" dirty="0"/>
              <a:t> projednávání věci 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spisů </a:t>
            </a:r>
            <a:r>
              <a:rPr lang="cs-CZ" sz="2400" dirty="0"/>
              <a:t>a činit si opisy a výpisy</a:t>
            </a:r>
          </a:p>
          <a:p>
            <a:pPr lvl="1" eaLnBrk="1" hangingPunct="1">
              <a:defRPr/>
            </a:pPr>
            <a:r>
              <a:rPr lang="cs-CZ" sz="2400" dirty="0"/>
              <a:t>být přítomen </a:t>
            </a:r>
            <a:r>
              <a:rPr lang="cs-CZ" sz="2400" b="1" dirty="0"/>
              <a:t>sjednávání dohody o vině a trestu</a:t>
            </a:r>
          </a:p>
          <a:p>
            <a:pPr lvl="1" eaLnBrk="1" hangingPunct="1">
              <a:defRPr/>
            </a:pPr>
            <a:r>
              <a:rPr lang="cs-CZ" sz="2400" b="1" dirty="0"/>
              <a:t>odepřít souhlas s trestním stíháním </a:t>
            </a:r>
            <a:r>
              <a:rPr lang="cs-CZ" sz="2400" dirty="0"/>
              <a:t>(§ 163 TŘ) </a:t>
            </a:r>
          </a:p>
          <a:p>
            <a:pPr lvl="1" eaLnBrk="1" hangingPunct="1">
              <a:defRPr/>
            </a:pPr>
            <a:r>
              <a:rPr lang="cs-CZ" sz="2400" dirty="0"/>
              <a:t>nechat se </a:t>
            </a:r>
            <a:r>
              <a:rPr lang="cs-CZ" sz="2400" b="1" dirty="0"/>
              <a:t>zastoupit zmocněncem </a:t>
            </a:r>
            <a:r>
              <a:rPr lang="cs-CZ" sz="2400" dirty="0"/>
              <a:t>(§ 50 TŘ)</a:t>
            </a:r>
          </a:p>
          <a:p>
            <a:pPr lvl="1" eaLnBrk="1" hangingPunct="1">
              <a:defRPr/>
            </a:pPr>
            <a:r>
              <a:rPr lang="cs-CZ" sz="2400" dirty="0"/>
              <a:t>žádat o </a:t>
            </a:r>
            <a:r>
              <a:rPr lang="cs-CZ" sz="2400" b="1" dirty="0"/>
              <a:t>bezplatné zastupování </a:t>
            </a:r>
            <a:r>
              <a:rPr lang="cs-CZ" sz="2400" dirty="0"/>
              <a:t>(§ 51a TŘ)</a:t>
            </a:r>
          </a:p>
          <a:p>
            <a:pPr lvl="1" eaLnBrk="1" hangingPunct="1">
              <a:defRPr/>
            </a:pPr>
            <a:r>
              <a:rPr lang="cs-CZ" sz="2400" dirty="0"/>
              <a:t>je-li obětí dle zákona o obětech trestných činů, i práv </a:t>
            </a:r>
            <a:r>
              <a:rPr lang="cs-CZ" sz="2400" b="1" dirty="0"/>
              <a:t>učinit prohlášení o dopadech </a:t>
            </a:r>
            <a:r>
              <a:rPr lang="cs-CZ" sz="2400" dirty="0"/>
              <a:t>trestného činu na jeho dosavadní život (§ 43 odst. 4 TŘ)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r>
              <a:rPr lang="cs-CZ" sz="2400" dirty="0"/>
              <a:t> k věci před skončením </a:t>
            </a:r>
          </a:p>
          <a:p>
            <a:pPr lvl="1" eaLnBrk="1" hangingPunct="1">
              <a:defRPr/>
            </a:pPr>
            <a:r>
              <a:rPr lang="cs-CZ" sz="2400" dirty="0"/>
              <a:t>uzavřít </a:t>
            </a:r>
            <a:r>
              <a:rPr lang="cs-CZ" sz="2400" b="1" dirty="0"/>
              <a:t>dohodu o narovnání </a:t>
            </a:r>
            <a:r>
              <a:rPr lang="cs-CZ" sz="2400" dirty="0"/>
              <a:t>a dát</a:t>
            </a:r>
            <a:r>
              <a:rPr lang="cs-CZ" sz="2400" b="1" dirty="0"/>
              <a:t> souhlas s narovnáním </a:t>
            </a:r>
            <a:r>
              <a:rPr lang="cs-CZ" sz="2400" dirty="0"/>
              <a:t>(§ 309 TŘ)</a:t>
            </a:r>
          </a:p>
          <a:p>
            <a:pPr lvl="1" eaLnBrk="1" hangingPunct="1">
              <a:defRPr/>
            </a:pPr>
            <a:r>
              <a:rPr lang="cs-CZ" sz="2400" b="1" dirty="0"/>
              <a:t>vzdát </a:t>
            </a:r>
            <a:r>
              <a:rPr lang="cs-CZ" sz="2400" dirty="0"/>
              <a:t>se svých práv (§ 43 odst. 5 TŘ) </a:t>
            </a:r>
          </a:p>
          <a:p>
            <a:pPr lvl="1" eaLnBrk="1" hangingPunct="1">
              <a:defRPr/>
            </a:pPr>
            <a:r>
              <a:rPr lang="cs-CZ" sz="2400" b="1" dirty="0"/>
              <a:t>být poučen ze strany OČTŘ </a:t>
            </a:r>
            <a:r>
              <a:rPr lang="cs-CZ" sz="2400" dirty="0"/>
              <a:t>(§ 46 TŘ)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A009AE-6E4C-4BD4-AD1E-A53EAB328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Trestní stíhání se souhlasem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17"/>
            <a:ext cx="10753200" cy="447298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 zásadě disposiční úkon – bez souhlasu </a:t>
            </a:r>
            <a:r>
              <a:rPr lang="cs-CZ" b="1" dirty="0"/>
              <a:t>nelze </a:t>
            </a:r>
            <a:r>
              <a:rPr lang="cs-CZ" b="1" dirty="0" err="1"/>
              <a:t>tr</a:t>
            </a:r>
            <a:r>
              <a:rPr lang="cs-CZ" b="1" dirty="0"/>
              <a:t>. stíhání vést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/>
              <a:t>platí pouze pro</a:t>
            </a:r>
            <a:r>
              <a:rPr lang="cs-CZ" b="1" dirty="0"/>
              <a:t> poškozeného – fyzickou osobu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10/2012)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dirty="0"/>
              <a:t>u jednočinného souběhu </a:t>
            </a:r>
            <a:r>
              <a:rPr lang="cs-CZ" dirty="0"/>
              <a:t>možno trestní stíhání vést, nevyžaduje-li se souhlas alespoň k jednomu z nich (zbylé kvalifikace bez souhlasu irelevantní – </a:t>
            </a:r>
            <a:r>
              <a:rPr lang="cs-CZ" dirty="0" err="1"/>
              <a:t>Rt</a:t>
            </a:r>
            <a:r>
              <a:rPr lang="cs-CZ" dirty="0"/>
              <a:t> 38/1999); nutno však obviněného vyrozumět (</a:t>
            </a:r>
            <a:r>
              <a:rPr lang="cs-CZ" dirty="0" err="1"/>
              <a:t>Rt</a:t>
            </a:r>
            <a:r>
              <a:rPr lang="cs-CZ" dirty="0"/>
              <a:t>  16/2009)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dirty="0"/>
              <a:t>Taxativní výčet </a:t>
            </a:r>
            <a:r>
              <a:rPr lang="cs-CZ" dirty="0"/>
              <a:t>TČ (§ 163 TŘ) + postavení osoby, která je oprávněna odepřít výpověď (§ 100 odst. 2 TŘ)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příbuzný v pokolení přímém, sourozenec, osvojitel, osvojenec, manžel, partner nebo druh, jiná osoba v poměru rodinném nebo obdobném, jejíž újmu by právem pociťoval jako újmu vlastní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+ u znásilnění dle § 185 odst. 1, 2 jen manžel, partner či druh</a:t>
            </a:r>
          </a:p>
          <a:p>
            <a:pPr lvl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CA6D51-9CB2-4C1D-B5E1-94A389817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982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Nároky na souhlas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17"/>
            <a:ext cx="10753200" cy="447298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Nutný </a:t>
            </a:r>
            <a:r>
              <a:rPr lang="cs-CZ" b="1" dirty="0"/>
              <a:t>pozitivní souhlas </a:t>
            </a:r>
          </a:p>
          <a:p>
            <a:pPr lvl="1">
              <a:defRPr/>
            </a:pPr>
            <a:r>
              <a:rPr lang="cs-CZ" sz="2400" dirty="0"/>
              <a:t>nelze dovozovat </a:t>
            </a:r>
            <a:r>
              <a:rPr lang="cs-CZ" sz="2400" b="1" dirty="0"/>
              <a:t>implicitně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54/2003)</a:t>
            </a:r>
            <a:endParaRPr lang="cs-CZ" sz="2400" b="1" dirty="0"/>
          </a:p>
          <a:p>
            <a:pPr lvl="1">
              <a:defRPr/>
            </a:pPr>
            <a:r>
              <a:rPr lang="cs-CZ" sz="2400" dirty="0"/>
              <a:t>nejsou-li však pochybnosti, že udělen byl, netřeba to ověřovat (</a:t>
            </a:r>
            <a:r>
              <a:rPr lang="cs-CZ" sz="2400" dirty="0" err="1"/>
              <a:t>Rt</a:t>
            </a:r>
            <a:r>
              <a:rPr lang="cs-CZ" sz="2400" dirty="0"/>
              <a:t> 54/1998)</a:t>
            </a:r>
          </a:p>
          <a:p>
            <a:pPr lvl="1">
              <a:defRPr/>
            </a:pPr>
            <a:r>
              <a:rPr lang="cs-CZ" sz="2400" dirty="0"/>
              <a:t>nevyjádří-li se, lhůta na rozmyšlenou </a:t>
            </a:r>
            <a:r>
              <a:rPr lang="cs-CZ" sz="2400" b="1" dirty="0"/>
              <a:t>max 30 </a:t>
            </a:r>
            <a:r>
              <a:rPr lang="cs-CZ" sz="2400" dirty="0"/>
              <a:t>dní, pak </a:t>
            </a:r>
            <a:r>
              <a:rPr lang="cs-CZ" sz="2400" b="1" dirty="0"/>
              <a:t>platí, že souhlas byl udělen</a:t>
            </a:r>
          </a:p>
          <a:p>
            <a:pPr eaLnBrk="1" hangingPunct="1">
              <a:defRPr/>
            </a:pPr>
            <a:r>
              <a:rPr lang="cs-CZ" dirty="0"/>
              <a:t>Jde o </a:t>
            </a:r>
            <a:r>
              <a:rPr lang="cs-CZ" b="1" dirty="0"/>
              <a:t>osobní právo poškozeného </a:t>
            </a:r>
            <a:endParaRPr lang="cs-CZ" dirty="0"/>
          </a:p>
          <a:p>
            <a:pPr lvl="1">
              <a:defRPr/>
            </a:pPr>
            <a:r>
              <a:rPr lang="cs-CZ" b="1" dirty="0"/>
              <a:t>nepřechází </a:t>
            </a:r>
            <a:r>
              <a:rPr lang="cs-CZ" dirty="0"/>
              <a:t>právním nástupnictvím (</a:t>
            </a:r>
            <a:r>
              <a:rPr lang="cs-CZ" dirty="0" err="1"/>
              <a:t>Rt</a:t>
            </a:r>
            <a:r>
              <a:rPr lang="cs-CZ" dirty="0"/>
              <a:t> 49/2017)</a:t>
            </a:r>
            <a:endParaRPr lang="cs-CZ" b="1" dirty="0"/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Souhlas lze </a:t>
            </a:r>
            <a:r>
              <a:rPr lang="cs-CZ" b="1" dirty="0"/>
              <a:t>i vzít zpět </a:t>
            </a:r>
            <a:r>
              <a:rPr lang="cs-CZ" dirty="0"/>
              <a:t>až do doby, než se odvolací soud odebere k závěrečné poradě; jednou </a:t>
            </a:r>
            <a:r>
              <a:rPr lang="cs-CZ" dirty="0" err="1"/>
              <a:t>zpětvzatý</a:t>
            </a:r>
            <a:r>
              <a:rPr lang="cs-CZ" dirty="0"/>
              <a:t> souhlas </a:t>
            </a:r>
            <a:r>
              <a:rPr lang="cs-CZ" b="1" dirty="0"/>
              <a:t>nelze znovu udělit</a:t>
            </a:r>
          </a:p>
          <a:p>
            <a:pPr lvl="1">
              <a:defRPr/>
            </a:pPr>
            <a:r>
              <a:rPr lang="cs-CZ" sz="2400" dirty="0"/>
              <a:t>neplatí při překvalifikování na čin, k němuž se souhlas nevyžaduje (</a:t>
            </a:r>
            <a:r>
              <a:rPr lang="cs-CZ" sz="2400" dirty="0" err="1"/>
              <a:t>Rt</a:t>
            </a:r>
            <a:r>
              <a:rPr lang="cs-CZ" sz="2400" dirty="0"/>
              <a:t> 12/2016)</a:t>
            </a:r>
          </a:p>
          <a:p>
            <a:pPr lvl="1">
              <a:defRPr/>
            </a:pPr>
            <a:endParaRPr lang="cs-CZ" sz="2400" dirty="0"/>
          </a:p>
          <a:p>
            <a:pPr eaLnBrk="1" hangingPunct="1">
              <a:defRPr/>
            </a:pPr>
            <a:endParaRPr lang="cs-CZ" b="1" dirty="0"/>
          </a:p>
          <a:p>
            <a:pPr lvl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41F1C5-3603-4F2F-A529-140230C88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5897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A67890-74F4-428D-8D00-723657852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Kdy je souhlas irelevantní (§ 163a TŘ)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D22E63-CED5-4C92-B83C-9E73429D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byla </a:t>
            </a:r>
            <a:r>
              <a:rPr lang="cs-CZ" b="1" dirty="0"/>
              <a:t>způsobena smrt</a:t>
            </a:r>
          </a:p>
          <a:p>
            <a:r>
              <a:rPr lang="cs-CZ" dirty="0"/>
              <a:t>poškozený není schopen dát souhlas pro duševní chorobu nebo poruchu, pro kterou byla </a:t>
            </a:r>
            <a:r>
              <a:rPr lang="cs-CZ" b="1" dirty="0"/>
              <a:t>jeho svéprávnost omezena</a:t>
            </a:r>
          </a:p>
          <a:p>
            <a:r>
              <a:rPr lang="cs-CZ" dirty="0"/>
              <a:t>poškozeným je </a:t>
            </a:r>
            <a:r>
              <a:rPr lang="cs-CZ" b="1" dirty="0"/>
              <a:t>osoba mladší 15 let,</a:t>
            </a:r>
          </a:p>
          <a:p>
            <a:r>
              <a:rPr lang="cs-CZ" dirty="0"/>
              <a:t>z okolností je zřejmé, že souhlas nebyl dán nebo byl vzat zpět </a:t>
            </a:r>
            <a:r>
              <a:rPr lang="cs-CZ" b="1" dirty="0"/>
              <a:t>v tísni </a:t>
            </a:r>
            <a:r>
              <a:rPr lang="cs-CZ" dirty="0"/>
              <a:t>vyvolané výhrůžkami, nátlakem, závislostí nebo podřízeností.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39B23A1-2477-4811-ACF0-CF966C5BC5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847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Bezplatné zastupování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158811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Osvědčí-li, že nemá dostatek prostředků, aby si zmocněnce hradil sám</a:t>
            </a:r>
          </a:p>
          <a:p>
            <a:pPr lvl="1">
              <a:defRPr/>
            </a:pPr>
            <a:r>
              <a:rPr lang="cs-CZ" sz="2400" dirty="0"/>
              <a:t>poškozený, kterému byla způsobena </a:t>
            </a:r>
            <a:r>
              <a:rPr lang="cs-CZ" sz="2400" b="1" dirty="0"/>
              <a:t>těžká újma na zdraví</a:t>
            </a:r>
          </a:p>
          <a:p>
            <a:pPr lvl="1">
              <a:defRPr/>
            </a:pPr>
            <a:r>
              <a:rPr lang="cs-CZ" sz="2400" dirty="0"/>
              <a:t>poškozený, který je pozůstalým po oběti, které byla trestným činem způsobena </a:t>
            </a:r>
            <a:r>
              <a:rPr lang="cs-CZ" sz="2400" b="1" dirty="0"/>
              <a:t>smrt</a:t>
            </a:r>
          </a:p>
          <a:p>
            <a:pPr lvl="1">
              <a:defRPr/>
            </a:pPr>
            <a:r>
              <a:rPr lang="cs-CZ" sz="2400" dirty="0"/>
              <a:t>poškozený, který </a:t>
            </a:r>
            <a:r>
              <a:rPr lang="cs-CZ" sz="2400" b="1" dirty="0"/>
              <a:t>uplatnil nárok </a:t>
            </a:r>
            <a:r>
              <a:rPr lang="cs-CZ" sz="2400" dirty="0"/>
              <a:t>na náhradu škody, nemajetkové újmy či na vydání bezdůvodného obohacení, není-li zastupování zjevně nadbytečné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I bez osvědčení nedostatku prostředků, nejde-li o trestný čin zanedbání povinné výživy</a:t>
            </a:r>
          </a:p>
          <a:p>
            <a:pPr lvl="1">
              <a:defRPr/>
            </a:pPr>
            <a:r>
              <a:rPr lang="cs-CZ" sz="2400" dirty="0"/>
              <a:t>poškozený </a:t>
            </a:r>
            <a:r>
              <a:rPr lang="cs-CZ" sz="2400" b="1" dirty="0"/>
              <a:t>mladší osmnácti let</a:t>
            </a:r>
          </a:p>
          <a:p>
            <a:pPr lvl="1" eaLnBrk="1" hangingPunct="1">
              <a:defRPr/>
            </a:pPr>
            <a:r>
              <a:rPr lang="cs-CZ" sz="2400" b="1" dirty="0"/>
              <a:t>zvlášť zranitelná oběť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54C91B7-0FB7-4B42-B3CF-D5203447A2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6323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67663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Zajištění nároku poškozeného - § 47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66000" y="1035808"/>
            <a:ext cx="10753200" cy="5012761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dirty="0"/>
              <a:t>Byl-li uplatněn nárok v adhezním řízení:</a:t>
            </a:r>
          </a:p>
          <a:p>
            <a:pPr lvl="1" algn="just" eaLnBrk="1" hangingPunct="1">
              <a:defRPr/>
            </a:pPr>
            <a:r>
              <a:rPr lang="cs-CZ" sz="2400" dirty="0"/>
              <a:t>lze až do </a:t>
            </a:r>
            <a:r>
              <a:rPr lang="cs-CZ" sz="2400" b="1" dirty="0"/>
              <a:t>pravděpodobné</a:t>
            </a:r>
            <a:r>
              <a:rPr lang="cs-CZ" sz="2400" dirty="0"/>
              <a:t> výše škody nebo nemajetkové újmy nebo až do pravděpodobného rozsahu bezdůvodného obohacení zajistit </a:t>
            </a:r>
            <a:r>
              <a:rPr lang="cs-CZ" sz="2400" b="1" dirty="0"/>
              <a:t>na majetku obviněného</a:t>
            </a:r>
            <a:endParaRPr lang="cs-CZ" sz="2400" dirty="0"/>
          </a:p>
          <a:p>
            <a:pPr lvl="1" algn="just" eaLnBrk="1" hangingPunct="1">
              <a:defRPr/>
            </a:pPr>
            <a:r>
              <a:rPr lang="cs-CZ" sz="2400" dirty="0"/>
              <a:t>zajišťovat </a:t>
            </a:r>
            <a:r>
              <a:rPr lang="cs-CZ" sz="2400" b="1" dirty="0"/>
              <a:t>nelze</a:t>
            </a:r>
            <a:r>
              <a:rPr lang="cs-CZ" sz="2400" dirty="0"/>
              <a:t> nárok, který nelze v trestním řízení uplatnit</a:t>
            </a:r>
          </a:p>
          <a:p>
            <a:pPr lvl="1" algn="just" eaLnBrk="1" hangingPunct="1">
              <a:defRPr/>
            </a:pPr>
            <a:r>
              <a:rPr lang="cs-CZ" sz="2400" dirty="0"/>
              <a:t>k zajištění nelze užít majetek, který je podle zvláštního právního předpisu vyloučen z výkonu rozhodnutí o zajištění</a:t>
            </a:r>
          </a:p>
          <a:p>
            <a:pPr marL="252000" lvl="1" algn="just">
              <a:defRPr/>
            </a:pPr>
            <a:r>
              <a:rPr lang="cs-CZ" sz="2800" b="1" dirty="0">
                <a:ea typeface="+mn-ea"/>
                <a:cs typeface="+mn-cs"/>
              </a:rPr>
              <a:t>Rozhoduje SZ v přípravném řízení</a:t>
            </a:r>
            <a:r>
              <a:rPr lang="cs-CZ" sz="2800" dirty="0">
                <a:ea typeface="+mn-ea"/>
                <a:cs typeface="+mn-cs"/>
              </a:rPr>
              <a:t>, </a:t>
            </a:r>
            <a:r>
              <a:rPr lang="cs-CZ" sz="2800" b="1" dirty="0">
                <a:ea typeface="+mn-ea"/>
                <a:cs typeface="+mn-cs"/>
              </a:rPr>
              <a:t>jinak soud </a:t>
            </a:r>
            <a:r>
              <a:rPr lang="cs-CZ" sz="2800" dirty="0">
                <a:ea typeface="+mn-ea"/>
                <a:cs typeface="+mn-cs"/>
              </a:rPr>
              <a:t>na návrh SZ či poškozeného</a:t>
            </a:r>
          </a:p>
          <a:p>
            <a:pPr lvl="1" algn="just">
              <a:defRPr/>
            </a:pPr>
            <a:r>
              <a:rPr lang="cs-CZ" sz="2400" dirty="0"/>
              <a:t>SZ může v přípravném řízení zajistit </a:t>
            </a:r>
            <a:r>
              <a:rPr lang="cs-CZ" sz="2400" b="1" dirty="0"/>
              <a:t>i bez návrhu</a:t>
            </a:r>
            <a:r>
              <a:rPr lang="cs-CZ" sz="2400" dirty="0"/>
              <a:t>, vyžaduje-li to ochrana zájmů poškozeného, zejména je-li zde nebezpečí z prodlení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7C7DDF1-1D96-41E3-855E-6AB8C21173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67663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Zajištění nároku poškozeného - § 47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1067892"/>
            <a:ext cx="10753200" cy="5012761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Lze uložit </a:t>
            </a:r>
            <a:r>
              <a:rPr lang="cs-CZ" b="1" dirty="0"/>
              <a:t>i omezení či zákaz</a:t>
            </a:r>
            <a:r>
              <a:rPr lang="cs-CZ" dirty="0"/>
              <a:t> výkonu určitých práv </a:t>
            </a:r>
          </a:p>
          <a:p>
            <a:pPr lvl="1">
              <a:defRPr/>
            </a:pPr>
            <a:r>
              <a:rPr lang="cs-CZ" dirty="0"/>
              <a:t>např. zakázat  výkon hlasovacího práva akcionáře (</a:t>
            </a:r>
            <a:r>
              <a:rPr lang="cs-CZ" dirty="0" err="1"/>
              <a:t>Rt</a:t>
            </a:r>
            <a:r>
              <a:rPr lang="cs-CZ" dirty="0"/>
              <a:t> 45/2015)</a:t>
            </a:r>
          </a:p>
          <a:p>
            <a:pPr>
              <a:lnSpc>
                <a:spcPct val="100000"/>
              </a:lnSpc>
              <a:defRPr/>
            </a:pPr>
            <a:r>
              <a:rPr lang="cs-CZ" dirty="0"/>
              <a:t>Zajistit lze </a:t>
            </a:r>
            <a:r>
              <a:rPr lang="cs-CZ" b="1" dirty="0"/>
              <a:t>i majetek v SJM </a:t>
            </a:r>
            <a:r>
              <a:rPr lang="cs-CZ" dirty="0"/>
              <a:t>nebo </a:t>
            </a:r>
            <a:r>
              <a:rPr lang="cs-CZ" b="1" dirty="0"/>
              <a:t>spoluvlastnický podíl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45/2016)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dirty="0"/>
              <a:t>Zajistit </a:t>
            </a:r>
            <a:r>
              <a:rPr lang="cs-CZ" b="1" dirty="0"/>
              <a:t>nelze věci získané trestným činem,</a:t>
            </a:r>
            <a:r>
              <a:rPr lang="cs-CZ" dirty="0"/>
              <a:t> jen majetek obviněného (</a:t>
            </a:r>
            <a:r>
              <a:rPr lang="cs-CZ" dirty="0" err="1"/>
              <a:t>Rt</a:t>
            </a:r>
            <a:r>
              <a:rPr lang="cs-CZ" dirty="0"/>
              <a:t> 15/1999)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Zajištění </a:t>
            </a:r>
            <a:r>
              <a:rPr lang="cs-CZ" b="1" dirty="0"/>
              <a:t>se zruší</a:t>
            </a:r>
            <a:r>
              <a:rPr lang="cs-CZ" dirty="0"/>
              <a:t>, složí-li obviněný (či jiná osoba za něj) </a:t>
            </a:r>
            <a:r>
              <a:rPr lang="cs-CZ" b="1" dirty="0"/>
              <a:t>dostatečnou jistotu </a:t>
            </a:r>
          </a:p>
          <a:p>
            <a:pPr lvl="1" algn="just">
              <a:defRPr/>
            </a:pPr>
            <a:r>
              <a:rPr lang="cs-CZ" sz="2400" dirty="0"/>
              <a:t>rovněž odpadne-li důvod</a:t>
            </a:r>
          </a:p>
          <a:p>
            <a:pPr lvl="1" algn="just">
              <a:defRPr/>
            </a:pPr>
            <a:r>
              <a:rPr lang="cs-CZ" sz="2400" b="1" dirty="0"/>
              <a:t>není-li poškozený připuštěn </a:t>
            </a:r>
            <a:r>
              <a:rPr lang="cs-CZ" sz="2400" dirty="0"/>
              <a:t>k hlavnímu líčení, </a:t>
            </a:r>
            <a:r>
              <a:rPr lang="cs-CZ" sz="2400" b="1" dirty="0"/>
              <a:t>zajištění zaniká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12/2001)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BD618A6-8860-4FFC-AFFB-2C63F895F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877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7C052C-6C57-47E9-8398-CE77ADB482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Oběť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Nejde o totožný pojem s pojmem poškozený</a:t>
            </a:r>
          </a:p>
          <a:p>
            <a:pPr lvl="1" eaLnBrk="1" hangingPunct="1">
              <a:defRPr/>
            </a:pPr>
            <a:r>
              <a:rPr lang="cs-CZ" sz="2400" dirty="0"/>
              <a:t>obětí jen </a:t>
            </a:r>
            <a:r>
              <a:rPr lang="cs-CZ" sz="2400" b="1" dirty="0"/>
              <a:t>fyzická osoba</a:t>
            </a:r>
            <a:r>
              <a:rPr lang="cs-CZ" sz="2400" dirty="0"/>
              <a:t>, poškozeným i právnická (viz však „dotčená právnická osoba“)</a:t>
            </a:r>
          </a:p>
          <a:p>
            <a:pPr lvl="1" eaLnBrk="1" hangingPunct="1">
              <a:defRPr/>
            </a:pPr>
            <a:r>
              <a:rPr lang="cs-CZ" sz="2400" dirty="0"/>
              <a:t>obětí je i oběť </a:t>
            </a:r>
            <a:r>
              <a:rPr lang="cs-CZ" sz="2400" b="1" dirty="0"/>
              <a:t>činu jinak trestného </a:t>
            </a:r>
            <a:r>
              <a:rPr lang="cs-CZ" sz="2400" dirty="0"/>
              <a:t>(§ 2 odst. 1 ZOTČ) a pokusu</a:t>
            </a:r>
          </a:p>
          <a:p>
            <a:pPr lvl="1" eaLnBrk="1" hangingPunct="1">
              <a:defRPr/>
            </a:pPr>
            <a:r>
              <a:rPr lang="cs-CZ" sz="2400" dirty="0"/>
              <a:t>obětí i </a:t>
            </a:r>
            <a:r>
              <a:rPr lang="cs-CZ" sz="2400" b="1" dirty="0"/>
              <a:t>pozůstalý</a:t>
            </a:r>
            <a:r>
              <a:rPr lang="cs-CZ" sz="2400" dirty="0"/>
              <a:t>, u poškozeného přechod jen některých práv (§ 45 odst. 3 TŘ)</a:t>
            </a:r>
          </a:p>
          <a:p>
            <a:pPr lvl="1" algn="just" eaLnBrk="1" hangingPunct="1">
              <a:defRPr/>
            </a:pPr>
            <a:r>
              <a:rPr lang="cs-CZ" sz="2400" dirty="0"/>
              <a:t>obětí ten, komu bylo nebo </a:t>
            </a:r>
            <a:r>
              <a:rPr lang="cs-CZ" sz="2400" b="1" dirty="0"/>
              <a:t>mělo být </a:t>
            </a:r>
            <a:r>
              <a:rPr lang="cs-CZ" sz="2400" dirty="0"/>
              <a:t>trestným činem </a:t>
            </a:r>
            <a:r>
              <a:rPr lang="cs-CZ" sz="2400" b="1" dirty="0"/>
              <a:t>ublíženo na zdraví</a:t>
            </a:r>
            <a:r>
              <a:rPr lang="cs-CZ" sz="2400" dirty="0"/>
              <a:t>, </a:t>
            </a:r>
            <a:r>
              <a:rPr lang="cs-CZ" sz="2400" b="1" dirty="0"/>
              <a:t>způsobena majetková </a:t>
            </a:r>
            <a:r>
              <a:rPr lang="cs-CZ" sz="2400" dirty="0"/>
              <a:t>nebo </a:t>
            </a:r>
            <a:r>
              <a:rPr lang="cs-CZ" sz="2400" b="1" dirty="0"/>
              <a:t>nemajetková újma </a:t>
            </a:r>
            <a:r>
              <a:rPr lang="cs-CZ" sz="2400" dirty="0"/>
              <a:t>nebo na jehož úkor se pachatel </a:t>
            </a:r>
            <a:r>
              <a:rPr lang="cs-CZ" sz="2400" b="1" dirty="0"/>
              <a:t>trestným činem obohatil</a:t>
            </a:r>
            <a:r>
              <a:rPr lang="cs-CZ" sz="2400" dirty="0"/>
              <a:t>; v případě smrti i příbuzný v pokolení přímém, sourozenec, osvojenec, osvojitel, manžel, registrovaný partner, druh a osoba, které oběť ke dni své smrti poskytovala nebo byla povinna poskytovat výživu za předpokladu, že </a:t>
            </a:r>
            <a:r>
              <a:rPr lang="cs-CZ" sz="2400" b="1" dirty="0"/>
              <a:t>utrpěli v důsledku smrti oběti újmu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CC567C7-D7AE-4737-A373-E860F6F58E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09145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b="1" dirty="0">
                <a:ea typeface="+mn-ea"/>
                <a:cs typeface="+mn-cs"/>
              </a:rPr>
              <a:t>dítě</a:t>
            </a:r>
            <a:r>
              <a:rPr lang="cs-CZ" sz="2800" dirty="0">
                <a:ea typeface="+mn-ea"/>
                <a:cs typeface="+mn-cs"/>
              </a:rPr>
              <a:t> </a:t>
            </a:r>
          </a:p>
          <a:p>
            <a:pPr marL="252000" lvl="1" algn="just">
              <a:defRPr/>
            </a:pPr>
            <a:r>
              <a:rPr lang="cs-CZ" sz="2800" dirty="0">
                <a:ea typeface="+mn-ea"/>
                <a:cs typeface="+mn-cs"/>
              </a:rPr>
              <a:t>osoba, která je </a:t>
            </a:r>
            <a:r>
              <a:rPr lang="cs-CZ" sz="2800" b="1" dirty="0">
                <a:ea typeface="+mn-ea"/>
                <a:cs typeface="+mn-cs"/>
              </a:rPr>
              <a:t>vysokého věku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je postižena </a:t>
            </a:r>
            <a:r>
              <a:rPr lang="cs-CZ" sz="2800" dirty="0">
                <a:ea typeface="+mn-ea"/>
                <a:cs typeface="+mn-cs"/>
              </a:rPr>
              <a:t>fyzickým, mentálním nebo psychickým hendikepem nebo smyslovým poškozením, </a:t>
            </a:r>
            <a:r>
              <a:rPr lang="cs-CZ" sz="2800" b="1" dirty="0">
                <a:ea typeface="+mn-ea"/>
                <a:cs typeface="+mn-cs"/>
              </a:rPr>
              <a:t>pokud tyto skutečnosti mohou </a:t>
            </a:r>
            <a:r>
              <a:rPr lang="cs-CZ" sz="2800" dirty="0">
                <a:ea typeface="+mn-ea"/>
                <a:cs typeface="+mn-cs"/>
              </a:rPr>
              <a:t>vzhledem k okolnostem případu a poměrům této osoby </a:t>
            </a:r>
            <a:r>
              <a:rPr lang="cs-CZ" sz="2800" b="1" dirty="0">
                <a:ea typeface="+mn-ea"/>
                <a:cs typeface="+mn-cs"/>
              </a:rPr>
              <a:t>bránit jejímu </a:t>
            </a:r>
            <a:r>
              <a:rPr lang="cs-CZ" sz="2800" dirty="0">
                <a:ea typeface="+mn-ea"/>
                <a:cs typeface="+mn-cs"/>
              </a:rPr>
              <a:t>plnému a účelnému </a:t>
            </a:r>
            <a:r>
              <a:rPr lang="cs-CZ" sz="2800" b="1" dirty="0">
                <a:ea typeface="+mn-ea"/>
                <a:cs typeface="+mn-cs"/>
              </a:rPr>
              <a:t>uplatnění ve společnosti </a:t>
            </a:r>
            <a:r>
              <a:rPr lang="cs-CZ" sz="2800" dirty="0">
                <a:ea typeface="+mn-ea"/>
                <a:cs typeface="+mn-cs"/>
              </a:rPr>
              <a:t>ve srovnání s jejími ostatními členy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oběť </a:t>
            </a:r>
            <a:r>
              <a:rPr lang="cs-CZ" sz="2800" b="1" dirty="0">
                <a:ea typeface="+mn-ea"/>
                <a:cs typeface="+mn-cs"/>
              </a:rPr>
              <a:t>trestného činu obchodování s lidmi</a:t>
            </a:r>
            <a:r>
              <a:rPr lang="cs-CZ" sz="2800" dirty="0">
                <a:ea typeface="+mn-ea"/>
                <a:cs typeface="+mn-cs"/>
              </a:rPr>
              <a:t>, znásilnění, </a:t>
            </a:r>
            <a:r>
              <a:rPr lang="cs-CZ" sz="2800" b="1" dirty="0">
                <a:ea typeface="+mn-ea"/>
                <a:cs typeface="+mn-cs"/>
              </a:rPr>
              <a:t>týrání osoby svěřené či žijící ve společném obydlí, 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teroristického útoku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9F23B7-A5B4-4453-9E6F-F6A3BBA694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83579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dirty="0"/>
              <a:t>jestliže je v konkrétním případě zvýšené nebezpečí způsobení druhotné újmy, pak i oběť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</a:t>
            </a:r>
            <a:r>
              <a:rPr lang="cs-CZ" sz="2800" b="1" dirty="0"/>
              <a:t>proti lidské důstojnosti v sexuální oblasti 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činu, který zahrnoval </a:t>
            </a:r>
            <a:r>
              <a:rPr lang="cs-CZ" sz="2800" b="1" dirty="0"/>
              <a:t>nátlak</a:t>
            </a:r>
            <a:r>
              <a:rPr lang="cs-CZ" sz="2800" dirty="0"/>
              <a:t>, </a:t>
            </a:r>
            <a:r>
              <a:rPr lang="cs-CZ" sz="2800" b="1" dirty="0"/>
              <a:t>násilí či pohrůžku násilím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pro příslušnost k určité skupině </a:t>
            </a:r>
            <a:r>
              <a:rPr lang="cs-CZ" sz="2800" dirty="0"/>
              <a:t>lidí (např. dle rasy, náboženství, národnosti, třídy atd.)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ve prospěch organizované zločinecké skupiny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76D0C0A-324D-4C29-AF35-D7B661F5E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6965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47528" y="652500"/>
            <a:ext cx="8229600" cy="747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cs-CZ" dirty="0"/>
              <a:t>Práva oběti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Presumpce statusu oběti (§ 3 odst. 1 ZOTČ)</a:t>
            </a:r>
          </a:p>
          <a:p>
            <a:pPr lvl="1">
              <a:defRPr/>
            </a:pPr>
            <a:r>
              <a:rPr lang="cs-CZ" sz="2400" dirty="0"/>
              <a:t>domněnka vyvratitelná (není obětí či jde o </a:t>
            </a:r>
            <a:r>
              <a:rPr lang="cs-CZ" sz="2400" b="1" dirty="0"/>
              <a:t>zcela zjevné zneužití</a:t>
            </a:r>
            <a:r>
              <a:rPr lang="cs-CZ" sz="2400" dirty="0"/>
              <a:t>)</a:t>
            </a:r>
          </a:p>
          <a:p>
            <a:pPr lvl="1">
              <a:defRPr/>
            </a:pPr>
            <a:r>
              <a:rPr lang="cs-CZ" sz="2400" dirty="0"/>
              <a:t>platí i pro status </a:t>
            </a:r>
            <a:r>
              <a:rPr lang="cs-CZ" sz="2400" b="1" dirty="0"/>
              <a:t>zvlášť zranitelné oběti</a:t>
            </a:r>
            <a:endParaRPr lang="cs-CZ" sz="2400" dirty="0"/>
          </a:p>
          <a:p>
            <a:pPr lvl="1">
              <a:defRPr/>
            </a:pPr>
            <a:r>
              <a:rPr lang="cs-CZ" sz="2400" dirty="0"/>
              <a:t>na postavení oběti </a:t>
            </a:r>
            <a:r>
              <a:rPr lang="cs-CZ" sz="2400" b="1" dirty="0"/>
              <a:t>nemá vliv</a:t>
            </a:r>
            <a:r>
              <a:rPr lang="cs-CZ" sz="2400" dirty="0"/>
              <a:t>, pokud nebyl pachatel zjištěn </a:t>
            </a:r>
            <a:r>
              <a:rPr lang="cs-CZ" sz="2400" b="1" dirty="0"/>
              <a:t>nebo odsouzen </a:t>
            </a:r>
          </a:p>
          <a:p>
            <a:pPr eaLnBrk="1" hangingPunct="1">
              <a:defRPr/>
            </a:pPr>
            <a:r>
              <a:rPr lang="cs-CZ" dirty="0"/>
              <a:t>Zvláštní práva dle zák. č. 45/2013 Sb. (ZOTČ)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odbornou pomoc </a:t>
            </a:r>
            <a:r>
              <a:rPr lang="cs-CZ" sz="2400" dirty="0"/>
              <a:t>(zejména psychologickou, sociální, právní)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informace o probíhajícím řízení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hrozícím nebezpečím</a:t>
            </a:r>
          </a:p>
          <a:p>
            <a:pPr lvl="1" eaLnBrk="1" hangingPunct="1">
              <a:defRPr/>
            </a:pPr>
            <a:r>
              <a:rPr lang="cs-CZ" sz="2400" dirty="0"/>
              <a:t>učinit </a:t>
            </a:r>
            <a:r>
              <a:rPr lang="cs-CZ" sz="2400" b="1" dirty="0"/>
              <a:t>prohlášení o dopadech trestného činu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soukromí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sekundární viktimizací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peněžitou pomoc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A6E6CB-03DF-4410-BD44-13D260C5A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671708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Zúčastněná osoba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Ten, jehož věc nebo část majetku byla zabrána nebo podle návrhu má být zabrána (§ 42 TŘ) 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b="1" dirty="0"/>
              <a:t>být poučen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uplatnit </a:t>
            </a:r>
            <a:r>
              <a:rPr lang="cs-CZ" sz="2400" b="1" dirty="0"/>
              <a:t>opravné prostředky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b="1" dirty="0"/>
              <a:t>být přítomen </a:t>
            </a:r>
            <a:r>
              <a:rPr lang="cs-CZ" sz="2400" dirty="0"/>
              <a:t>v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činit návrhy </a:t>
            </a:r>
            <a:r>
              <a:rPr lang="cs-CZ" sz="2400" dirty="0"/>
              <a:t>při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spisu </a:t>
            </a:r>
            <a:r>
              <a:rPr lang="cs-CZ" sz="2400" dirty="0"/>
              <a:t>a činit si z něj opisy a výpisy</a:t>
            </a:r>
          </a:p>
          <a:p>
            <a:pPr lvl="1" eaLnBrk="1" hangingPunct="1">
              <a:defRPr/>
            </a:pPr>
            <a:r>
              <a:rPr lang="cs-CZ" sz="2400" b="1" dirty="0"/>
              <a:t>zvolit si zmocněnce </a:t>
            </a:r>
            <a:r>
              <a:rPr lang="cs-CZ" sz="2400" dirty="0"/>
              <a:t>(§ 50 TŘ) 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I zúčastněná osoba má právo na spravedlivý proces (II. ÚS 184/17)</a:t>
            </a:r>
          </a:p>
          <a:p>
            <a:pPr lvl="1">
              <a:defRPr/>
            </a:pPr>
            <a:r>
              <a:rPr lang="cs-CZ" sz="2400" dirty="0"/>
              <a:t>včetně práva na projednání věci bez průtahů (</a:t>
            </a:r>
            <a:r>
              <a:rPr lang="en-GB" sz="2400" dirty="0"/>
              <a:t>III. </a:t>
            </a:r>
            <a:r>
              <a:rPr lang="cs-CZ" sz="2400" dirty="0"/>
              <a:t>ÚS 2952/16)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C16BF62-899F-405D-9794-756EEB0E80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407014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Zmocněnec poškozeného či zúčastněné osoby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Společná úprava (§ 50 a násl. TŘ)</a:t>
            </a:r>
          </a:p>
          <a:p>
            <a:pPr lvl="1" eaLnBrk="1" hangingPunct="1">
              <a:defRPr/>
            </a:pPr>
            <a:r>
              <a:rPr lang="cs-CZ" sz="2400" dirty="0"/>
              <a:t>nemusí jím být advokát</a:t>
            </a:r>
          </a:p>
          <a:p>
            <a:pPr lvl="1" eaLnBrk="1" hangingPunct="1">
              <a:defRPr/>
            </a:pPr>
            <a:r>
              <a:rPr lang="cs-CZ" sz="2400" b="1" dirty="0"/>
              <a:t>i právnická osoba</a:t>
            </a:r>
          </a:p>
          <a:p>
            <a:pPr lvl="1" eaLnBrk="1" hangingPunct="1">
              <a:defRPr/>
            </a:pPr>
            <a:r>
              <a:rPr lang="cs-CZ" sz="2400" b="1" dirty="0"/>
              <a:t>zmocněnec poškozeného vyloučen jako svědek </a:t>
            </a:r>
            <a:r>
              <a:rPr lang="cs-CZ" sz="2400" dirty="0"/>
              <a:t>jen pro hlavní líčení či veřejné zasedání, kde vypovídal, ne pro celé řízení (</a:t>
            </a:r>
            <a:r>
              <a:rPr lang="cs-CZ" sz="2400" dirty="0" err="1"/>
              <a:t>Rt</a:t>
            </a:r>
            <a:r>
              <a:rPr lang="cs-CZ" sz="2400" dirty="0"/>
              <a:t> 20/2015) </a:t>
            </a:r>
            <a:endParaRPr lang="cs-CZ" sz="2400" b="1" dirty="0"/>
          </a:p>
          <a:p>
            <a:pPr>
              <a:defRPr/>
            </a:pPr>
            <a:r>
              <a:rPr lang="cs-CZ" dirty="0"/>
              <a:t>Práva</a:t>
            </a:r>
          </a:p>
          <a:p>
            <a:pPr lvl="1">
              <a:defRPr/>
            </a:pPr>
            <a:r>
              <a:rPr lang="cs-CZ" sz="2400" dirty="0"/>
              <a:t>jako zástupce činit návrhy a podávat žádosti či opravné prostředky</a:t>
            </a:r>
          </a:p>
          <a:p>
            <a:pPr lvl="1">
              <a:defRPr/>
            </a:pPr>
            <a:r>
              <a:rPr lang="cs-CZ" sz="2400" dirty="0"/>
              <a:t>účastnit se všech úkonů, jichž se mohou účastnit zastoupení</a:t>
            </a:r>
          </a:p>
          <a:p>
            <a:pPr lvl="1">
              <a:defRPr/>
            </a:pPr>
            <a:r>
              <a:rPr lang="cs-CZ" sz="2400" dirty="0"/>
              <a:t>zásadně se již od zahájení trestního stíhání </a:t>
            </a:r>
            <a:r>
              <a:rPr lang="cs-CZ" sz="2400" b="1" dirty="0"/>
              <a:t>účastnit všech vyšetřovacích úkonů</a:t>
            </a:r>
            <a:r>
              <a:rPr lang="cs-CZ" sz="2400" dirty="0"/>
              <a:t>, jimiž se mají objasnit skutečnosti důležité pro uplatnění práv osob, které zastupují, a jejichž výsledek může být použit jako důkaz před soudem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900" dirty="0"/>
              <a:t>- </a:t>
            </a:r>
            <a:r>
              <a:rPr lang="cs-CZ" sz="1900" b="1" dirty="0"/>
              <a:t>u zúčastněné osoby problém </a:t>
            </a:r>
          </a:p>
          <a:p>
            <a:pPr lvl="1">
              <a:defRPr/>
            </a:pPr>
            <a:r>
              <a:rPr lang="cs-CZ" sz="2400" dirty="0"/>
              <a:t>při výslechu </a:t>
            </a:r>
            <a:r>
              <a:rPr lang="cs-CZ" sz="2400" b="1" dirty="0"/>
              <a:t>klást otázky </a:t>
            </a:r>
            <a:r>
              <a:rPr lang="cs-CZ" sz="2400" dirty="0"/>
              <a:t>a činit námitky proti průběhu úkonu</a:t>
            </a:r>
            <a:endParaRPr lang="cs-CZ" sz="2400" b="1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E9BA7C-4D88-4875-A6B7-446CD0B053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83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C19306-3CBC-44FD-80DE-3518DDC4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Svědci, znalci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594165-EAF1-4756-B43A-622E5C0B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r>
              <a:rPr lang="cs-CZ" dirty="0"/>
              <a:t>svědek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svědečné </a:t>
            </a:r>
            <a:r>
              <a:rPr lang="cs-CZ" sz="2400" dirty="0"/>
              <a:t>(§ 104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odepřít </a:t>
            </a:r>
            <a:r>
              <a:rPr lang="cs-CZ" sz="2400" dirty="0"/>
              <a:t>ve stanovených případech výpověď</a:t>
            </a:r>
            <a:r>
              <a:rPr lang="cs-CZ" sz="2400" b="1" dirty="0"/>
              <a:t> </a:t>
            </a:r>
            <a:r>
              <a:rPr lang="cs-CZ" sz="2400" dirty="0"/>
              <a:t>(§ 100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na informace o nebezpečném obviněném </a:t>
            </a:r>
            <a:r>
              <a:rPr lang="cs-CZ" sz="2400" dirty="0"/>
              <a:t>a odsouzeném (§ 103a TŘ); právo </a:t>
            </a:r>
            <a:r>
              <a:rPr lang="cs-CZ" sz="2400" b="1" dirty="0"/>
              <a:t>žádat o utajení totožnosti </a:t>
            </a:r>
            <a:r>
              <a:rPr lang="cs-CZ" sz="2400" dirty="0"/>
              <a:t>(§ 55 odst. 2 TŘ)</a:t>
            </a:r>
          </a:p>
          <a:p>
            <a:r>
              <a:rPr lang="cs-CZ" dirty="0"/>
              <a:t>znalec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znalečné</a:t>
            </a:r>
            <a:r>
              <a:rPr lang="cs-CZ" sz="2400" dirty="0"/>
              <a:t> (§ 111 TŘ)</a:t>
            </a:r>
          </a:p>
          <a:p>
            <a:pPr lvl="1"/>
            <a:r>
              <a:rPr lang="cs-CZ" sz="2400" dirty="0"/>
              <a:t>další práva slouží toliko ke splnění úkolu - právo účastnit se nutných úkonů, dokonce i činit důkazní návrhy, právo nahlížet do spisu či si jej „zapůjčit“ (§ 107 odst. 1 TŘ)</a:t>
            </a:r>
          </a:p>
          <a:p>
            <a:r>
              <a:rPr lang="cs-CZ" dirty="0"/>
              <a:t>tlumočník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náhradu a odměnu tlumočníka </a:t>
            </a:r>
            <a:r>
              <a:rPr lang="cs-CZ" sz="2400" dirty="0"/>
              <a:t>(§ 30 TŘ)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3C7399E-1232-4275-9E7E-82ECF7597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939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31A65C-F6E7-45D0-A835-1C6981435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B663DF-C93D-41DD-A271-989D6C831C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2B19AD-E161-40B2-83AD-64E6E062E3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9C6CE0-3E30-4FBD-8B45-666E9026B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07F3841-C7F3-42CB-B55F-0D7C4D27FA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DF82FB-3B62-4A0D-B0E8-B6876A532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988</TotalTime>
  <Words>4533</Words>
  <Application>Microsoft Office PowerPoint</Application>
  <PresentationFormat>Širokoúhlá obrazovka</PresentationFormat>
  <Paragraphs>613</Paragraphs>
  <Slides>47</Slides>
  <Notes>35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Prezentace_MU_CZ</vt:lpstr>
      <vt:lpstr>Obviněný, obhájce, poškozený a další osoby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Právo obviněného na obhajobu materiální III</vt:lpstr>
      <vt:lpstr>Limity obhajoby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„Spolupracující podezřelý“</vt:lpstr>
      <vt:lpstr>Instituty favor defensionis</vt:lpstr>
      <vt:lpstr>Právo obviněného na obhajobu formální</vt:lpstr>
      <vt:lpstr>Vznik vztahu obhájce - klient</vt:lpstr>
      <vt:lpstr>Nutná obhajoba dle § 36 TZ</vt:lpstr>
      <vt:lpstr>Nutná obhajoba dle § 36a TZ</vt:lpstr>
      <vt:lpstr>Nutná obhajoba dle ZSM a ZMJS</vt:lpstr>
      <vt:lpstr>Další osoby s obhajovacími právy</vt:lpstr>
      <vt:lpstr>Vztah mezi obhájcem a klientem</vt:lpstr>
      <vt:lpstr>Práva a limity činnosti obhájce</vt:lpstr>
      <vt:lpstr>Zánik povinnosti obhajovat</vt:lpstr>
      <vt:lpstr>„Nouzový“ opatrovník v trestním řízení</vt:lpstr>
      <vt:lpstr>Poškozený</vt:lpstr>
      <vt:lpstr>Poškozený II</vt:lpstr>
      <vt:lpstr>Nároky poškozeného v adhezním řízení</vt:lpstr>
      <vt:lpstr>Uplatnění nároku v adhezím řízení</vt:lpstr>
      <vt:lpstr>Nárok poškozeného</vt:lpstr>
      <vt:lpstr>Náhrada nákladů poškozeného (§ 154 odst. 2)</vt:lpstr>
      <vt:lpstr>Poškozený III</vt:lpstr>
      <vt:lpstr>Trestní stíhání se souhlasem poškozeného</vt:lpstr>
      <vt:lpstr>Nároky na souhlas poškozeného</vt:lpstr>
      <vt:lpstr>Kdy je souhlas irelevantní (§ 163a TŘ)</vt:lpstr>
      <vt:lpstr>Bezplatné zastupování poškozeného</vt:lpstr>
      <vt:lpstr>Zajištění nároku poškozeného - § 47 TŘ</vt:lpstr>
      <vt:lpstr>Zajištění nároku poškozeného - § 47 TŘ</vt:lpstr>
      <vt:lpstr>Oběť </vt:lpstr>
      <vt:lpstr>Zvlášť zranitelná oběť I.</vt:lpstr>
      <vt:lpstr>Zvlášť zranitelná oběť II.</vt:lpstr>
      <vt:lpstr>Práva oběti </vt:lpstr>
      <vt:lpstr>Zúčastněná osoba </vt:lpstr>
      <vt:lpstr>Zmocněnec poškozeného či zúčastněné osoby</vt:lpstr>
      <vt:lpstr>Svědci, znalci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Jan Provaznik</cp:lastModifiedBy>
  <cp:revision>71</cp:revision>
  <cp:lastPrinted>1601-01-01T00:00:00Z</cp:lastPrinted>
  <dcterms:created xsi:type="dcterms:W3CDTF">2019-03-13T18:53:26Z</dcterms:created>
  <dcterms:modified xsi:type="dcterms:W3CDTF">2024-03-28T10:35:19Z</dcterms:modified>
</cp:coreProperties>
</file>