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74" r:id="rId2"/>
    <p:sldId id="275" r:id="rId3"/>
    <p:sldId id="276" r:id="rId4"/>
    <p:sldId id="277" r:id="rId5"/>
    <p:sldId id="278" r:id="rId6"/>
    <p:sldId id="279" r:id="rId7"/>
    <p:sldId id="286" r:id="rId8"/>
    <p:sldId id="280" r:id="rId9"/>
    <p:sldId id="281" r:id="rId10"/>
    <p:sldId id="287" r:id="rId11"/>
    <p:sldId id="282" r:id="rId12"/>
    <p:sldId id="283" r:id="rId13"/>
    <p:sldId id="284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33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02279F-AAF5-4C0E-BA35-8ED268D5B2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F2145-1A16-4E63-B460-4DFA12EE623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02B49E-2075-42A7-813A-A0D7FF2227A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90DCA7-644D-49D9-A255-C501BC54E3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57DB65-3FCF-4138-AEB2-A4139422CCF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B2C48-794B-4913-B5D7-AC1D17A26A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E61D89-4CB3-405A-92B5-1BF5AAE78AE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249863-680D-4BE0-B218-161CF9C88D5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BD0508-F584-4DA5-AED9-CF4F0B9236A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8811DD-9193-4ECE-962B-45A09E956D3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pPr>
              <a:defRPr/>
            </a:pPr>
            <a:fld id="{4D4CC282-28A6-4D92-8382-B79544CC638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752047D5-86A3-4894-BF96-8F76FDE98B9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endParaRPr lang="cs-CZ" sz="2800" cap="none" dirty="0">
              <a:solidFill>
                <a:schemeClr val="tx1"/>
              </a:solidFill>
              <a:effectLst>
                <a:reflection blurRad="12000" stA="25000" endPos="49000" dist="5000" dir="5400000" sy="-100000" algn="bl" rotWithShape="0"/>
              </a:effectLst>
              <a:latin typeface="+mn-lt"/>
            </a:endParaRP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8280920" cy="1487413"/>
          </a:xfrm>
        </p:spPr>
        <p:txBody>
          <a:bodyPr>
            <a:noAutofit/>
          </a:bodyPr>
          <a:lstStyle/>
          <a:p>
            <a:pPr algn="ctr"/>
            <a:r>
              <a:rPr lang="cs-CZ" sz="44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Dokazování v trestním řízení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4965878"/>
            <a:ext cx="6400800" cy="76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Fenyk,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 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2735760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8662CD-2716-7707-3CEE-571C56268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8389"/>
            <a:ext cx="8229600" cy="735360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Nesporné</a:t>
            </a:r>
            <a:r>
              <a:rPr lang="cs-CZ" sz="3600" dirty="0"/>
              <a:t> skutečnosti?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02E7AF-F763-C99E-A8FD-468074D14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114800"/>
          </a:xfrm>
        </p:spPr>
        <p:txBody>
          <a:bodyPr>
            <a:noAutofit/>
          </a:bodyPr>
          <a:lstStyle/>
          <a:p>
            <a:pPr algn="just"/>
            <a:r>
              <a:rPr lang="cs-CZ" sz="2000" b="1" i="0" dirty="0">
                <a:solidFill>
                  <a:schemeClr val="accent4"/>
                </a:solidFill>
                <a:effectLst/>
                <a:latin typeface="+mj-lt"/>
              </a:rPr>
              <a:t>Nesporné skutečnosti ve zkráceném přípravném řízení </a:t>
            </a:r>
            <a:r>
              <a:rPr lang="cs-CZ" sz="2000" b="1" i="0" dirty="0">
                <a:effectLst/>
                <a:latin typeface="+mj-lt"/>
              </a:rPr>
              <a:t>(</a:t>
            </a:r>
            <a:r>
              <a:rPr lang="cs-CZ" sz="2000" b="0" i="0" dirty="0">
                <a:effectLst/>
                <a:latin typeface="+mj-lt"/>
              </a:rPr>
              <a:t>zákonem č. 265/2001 Sb. od 1. 1. 2002 vytvořen institut nesporných skutečností </a:t>
            </a:r>
            <a:r>
              <a:rPr lang="cs-CZ" sz="2000" b="1" i="0" dirty="0">
                <a:effectLst/>
                <a:latin typeface="+mj-lt"/>
              </a:rPr>
              <a:t>ve zjednodušeném řízení konaném před samosoudcem po zkráceném přípravném řízení.</a:t>
            </a:r>
            <a:r>
              <a:rPr lang="cs-CZ" sz="2000" b="0" i="0" dirty="0">
                <a:effectLst/>
                <a:latin typeface="+mj-lt"/>
              </a:rPr>
              <a:t>)</a:t>
            </a:r>
            <a:endParaRPr lang="cs-CZ" sz="2000" b="1" i="0" dirty="0">
              <a:effectLst/>
              <a:latin typeface="+mj-lt"/>
            </a:endParaRPr>
          </a:p>
          <a:p>
            <a:pPr algn="just"/>
            <a:endParaRPr lang="cs-CZ" sz="2000" b="1" i="0" dirty="0">
              <a:effectLst/>
              <a:latin typeface="+mj-lt"/>
            </a:endParaRPr>
          </a:p>
          <a:p>
            <a:pPr algn="just"/>
            <a:r>
              <a:rPr lang="cs-CZ" sz="2000" i="0" dirty="0">
                <a:effectLst/>
                <a:latin typeface="+mj-lt"/>
              </a:rPr>
              <a:t>Novelizací trestního řádu provedené zákonem č. 333/2020 Sb. byl institut nesporných skutečností s účinností od 1. 10. 2020 zakotven do </a:t>
            </a:r>
            <a:r>
              <a:rPr lang="cs-CZ" sz="2000" i="0" dirty="0" err="1">
                <a:effectLst/>
                <a:latin typeface="+mj-lt"/>
              </a:rPr>
              <a:t>ust</a:t>
            </a:r>
            <a:r>
              <a:rPr lang="cs-CZ" sz="2000" i="0" dirty="0">
                <a:effectLst/>
                <a:latin typeface="+mj-lt"/>
              </a:rPr>
              <a:t>. § 196 a 206a </a:t>
            </a:r>
            <a:r>
              <a:rPr lang="cs-CZ" sz="2000" i="0" dirty="0" err="1">
                <a:effectLst/>
                <a:latin typeface="+mj-lt"/>
              </a:rPr>
              <a:t>tr</a:t>
            </a:r>
            <a:r>
              <a:rPr lang="cs-CZ" sz="2000" i="0" dirty="0">
                <a:effectLst/>
                <a:latin typeface="+mj-lt"/>
              </a:rPr>
              <a:t>. řádu. </a:t>
            </a:r>
          </a:p>
          <a:p>
            <a:pPr algn="just"/>
            <a:endParaRPr lang="cs-CZ" sz="2000" dirty="0">
              <a:latin typeface="+mj-lt"/>
            </a:endParaRPr>
          </a:p>
          <a:p>
            <a:pPr algn="just"/>
            <a:r>
              <a:rPr lang="cs-CZ" sz="2000" b="0" i="0" dirty="0">
                <a:effectLst/>
                <a:latin typeface="+mj-lt"/>
              </a:rPr>
              <a:t>Podle § 196 odst. 2 písm. d) </a:t>
            </a:r>
            <a:r>
              <a:rPr lang="cs-CZ" sz="2000" b="0" i="0" dirty="0" err="1">
                <a:effectLst/>
                <a:latin typeface="+mj-lt"/>
              </a:rPr>
              <a:t>tr</a:t>
            </a:r>
            <a:r>
              <a:rPr lang="cs-CZ" sz="2000" b="0" i="0" dirty="0">
                <a:effectLst/>
                <a:latin typeface="+mj-lt"/>
              </a:rPr>
              <a:t>. řádu předseda senátu spolu s doručením opisu obžaloby upozorňuje </a:t>
            </a:r>
            <a:r>
              <a:rPr lang="cs-CZ" sz="2000" b="0" i="0" dirty="0">
                <a:solidFill>
                  <a:schemeClr val="accent4"/>
                </a:solidFill>
                <a:effectLst/>
                <a:latin typeface="+mj-lt"/>
              </a:rPr>
              <a:t>obžalovaného, že má právo </a:t>
            </a:r>
            <a:r>
              <a:rPr lang="cs-CZ" sz="2000" b="0" i="0" dirty="0">
                <a:effectLst/>
                <a:latin typeface="+mj-lt"/>
              </a:rPr>
              <a:t>v jím stanovené lhůtě uvést, </a:t>
            </a:r>
            <a:r>
              <a:rPr lang="cs-CZ" sz="2000" b="0" i="0" dirty="0">
                <a:solidFill>
                  <a:schemeClr val="accent4"/>
                </a:solidFill>
                <a:effectLst/>
                <a:latin typeface="+mj-lt"/>
              </a:rPr>
              <a:t>které skutečnosti uvedené v obžalobě považuje za nesporné. </a:t>
            </a:r>
          </a:p>
          <a:p>
            <a:pPr algn="just"/>
            <a:endParaRPr lang="cs-CZ" sz="2000" dirty="0">
              <a:solidFill>
                <a:schemeClr val="accent4"/>
              </a:solidFill>
              <a:latin typeface="+mj-lt"/>
            </a:endParaRPr>
          </a:p>
          <a:p>
            <a:pPr algn="just"/>
            <a:r>
              <a:rPr lang="cs-CZ" sz="2000" dirty="0">
                <a:solidFill>
                  <a:schemeClr val="accent4"/>
                </a:solidFill>
                <a:latin typeface="+mj-lt"/>
              </a:rPr>
              <a:t>Zvýhodnění státního zástupce?</a:t>
            </a:r>
          </a:p>
        </p:txBody>
      </p:sp>
    </p:spTree>
    <p:extLst>
      <p:ext uri="{BB962C8B-B14F-4D97-AF65-F5344CB8AC3E}">
        <p14:creationId xmlns:p14="http://schemas.microsoft.com/office/powerpoint/2010/main" val="1860441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836712"/>
            <a:ext cx="7543800" cy="89217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/>
              <a:t>Rozdělení důkazů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800100" y="1748250"/>
            <a:ext cx="7543800" cy="4687888"/>
          </a:xfrm>
        </p:spPr>
        <p:txBody>
          <a:bodyPr>
            <a:normAutofit/>
          </a:bodyPr>
          <a:lstStyle/>
          <a:p>
            <a:pPr marL="609600" indent="-609600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cs-CZ" sz="2000" b="1" dirty="0"/>
              <a:t>Podle vztahu k předmětu řízení: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2000" b="1" dirty="0">
                <a:solidFill>
                  <a:srgbClr val="FFFF00"/>
                </a:solidFill>
              </a:rPr>
              <a:t>Usvědčující 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2000" b="1" dirty="0">
                <a:solidFill>
                  <a:srgbClr val="FFFF00"/>
                </a:solidFill>
              </a:rPr>
              <a:t>Ospravedlňující</a:t>
            </a:r>
          </a:p>
          <a:p>
            <a:pPr marL="609600" indent="-609600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cs-CZ" sz="2000" b="1" dirty="0"/>
              <a:t>Podle pramene: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2000" b="1" dirty="0">
                <a:solidFill>
                  <a:srgbClr val="FFFF00"/>
                </a:solidFill>
              </a:rPr>
              <a:t>Původní</a:t>
            </a:r>
            <a:r>
              <a:rPr lang="cs-CZ" sz="2000" dirty="0"/>
              <a:t> (bezprostřední – přímý vjem svědka, video z ohledání místa činu, originál smlouvy)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2000" b="1" dirty="0">
                <a:solidFill>
                  <a:srgbClr val="FFFF00"/>
                </a:solidFill>
              </a:rPr>
              <a:t>Odvozené</a:t>
            </a:r>
            <a:r>
              <a:rPr lang="cs-CZ" sz="2000" dirty="0"/>
              <a:t> (zprostředkované – z doslechu, atd.)</a:t>
            </a:r>
          </a:p>
          <a:p>
            <a:pPr marL="609600" indent="-609600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cs-CZ" sz="2000" b="1" dirty="0"/>
              <a:t>Podle vztahu k dokazované skutečnosti: 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2000" b="1" dirty="0">
                <a:solidFill>
                  <a:srgbClr val="FFFF00"/>
                </a:solidFill>
              </a:rPr>
              <a:t>Přímé</a:t>
            </a:r>
            <a:r>
              <a:rPr lang="cs-CZ" sz="2000" dirty="0"/>
              <a:t> (prosté – dokazuje přímo vinu nebo nevinu, jako hlavní skutečnost)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2000" b="1" dirty="0">
                <a:solidFill>
                  <a:srgbClr val="FFFF00"/>
                </a:solidFill>
              </a:rPr>
              <a:t>Nepřímé</a:t>
            </a:r>
            <a:r>
              <a:rPr lang="cs-CZ" sz="2000" dirty="0"/>
              <a:t> (složené – lze z nich dovodit hlavní skutečnost, uzavřený řetěz)</a:t>
            </a:r>
          </a:p>
        </p:txBody>
      </p:sp>
    </p:spTree>
    <p:extLst>
      <p:ext uri="{BB962C8B-B14F-4D97-AF65-F5344CB8AC3E}">
        <p14:creationId xmlns:p14="http://schemas.microsoft.com/office/powerpoint/2010/main" val="2328440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3600" dirty="0"/>
            </a:br>
            <a:br>
              <a:rPr lang="cs-CZ" sz="3600" dirty="0"/>
            </a:br>
            <a:r>
              <a:rPr lang="cs-CZ" sz="4000" dirty="0"/>
              <a:t>Rozvržení dokazování do různých stádií trestního řízení - obecně 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09600" indent="-609600" algn="ju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2200" b="1" dirty="0">
                <a:solidFill>
                  <a:srgbClr val="FF9933"/>
                </a:solidFill>
              </a:rPr>
              <a:t>Dokazování v přípravném řízení: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dirty="0"/>
              <a:t>Dokazování v průběhu prověřování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dirty="0"/>
              <a:t>Dokazování ve vyšetřování a rozšířeném vyšetřování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dirty="0"/>
              <a:t>Dokazování ve zkráceném řízení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dirty="0"/>
              <a:t>Dokazování ve vazebním zasedání</a:t>
            </a: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None/>
            </a:pPr>
            <a:endParaRPr lang="cs-CZ" sz="2200" b="1" dirty="0">
              <a:solidFill>
                <a:srgbClr val="FF9933"/>
              </a:solidFill>
            </a:endParaRP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AutoNum type="arabicPeriod" startAt="2"/>
            </a:pPr>
            <a:r>
              <a:rPr lang="cs-CZ" sz="2200" b="1" dirty="0">
                <a:solidFill>
                  <a:srgbClr val="FF9933"/>
                </a:solidFill>
              </a:rPr>
              <a:t>Dokazování v řízení před soudem: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dirty="0"/>
              <a:t>Dokazování při předběžném projednání obžaloby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dirty="0"/>
              <a:t>Dokazování při hlavním líčení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dirty="0"/>
              <a:t>Dokazování v odvolacím řízení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dirty="0"/>
              <a:t>Dokazování ve veřejném a neveřejném zasedání 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2200" dirty="0"/>
              <a:t>Dokazování v řízení o mimořádných opravných prostředcích </a:t>
            </a:r>
          </a:p>
          <a:p>
            <a:pPr marL="542925" lvl="1" indent="0" algn="just">
              <a:lnSpc>
                <a:spcPct val="90000"/>
              </a:lnSpc>
              <a:buNone/>
            </a:pPr>
            <a:r>
              <a:rPr lang="cs-CZ" sz="2200" dirty="0">
                <a:solidFill>
                  <a:srgbClr val="FFC000"/>
                </a:solidFill>
              </a:rPr>
              <a:t>Podrobnosti budou probrány až v rámci výuky o stadiích trestního řízení. 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3702058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2960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/>
              <a:t>Jednotlivé důkazní prostředky v trestním řádu – demonstrativní výčet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229600" cy="4521621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cs-CZ" sz="1800" b="1" dirty="0">
                <a:solidFill>
                  <a:srgbClr val="FF9933"/>
                </a:solidFill>
              </a:rPr>
              <a:t>Výpověď obviněného</a:t>
            </a:r>
            <a:r>
              <a:rPr lang="cs-CZ" sz="1800" dirty="0"/>
              <a:t> (§ 90 - § 95) práva obviněného - poučení, právo nevypovídat, právo na obhajobu, doznání není cílem procesu, ale „ jen“ polehčující okolnost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800" b="1" dirty="0">
                <a:solidFill>
                  <a:srgbClr val="FF9933"/>
                </a:solidFill>
              </a:rPr>
              <a:t>Výslech svědka</a:t>
            </a:r>
            <a:r>
              <a:rPr lang="cs-CZ" sz="1800" dirty="0"/>
              <a:t> (§ 97 - § 104) poučení, právo odepřít výpověď, zákaz výpovědi (utaj. </a:t>
            </a:r>
            <a:r>
              <a:rPr lang="cs-CZ" sz="1800" dirty="0" err="1"/>
              <a:t>infor</a:t>
            </a:r>
            <a:r>
              <a:rPr lang="cs-CZ" sz="1800" dirty="0"/>
              <a:t>., mlčenlivost), šetření osoby svědka (výpověď dítěte mladšího 18 let – </a:t>
            </a:r>
            <a:r>
              <a:rPr lang="cs-CZ" sz="1800" dirty="0" err="1"/>
              <a:t>duš</a:t>
            </a:r>
            <a:r>
              <a:rPr lang="cs-CZ" sz="1800" dirty="0"/>
              <a:t>. a mravní vývoj – OSPOD nebo rodič , úkon neopakovat – sekundární viktimizace) křivá výpověď – následek TČ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800" b="1" dirty="0">
                <a:solidFill>
                  <a:srgbClr val="FF9933"/>
                </a:solidFill>
              </a:rPr>
              <a:t>Znalecký posudek</a:t>
            </a:r>
            <a:r>
              <a:rPr lang="cs-CZ" sz="1800" dirty="0"/>
              <a:t> (§ 105 - § 111) je potřeba odborné znalosti, ( odborné vyjádření x ZP) seznam znalců, znalec ad hoc, znalecký ústav ( výjimečně, zvlášť obtížné případy), znalec nesmí hodnotit důkazy, někdy musí být přibráni znalci dva (prohlídka a pitva mrtvoly),  nepravdivý znalecký posudek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800" b="1" dirty="0">
                <a:solidFill>
                  <a:srgbClr val="FF9933"/>
                </a:solidFill>
              </a:rPr>
              <a:t>Věcné a listinné důkazy</a:t>
            </a:r>
            <a:r>
              <a:rPr lang="cs-CZ" sz="1800" dirty="0"/>
              <a:t> (§ 112) nemají nahrazovat výpovědi osob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800" b="1" dirty="0">
                <a:solidFill>
                  <a:srgbClr val="FF9933"/>
                </a:solidFill>
              </a:rPr>
              <a:t>Ohledání</a:t>
            </a:r>
            <a:r>
              <a:rPr lang="cs-CZ" sz="1800" dirty="0"/>
              <a:t> (§ 113 - § 118) osoby, věci, místa činu…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algn="just">
              <a:buFont typeface="Wingdings" pitchFamily="2" charset="2"/>
              <a:buChar char="Ø"/>
            </a:pPr>
            <a:r>
              <a:rPr lang="cs-CZ" sz="1800" b="1" dirty="0">
                <a:solidFill>
                  <a:srgbClr val="FFC000"/>
                </a:solidFill>
              </a:rPr>
              <a:t>Za důkaz může sloužit vše</a:t>
            </a:r>
            <a:r>
              <a:rPr lang="cs-CZ" sz="1800" dirty="0"/>
              <a:t>? ( kriminalistické metody, elektronické důkazy….)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800" dirty="0"/>
              <a:t>Nepřípustný důkaz? ( zpravidla není v trestním řádu výslovně uvedeno, závisí zpravidla na soudci, jak důkaz posoudí, ale jsou výjimky -§ 89 odst. 3 </a:t>
            </a:r>
            <a:r>
              <a:rPr lang="cs-CZ" sz="1800" dirty="0" err="1"/>
              <a:t>tr.ř</a:t>
            </a:r>
            <a:r>
              <a:rPr lang="cs-CZ" sz="1800" dirty="0"/>
              <a:t>. )</a:t>
            </a:r>
          </a:p>
        </p:txBody>
      </p:sp>
    </p:spTree>
    <p:extLst>
      <p:ext uri="{BB962C8B-B14F-4D97-AF65-F5344CB8AC3E}">
        <p14:creationId xmlns:p14="http://schemas.microsoft.com/office/powerpoint/2010/main" val="1304683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692696"/>
            <a:ext cx="7543800" cy="684212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Vývoj dokazování v českých zemích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000" dirty="0"/>
              <a:t>Ve středověkém českém trestním právu byly důkazy označovány jako prostředky </a:t>
            </a:r>
            <a:r>
              <a:rPr lang="cs-CZ" sz="2000" dirty="0">
                <a:solidFill>
                  <a:srgbClr val="FFC000"/>
                </a:solidFill>
              </a:rPr>
              <a:t>průvodní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000" dirty="0"/>
              <a:t>Teorie o důkazech byla označována jako</a:t>
            </a:r>
            <a:r>
              <a:rPr lang="cs-CZ" sz="2000" dirty="0">
                <a:solidFill>
                  <a:srgbClr val="FF9966"/>
                </a:solidFill>
              </a:rPr>
              <a:t> </a:t>
            </a:r>
            <a:r>
              <a:rPr lang="cs-CZ" sz="2000" dirty="0">
                <a:solidFill>
                  <a:srgbClr val="FFC000"/>
                </a:solidFill>
              </a:rPr>
              <a:t>zákonná teorie průvodní </a:t>
            </a:r>
            <a:r>
              <a:rPr lang="cs-CZ" sz="2000" dirty="0"/>
              <a:t>(‚ soudce mohl uznat  vinu jen, když byly založena na přesně stanovených důkazech, nebo naopak musel zprostit, když určité předepsané důkazy nebyly provedeny (velký tlak na doznání obviněného) 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/>
              <a:t>Vzniká</a:t>
            </a:r>
            <a:r>
              <a:rPr lang="cs-CZ" sz="2000" dirty="0">
                <a:solidFill>
                  <a:srgbClr val="FF9966"/>
                </a:solidFill>
              </a:rPr>
              <a:t> </a:t>
            </a:r>
            <a:r>
              <a:rPr lang="cs-CZ" sz="2000" dirty="0">
                <a:solidFill>
                  <a:srgbClr val="FFC000"/>
                </a:solidFill>
              </a:rPr>
              <a:t>zásada volného hodnocení důkazů a materiální pravdy 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>
                <a:solidFill>
                  <a:srgbClr val="92D050"/>
                </a:solidFill>
              </a:rPr>
              <a:t>Dokazování jako rekonstrukce skutkového stavu </a:t>
            </a:r>
          </a:p>
          <a:p>
            <a:pPr>
              <a:buFont typeface="Wingdings" pitchFamily="2" charset="2"/>
              <a:buChar char="Ø"/>
            </a:pPr>
            <a:endParaRPr lang="cs-CZ" sz="19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409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8264277" cy="158417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/>
              <a:t>Základní zásady dokazování v současném trestním právu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2000" dirty="0"/>
              <a:t>Zásada </a:t>
            </a:r>
            <a:r>
              <a:rPr lang="cs-CZ" sz="2000" dirty="0">
                <a:solidFill>
                  <a:srgbClr val="FFC000"/>
                </a:solidFill>
              </a:rPr>
              <a:t>materiální pravdy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000" dirty="0"/>
              <a:t>Zásada oficiality 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000" dirty="0"/>
              <a:t>Zásada vyhledávací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000" dirty="0"/>
              <a:t>Zásada presumpce neviny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000" dirty="0">
                <a:solidFill>
                  <a:srgbClr val="FFC000"/>
                </a:solidFill>
              </a:rPr>
              <a:t>Zásada volného hodnocení důkazů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000" dirty="0"/>
              <a:t>Zásada přiměřenosti a zdrženlivosti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000" dirty="0"/>
              <a:t>Zásada kontradiktorního řízení, 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000" dirty="0"/>
              <a:t>Zásada veřejnosti ( před soudem)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000" dirty="0"/>
              <a:t>Zásada bezprostřednosti ( před soudem)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000" dirty="0"/>
              <a:t>Zásada ústnosti ( před soudem)…</a:t>
            </a:r>
          </a:p>
          <a:p>
            <a:pPr algn="just">
              <a:buFont typeface="Wingdings" pitchFamily="2" charset="2"/>
              <a:buNone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634499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048253" cy="892175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2000" dirty="0">
                <a:solidFill>
                  <a:schemeClr val="accent1"/>
                </a:solidFill>
              </a:rPr>
            </a:br>
            <a:r>
              <a:rPr lang="cs-CZ" sz="4000" dirty="0"/>
              <a:t> Pojmy důkazního práva 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2000" dirty="0">
                <a:solidFill>
                  <a:srgbClr val="FF9966"/>
                </a:solidFill>
              </a:rPr>
              <a:t>Pojem důkazní právo</a:t>
            </a:r>
            <a:r>
              <a:rPr lang="cs-CZ" sz="2000" dirty="0"/>
              <a:t> (souhrn pravidel a předpisů)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000" dirty="0">
                <a:solidFill>
                  <a:srgbClr val="FF9966"/>
                </a:solidFill>
              </a:rPr>
              <a:t>Důkazní prostředek</a:t>
            </a:r>
            <a:r>
              <a:rPr lang="cs-CZ" sz="2000" dirty="0"/>
              <a:t> (zdroj)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000" dirty="0">
                <a:solidFill>
                  <a:srgbClr val="FF9966"/>
                </a:solidFill>
              </a:rPr>
              <a:t>Důkaz</a:t>
            </a:r>
            <a:r>
              <a:rPr lang="cs-CZ" sz="2000" dirty="0"/>
              <a:t> (informace)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000" dirty="0">
                <a:solidFill>
                  <a:srgbClr val="FF9966"/>
                </a:solidFill>
              </a:rPr>
              <a:t>Předmět důkazu</a:t>
            </a:r>
            <a:r>
              <a:rPr lang="cs-CZ" sz="2000" dirty="0"/>
              <a:t> (okolnost, jež má být zjištěna)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000" dirty="0">
                <a:solidFill>
                  <a:srgbClr val="FF9966"/>
                </a:solidFill>
              </a:rPr>
              <a:t>Vyhledávání důkazu</a:t>
            </a:r>
            <a:r>
              <a:rPr lang="cs-CZ" sz="2000" dirty="0"/>
              <a:t> (opatření, zajištění)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000" dirty="0">
                <a:solidFill>
                  <a:srgbClr val="FF9966"/>
                </a:solidFill>
              </a:rPr>
              <a:t>Provádění důkazu</a:t>
            </a:r>
            <a:r>
              <a:rPr lang="cs-CZ" sz="2000" dirty="0"/>
              <a:t> (zjištění předmětu důkazu)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000" dirty="0">
                <a:solidFill>
                  <a:srgbClr val="FF9966"/>
                </a:solidFill>
              </a:rPr>
              <a:t>Hodnocení důkazu</a:t>
            </a:r>
            <a:r>
              <a:rPr lang="cs-CZ" sz="2000" dirty="0"/>
              <a:t> (rozumový a myšlenkový postup – </a:t>
            </a:r>
            <a:r>
              <a:rPr lang="cs-CZ" sz="2000" dirty="0">
                <a:solidFill>
                  <a:srgbClr val="FFC000"/>
                </a:solidFill>
              </a:rPr>
              <a:t>závažnost/ zákonnost/ věrohodnost)</a:t>
            </a:r>
          </a:p>
          <a:p>
            <a:pPr algn="just">
              <a:buFont typeface="Wingdings" pitchFamily="2" charset="2"/>
              <a:buChar char="Ø"/>
            </a:pPr>
            <a:endParaRPr lang="cs-CZ" sz="19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412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692696"/>
            <a:ext cx="7543800" cy="892175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2000" dirty="0">
                <a:solidFill>
                  <a:schemeClr val="accent1"/>
                </a:solidFill>
              </a:rPr>
            </a:br>
            <a:r>
              <a:rPr lang="cs-CZ" sz="4000" dirty="0"/>
              <a:t> Co je účelem dokazování?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C000"/>
                </a:solidFill>
              </a:rPr>
              <a:t>Rekonstruovat</a:t>
            </a:r>
            <a:r>
              <a:rPr lang="cs-CZ" sz="2000" dirty="0"/>
              <a:t> skutečnost z minulosti tak, aby poznání této skutečnosti bylo jejím správným odrazem.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000" dirty="0"/>
              <a:t>Zjistit pravdu, tedy takový stav, který co </a:t>
            </a:r>
            <a:r>
              <a:rPr lang="cs-CZ" sz="2000" b="1" dirty="0">
                <a:solidFill>
                  <a:srgbClr val="FFC000"/>
                </a:solidFill>
              </a:rPr>
              <a:t>nejvíc odpovídá skutečnosti</a:t>
            </a:r>
            <a:r>
              <a:rPr lang="cs-CZ" sz="2000" dirty="0"/>
              <a:t>; jen toto zjištění může být základem spravedlivého a přesvědčivého rozhodnutí.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000" dirty="0"/>
              <a:t>Dokázána musí být </a:t>
            </a:r>
            <a:r>
              <a:rPr lang="cs-CZ" sz="2000" b="1" dirty="0">
                <a:solidFill>
                  <a:srgbClr val="FFC000"/>
                </a:solidFill>
              </a:rPr>
              <a:t>vždy vina</a:t>
            </a:r>
            <a:r>
              <a:rPr lang="cs-CZ" sz="2000" dirty="0"/>
              <a:t>, pouhé nevyvrácené podezření k odsouzení nestačí (in </a:t>
            </a:r>
            <a:r>
              <a:rPr lang="cs-CZ" sz="2000" dirty="0" err="1"/>
              <a:t>dubio</a:t>
            </a:r>
            <a:r>
              <a:rPr lang="cs-CZ" sz="2000" dirty="0"/>
              <a:t> pro </a:t>
            </a:r>
            <a:r>
              <a:rPr lang="cs-CZ" sz="2000" dirty="0" err="1"/>
              <a:t>reo</a:t>
            </a:r>
            <a:r>
              <a:rPr lang="cs-CZ" sz="2000" dirty="0"/>
              <a:t> – při skutkových pochybnostech ve prospěch obviněného), přičemž vina musí být založena pouze na skutkových zjištěních.</a:t>
            </a:r>
          </a:p>
        </p:txBody>
      </p:sp>
    </p:spTree>
    <p:extLst>
      <p:ext uri="{BB962C8B-B14F-4D97-AF65-F5344CB8AC3E}">
        <p14:creationId xmlns:p14="http://schemas.microsoft.com/office/powerpoint/2010/main" val="607870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836712"/>
            <a:ext cx="7543800" cy="892175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3600" dirty="0"/>
            </a:br>
            <a:r>
              <a:rPr lang="cs-CZ" sz="4000" dirty="0"/>
              <a:t> Jak je to v trestním řízení s důkazním břemenem ?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6488"/>
            <a:ext cx="8229600" cy="4114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000" dirty="0"/>
          </a:p>
          <a:p>
            <a:pPr algn="just">
              <a:buFont typeface="Wingdings" pitchFamily="2" charset="2"/>
              <a:buChar char="Ø"/>
            </a:pPr>
            <a:r>
              <a:rPr lang="cs-CZ" sz="2000" dirty="0"/>
              <a:t>OČTŘ musí mít faktický a právní zájem na zjištění skutkového stavu – materiální pravda (osvícená inkvizice) – </a:t>
            </a:r>
            <a:r>
              <a:rPr lang="cs-CZ" sz="2000" dirty="0">
                <a:solidFill>
                  <a:srgbClr val="FFC000"/>
                </a:solidFill>
              </a:rPr>
              <a:t>materiální důkazní břemeno státního zástupce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000" dirty="0"/>
              <a:t>Obviněný nemusí dokazovat svou nevinu (presumpce neviny) zásada </a:t>
            </a:r>
            <a:r>
              <a:rPr lang="cs-CZ" sz="2000" dirty="0" err="1"/>
              <a:t>nemo</a:t>
            </a:r>
            <a:r>
              <a:rPr lang="cs-CZ" sz="2000" dirty="0"/>
              <a:t> </a:t>
            </a:r>
            <a:r>
              <a:rPr lang="cs-CZ" sz="2000" dirty="0" err="1"/>
              <a:t>tenetur</a:t>
            </a:r>
            <a:r>
              <a:rPr lang="cs-CZ" sz="2000" dirty="0"/>
              <a:t> – nesmí být nucen aby nevinu dokazoval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000" dirty="0">
                <a:solidFill>
                  <a:srgbClr val="FFC000"/>
                </a:solidFill>
              </a:rPr>
              <a:t>Formální důkazní břemeno </a:t>
            </a:r>
            <a:r>
              <a:rPr lang="cs-CZ" sz="2000" dirty="0"/>
              <a:t>v cizích úpravách (rozdělení důkazního břemene mezi strany v závislosti na dokazované skutečnosti, přenášení důkazního břemene mezi stranami, </a:t>
            </a:r>
            <a:r>
              <a:rPr lang="cs-CZ" sz="2000" dirty="0" err="1"/>
              <a:t>burden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going</a:t>
            </a:r>
            <a:r>
              <a:rPr lang="cs-CZ" sz="2000" dirty="0"/>
              <a:t> forward, </a:t>
            </a:r>
            <a:r>
              <a:rPr lang="cs-CZ" sz="2000" dirty="0" err="1"/>
              <a:t>burden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persuasion</a:t>
            </a:r>
            <a:r>
              <a:rPr lang="cs-CZ" sz="2000" dirty="0"/>
              <a:t>, </a:t>
            </a:r>
            <a:r>
              <a:rPr lang="cs-CZ" sz="2000" dirty="0" err="1"/>
              <a:t>burden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producing</a:t>
            </a:r>
            <a:r>
              <a:rPr lang="cs-CZ" sz="2000" dirty="0"/>
              <a:t> evidence, </a:t>
            </a:r>
            <a:r>
              <a:rPr lang="cs-CZ" sz="2000" dirty="0" err="1"/>
              <a:t>burden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proof</a:t>
            </a:r>
            <a:r>
              <a:rPr lang="cs-CZ" sz="2000" dirty="0"/>
              <a:t>, </a:t>
            </a:r>
            <a:r>
              <a:rPr lang="cs-CZ" sz="2000" dirty="0" err="1"/>
              <a:t>burden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establishing</a:t>
            </a:r>
            <a:r>
              <a:rPr lang="cs-CZ" sz="2000" dirty="0"/>
              <a:t>, atd.)</a:t>
            </a:r>
          </a:p>
        </p:txBody>
      </p:sp>
    </p:spTree>
    <p:extLst>
      <p:ext uri="{BB962C8B-B14F-4D97-AF65-F5344CB8AC3E}">
        <p14:creationId xmlns:p14="http://schemas.microsoft.com/office/powerpoint/2010/main" val="2938339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Hodnocení důkazů - vnitřní přesvědčení OČTŘ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47260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1600" b="1" dirty="0">
                <a:solidFill>
                  <a:srgbClr val="FFC000"/>
                </a:solidFill>
              </a:rPr>
              <a:t>Primárním korektivem přílišné volnosti</a:t>
            </a:r>
            <a:r>
              <a:rPr lang="cs-CZ" sz="1600" b="1" dirty="0"/>
              <a:t>, resp. přílišné volnosti (libovůle, svévole) je zásada materiální pravdy, která vyjadřuje pravdu hmotného práva, resp. naplnění potřebných elementů skutkové podstaty .  </a:t>
            </a:r>
          </a:p>
          <a:p>
            <a:pPr algn="just"/>
            <a:r>
              <a:rPr lang="cs-CZ" sz="1600" b="1" dirty="0">
                <a:solidFill>
                  <a:srgbClr val="FFC000"/>
                </a:solidFill>
              </a:rPr>
              <a:t>Korektivem přílišné volnosti soudce </a:t>
            </a:r>
            <a:r>
              <a:rPr lang="cs-CZ" sz="1600" b="1" dirty="0"/>
              <a:t>jsou i pravidla dokazování, která stanoví trestním řádem rámcově upravený postup pro opatření a provedení nejvíce frekventovaných důkazních prostředků a které zavazují  jako objektivizující prvek.  </a:t>
            </a:r>
          </a:p>
          <a:p>
            <a:pPr algn="just"/>
            <a:r>
              <a:rPr lang="cs-CZ" sz="1600" b="1" dirty="0">
                <a:solidFill>
                  <a:srgbClr val="FFC000"/>
                </a:solidFill>
              </a:rPr>
              <a:t> </a:t>
            </a:r>
          </a:p>
          <a:p>
            <a:pPr algn="just"/>
            <a:r>
              <a:rPr lang="cs-CZ" sz="1600" b="1" dirty="0">
                <a:solidFill>
                  <a:srgbClr val="FFC000"/>
                </a:solidFill>
              </a:rPr>
              <a:t>Novodobým korektivem</a:t>
            </a:r>
            <a:r>
              <a:rPr lang="cs-CZ" sz="1600" b="1" dirty="0"/>
              <a:t>, také eliminujícím prvky libovůle a svévole jsou lidská práva a základní svobody, zejména právo na spravedlivý proces. (čl. 36 odst. 1 Listiny).</a:t>
            </a:r>
          </a:p>
          <a:p>
            <a:pPr algn="just"/>
            <a:r>
              <a:rPr lang="cs-CZ" sz="1600" b="1" dirty="0"/>
              <a:t> </a:t>
            </a:r>
          </a:p>
          <a:p>
            <a:pPr algn="just"/>
            <a:r>
              <a:rPr lang="cs-CZ" sz="1600" b="1" dirty="0"/>
              <a:t>Volné hodnocení důkazů vykazuje nejen </a:t>
            </a:r>
            <a:r>
              <a:rPr lang="cs-CZ" sz="1600" b="1" dirty="0">
                <a:solidFill>
                  <a:srgbClr val="FFC000"/>
                </a:solidFill>
              </a:rPr>
              <a:t>objek­tivní, ale i subjektivní prvky</a:t>
            </a:r>
            <a:r>
              <a:rPr lang="cs-CZ" sz="1600" b="1" dirty="0"/>
              <a:t>, aniž lze jedny z těchto předem upřednostnit. Pro míru důkazů k prokázání skutkové podstaty je nezbytné svobodně vytvořené vnitřní přesvědčení orgánu činného v trestním řízení, které předsta­vuje subjektivní prvek, jenž je dostatečně podepřen prvky objektivními. </a:t>
            </a:r>
          </a:p>
          <a:p>
            <a:pPr algn="just"/>
            <a:endParaRPr lang="cs-CZ" sz="1600" b="1" dirty="0"/>
          </a:p>
          <a:p>
            <a:pPr algn="just"/>
            <a:r>
              <a:rPr lang="cs-CZ" sz="1600" b="1" dirty="0"/>
              <a:t>Směrnicí pro hodnocení důkazů, je </a:t>
            </a:r>
            <a:r>
              <a:rPr lang="cs-CZ" sz="1600" b="1" dirty="0">
                <a:solidFill>
                  <a:srgbClr val="FFC000"/>
                </a:solidFill>
              </a:rPr>
              <a:t>i myšlenková činnost </a:t>
            </a:r>
            <a:r>
              <a:rPr lang="cs-CZ" sz="1600" b="1" dirty="0"/>
              <a:t>orgánu činného v trestním řízení, kterou tvoří elementy, jako jsou průměrné životní zkušenosti kaž­dého člověka, osobní životní i profesní zkušenosti a zvláštní poznatky zjištěné při projednávání konkrétní věci.</a:t>
            </a:r>
          </a:p>
          <a:p>
            <a:pPr algn="just"/>
            <a:endParaRPr lang="cs-CZ" sz="1600" b="1" dirty="0"/>
          </a:p>
          <a:p>
            <a:pPr algn="just"/>
            <a:r>
              <a:rPr lang="cs-CZ" sz="1600" b="1" dirty="0">
                <a:solidFill>
                  <a:srgbClr val="FFC000"/>
                </a:solidFill>
              </a:rPr>
              <a:t>Testem respekt OČTŘ  k těmto pravidlům je přesvědčivost odůvodnění rozhodnutí </a:t>
            </a:r>
          </a:p>
          <a:p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7773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563563"/>
            <a:ext cx="7543800" cy="892175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3600" dirty="0"/>
            </a:br>
            <a:r>
              <a:rPr lang="cs-CZ" sz="4000" dirty="0"/>
              <a:t> Předmět a rozsah dokazování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cs-CZ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Okolnosti důležité pro rozhodnutí ve věci samé </a:t>
            </a:r>
            <a:r>
              <a:rPr lang="cs-CZ" sz="2000" dirty="0"/>
              <a:t>(hledisko hmotného práva – formální a materiální znaky trestného činu, pachatel, druh a výměra trestu, náhrada škody, okolnosti trestného činu)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Okolnosti důležité pro postup v trestním řízení </a:t>
            </a:r>
            <a:r>
              <a:rPr lang="cs-CZ" sz="2000" dirty="0"/>
              <a:t>(hledisko procesního práva – nutnost přerušení řízení, otázky povinnosti svědčit, doručení konkrétních rozhodnutí atd.)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Okolnosti důležité pro použití odklonů </a:t>
            </a:r>
            <a:r>
              <a:rPr lang="cs-CZ" sz="2000" dirty="0"/>
              <a:t>(zda se obviněný činu dopustil /ne vina!/, náhrada škody, podmínky dohody o vině a trestu atd.) nebo jiných zvláštních způsobů řízení (zda jde skutečně o uprchlého, atd.). </a:t>
            </a:r>
          </a:p>
        </p:txBody>
      </p:sp>
    </p:spTree>
    <p:extLst>
      <p:ext uri="{BB962C8B-B14F-4D97-AF65-F5344CB8AC3E}">
        <p14:creationId xmlns:p14="http://schemas.microsoft.com/office/powerpoint/2010/main" val="4155509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404664"/>
            <a:ext cx="7543800" cy="892175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3600" dirty="0"/>
            </a:br>
            <a:r>
              <a:rPr lang="cs-CZ" sz="3600" dirty="0"/>
              <a:t>Okolnosti, které není třeba dokazovat</a:t>
            </a:r>
            <a:r>
              <a:rPr lang="cs-CZ" sz="4000" dirty="0"/>
              <a:t> 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cs-CZ" sz="2000" dirty="0"/>
              <a:t>Právní předpisy uveřejněné nebo registrované ve </a:t>
            </a:r>
            <a:r>
              <a:rPr lang="cs-CZ" sz="2000" dirty="0">
                <a:solidFill>
                  <a:srgbClr val="FFC000"/>
                </a:solidFill>
              </a:rPr>
              <a:t>Sbírce zákonů  a Sbírce mezinárodních smluv</a:t>
            </a:r>
            <a:r>
              <a:rPr lang="cs-CZ" sz="2000" dirty="0"/>
              <a:t> (</a:t>
            </a:r>
            <a:r>
              <a:rPr lang="cs-CZ" sz="2000" dirty="0" err="1"/>
              <a:t>iura</a:t>
            </a:r>
            <a:r>
              <a:rPr lang="cs-CZ" sz="2000" dirty="0"/>
              <a:t> </a:t>
            </a:r>
            <a:r>
              <a:rPr lang="cs-CZ" sz="2000" dirty="0" err="1"/>
              <a:t>novit</a:t>
            </a:r>
            <a:r>
              <a:rPr lang="cs-CZ" sz="2000" dirty="0"/>
              <a:t> curia) 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000" dirty="0"/>
              <a:t>Otázka </a:t>
            </a:r>
            <a:r>
              <a:rPr lang="cs-CZ" sz="2000" dirty="0">
                <a:solidFill>
                  <a:srgbClr val="FFC000"/>
                </a:solidFill>
              </a:rPr>
              <a:t>cizozemské právní úpravy</a:t>
            </a:r>
            <a:r>
              <a:rPr lang="cs-CZ" sz="2000" dirty="0"/>
              <a:t> (hmotně-právní a procesní hledisko! – presumpce správnosti postupu podle mezinárodní smlouvy)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000" dirty="0"/>
              <a:t>Skutečnosti, o nichž bylo rozhodnuto v jiném řízení způsobem </a:t>
            </a:r>
            <a:r>
              <a:rPr lang="cs-CZ" sz="2000" dirty="0">
                <a:solidFill>
                  <a:srgbClr val="FFC000"/>
                </a:solidFill>
              </a:rPr>
              <a:t>pro trestní řízení závazným </a:t>
            </a:r>
            <a:r>
              <a:rPr lang="cs-CZ" sz="2000" dirty="0"/>
              <a:t>(otázky osobního stavu, apod.)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000" dirty="0"/>
              <a:t>Skutečnosti a poznatky, které </a:t>
            </a:r>
            <a:r>
              <a:rPr lang="cs-CZ" sz="2000" dirty="0">
                <a:solidFill>
                  <a:srgbClr val="FFC000"/>
                </a:solidFill>
              </a:rPr>
              <a:t>považujeme ze zkušenosti za pravdivé</a:t>
            </a:r>
            <a:r>
              <a:rPr lang="cs-CZ" sz="2000" dirty="0"/>
              <a:t>, pokud se nevyskytne rozumná pochybnost o nich (příčetnost obviněného, podání osoby na poště, atd.)</a:t>
            </a:r>
          </a:p>
        </p:txBody>
      </p:sp>
    </p:spTree>
    <p:extLst>
      <p:ext uri="{BB962C8B-B14F-4D97-AF65-F5344CB8AC3E}">
        <p14:creationId xmlns:p14="http://schemas.microsoft.com/office/powerpoint/2010/main" val="1292699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607</TotalTime>
  <Words>1282</Words>
  <Application>Microsoft Office PowerPoint</Application>
  <PresentationFormat>Předvádění na obrazovce (4:3)</PresentationFormat>
  <Paragraphs>97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Corbel</vt:lpstr>
      <vt:lpstr>Verdana</vt:lpstr>
      <vt:lpstr>Wingdings</vt:lpstr>
      <vt:lpstr>Wingdings 2</vt:lpstr>
      <vt:lpstr>Deluxe</vt:lpstr>
      <vt:lpstr>Prezentace aplikace PowerPoint</vt:lpstr>
      <vt:lpstr>Vývoj dokazování v českých zemích</vt:lpstr>
      <vt:lpstr>Základní zásady dokazování v současném trestním právu  </vt:lpstr>
      <vt:lpstr>  Pojmy důkazního práva </vt:lpstr>
      <vt:lpstr>  Co je účelem dokazování?</vt:lpstr>
      <vt:lpstr>  Jak je to v trestním řízení s důkazním břemenem ?</vt:lpstr>
      <vt:lpstr>Hodnocení důkazů - vnitřní přesvědčení OČTŘ</vt:lpstr>
      <vt:lpstr>  Předmět a rozsah dokazování</vt:lpstr>
      <vt:lpstr> Okolnosti, které není třeba dokazovat </vt:lpstr>
      <vt:lpstr>Nesporné skutečnosti?</vt:lpstr>
      <vt:lpstr>Rozdělení důkazů  </vt:lpstr>
      <vt:lpstr>  Rozvržení dokazování do různých stádií trestního řízení - obecně </vt:lpstr>
      <vt:lpstr>Jednotlivé důkazní prostředky v trestním řádu – demonstrativní výčet  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Obecné výklady o důkazech</dc:title>
  <dc:creator>5338</dc:creator>
  <cp:lastModifiedBy>AK Fenyk</cp:lastModifiedBy>
  <cp:revision>39</cp:revision>
  <dcterms:created xsi:type="dcterms:W3CDTF">2006-03-29T11:16:58Z</dcterms:created>
  <dcterms:modified xsi:type="dcterms:W3CDTF">2024-04-03T09:51:43Z</dcterms:modified>
</cp:coreProperties>
</file>