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notesMasterIdLst>
    <p:notesMasterId r:id="rId34"/>
  </p:notesMasterIdLst>
  <p:handoutMasterIdLst>
    <p:handoutMasterId r:id="rId35"/>
  </p:handoutMasterIdLst>
  <p:sldIdLst>
    <p:sldId id="417" r:id="rId2"/>
    <p:sldId id="363" r:id="rId3"/>
    <p:sldId id="333" r:id="rId4"/>
    <p:sldId id="438" r:id="rId5"/>
    <p:sldId id="397" r:id="rId6"/>
    <p:sldId id="398" r:id="rId7"/>
    <p:sldId id="399" r:id="rId8"/>
    <p:sldId id="400" r:id="rId9"/>
    <p:sldId id="401" r:id="rId10"/>
    <p:sldId id="402" r:id="rId11"/>
    <p:sldId id="403" r:id="rId12"/>
    <p:sldId id="404" r:id="rId13"/>
    <p:sldId id="405" r:id="rId14"/>
    <p:sldId id="406" r:id="rId15"/>
    <p:sldId id="407" r:id="rId16"/>
    <p:sldId id="408" r:id="rId17"/>
    <p:sldId id="409" r:id="rId18"/>
    <p:sldId id="410" r:id="rId19"/>
    <p:sldId id="411" r:id="rId20"/>
    <p:sldId id="434" r:id="rId21"/>
    <p:sldId id="426" r:id="rId22"/>
    <p:sldId id="427" r:id="rId23"/>
    <p:sldId id="428" r:id="rId24"/>
    <p:sldId id="429" r:id="rId25"/>
    <p:sldId id="430" r:id="rId26"/>
    <p:sldId id="431" r:id="rId27"/>
    <p:sldId id="432" r:id="rId28"/>
    <p:sldId id="433" r:id="rId29"/>
    <p:sldId id="413" r:id="rId30"/>
    <p:sldId id="414" r:id="rId31"/>
    <p:sldId id="415" r:id="rId32"/>
    <p:sldId id="416" r:id="rId3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FF6600"/>
    <a:srgbClr val="00FF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64" autoAdjust="0"/>
  </p:normalViewPr>
  <p:slideViewPr>
    <p:cSldViewPr>
      <p:cViewPr varScale="1">
        <p:scale>
          <a:sx n="79" d="100"/>
          <a:sy n="79" d="100"/>
        </p:scale>
        <p:origin x="2870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17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BE073D81-7F89-49E6-8CFA-19965D4F60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08193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1E121977-6D23-4DB5-87E3-5E2552042B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7622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C9295B-1745-4444-95A3-3FE1A9620FF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79A0E-9853-44AB-A188-6C63378B4E3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30AE65-085A-43CA-A1D8-6B2866DC0CC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2A495-9D52-400D-B840-0E82441D97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9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F6752-26AF-4D51-8B7E-136BACF1D7C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74F63F-8DBB-4C5B-9A33-8C3CCD5510B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71DC0-FD6F-4FE0-A809-ED08A4BD5E0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1EFFE3-7408-4723-A2BF-E543BE6378A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2507F9-D656-41DC-9D0E-58CFD1BF2FD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04C007-D715-43B8-8A3C-4EA94073F50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39BDE6-338E-4230-8625-CA7F78D89DE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pPr>
              <a:defRPr/>
            </a:pPr>
            <a:fld id="{D9DA80E5-6AAB-4FD3-99A0-80821C8C418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8482060A-238A-428D-9AA3-8B5B4EA4204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18564" y="1988840"/>
            <a:ext cx="7916863" cy="1128291"/>
          </a:xfrm>
        </p:spPr>
        <p:txBody>
          <a:bodyPr>
            <a:normAutofit/>
          </a:bodyPr>
          <a:lstStyle/>
          <a:p>
            <a:endParaRPr lang="cs-CZ" sz="2800" cap="none" dirty="0">
              <a:solidFill>
                <a:schemeClr val="tx1"/>
              </a:solidFill>
              <a:effectLst>
                <a:reflection blurRad="12000" stA="25000" endPos="49000" dist="5000" dir="5400000" sy="-100000" algn="bl" rotWithShape="0"/>
              </a:effectLst>
              <a:latin typeface="+mn-lt"/>
            </a:endParaRPr>
          </a:p>
        </p:txBody>
      </p:sp>
      <p:sp>
        <p:nvSpPr>
          <p:cNvPr id="10241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67544" y="2636913"/>
            <a:ext cx="8280920" cy="1008111"/>
          </a:xfrm>
        </p:spPr>
        <p:txBody>
          <a:bodyPr>
            <a:noAutofit/>
          </a:bodyPr>
          <a:lstStyle/>
          <a:p>
            <a:r>
              <a:rPr lang="cs-CZ" sz="3200" b="1" cap="all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rozhodnutí v trestním řízení, Opravné řízení - Řádné opravné prostředky</a:t>
            </a:r>
          </a:p>
        </p:txBody>
      </p:sp>
      <p:sp>
        <p:nvSpPr>
          <p:cNvPr id="102417" name="Rectangle 17"/>
          <p:cNvSpPr>
            <a:spLocks noChangeArrowheads="1"/>
          </p:cNvSpPr>
          <p:nvPr/>
        </p:nvSpPr>
        <p:spPr bwMode="auto">
          <a:xfrm>
            <a:off x="539552" y="5229200"/>
            <a:ext cx="6400800" cy="503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Prof. JUDr. Jaroslav Fenyk, Ph.D., D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1734995724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981075"/>
            <a:ext cx="8229600" cy="2333625"/>
          </a:xfrm>
        </p:spPr>
        <p:txBody>
          <a:bodyPr>
            <a:normAutofit/>
          </a:bodyPr>
          <a:lstStyle/>
          <a:p>
            <a:pPr eaLnBrk="1" hangingPunct="1">
              <a:buSzPct val="90000"/>
              <a:buFont typeface="Wingdings" pitchFamily="2" charset="2"/>
              <a:buChar char="§"/>
              <a:defRPr/>
            </a:pPr>
            <a:r>
              <a:rPr lang="cs-CZ" sz="2000" dirty="0"/>
              <a:t>Musí být </a:t>
            </a:r>
            <a:r>
              <a:rPr lang="cs-CZ" sz="2000" dirty="0">
                <a:solidFill>
                  <a:srgbClr val="FF9966"/>
                </a:solidFill>
              </a:rPr>
              <a:t>odůvodněno</a:t>
            </a:r>
            <a:r>
              <a:rPr lang="cs-CZ" sz="2000" dirty="0"/>
              <a:t>:</a:t>
            </a:r>
          </a:p>
          <a:p>
            <a:pPr lvl="1" eaLnBrk="1" hangingPunct="1"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/>
              <a:t>lhůta k odůvodnění</a:t>
            </a:r>
          </a:p>
          <a:p>
            <a:pPr lvl="1" eaLnBrk="1" hangingPunct="1"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/>
              <a:t>skutečnosti a důkazy, o které se opírá</a:t>
            </a:r>
          </a:p>
          <a:p>
            <a:pPr lvl="1" eaLnBrk="1" hangingPunct="1"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/>
              <a:t>nesprávnost výroku (skutkové vady, právní vady) </a:t>
            </a:r>
          </a:p>
          <a:p>
            <a:pPr lvl="1" eaLnBrk="1" hangingPunct="1"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/>
              <a:t>chybějící výrok </a:t>
            </a:r>
          </a:p>
          <a:p>
            <a:pPr lvl="1" eaLnBrk="1" hangingPunct="1"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/>
              <a:t>porušení ustanovení o řízení</a:t>
            </a:r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95288" y="3573463"/>
            <a:ext cx="8229600" cy="290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Char char="§"/>
              <a:defRPr/>
            </a:pPr>
            <a:r>
              <a:rPr lang="cs-CZ" sz="2000" dirty="0">
                <a:latin typeface="+mn-lt"/>
              </a:rPr>
              <a:t>Podání odvolání a jeho </a:t>
            </a:r>
            <a:r>
              <a:rPr lang="cs-CZ" sz="2000" dirty="0">
                <a:solidFill>
                  <a:srgbClr val="FF9966"/>
                </a:solidFill>
                <a:latin typeface="+mn-lt"/>
              </a:rPr>
              <a:t>účinky</a:t>
            </a:r>
            <a:r>
              <a:rPr lang="cs-CZ" sz="2000" dirty="0">
                <a:latin typeface="+mn-lt"/>
              </a:rPr>
              <a:t>:</a:t>
            </a:r>
          </a:p>
          <a:p>
            <a:pPr marL="800100" lvl="1" indent="-342900">
              <a:spcBef>
                <a:spcPct val="20000"/>
              </a:spcBef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>
                <a:latin typeface="+mn-lt"/>
              </a:rPr>
              <a:t>u soudu, proti jehož rozhodnutí směřuje, ve lhůtě 8 dnů od doručení</a:t>
            </a:r>
          </a:p>
          <a:p>
            <a:pPr marL="800100" lvl="1" indent="-342900">
              <a:spcBef>
                <a:spcPct val="20000"/>
              </a:spcBef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>
                <a:latin typeface="+mn-lt"/>
              </a:rPr>
              <a:t>forma podání </a:t>
            </a:r>
          </a:p>
          <a:p>
            <a:pPr marL="800100" lvl="1" indent="-342900">
              <a:spcBef>
                <a:spcPct val="20000"/>
              </a:spcBef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>
                <a:latin typeface="+mn-lt"/>
              </a:rPr>
              <a:t>obsah </a:t>
            </a:r>
          </a:p>
          <a:p>
            <a:pPr marL="800100" lvl="1" indent="-342900">
              <a:spcBef>
                <a:spcPct val="20000"/>
              </a:spcBef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  <a:latin typeface="+mn-lt"/>
              </a:rPr>
              <a:t>devolutivní účinek </a:t>
            </a:r>
          </a:p>
          <a:p>
            <a:pPr marL="800100" lvl="1" indent="-342900">
              <a:spcBef>
                <a:spcPct val="20000"/>
              </a:spcBef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  <a:latin typeface="+mn-lt"/>
              </a:rPr>
              <a:t>suspenzivní účinek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0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0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0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0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0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30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0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0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30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30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0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30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30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0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30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30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30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330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decel="100000" fill="hold"/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900" decel="100000" fill="hold"/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30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30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900" decel="100000" fill="hold"/>
                                        <p:tgtEl>
                                          <p:spTgt spid="330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836613"/>
            <a:ext cx="7921625" cy="4530725"/>
          </a:xfrm>
        </p:spPr>
        <p:txBody>
          <a:bodyPr>
            <a:normAutofit/>
          </a:bodyPr>
          <a:lstStyle/>
          <a:p>
            <a:pPr algn="just" eaLnBrk="1" hangingPunct="1">
              <a:defRPr/>
            </a:pPr>
            <a:endParaRPr lang="cs-CZ" sz="2000" dirty="0"/>
          </a:p>
          <a:p>
            <a:pPr algn="just" eaLnBrk="1" hangingPunct="1">
              <a:defRPr/>
            </a:pPr>
            <a:endParaRPr lang="cs-CZ" sz="2000" dirty="0"/>
          </a:p>
          <a:p>
            <a:pPr algn="just" eaLnBrk="1" hangingPunct="1">
              <a:defRPr/>
            </a:pPr>
            <a:endParaRPr lang="cs-CZ" sz="2000" dirty="0"/>
          </a:p>
          <a:p>
            <a:pPr algn="just" eaLnBrk="1" hangingPunct="1">
              <a:defRPr/>
            </a:pPr>
            <a:endParaRPr lang="cs-CZ" sz="2000" dirty="0"/>
          </a:p>
          <a:p>
            <a:pPr algn="just" eaLnBrk="1" hangingPunct="1">
              <a:defRPr/>
            </a:pPr>
            <a:r>
              <a:rPr lang="cs-CZ" sz="2000" dirty="0">
                <a:solidFill>
                  <a:srgbClr val="FF9966"/>
                </a:solidFill>
              </a:rPr>
              <a:t>Vzdání se a zpětvzetí</a:t>
            </a:r>
            <a:r>
              <a:rPr lang="cs-CZ" sz="2000" dirty="0"/>
              <a:t> odvolání: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mohou učinit všechny osoby oprávněné podat odvolání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výslovné prohlášení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omezení zpětvzetí na okamžik než se odvolací soud odebere k závěrečné poradě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rozhodnutí soudu (vzetí na vědomí)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1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1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1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1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1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31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1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1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31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317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17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317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317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17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317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cs-CZ" sz="3600" dirty="0"/>
              <a:t>Řízení u soudu po podání odvolání</a:t>
            </a:r>
          </a:p>
        </p:txBody>
      </p:sp>
      <p:sp>
        <p:nvSpPr>
          <p:cNvPr id="3328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784"/>
            <a:ext cx="8229600" cy="4809653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2000" dirty="0"/>
              <a:t>Řízení u soudu prvního stupně: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odstranění nedostatků obsahu odvolání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doručení stejnopisu odvolání stranám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předložení spisů odvolacímu soudu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není přípustná </a:t>
            </a:r>
            <a:r>
              <a:rPr lang="cs-CZ" sz="2000" dirty="0" err="1"/>
              <a:t>autoremedura</a:t>
            </a:r>
            <a:r>
              <a:rPr lang="cs-CZ" sz="2000" dirty="0"/>
              <a:t> </a:t>
            </a:r>
          </a:p>
          <a:p>
            <a:pPr lvl="1" eaLnBrk="1" hangingPunct="1">
              <a:buFontTx/>
              <a:buNone/>
              <a:defRPr/>
            </a:pPr>
            <a:endParaRPr lang="cs-CZ" sz="2000" dirty="0"/>
          </a:p>
          <a:p>
            <a:pPr eaLnBrk="1" hangingPunct="1">
              <a:defRPr/>
            </a:pPr>
            <a:r>
              <a:rPr lang="cs-CZ" sz="2000" dirty="0"/>
              <a:t>Řízení u odvolacího soudu: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příslušnost odvolacího soudu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typy jednání (veřejné a neveřejné zasedání)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přítomnost osob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přednesení odvolání 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provádění důkazů 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rozhodnutí (odmítnutí, zamítnutí, přerušení trestního stíhání, zrušení rozsudku)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28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2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2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32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32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32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32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32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332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32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32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332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32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32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332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32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32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332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32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32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900" decel="100000" fill="hold"/>
                                        <p:tgtEl>
                                          <p:spTgt spid="332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32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32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900" decel="100000" fill="hold"/>
                                        <p:tgtEl>
                                          <p:spTgt spid="332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0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1196752"/>
            <a:ext cx="8064500" cy="5184998"/>
          </a:xfrm>
        </p:spPr>
        <p:txBody>
          <a:bodyPr/>
          <a:lstStyle/>
          <a:p>
            <a:pPr algn="just" eaLnBrk="1" hangingPunct="1">
              <a:defRPr/>
            </a:pPr>
            <a:r>
              <a:rPr lang="cs-CZ" sz="2000" dirty="0"/>
              <a:t>Rozsah přezkumné činnosti odvolacího soudu: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vázanost odvolacího soudu odvoláním a vytýkanými vadami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přezkum pouze oddělitelných výroků a jen z hlediska vytýkaných vad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beneficium </a:t>
            </a:r>
            <a:r>
              <a:rPr lang="cs-CZ" sz="2000" dirty="0" err="1"/>
              <a:t>cohaesionis</a:t>
            </a:r>
            <a:r>
              <a:rPr lang="cs-CZ" sz="2000" dirty="0"/>
              <a:t>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zákazu </a:t>
            </a:r>
            <a:r>
              <a:rPr lang="cs-CZ" sz="2000" dirty="0" err="1"/>
              <a:t>reformationis</a:t>
            </a:r>
            <a:r>
              <a:rPr lang="cs-CZ" sz="2000" dirty="0"/>
              <a:t> in </a:t>
            </a:r>
            <a:r>
              <a:rPr lang="cs-CZ" sz="2000" dirty="0" err="1"/>
              <a:t>peius</a:t>
            </a:r>
            <a:r>
              <a:rPr lang="cs-CZ" sz="2000" dirty="0"/>
              <a:t>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000" dirty="0"/>
          </a:p>
          <a:p>
            <a:pPr algn="just" eaLnBrk="1" hangingPunct="1">
              <a:defRPr/>
            </a:pPr>
            <a:r>
              <a:rPr lang="cs-CZ" sz="2000" dirty="0"/>
              <a:t>Řízení u soudu prvního stupně po vrácení věci: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závislost na druhu a způsobu rozhodnutí odvolacího soudu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potřebný rozsah nového projednání a rozhodnutí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povinnost provést všechny úkony a doplnění nařízené odvolacím soudem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vázanost právním názorem odvolacího soudu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zákaz </a:t>
            </a:r>
            <a:r>
              <a:rPr lang="cs-CZ" sz="2000" dirty="0" err="1"/>
              <a:t>reformationis</a:t>
            </a:r>
            <a:r>
              <a:rPr lang="cs-CZ" sz="2000" dirty="0"/>
              <a:t> in </a:t>
            </a:r>
            <a:r>
              <a:rPr lang="cs-CZ" sz="2000" dirty="0" err="1"/>
              <a:t>peius</a:t>
            </a:r>
            <a:endParaRPr lang="cs-CZ" sz="2000" dirty="0"/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cs-CZ" sz="2000" dirty="0"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3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3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3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3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3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33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3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3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33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33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3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33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33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3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33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338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338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338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338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338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3338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338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338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3338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338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338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decel="100000" fill="hold"/>
                                        <p:tgtEl>
                                          <p:spTgt spid="3338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338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338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338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338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338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900" decel="100000" fill="hold"/>
                                        <p:tgtEl>
                                          <p:spTgt spid="3338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79376"/>
          </a:xfrm>
        </p:spPr>
        <p:txBody>
          <a:bodyPr>
            <a:normAutofit/>
          </a:bodyPr>
          <a:lstStyle/>
          <a:p>
            <a:r>
              <a:rPr lang="cs-CZ" sz="3600" dirty="0"/>
              <a:t>2.    Stížnost </a:t>
            </a:r>
          </a:p>
        </p:txBody>
      </p:sp>
      <p:sp>
        <p:nvSpPr>
          <p:cNvPr id="334850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endParaRPr lang="cs-CZ" sz="2000" dirty="0">
              <a:latin typeface="Microsoft Sans Serif" pitchFamily="34" charset="0"/>
            </a:endParaRPr>
          </a:p>
          <a:p>
            <a:pPr algn="just" eaLnBrk="1" hangingPunct="1">
              <a:defRPr/>
            </a:pPr>
            <a:r>
              <a:rPr lang="cs-CZ" sz="2000" dirty="0"/>
              <a:t>Stížnost je řádný opravných prostředek, jímž lze napadnout usnesení v trestním řízení.</a:t>
            </a:r>
          </a:p>
          <a:p>
            <a:pPr algn="just" eaLnBrk="1" hangingPunct="1">
              <a:defRPr/>
            </a:pPr>
            <a:r>
              <a:rPr lang="cs-CZ" sz="2000" dirty="0"/>
              <a:t>Lze ji podat proti usnesení kteréhokoli orgánu činného v trestním řízení: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u policejního orgánu proti každému usnesení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u státního zástupce a soudu, kde to zákon výslovně připouští a kde rozhodovali v prvním stupni </a:t>
            </a:r>
          </a:p>
          <a:p>
            <a:pPr lvl="1" algn="just" eaLnBrk="1" hangingPunct="1">
              <a:buClr>
                <a:schemeClr val="accent2"/>
              </a:buClr>
              <a:buFont typeface="Wingdings" pitchFamily="2" charset="2"/>
              <a:buNone/>
              <a:defRPr/>
            </a:pPr>
            <a:endParaRPr lang="cs-CZ" sz="2000" dirty="0"/>
          </a:p>
          <a:p>
            <a:pPr algn="just" eaLnBrk="1" hangingPunct="1">
              <a:defRPr/>
            </a:pPr>
            <a:r>
              <a:rPr lang="cs-CZ" sz="2000" dirty="0"/>
              <a:t>Forma stížnosti je zjednodušená oproti odvolání. </a:t>
            </a:r>
          </a:p>
          <a:p>
            <a:pPr algn="just" eaLnBrk="1" hangingPunct="1">
              <a:defRPr/>
            </a:pPr>
            <a:r>
              <a:rPr lang="cs-CZ" sz="2000" dirty="0"/>
              <a:t>Suspenzivní účinek tam, kde to zákon výslovně stanoví.</a:t>
            </a:r>
          </a:p>
          <a:p>
            <a:pPr algn="just" eaLnBrk="1" hangingPunct="1">
              <a:defRPr/>
            </a:pPr>
            <a:r>
              <a:rPr lang="cs-CZ" sz="2000" dirty="0"/>
              <a:t>Devolutivní účinek.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4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4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4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34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4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34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34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4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34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4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4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34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348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348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348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348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348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3348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348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348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348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2204864"/>
            <a:ext cx="8229600" cy="3926061"/>
          </a:xfrm>
        </p:spPr>
        <p:txBody>
          <a:bodyPr/>
          <a:lstStyle/>
          <a:p>
            <a:pPr algn="just">
              <a:defRPr/>
            </a:pPr>
            <a:r>
              <a:rPr lang="cs-CZ" sz="2000" dirty="0"/>
              <a:t>Oprávněné osoby:</a:t>
            </a:r>
          </a:p>
          <a:p>
            <a:pPr marL="612648" lvl="2" indent="-320040" algn="just">
              <a:buClr>
                <a:schemeClr val="accent4">
                  <a:lumMod val="75000"/>
                </a:schemeClr>
              </a:buClr>
              <a:buSzPct val="70000"/>
              <a:buFont typeface="Arial" pitchFamily="34" charset="0"/>
              <a:buChar char="•"/>
              <a:defRPr/>
            </a:pPr>
            <a:r>
              <a:rPr lang="cs-CZ" sz="1800" dirty="0"/>
              <a:t>osoba, které se usnesení přímo dotýká </a:t>
            </a:r>
          </a:p>
          <a:p>
            <a:pPr marL="612648" lvl="2" indent="-320040" algn="just">
              <a:buClr>
                <a:schemeClr val="accent4">
                  <a:lumMod val="75000"/>
                </a:schemeClr>
              </a:buClr>
              <a:buSzPct val="70000"/>
              <a:buFont typeface="Arial" pitchFamily="34" charset="0"/>
              <a:buChar char="•"/>
              <a:defRPr/>
            </a:pPr>
            <a:r>
              <a:rPr lang="cs-CZ" sz="1800" dirty="0"/>
              <a:t>osoba, která dala podnět k usnesení (ne každá) </a:t>
            </a:r>
          </a:p>
          <a:p>
            <a:pPr marL="612648" lvl="2" indent="-320040" algn="just">
              <a:buClr>
                <a:schemeClr val="accent4">
                  <a:lumMod val="75000"/>
                </a:schemeClr>
              </a:buClr>
              <a:buSzPct val="70000"/>
              <a:buFont typeface="Arial" pitchFamily="34" charset="0"/>
              <a:buChar char="•"/>
              <a:defRPr/>
            </a:pPr>
            <a:r>
              <a:rPr lang="cs-CZ" sz="1800" dirty="0"/>
              <a:t>státní zástupce</a:t>
            </a:r>
          </a:p>
          <a:p>
            <a:pPr marL="612648" lvl="2" indent="-320040" algn="just">
              <a:buClr>
                <a:schemeClr val="accent4">
                  <a:lumMod val="75000"/>
                </a:schemeClr>
              </a:buClr>
              <a:buSzPct val="70000"/>
              <a:buFont typeface="Arial" pitchFamily="34" charset="0"/>
              <a:buChar char="•"/>
              <a:defRPr/>
            </a:pPr>
            <a:r>
              <a:rPr lang="cs-CZ" sz="1800" dirty="0"/>
              <a:t>osoby, které mohou podat ve prospěch obviněného odvolání (usnesení o vazbě a o ochranném léčení)</a:t>
            </a:r>
          </a:p>
          <a:p>
            <a:pPr marL="612648" lvl="2" indent="-320040" algn="just">
              <a:buClr>
                <a:schemeClr val="accent4">
                  <a:lumMod val="75000"/>
                </a:schemeClr>
              </a:buClr>
              <a:buSzPct val="70000"/>
              <a:buFont typeface="Arial" pitchFamily="34" charset="0"/>
              <a:buChar char="•"/>
              <a:defRPr/>
            </a:pPr>
            <a:r>
              <a:rPr lang="cs-CZ" sz="1800" dirty="0"/>
              <a:t>orgán sociálně právní ochrany dětí (mladiství) </a:t>
            </a:r>
          </a:p>
          <a:p>
            <a:pPr marL="612648" lvl="2" indent="-320040" algn="just">
              <a:buClr>
                <a:schemeClr val="accent4">
                  <a:lumMod val="75000"/>
                </a:schemeClr>
              </a:buClr>
              <a:buSzPct val="70000"/>
              <a:buFont typeface="Arial" pitchFamily="34" charset="0"/>
              <a:buChar char="•"/>
              <a:defRPr/>
            </a:pPr>
            <a:r>
              <a:rPr lang="cs-CZ" sz="1800" dirty="0"/>
              <a:t>příbuzní mladistvého</a:t>
            </a:r>
          </a:p>
          <a:p>
            <a:pPr marL="320040" lvl="1" indent="-320040" algn="just">
              <a:buClr>
                <a:schemeClr val="accent1"/>
              </a:buClr>
              <a:buSzPct val="70000"/>
              <a:buFont typeface="Wingdings 2"/>
              <a:buChar char=""/>
              <a:defRPr/>
            </a:pPr>
            <a:endParaRPr lang="cs-CZ" sz="2000" dirty="0"/>
          </a:p>
          <a:p>
            <a:pPr algn="just">
              <a:defRPr/>
            </a:pPr>
            <a:r>
              <a:rPr lang="cs-CZ" sz="2000" dirty="0"/>
              <a:t>Zpětvzetí stížnosti</a:t>
            </a:r>
          </a:p>
          <a:p>
            <a:pPr lvl="1" algn="just" eaLnBrk="1" hangingPunct="1">
              <a:buClr>
                <a:schemeClr val="accent2"/>
              </a:buClr>
              <a:buFont typeface="Wingdings" pitchFamily="2" charset="2"/>
              <a:buNone/>
              <a:defRPr/>
            </a:pPr>
            <a:endParaRPr lang="cs-CZ" sz="2000" dirty="0">
              <a:latin typeface="Microsoft Sans Serif" pitchFamily="34" charset="0"/>
            </a:endParaRPr>
          </a:p>
          <a:p>
            <a:pPr eaLnBrk="1" hangingPunct="1">
              <a:defRPr/>
            </a:pPr>
            <a:endParaRPr lang="cs-CZ" dirty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5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5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5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5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5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35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58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58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358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358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58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358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358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58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358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358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358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3358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358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358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3358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358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358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3358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cs-CZ" sz="3600" dirty="0"/>
              <a:t>Řízení o stížnosti:</a:t>
            </a:r>
          </a:p>
        </p:txBody>
      </p:sp>
      <p:sp>
        <p:nvSpPr>
          <p:cNvPr id="3368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  <a:p>
            <a:pPr eaLnBrk="1" hangingPunct="1">
              <a:defRPr/>
            </a:pPr>
            <a:r>
              <a:rPr lang="cs-CZ" sz="2000" dirty="0"/>
              <a:t>Podání u orgánu, proti jehož usnesení směřuje, do 3 dnů od oznámení. </a:t>
            </a:r>
          </a:p>
          <a:p>
            <a:pPr eaLnBrk="1" hangingPunct="1">
              <a:defRPr/>
            </a:pPr>
            <a:r>
              <a:rPr lang="cs-CZ" sz="2000" dirty="0"/>
              <a:t>Lze jí napadnout: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nesprávnost některého výroku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porušení ustanovení o řízení, které usnesení předcházelo </a:t>
            </a:r>
          </a:p>
          <a:p>
            <a:pPr eaLnBrk="1" hangingPunct="1">
              <a:defRPr/>
            </a:pPr>
            <a:r>
              <a:rPr lang="cs-CZ" sz="2000" dirty="0" err="1"/>
              <a:t>Autoremedura</a:t>
            </a:r>
            <a:r>
              <a:rPr lang="cs-CZ" sz="2000" dirty="0"/>
              <a:t>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stížnost je přípustná 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byla podána oprávněnou osobou 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byla podána v zákonné lhůtě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stížnosti lze vyhovět v plném rozsahu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err="1"/>
              <a:t>autoremedurou</a:t>
            </a:r>
            <a:r>
              <a:rPr lang="cs-CZ" sz="2000" dirty="0"/>
              <a:t> nedojde k dotčení práv jiné strany trestního řízení </a:t>
            </a:r>
          </a:p>
          <a:p>
            <a:pPr eaLnBrk="1" hangingPunct="1">
              <a:defRPr/>
            </a:pPr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68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6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6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36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36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36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36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6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36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36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36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36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36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36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336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36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36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336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36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36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36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36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36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900" decel="100000" fill="hold"/>
                                        <p:tgtEl>
                                          <p:spTgt spid="336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36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36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900" decel="100000" fill="hold"/>
                                        <p:tgtEl>
                                          <p:spTgt spid="336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36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36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900" decel="100000" fill="hold"/>
                                        <p:tgtEl>
                                          <p:spTgt spid="336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89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r>
              <a:rPr lang="cs-CZ" sz="3600" dirty="0"/>
              <a:t>Rozhodnutí o stížnosti: </a:t>
            </a:r>
          </a:p>
        </p:txBody>
      </p:sp>
      <p:sp>
        <p:nvSpPr>
          <p:cNvPr id="33792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844824"/>
            <a:ext cx="8229600" cy="4449613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2000" b="1" dirty="0">
                <a:solidFill>
                  <a:srgbClr val="FFFF00"/>
                </a:solidFill>
                <a:latin typeface="Microsoft Sans Serif" pitchFamily="34" charset="0"/>
              </a:rPr>
              <a:t>	</a:t>
            </a:r>
            <a:endParaRPr lang="cs-CZ" sz="2000" dirty="0">
              <a:latin typeface="Microsoft Sans Serif" pitchFamily="34" charset="0"/>
            </a:endParaRPr>
          </a:p>
          <a:p>
            <a:pPr algn="just" eaLnBrk="1" hangingPunct="1">
              <a:defRPr/>
            </a:pPr>
            <a:r>
              <a:rPr lang="cs-CZ" sz="2000" dirty="0"/>
              <a:t>Nadřízený orgán rozhodne tak, že: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stížnost zamítne (formální či věcné důvody)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doplní napadené usnesení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zruší napadené usnesení bez dalšího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zruší napadené usnesení a sám rozhodne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zruší napadené usnesení a uloží orgánu, proti jehož rozhodnutí stížnost směřuje, aby znovu jednal a rozhodl  </a:t>
            </a:r>
          </a:p>
          <a:p>
            <a:pPr algn="just" eaLnBrk="1" hangingPunct="1">
              <a:defRPr/>
            </a:pPr>
            <a:r>
              <a:rPr lang="cs-CZ" sz="2000" dirty="0"/>
              <a:t>Orgán, jemuž je věc vrácena, je vázán právním názorem stížnostního orgánu a musí provést všechny nařízené úkony. </a:t>
            </a:r>
          </a:p>
          <a:p>
            <a:pPr algn="just" eaLnBrk="1" hangingPunct="1">
              <a:defRPr/>
            </a:pPr>
            <a:r>
              <a:rPr lang="cs-CZ" sz="2000" dirty="0"/>
              <a:t>Zákaz </a:t>
            </a:r>
            <a:r>
              <a:rPr lang="cs-CZ" sz="2000" dirty="0" err="1"/>
              <a:t>reformationis</a:t>
            </a:r>
            <a:r>
              <a:rPr lang="cs-CZ" sz="2000" dirty="0"/>
              <a:t> in </a:t>
            </a:r>
            <a:r>
              <a:rPr lang="cs-CZ" sz="2000" dirty="0" err="1"/>
              <a:t>peius</a:t>
            </a:r>
            <a:r>
              <a:rPr lang="cs-CZ" sz="2000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7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7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37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7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37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37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7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37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7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7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37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37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37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37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37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37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37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37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37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337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37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37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337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379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379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3379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807368"/>
          </a:xfrm>
        </p:spPr>
        <p:txBody>
          <a:bodyPr/>
          <a:lstStyle/>
          <a:p>
            <a:pPr eaLnBrk="1" hangingPunct="1">
              <a:defRPr/>
            </a:pPr>
            <a:r>
              <a:rPr lang="cs-CZ" sz="2000" b="1" dirty="0">
                <a:solidFill>
                  <a:srgbClr val="FFFF00"/>
                </a:solidFill>
                <a:latin typeface="Microsoft Sans Serif" pitchFamily="34" charset="0"/>
              </a:rPr>
              <a:t>  </a:t>
            </a:r>
            <a:r>
              <a:rPr lang="cs-CZ" sz="3600" dirty="0"/>
              <a:t>3.     Odpor proti trestnímu příkazu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556792"/>
            <a:ext cx="8229600" cy="5184576"/>
          </a:xfrm>
        </p:spPr>
        <p:txBody>
          <a:bodyPr>
            <a:normAutofit fontScale="62500" lnSpcReduction="20000"/>
          </a:bodyPr>
          <a:lstStyle/>
          <a:p>
            <a:pPr algn="just" eaLnBrk="1" hangingPunct="1">
              <a:lnSpc>
                <a:spcPct val="120000"/>
              </a:lnSpc>
              <a:defRPr/>
            </a:pPr>
            <a:r>
              <a:rPr lang="cs-CZ" sz="3200" dirty="0"/>
              <a:t>Řádný opravný prostředek proti trestnímu příkazu vydanému soudem ve smyslu § 314e.</a:t>
            </a:r>
          </a:p>
          <a:p>
            <a:pPr algn="just" eaLnBrk="1" hangingPunct="1">
              <a:lnSpc>
                <a:spcPct val="120000"/>
              </a:lnSpc>
              <a:defRPr/>
            </a:pPr>
            <a:r>
              <a:rPr lang="cs-CZ" sz="3200" dirty="0"/>
              <a:t>Podmínky vydání trestního příkazu:</a:t>
            </a:r>
          </a:p>
          <a:p>
            <a:pPr lvl="1" algn="just" eaLnBrk="1" hangingPunct="1">
              <a:lnSpc>
                <a:spcPct val="120000"/>
              </a:lnSpc>
              <a:buClr>
                <a:srgbClr val="FF9966"/>
              </a:buClr>
              <a:buFont typeface="Wingdings" pitchFamily="2" charset="2"/>
              <a:buChar char="§"/>
              <a:defRPr/>
            </a:pPr>
            <a:r>
              <a:rPr lang="cs-CZ" sz="3200" dirty="0"/>
              <a:t>skutkový stav je spolehlivě prokázán, a to i ve zjednodušeném řízení, konaném po zkráceném přípravném řízení</a:t>
            </a:r>
          </a:p>
          <a:p>
            <a:pPr lvl="1" algn="just" eaLnBrk="1" hangingPunct="1">
              <a:lnSpc>
                <a:spcPct val="120000"/>
              </a:lnSpc>
              <a:buClr>
                <a:srgbClr val="FF9966"/>
              </a:buClr>
              <a:buFont typeface="Wingdings" pitchFamily="2" charset="2"/>
              <a:buChar char="§"/>
              <a:defRPr/>
            </a:pPr>
            <a:r>
              <a:rPr lang="cs-CZ" sz="3200" dirty="0"/>
              <a:t>lze uložit: 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trest odnětí svobody do 1 roku s podmíněným odkladem jeho výkonu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trest domácího  vězení do 1 roku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trest obecně prospěšných prací (zpráva probačního úředníka)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trest zákazu činnosti do 5 let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peněžitý trest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trest propadnutí věci nebo jiné majetkové hodnoty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vyhoštění do 5 let 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zákaz pobytu do 5 let 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trest zákazu vstupu na sportovní, kulturní a jiné společenské akce do 5 let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000" dirty="0">
              <a:solidFill>
                <a:srgbClr val="FF6600"/>
              </a:solidFill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89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8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8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38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8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38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38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38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38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38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38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338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38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38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38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38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38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338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38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38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338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38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38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338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38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38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338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38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38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900" decel="100000" fill="hold"/>
                                        <p:tgtEl>
                                          <p:spTgt spid="338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389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389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900" decel="100000" fill="hold"/>
                                        <p:tgtEl>
                                          <p:spTgt spid="3389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389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389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900" decel="100000" fill="hold"/>
                                        <p:tgtEl>
                                          <p:spTgt spid="3389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4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cs-CZ" sz="2000" dirty="0"/>
              <a:t>Oprávněné osoby: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ty, které jsou oprávněny podat odvolání ve prospěch obviněného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státní zástupce</a:t>
            </a:r>
          </a:p>
          <a:p>
            <a:pPr algn="just" eaLnBrk="1" hangingPunct="1">
              <a:defRPr/>
            </a:pPr>
            <a:endParaRPr lang="cs-CZ" sz="2000" dirty="0"/>
          </a:p>
          <a:p>
            <a:pPr algn="just" eaLnBrk="1" hangingPunct="1">
              <a:defRPr/>
            </a:pPr>
            <a:r>
              <a:rPr lang="cs-CZ" sz="2000" dirty="0"/>
              <a:t>Odpor se podává u soudu, který trestní příkaz vydal, ve lhůtě do 8 dnů od jeho doručení.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000" dirty="0"/>
          </a:p>
          <a:p>
            <a:pPr algn="just" eaLnBrk="1" hangingPunct="1">
              <a:defRPr/>
            </a:pPr>
            <a:r>
              <a:rPr lang="cs-CZ" sz="2000" dirty="0"/>
              <a:t>Důsledky podání odporu: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trestní příkaz se ruší ze zákona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samosoudce nařídí hlavní líčení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neplatí zákaz </a:t>
            </a:r>
            <a:r>
              <a:rPr lang="cs-CZ" sz="2000" dirty="0" err="1"/>
              <a:t>reformationis</a:t>
            </a:r>
            <a:r>
              <a:rPr lang="cs-CZ" sz="2000" dirty="0"/>
              <a:t> in </a:t>
            </a:r>
            <a:r>
              <a:rPr lang="cs-CZ" sz="2000" dirty="0" err="1"/>
              <a:t>peius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9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9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9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9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9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39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9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9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39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9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9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39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399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399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399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399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399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3399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399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399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399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399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399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3399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/>
          </a:bodyPr>
          <a:lstStyle/>
          <a:p>
            <a:r>
              <a:rPr lang="cs-CZ" sz="3600" dirty="0"/>
              <a:t>Stádia trestního řízení</a:t>
            </a:r>
          </a:p>
        </p:txBody>
      </p:sp>
      <p:sp>
        <p:nvSpPr>
          <p:cNvPr id="289794" name="Rectangle 2"/>
          <p:cNvSpPr>
            <a:spLocks noGrp="1" noRot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Clr>
                <a:schemeClr val="bg1"/>
              </a:buClr>
              <a:buFont typeface="Wingdings" pitchFamily="2" charset="2"/>
              <a:buChar char="q"/>
              <a:defRPr/>
            </a:pPr>
            <a:r>
              <a:rPr lang="cs-CZ" sz="2000" dirty="0"/>
              <a:t>Trestní řád rozeznává následující stádia: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000" dirty="0"/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Přípravné řízení</a:t>
            </a:r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Předběžné projednání obžaloby</a:t>
            </a:r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Hlavní líčení</a:t>
            </a:r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</a:rPr>
              <a:t>Opravné řízení</a:t>
            </a:r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Vykonávací řízení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9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9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89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89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9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289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89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89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289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89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89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289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89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89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289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89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89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289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92494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cap="all" dirty="0"/>
              <a:t>Konkrétní případ trestního řízení</a:t>
            </a:r>
            <a:br>
              <a:rPr lang="cs-CZ" cap="all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84264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79150472"/>
              </p:ext>
            </p:extLst>
          </p:nvPr>
        </p:nvGraphicFramePr>
        <p:xfrm>
          <a:off x="1979613" y="188913"/>
          <a:ext cx="5064125" cy="770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2" imgW="5689192" imgH="8654379" progId="Word.Document.8">
                  <p:embed/>
                </p:oleObj>
              </mc:Choice>
              <mc:Fallback>
                <p:oleObj name="Dokument" r:id="rId2" imgW="5689192" imgH="8654379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188913"/>
                        <a:ext cx="5064125" cy="7702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3277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Grp="1" noChangeAspect="1"/>
          </p:cNvGraphicFramePr>
          <p:nvPr/>
        </p:nvGraphicFramePr>
        <p:xfrm>
          <a:off x="1973263" y="3175"/>
          <a:ext cx="4876800" cy="743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2" imgW="5708225" imgH="8706481" progId="Word.Document.8">
                  <p:embed/>
                </p:oleObj>
              </mc:Choice>
              <mc:Fallback>
                <p:oleObj name="Dokument" r:id="rId2" imgW="5708225" imgH="8706481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3263" y="3175"/>
                        <a:ext cx="4876800" cy="7437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6238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742572832"/>
              </p:ext>
            </p:extLst>
          </p:nvPr>
        </p:nvGraphicFramePr>
        <p:xfrm>
          <a:off x="2051050" y="188913"/>
          <a:ext cx="5089525" cy="776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2" imgW="5717921" imgH="8725526" progId="Word.Document.8">
                  <p:embed/>
                </p:oleObj>
              </mc:Choice>
              <mc:Fallback>
                <p:oleObj name="Dokument" r:id="rId2" imgW="5717921" imgH="8725526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188913"/>
                        <a:ext cx="5089525" cy="7766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18128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12315098"/>
              </p:ext>
            </p:extLst>
          </p:nvPr>
        </p:nvGraphicFramePr>
        <p:xfrm>
          <a:off x="2195513" y="115888"/>
          <a:ext cx="5054600" cy="7720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2" imgW="5679854" imgH="8673423" progId="Word.Document.8">
                  <p:embed/>
                </p:oleObj>
              </mc:Choice>
              <mc:Fallback>
                <p:oleObj name="Dokument" r:id="rId2" imgW="5679854" imgH="8673423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115888"/>
                        <a:ext cx="5054600" cy="7720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5150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Grp="1" noChangeAspect="1"/>
          </p:cNvGraphicFramePr>
          <p:nvPr/>
        </p:nvGraphicFramePr>
        <p:xfrm>
          <a:off x="1758950" y="193675"/>
          <a:ext cx="5237163" cy="798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2" imgW="5698888" imgH="8692467" progId="Word.Document.8">
                  <p:embed/>
                </p:oleObj>
              </mc:Choice>
              <mc:Fallback>
                <p:oleObj name="Dokument" r:id="rId2" imgW="5698888" imgH="8692467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8950" y="193675"/>
                        <a:ext cx="5237163" cy="798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6541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Grp="1" noChangeAspect="1"/>
          </p:cNvGraphicFramePr>
          <p:nvPr/>
        </p:nvGraphicFramePr>
        <p:xfrm>
          <a:off x="1835150" y="0"/>
          <a:ext cx="5257800" cy="802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2" imgW="5698888" imgH="8692467" progId="Word.Document.8">
                  <p:embed/>
                </p:oleObj>
              </mc:Choice>
              <mc:Fallback>
                <p:oleObj name="Dokument" r:id="rId2" imgW="5698888" imgH="8692467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0"/>
                        <a:ext cx="5257800" cy="802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3931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Grp="1" noChangeAspect="1"/>
          </p:cNvGraphicFramePr>
          <p:nvPr/>
        </p:nvGraphicFramePr>
        <p:xfrm>
          <a:off x="1789113" y="188913"/>
          <a:ext cx="5230812" cy="798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2" imgW="5708225" imgH="8708278" progId="Word.Document.8">
                  <p:embed/>
                </p:oleObj>
              </mc:Choice>
              <mc:Fallback>
                <p:oleObj name="Dokument" r:id="rId2" imgW="5708225" imgH="8708278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9113" y="188913"/>
                        <a:ext cx="5230812" cy="798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1072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Grp="1" noChangeAspect="1"/>
          </p:cNvGraphicFramePr>
          <p:nvPr/>
        </p:nvGraphicFramePr>
        <p:xfrm>
          <a:off x="1901825" y="333375"/>
          <a:ext cx="5238750" cy="708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2" imgW="5717921" imgH="7727316" progId="Word.Document.8">
                  <p:embed/>
                </p:oleObj>
              </mc:Choice>
              <mc:Fallback>
                <p:oleObj name="Dokument" r:id="rId2" imgW="5717921" imgH="7727316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1825" y="333375"/>
                        <a:ext cx="5238750" cy="708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7413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273785"/>
              </p:ext>
            </p:extLst>
          </p:nvPr>
        </p:nvGraphicFramePr>
        <p:xfrm>
          <a:off x="2267743" y="178625"/>
          <a:ext cx="4608920" cy="6939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761150" imgH="8674512" progId="Word.Document.8">
                  <p:embed/>
                </p:oleObj>
              </mc:Choice>
              <mc:Fallback>
                <p:oleObj name="Document" r:id="rId2" imgW="5761150" imgH="8674512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3" y="178625"/>
                        <a:ext cx="4608920" cy="69396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2210" name="Object 2"/>
          <p:cNvGraphicFramePr>
            <a:graphicFrameLocks noGrp="1" noChangeAspect="1"/>
          </p:cNvGraphicFramePr>
          <p:nvPr>
            <p:ph/>
          </p:nvPr>
        </p:nvGraphicFramePr>
        <p:xfrm>
          <a:off x="457200" y="1063625"/>
          <a:ext cx="8228013" cy="428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2" imgW="8886294" imgH="4624560" progId="Word.Document.8">
                  <p:embed/>
                </p:oleObj>
              </mc:Choice>
              <mc:Fallback>
                <p:oleObj name="Dokument" r:id="rId2" imgW="8886294" imgH="462456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063625"/>
                        <a:ext cx="8228013" cy="428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22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2263775" y="90488"/>
          <a:ext cx="4997450" cy="743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761150" imgH="8574428" progId="Word.Document.8">
                  <p:embed/>
                </p:oleObj>
              </mc:Choice>
              <mc:Fallback>
                <p:oleObj name="Document" r:id="rId2" imgW="5761150" imgH="8574428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3775" y="90488"/>
                        <a:ext cx="4997450" cy="7437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2046288" y="157163"/>
          <a:ext cx="4557712" cy="694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761150" imgH="8777475" progId="Word.Document.8">
                  <p:embed/>
                </p:oleObj>
              </mc:Choice>
              <mc:Fallback>
                <p:oleObj name="Document" r:id="rId2" imgW="5761150" imgH="8777475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6288" y="157163"/>
                        <a:ext cx="4557712" cy="694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2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2220913" y="-26988"/>
          <a:ext cx="4383087" cy="677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761150" imgH="8903120" progId="Word.Document.8">
                  <p:embed/>
                </p:oleObj>
              </mc:Choice>
              <mc:Fallback>
                <p:oleObj name="Document" r:id="rId2" imgW="5761150" imgH="890312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0913" y="-26988"/>
                        <a:ext cx="4383087" cy="677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Druhy rozhodnutí v trestním řízení ( hlava VI. trestního řádu - § 119 a násl.)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  </a:t>
            </a:r>
          </a:p>
          <a:p>
            <a:pPr marL="514350" indent="-514350">
              <a:buAutoNum type="alphaLcParenR"/>
            </a:pPr>
            <a:r>
              <a:rPr lang="cs-CZ" dirty="0">
                <a:solidFill>
                  <a:srgbClr val="FF0000"/>
                </a:solidFill>
              </a:rPr>
              <a:t>Mezitímní</a:t>
            </a:r>
          </a:p>
          <a:p>
            <a:pPr marL="514350" indent="-514350">
              <a:buAutoNum type="alphaLcParenR"/>
            </a:pPr>
            <a:r>
              <a:rPr lang="cs-CZ" dirty="0">
                <a:solidFill>
                  <a:srgbClr val="FF0000"/>
                </a:solidFill>
              </a:rPr>
              <a:t>Meritorní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Usnesení ( PO, SZ, S) v kterémkoli stadiu  TŘ</a:t>
            </a:r>
          </a:p>
          <a:p>
            <a:r>
              <a:rPr lang="cs-CZ" dirty="0"/>
              <a:t>Rozsudek ( S) – hlavní líčení, odvolací řízení</a:t>
            </a:r>
          </a:p>
          <a:p>
            <a:r>
              <a:rPr lang="cs-CZ" dirty="0"/>
              <a:t>Opatření a jiná podobná rozhodnutí ( PO ,SZ, S) – v kterémkoli stadiu TŘ</a:t>
            </a:r>
          </a:p>
        </p:txBody>
      </p:sp>
    </p:spTree>
    <p:extLst>
      <p:ext uri="{BB962C8B-B14F-4D97-AF65-F5344CB8AC3E}">
        <p14:creationId xmlns:p14="http://schemas.microsoft.com/office/powerpoint/2010/main" val="3251634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23941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dirty="0"/>
              <a:t>Přezkoumávání rozhodnutí v opravném řízení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Aft>
                <a:spcPct val="50000"/>
              </a:spcAft>
              <a:buClr>
                <a:schemeClr val="bg1"/>
              </a:buClr>
              <a:buFont typeface="Wingdings" pitchFamily="2" charset="2"/>
              <a:buChar char="q"/>
              <a:defRPr/>
            </a:pPr>
            <a:r>
              <a:rPr lang="cs-CZ" sz="2400" dirty="0"/>
              <a:t>Podstata a účel opravného řízení</a:t>
            </a:r>
          </a:p>
          <a:p>
            <a:pPr eaLnBrk="1" hangingPunct="1">
              <a:spcAft>
                <a:spcPct val="50000"/>
              </a:spcAft>
              <a:buClr>
                <a:schemeClr val="bg1"/>
              </a:buClr>
              <a:buFont typeface="Wingdings" pitchFamily="2" charset="2"/>
              <a:buChar char="q"/>
              <a:defRPr/>
            </a:pPr>
            <a:endParaRPr lang="cs-CZ" sz="2400" dirty="0"/>
          </a:p>
          <a:p>
            <a:pPr lvl="2" eaLnBrk="1" hangingPunct="1">
              <a:buFont typeface="Arial" pitchFamily="34" charset="0"/>
              <a:buChar char="•"/>
              <a:defRPr/>
            </a:pPr>
            <a:r>
              <a:rPr lang="cs-CZ" dirty="0"/>
              <a:t>Vady skutkové (</a:t>
            </a:r>
            <a:r>
              <a:rPr lang="cs-CZ" dirty="0" err="1"/>
              <a:t>error</a:t>
            </a:r>
            <a:r>
              <a:rPr lang="cs-CZ" dirty="0"/>
              <a:t> in facto)</a:t>
            </a:r>
          </a:p>
          <a:p>
            <a:pPr lvl="2" eaLnBrk="1" hangingPunct="1">
              <a:buFont typeface="Arial" pitchFamily="34" charset="0"/>
              <a:buChar char="•"/>
              <a:defRPr/>
            </a:pPr>
            <a:r>
              <a:rPr lang="cs-CZ" dirty="0"/>
              <a:t>Vady právní (</a:t>
            </a:r>
            <a:r>
              <a:rPr lang="cs-CZ" dirty="0" err="1"/>
              <a:t>error</a:t>
            </a:r>
            <a:r>
              <a:rPr lang="cs-CZ" dirty="0"/>
              <a:t> in iure)</a:t>
            </a:r>
          </a:p>
          <a:p>
            <a:pPr lvl="2" eaLnBrk="1" hangingPunct="1">
              <a:buFont typeface="Arial" pitchFamily="34" charset="0"/>
              <a:buChar char="•"/>
              <a:defRPr/>
            </a:pPr>
            <a:r>
              <a:rPr lang="cs-CZ" dirty="0"/>
              <a:t>Vady procesního postupu (</a:t>
            </a:r>
            <a:r>
              <a:rPr lang="cs-CZ" dirty="0" err="1"/>
              <a:t>error</a:t>
            </a:r>
            <a:r>
              <a:rPr lang="cs-CZ" dirty="0"/>
              <a:t> in </a:t>
            </a:r>
            <a:r>
              <a:rPr lang="cs-CZ" dirty="0" err="1"/>
              <a:t>procedendo</a:t>
            </a:r>
            <a:r>
              <a:rPr lang="cs-CZ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56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25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25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25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6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79376"/>
          </a:xfrm>
        </p:spPr>
        <p:txBody>
          <a:bodyPr>
            <a:normAutofit/>
          </a:bodyPr>
          <a:lstStyle/>
          <a:p>
            <a:r>
              <a:rPr lang="cs-CZ" sz="3600" dirty="0"/>
              <a:t>Zásady opravného řízení</a:t>
            </a:r>
          </a:p>
        </p:txBody>
      </p:sp>
      <p:sp>
        <p:nvSpPr>
          <p:cNvPr id="326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2000" b="1" u="sng" dirty="0">
                <a:solidFill>
                  <a:srgbClr val="FF9966"/>
                </a:solidFill>
              </a:rPr>
              <a:t>Obecné principy: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000" b="1" dirty="0">
              <a:solidFill>
                <a:srgbClr val="FF9966"/>
              </a:solidFill>
              <a:latin typeface="Microsoft Sans Serif" pitchFamily="34" charset="0"/>
            </a:endParaRP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oficiality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práva na obhajobu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presumpce neviny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veřejnosti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ústnosti a bezprostřednosti</a:t>
            </a:r>
          </a:p>
        </p:txBody>
      </p:sp>
      <p:sp>
        <p:nvSpPr>
          <p:cNvPr id="326660" name="Rectangle 4"/>
          <p:cNvSpPr>
            <a:spLocks noGrp="1" noChangeArrowheads="1"/>
          </p:cNvSpPr>
          <p:nvPr>
            <p:ph sz="half" idx="4294967295"/>
          </p:nvPr>
        </p:nvSpPr>
        <p:spPr>
          <a:xfrm>
            <a:off x="5105400" y="2200275"/>
            <a:ext cx="4038600" cy="4160838"/>
          </a:xfrm>
        </p:spPr>
        <p:txBody>
          <a:bodyPr/>
          <a:lstStyle/>
          <a:p>
            <a:pPr>
              <a:lnSpc>
                <a:spcPct val="80000"/>
              </a:lnSpc>
              <a:buNone/>
              <a:defRPr/>
            </a:pPr>
            <a:r>
              <a:rPr lang="cs-CZ" sz="2000" b="1" u="sng" dirty="0">
                <a:solidFill>
                  <a:srgbClr val="FF9966"/>
                </a:solidFill>
              </a:rPr>
              <a:t>Zvláštní principy: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000" b="1" dirty="0">
              <a:solidFill>
                <a:srgbClr val="FF9966"/>
              </a:solidFill>
              <a:latin typeface="Microsoft Sans Serif" pitchFamily="34" charset="0"/>
            </a:endParaRP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Revizní princip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Apelační princip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Kasační princip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Devolutivní účinek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Suspenzivní účinek 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Beneficium </a:t>
            </a:r>
            <a:r>
              <a:rPr lang="cs-CZ" sz="2000" dirty="0" err="1"/>
              <a:t>cohaesionis</a:t>
            </a:r>
            <a:endParaRPr lang="cs-CZ" sz="2000" dirty="0"/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Zákaz </a:t>
            </a:r>
            <a:r>
              <a:rPr lang="cs-CZ" sz="2000" dirty="0" err="1"/>
              <a:t>reformationis</a:t>
            </a:r>
            <a:r>
              <a:rPr lang="cs-CZ" sz="2000" dirty="0"/>
              <a:t> in </a:t>
            </a:r>
            <a:r>
              <a:rPr lang="cs-CZ" sz="2000" dirty="0" err="1"/>
              <a:t>peius</a:t>
            </a:r>
            <a:r>
              <a:rPr lang="cs-CZ" sz="2000" dirty="0"/>
              <a:t> 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</a:rPr>
              <a:t>Zákaz dvojího ohrožení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6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6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26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26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26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26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26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26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326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26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26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900" decel="100000" fill="hold"/>
                                        <p:tgtEl>
                                          <p:spTgt spid="326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266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266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900" decel="100000" fill="hold"/>
                                        <p:tgtEl>
                                          <p:spTgt spid="3266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26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26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900" decel="100000" fill="hold"/>
                                        <p:tgtEl>
                                          <p:spTgt spid="326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3266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266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900" decel="100000" fill="hold"/>
                                        <p:tgtEl>
                                          <p:spTgt spid="3266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26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26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900" decel="100000" fill="hold"/>
                                        <p:tgtEl>
                                          <p:spTgt spid="326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26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26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900" decel="100000" fill="hold"/>
                                        <p:tgtEl>
                                          <p:spTgt spid="326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/>
          </a:bodyPr>
          <a:lstStyle/>
          <a:p>
            <a:r>
              <a:rPr lang="cs-CZ" sz="3600" dirty="0"/>
              <a:t>Opravné prostředky</a:t>
            </a:r>
          </a:p>
        </p:txBody>
      </p:sp>
      <p:sp>
        <p:nvSpPr>
          <p:cNvPr id="3276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2000" b="1" u="sng" dirty="0">
                <a:solidFill>
                  <a:srgbClr val="FF9966"/>
                </a:solidFill>
              </a:rPr>
              <a:t>Řádné:	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000" dirty="0"/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Stížnost (§ 141 a násl.)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Odvolání (§ 245 a násl.)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Odpor (§ 314g a násl.)</a:t>
            </a:r>
          </a:p>
          <a:p>
            <a:pPr eaLnBrk="1" hangingPunct="1">
              <a:defRPr/>
            </a:pPr>
            <a:endParaRPr lang="cs-CZ" sz="2000" dirty="0"/>
          </a:p>
        </p:txBody>
      </p:sp>
      <p:sp>
        <p:nvSpPr>
          <p:cNvPr id="327684" name="Rectangle 4"/>
          <p:cNvSpPr>
            <a:spLocks noGrp="1" noChangeArrowheads="1"/>
          </p:cNvSpPr>
          <p:nvPr>
            <p:ph sz="half" idx="4294967295"/>
          </p:nvPr>
        </p:nvSpPr>
        <p:spPr>
          <a:xfrm>
            <a:off x="4572000" y="2200275"/>
            <a:ext cx="4320480" cy="416083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sz="2000" b="1" u="sng" dirty="0">
                <a:solidFill>
                  <a:srgbClr val="FF9966"/>
                </a:solidFill>
              </a:rPr>
              <a:t>Mimořádné:</a:t>
            </a:r>
          </a:p>
          <a:p>
            <a:pPr>
              <a:buFont typeface="Wingdings" pitchFamily="2" charset="2"/>
              <a:buNone/>
              <a:defRPr/>
            </a:pPr>
            <a:endParaRPr lang="cs-CZ" sz="2000" dirty="0"/>
          </a:p>
          <a:p>
            <a:pPr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Dovolání (§ 265a a násl.)</a:t>
            </a:r>
          </a:p>
          <a:p>
            <a:pPr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Stížnost pro porušení zákona  (§ 266 a násl.)</a:t>
            </a:r>
          </a:p>
          <a:p>
            <a:pPr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Obnova řízení (§ 277 a násl.)</a:t>
            </a:r>
          </a:p>
          <a:p>
            <a:pPr>
              <a:defRPr/>
            </a:pP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27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7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27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27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27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27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27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27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27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dirty="0"/>
              <a:t>Řádné opravné prostředky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cs-CZ" sz="2000" dirty="0"/>
              <a:t>Směřují proti rozhodnutí, které dosud nenabylo právní moci a do rozhodnutí o opravném prostředku právní moci nabýt nemůže.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000" dirty="0"/>
          </a:p>
          <a:p>
            <a:pPr algn="just" eaLnBrk="1" hangingPunct="1">
              <a:defRPr/>
            </a:pPr>
            <a:r>
              <a:rPr lang="cs-CZ" sz="2000" dirty="0"/>
              <a:t>Druhy řádných opravných prostředků: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</a:rPr>
              <a:t>Odvolání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</a:rPr>
              <a:t>Stížnost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</a:rPr>
              <a:t>Odpor proti trestnímu příkazu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cs-CZ" dirty="0">
                <a:latin typeface="Microsoft Sans Serif" pitchFamily="34" charset="0"/>
              </a:rPr>
              <a:t> </a:t>
            </a:r>
          </a:p>
          <a:p>
            <a:pPr eaLnBrk="1" hangingPunct="1">
              <a:defRPr/>
            </a:pPr>
            <a:endParaRPr lang="cs-CZ" dirty="0"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87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8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28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8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8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8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28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28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8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28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28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8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28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0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864096"/>
          </a:xfrm>
        </p:spPr>
        <p:txBody>
          <a:bodyPr>
            <a:normAutofit/>
          </a:bodyPr>
          <a:lstStyle/>
          <a:p>
            <a:r>
              <a:rPr lang="cs-CZ" sz="3600" dirty="0"/>
              <a:t>1.  Odvolání</a:t>
            </a:r>
          </a:p>
        </p:txBody>
      </p:sp>
      <p:sp>
        <p:nvSpPr>
          <p:cNvPr id="32973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700808"/>
            <a:ext cx="8229600" cy="4593629"/>
          </a:xfrm>
        </p:spPr>
        <p:txBody>
          <a:bodyPr>
            <a:normAutofit fontScale="92500"/>
          </a:bodyPr>
          <a:lstStyle/>
          <a:p>
            <a:pPr marL="609600" indent="-609600" eaLnBrk="1" hangingPunct="1">
              <a:buClr>
                <a:srgbClr val="FFFF00"/>
              </a:buClr>
              <a:buSzPct val="90000"/>
              <a:buFont typeface="Wingdings" pitchFamily="2" charset="2"/>
              <a:buNone/>
              <a:defRPr/>
            </a:pPr>
            <a:r>
              <a:rPr lang="cs-CZ" sz="2000" b="1" dirty="0">
                <a:solidFill>
                  <a:srgbClr val="FFFF00"/>
                </a:solidFill>
                <a:latin typeface="Microsoft Sans Serif" pitchFamily="34" charset="0"/>
              </a:rPr>
              <a:t>	</a:t>
            </a:r>
            <a:endParaRPr lang="cs-CZ" sz="2000" dirty="0"/>
          </a:p>
          <a:p>
            <a:pPr marL="609600" indent="-609600" algn="just" eaLnBrk="1" hangingPunct="1">
              <a:buSzPct val="90000"/>
              <a:buFont typeface="Wingdings" pitchFamily="2" charset="2"/>
              <a:buChar char="§"/>
              <a:defRPr/>
            </a:pPr>
            <a:r>
              <a:rPr lang="cs-CZ" sz="2000" dirty="0"/>
              <a:t>Proti všem rozsudkům soudu prvního stupně, pokud nenabyly právní moci. </a:t>
            </a:r>
          </a:p>
          <a:p>
            <a:pPr marL="609600" indent="-609600" algn="just" eaLnBrk="1" hangingPunct="1">
              <a:buSzPct val="90000"/>
              <a:buFont typeface="Wingdings" pitchFamily="2" charset="2"/>
              <a:buChar char="§"/>
              <a:defRPr/>
            </a:pPr>
            <a:r>
              <a:rPr lang="cs-CZ" sz="2000" dirty="0"/>
              <a:t>Široký okruh oprávněných osob: </a:t>
            </a:r>
          </a:p>
          <a:p>
            <a:pPr marL="1371600" lvl="2" indent="-457200" algn="just" eaLnBrk="1" hangingPunct="1">
              <a:buFont typeface="Wingdings" pitchFamily="2" charset="2"/>
              <a:buChar char="§"/>
              <a:defRPr/>
            </a:pPr>
            <a:r>
              <a:rPr lang="cs-CZ" sz="2000" dirty="0"/>
              <a:t>Obžalovaný</a:t>
            </a:r>
          </a:p>
          <a:p>
            <a:pPr marL="1371600" lvl="2" indent="-457200" algn="just" eaLnBrk="1" hangingPunct="1">
              <a:buFont typeface="Wingdings" pitchFamily="2" charset="2"/>
              <a:buChar char="§"/>
              <a:defRPr/>
            </a:pPr>
            <a:r>
              <a:rPr lang="cs-CZ" sz="2000" dirty="0"/>
              <a:t>Státní zástupce</a:t>
            </a:r>
          </a:p>
          <a:p>
            <a:pPr marL="1371600" lvl="2" indent="-457200" algn="just" eaLnBrk="1" hangingPunct="1">
              <a:buFont typeface="Wingdings" pitchFamily="2" charset="2"/>
              <a:buChar char="§"/>
              <a:defRPr/>
            </a:pPr>
            <a:r>
              <a:rPr lang="cs-CZ" sz="2000" dirty="0"/>
              <a:t>Obhájce</a:t>
            </a:r>
          </a:p>
          <a:p>
            <a:pPr marL="1371600" lvl="2" indent="-457200" algn="just" eaLnBrk="1" hangingPunct="1">
              <a:buFont typeface="Wingdings" pitchFamily="2" charset="2"/>
              <a:buChar char="§"/>
              <a:defRPr/>
            </a:pPr>
            <a:r>
              <a:rPr lang="cs-CZ" sz="2000" dirty="0"/>
              <a:t>Zákonný zástupce (opatrovník)</a:t>
            </a:r>
          </a:p>
          <a:p>
            <a:pPr marL="1371600" lvl="2" indent="-457200" algn="just" eaLnBrk="1" hangingPunct="1">
              <a:buFont typeface="Wingdings" pitchFamily="2" charset="2"/>
              <a:buChar char="§"/>
              <a:defRPr/>
            </a:pPr>
            <a:r>
              <a:rPr lang="cs-CZ" sz="2000" dirty="0"/>
              <a:t>Osoby se samostatným odvolacím právem</a:t>
            </a:r>
          </a:p>
          <a:p>
            <a:pPr marL="1371600" lvl="2" indent="-457200" algn="just" eaLnBrk="1" hangingPunct="1">
              <a:buFont typeface="Wingdings" pitchFamily="2" charset="2"/>
              <a:buChar char="§"/>
              <a:defRPr/>
            </a:pPr>
            <a:r>
              <a:rPr lang="cs-CZ" sz="2000" dirty="0"/>
              <a:t>Poškozený </a:t>
            </a:r>
          </a:p>
          <a:p>
            <a:pPr marL="1371600" lvl="2" indent="-457200" algn="just" eaLnBrk="1" hangingPunct="1">
              <a:buFont typeface="Wingdings" pitchFamily="2" charset="2"/>
              <a:buChar char="§"/>
              <a:defRPr/>
            </a:pPr>
            <a:r>
              <a:rPr lang="cs-CZ" sz="2000" dirty="0"/>
              <a:t>Zúčastněná osoba (její zákonný zástupce nebo zmocněnec)</a:t>
            </a:r>
          </a:p>
          <a:p>
            <a:pPr marL="609600" indent="-609600" algn="just" eaLnBrk="1" hangingPunct="1">
              <a:buSzPct val="90000"/>
              <a:buFont typeface="Wingdings" pitchFamily="2" charset="2"/>
              <a:buChar char="§"/>
              <a:defRPr/>
            </a:pPr>
            <a:r>
              <a:rPr lang="cs-CZ" sz="2000" dirty="0"/>
              <a:t>Posuzuje se podle obsahu.</a:t>
            </a:r>
          </a:p>
          <a:p>
            <a:pPr marL="609600" indent="-609600" algn="just" eaLnBrk="1" hangingPunct="1">
              <a:buSzPct val="90000"/>
              <a:buFont typeface="Wingdings" pitchFamily="2" charset="2"/>
              <a:buChar char="§"/>
              <a:defRPr/>
            </a:pPr>
            <a:r>
              <a:rPr lang="cs-CZ" sz="2000" dirty="0">
                <a:solidFill>
                  <a:schemeClr val="accent3"/>
                </a:solidFill>
              </a:rPr>
              <a:t>Zvláštnosti odvolání proti rozsudku o schválení dohody o vině a trestu (jen do výroku, který neodpovídá návrhu ,nebo do výroku o náhradě škody).</a:t>
            </a:r>
          </a:p>
          <a:p>
            <a:pPr marL="609600" indent="-609600" eaLnBrk="1" hangingPunct="1">
              <a:buClr>
                <a:schemeClr val="accent2"/>
              </a:buClr>
              <a:buSzPct val="90000"/>
              <a:buFont typeface="Wingdings" pitchFamily="2" charset="2"/>
              <a:buChar char="Ø"/>
              <a:defRPr/>
            </a:pPr>
            <a:endParaRPr lang="cs-CZ" sz="2000" dirty="0">
              <a:latin typeface="Microsoft Sans Serif" pitchFamily="34" charset="0"/>
            </a:endParaRPr>
          </a:p>
          <a:p>
            <a:pPr marL="990600" lvl="1" indent="-533400" eaLnBrk="1" hangingPunct="1">
              <a:buFontTx/>
              <a:buNone/>
              <a:defRPr/>
            </a:pPr>
            <a:endParaRPr lang="cs-CZ" sz="4400" dirty="0"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9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9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29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9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9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29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9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9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29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29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9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29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29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29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29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29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29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329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297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97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297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297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297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3297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297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297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3297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297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297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3297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297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297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900" decel="100000" fill="hold"/>
                                        <p:tgtEl>
                                          <p:spTgt spid="3297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297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297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900" decel="100000" fill="hold"/>
                                        <p:tgtEl>
                                          <p:spTgt spid="3297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Luxusní motiv</Template>
  <TotalTime>0</TotalTime>
  <Words>996</Words>
  <Application>Microsoft Office PowerPoint</Application>
  <PresentationFormat>On-screen Show (4:3)</PresentationFormat>
  <Paragraphs>188</Paragraphs>
  <Slides>32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41" baseType="lpstr">
      <vt:lpstr>Arial</vt:lpstr>
      <vt:lpstr>Corbel</vt:lpstr>
      <vt:lpstr>Microsoft Sans Serif</vt:lpstr>
      <vt:lpstr>Verdana</vt:lpstr>
      <vt:lpstr>Wingdings</vt:lpstr>
      <vt:lpstr>Wingdings 2</vt:lpstr>
      <vt:lpstr>Deluxe</vt:lpstr>
      <vt:lpstr>Dokument</vt:lpstr>
      <vt:lpstr>Document</vt:lpstr>
      <vt:lpstr>PowerPoint Presentation</vt:lpstr>
      <vt:lpstr>Stádia trestního řízení</vt:lpstr>
      <vt:lpstr>PowerPoint Presentation</vt:lpstr>
      <vt:lpstr>Druhy rozhodnutí v trestním řízení ( hlava VI. trestního řádu - § 119 a násl.)</vt:lpstr>
      <vt:lpstr>Přezkoumávání rozhodnutí v opravném řízení</vt:lpstr>
      <vt:lpstr>Zásady opravného řízení</vt:lpstr>
      <vt:lpstr>Opravné prostředky</vt:lpstr>
      <vt:lpstr>Řádné opravné prostředky</vt:lpstr>
      <vt:lpstr>1.  Odvolání</vt:lpstr>
      <vt:lpstr>PowerPoint Presentation</vt:lpstr>
      <vt:lpstr>PowerPoint Presentation</vt:lpstr>
      <vt:lpstr>Řízení u soudu po podání odvolání</vt:lpstr>
      <vt:lpstr>PowerPoint Presentation</vt:lpstr>
      <vt:lpstr>2.    Stížnost </vt:lpstr>
      <vt:lpstr>PowerPoint Presentation</vt:lpstr>
      <vt:lpstr>Řízení o stížnosti:</vt:lpstr>
      <vt:lpstr>Rozhodnutí o stížnosti: </vt:lpstr>
      <vt:lpstr>  3.     Odpor proti trestnímu příkazu</vt:lpstr>
      <vt:lpstr>PowerPoint Presentation</vt:lpstr>
      <vt:lpstr>Konkrétní případ trestního řízení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pro VIII. jarní semestr magisterského studia</dc:title>
  <dc:creator>Jaroslav Fenyk</dc:creator>
  <cp:lastModifiedBy>AK Fenyk</cp:lastModifiedBy>
  <cp:revision>93</cp:revision>
  <dcterms:created xsi:type="dcterms:W3CDTF">2005-04-06T16:52:48Z</dcterms:created>
  <dcterms:modified xsi:type="dcterms:W3CDTF">2024-04-29T10:33:48Z</dcterms:modified>
</cp:coreProperties>
</file>