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8"/>
  </p:notesMasterIdLst>
  <p:handoutMasterIdLst>
    <p:handoutMasterId r:id="rId19"/>
  </p:handoutMasterIdLst>
  <p:sldIdLst>
    <p:sldId id="286" r:id="rId2"/>
    <p:sldId id="315" r:id="rId3"/>
    <p:sldId id="316" r:id="rId4"/>
    <p:sldId id="314" r:id="rId5"/>
    <p:sldId id="324" r:id="rId6"/>
    <p:sldId id="317" r:id="rId7"/>
    <p:sldId id="318" r:id="rId8"/>
    <p:sldId id="319" r:id="rId9"/>
    <p:sldId id="320" r:id="rId10"/>
    <p:sldId id="325" r:id="rId11"/>
    <p:sldId id="327" r:id="rId12"/>
    <p:sldId id="321" r:id="rId13"/>
    <p:sldId id="322" r:id="rId14"/>
    <p:sldId id="323" r:id="rId15"/>
    <p:sldId id="289" r:id="rId16"/>
    <p:sldId id="308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8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7E362-9443-4A95-99D5-2B97D798225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73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65723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 trestního řízení I.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Fenyk,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14. 3. 2024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/>
          <a:lstStyle/>
          <a:p>
            <a:pPr algn="ctr"/>
            <a:r>
              <a:rPr lang="cs-CZ" dirty="0"/>
              <a:t>Evropský veřejný žalobce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Nařízení Rady 2017/1939, kterým se provádí posílená spolupráce za účelem zřízení EVŽ</a:t>
            </a:r>
          </a:p>
          <a:p>
            <a:r>
              <a:rPr lang="cs-CZ" dirty="0" err="1"/>
              <a:t>supranacionální</a:t>
            </a:r>
            <a:r>
              <a:rPr lang="cs-CZ" dirty="0"/>
              <a:t> / směrnice ( EU) 2017/1371, o vyšetřování a trestním stíhání pachatelů  trestných činů proti FZEU – výčet TČ/</a:t>
            </a:r>
          </a:p>
          <a:p>
            <a:r>
              <a:rPr lang="cs-CZ" dirty="0"/>
              <a:t>nezávislost, subsidiarita, proporcionalita</a:t>
            </a:r>
          </a:p>
          <a:p>
            <a:r>
              <a:rPr lang="cs-CZ" dirty="0"/>
              <a:t>decentralizace ( EU-ČS) - spolupráce s národními orgány</a:t>
            </a:r>
          </a:p>
          <a:p>
            <a:r>
              <a:rPr lang="cs-CZ" dirty="0"/>
              <a:t>centrální orgán NEŽ – Lucemburk</a:t>
            </a:r>
          </a:p>
          <a:p>
            <a:r>
              <a:rPr lang="cs-CZ" dirty="0"/>
              <a:t>národní orgán  - pověření, delegovaní EVŽ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862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Organizace Úřadu EVŽ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57526"/>
          </a:xfrm>
        </p:spPr>
        <p:txBody>
          <a:bodyPr/>
          <a:lstStyle/>
          <a:p>
            <a:r>
              <a:rPr lang="cs-CZ" dirty="0"/>
              <a:t>Jednotnost, nedílnost</a:t>
            </a:r>
          </a:p>
          <a:p>
            <a:r>
              <a:rPr lang="cs-CZ" dirty="0"/>
              <a:t>Centrální orgán  ( NVŽ a jeho zástupci, kolegium, stálé komory, evropští žalobci a administrativa)</a:t>
            </a:r>
          </a:p>
          <a:p>
            <a:r>
              <a:rPr lang="cs-CZ" dirty="0"/>
              <a:t>Národní pověřený žalobce</a:t>
            </a:r>
          </a:p>
          <a:p>
            <a:r>
              <a:rPr lang="cs-CZ" dirty="0"/>
              <a:t>Vnitrostátní úprava  - § 34b – 34f zákona o státním zastupitelství, §  12 </a:t>
            </a:r>
            <a:r>
              <a:rPr lang="cs-CZ" dirty="0" err="1"/>
              <a:t>odst</a:t>
            </a:r>
            <a:r>
              <a:rPr lang="cs-CZ" dirty="0"/>
              <a:t> 5, 145, 146, 158, 158e, 250 a další </a:t>
            </a:r>
            <a:r>
              <a:rPr lang="cs-CZ" dirty="0" err="1"/>
              <a:t>tr.ř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5479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 Soud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4"/>
            <a:ext cx="7991475" cy="4680545"/>
          </a:xfrm>
        </p:spPr>
        <p:txBody>
          <a:bodyPr>
            <a:normAutofit fontScale="85000" lnSpcReduction="20000"/>
          </a:bodyPr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>
                <a:solidFill>
                  <a:srgbClr val="FF0000"/>
                </a:solidFill>
              </a:rPr>
              <a:t>Postavení soudu v trestním řízení </a:t>
            </a:r>
            <a:r>
              <a:rPr lang="cs-CZ" sz="2000" dirty="0"/>
              <a:t>– orgán činný v trestním řízení (§ 1,  § 12 odst. 1, 3, 4 </a:t>
            </a:r>
            <a:r>
              <a:rPr lang="cs-CZ" sz="2000" dirty="0" err="1"/>
              <a:t>tr</a:t>
            </a:r>
            <a:r>
              <a:rPr lang="cs-CZ" sz="2000" dirty="0"/>
              <a:t>. ř., </a:t>
            </a:r>
          </a:p>
          <a:p>
            <a:pPr marL="381000" indent="-381000" algn="just"/>
            <a:r>
              <a:rPr lang="cs-CZ" sz="2000" dirty="0"/>
              <a:t>Organizace a působnost soudů - zákon č. 6/2002 Sb., ve znění pozdějších předpisů) a jednací řády pro soudy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soudy</a:t>
            </a:r>
          </a:p>
          <a:p>
            <a:pPr marL="1219200" lvl="2" indent="-304800" algn="just"/>
            <a:r>
              <a:rPr lang="cs-CZ" sz="2000" dirty="0"/>
              <a:t>Pobočky</a:t>
            </a:r>
          </a:p>
          <a:p>
            <a:pPr marL="800100" lvl="1" indent="-342900" algn="just"/>
            <a:r>
              <a:rPr lang="cs-CZ" sz="2000" dirty="0"/>
              <a:t>Soudy rozhodují o průlomu do základních práv a svobod, rozhodují o vině a trestu za trestné činy</a:t>
            </a:r>
          </a:p>
          <a:p>
            <a:pPr marL="800100" lvl="1" indent="-342900" algn="just"/>
            <a:r>
              <a:rPr lang="cs-CZ" sz="2000" dirty="0"/>
              <a:t>Soud působí jak v přípravném řízení (jen na návrh SZ), tak v hlavním líčení i v řízení o opravných prostředcích ( vina a trest) </a:t>
            </a:r>
          </a:p>
          <a:p>
            <a:pPr marL="800100" lvl="1" indent="-342900" algn="just"/>
            <a:r>
              <a:rPr lang="cs-CZ" sz="2000" dirty="0">
                <a:solidFill>
                  <a:srgbClr val="FF0000"/>
                </a:solidFill>
              </a:rPr>
              <a:t>Zvláštní postavení </a:t>
            </a:r>
            <a:r>
              <a:rPr lang="cs-CZ" sz="2000" dirty="0"/>
              <a:t>– Ústavní soud – soudní orgán ochrany ústavnosti ( </a:t>
            </a:r>
            <a:r>
              <a:rPr lang="cs-CZ" sz="2000" dirty="0" err="1"/>
              <a:t>zv</a:t>
            </a:r>
            <a:r>
              <a:rPr lang="cs-CZ" sz="2000" dirty="0"/>
              <a:t>. Způsob řízení před soudy pro zrušovacím nálezu) -§ 313h-§314k </a:t>
            </a:r>
            <a:r>
              <a:rPr lang="cs-CZ" sz="2000" dirty="0" err="1"/>
              <a:t>tr.ř</a:t>
            </a:r>
            <a:r>
              <a:rPr lang="cs-CZ" sz="2000" dirty="0"/>
              <a:t>.</a:t>
            </a:r>
          </a:p>
          <a:p>
            <a:pPr marL="800100" lvl="1" indent="-34290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>
            <a:normAutofit lnSpcReduction="10000"/>
          </a:bodyPr>
          <a:lstStyle/>
          <a:p>
            <a:pPr marL="800100" lvl="1" indent="-342900" algn="just"/>
            <a:endParaRPr lang="cs-CZ" sz="2000" dirty="0">
              <a:solidFill>
                <a:srgbClr val="FF0000"/>
              </a:solidFill>
            </a:endParaRPr>
          </a:p>
          <a:p>
            <a:pPr marL="381000" indent="-381000" algn="just"/>
            <a:r>
              <a:rPr lang="cs-CZ" sz="2000" dirty="0">
                <a:solidFill>
                  <a:srgbClr val="FF0000"/>
                </a:solidFill>
              </a:rPr>
              <a:t>Vztah soudů k ministerstvu spravedlnosti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v trestním řízení ( § 13-§26 </a:t>
            </a:r>
            <a:r>
              <a:rPr lang="cs-CZ" sz="2000" dirty="0" err="1"/>
              <a:t>tr.ř</a:t>
            </a:r>
            <a:r>
              <a:rPr lang="cs-CZ" sz="2000" dirty="0"/>
              <a:t>.)</a:t>
            </a:r>
          </a:p>
          <a:p>
            <a:pPr marL="381000" indent="-381000" algn="just"/>
            <a:r>
              <a:rPr lang="cs-CZ" sz="2000" dirty="0"/>
              <a:t>Přípravné řízení, hlavní líčení, odvolací řízení… právo na zákonného soudce…nález  </a:t>
            </a:r>
            <a:r>
              <a:rPr lang="cs-CZ" sz="2000" dirty="0" err="1"/>
              <a:t>Pl</a:t>
            </a:r>
            <a:r>
              <a:rPr lang="cs-CZ" sz="2000" dirty="0"/>
              <a:t>. ÚS  4/2015 ( příslušnost soudu pro úkony přípravného řízení) § 26 odst. 1 </a:t>
            </a:r>
            <a:r>
              <a:rPr lang="cs-CZ" sz="2000" dirty="0" err="1"/>
              <a:t>tr.ř</a:t>
            </a:r>
            <a:r>
              <a:rPr lang="cs-CZ" sz="2000" dirty="0"/>
              <a:t>. x § 18 odst. 1,2 </a:t>
            </a:r>
            <a:r>
              <a:rPr lang="cs-CZ" sz="2000" dirty="0" err="1"/>
              <a:t>tr.ř</a:t>
            </a:r>
            <a:r>
              <a:rPr lang="cs-CZ" sz="2000" dirty="0"/>
              <a:t>.</a:t>
            </a:r>
          </a:p>
          <a:p>
            <a:pPr marL="381000" indent="-381000" algn="just"/>
            <a:r>
              <a:rPr lang="cs-CZ" sz="2000" dirty="0">
                <a:solidFill>
                  <a:srgbClr val="FF9966"/>
                </a:solidFill>
              </a:rPr>
              <a:t> O</a:t>
            </a:r>
            <a:r>
              <a:rPr lang="cs-CZ" sz="2000" b="1" dirty="0">
                <a:solidFill>
                  <a:srgbClr val="FF9966"/>
                </a:solidFill>
              </a:rPr>
              <a:t>bsazení</a:t>
            </a:r>
            <a:r>
              <a:rPr lang="cs-CZ" sz="2000" dirty="0">
                <a:solidFill>
                  <a:srgbClr val="FF9966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úředník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4000" dirty="0"/>
              <a:t>Systém dvoustupňové kontroly v TŘ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Policejní orgán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Státní zástupce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</a:t>
            </a:r>
          </a:p>
          <a:p>
            <a:r>
              <a:rPr lang="cs-CZ" dirty="0"/>
              <a:t>Soud ( v přípravném řízení soudce) 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111561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3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lip" r:id="rId2" imgW="1857600" imgH="3995640" progId="MS_ClipArt_Gallery.2">
                  <p:embed/>
                </p:oleObj>
              </mc:Choice>
              <mc:Fallback>
                <p:oleObj name="Klip" r:id="rId2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jsou ti činitelé (státní orgány, fyzické a právnické osoby), kteří mají a vykonávají </a:t>
            </a:r>
            <a:r>
              <a:rPr lang="cs-CZ" sz="2200" dirty="0">
                <a:solidFill>
                  <a:srgbClr val="FF0000"/>
                </a:solidFill>
                <a:latin typeface="+mn-lt"/>
              </a:rPr>
              <a:t>vlastním jménem </a:t>
            </a:r>
            <a:r>
              <a:rPr lang="cs-CZ" sz="2200" dirty="0">
                <a:latin typeface="+mn-lt"/>
              </a:rPr>
              <a:t>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439169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policejní orgán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obviněný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Zmocněnci P a ZO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orgán 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obhájce, svědek, znalec, tlumočník, pokud uplatňují návrhy na  odměnu advokáta, svědečné, znalečné nebo </a:t>
            </a:r>
            <a:r>
              <a:rPr lang="cs-CZ" sz="2000" dirty="0" err="1"/>
              <a:t>tlumočné</a:t>
            </a:r>
            <a:r>
              <a:rPr lang="cs-CZ" sz="2000" dirty="0"/>
              <a:t>, nebo jsou předmětem pořádkové sankce, opatrovník obviněného FO a zmocněnec a opatrovník právnické osoby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661694"/>
            <a:ext cx="8229600" cy="57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Práva subjektů v trestním řízení</a:t>
            </a:r>
            <a:endParaRPr lang="cs-CZ" sz="2000" dirty="0">
              <a:latin typeface="+mn-lt"/>
            </a:endParaRP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latin typeface="+mn-lt"/>
              </a:rPr>
              <a:t>vliv zásady veřejnosti ( § 2 odst. 10, § 8-§ 8d </a:t>
            </a:r>
            <a:r>
              <a:rPr lang="cs-CZ" sz="2000" dirty="0" err="1">
                <a:latin typeface="+mn-lt"/>
              </a:rPr>
              <a:t>tr.ř</a:t>
            </a:r>
            <a:r>
              <a:rPr lang="cs-CZ" sz="2000" dirty="0">
                <a:latin typeface="+mn-lt"/>
              </a:rPr>
              <a:t>.) na jejich účast v řízení</a:t>
            </a: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8940762" imgH="5745574" progId="Word.Document.8">
                  <p:embed/>
                </p:oleObj>
              </mc:Choice>
              <mc:Fallback>
                <p:oleObj name="Dokument" r:id="rId2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- § 12 ODST. 1 TR.Ř.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7"/>
            <a:ext cx="8229600" cy="3513509"/>
          </a:xfrm>
        </p:spPr>
        <p:txBody>
          <a:bodyPr/>
          <a:lstStyle/>
          <a:p>
            <a:pPr algn="ctr"/>
            <a:r>
              <a:rPr lang="cs-CZ" dirty="0"/>
              <a:t>POLICEJNÍ ORGÁN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STÁTNÍ ZÁSTUPCE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SOUD</a:t>
            </a:r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423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7991475" cy="482453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200" b="1" dirty="0">
                <a:solidFill>
                  <a:srgbClr val="FF0000"/>
                </a:solidFill>
              </a:rPr>
              <a:t>Policejní orgán </a:t>
            </a:r>
            <a:r>
              <a:rPr lang="cs-CZ" sz="2200" dirty="0"/>
              <a:t>– orgán činný v trestním řízení  - § 12 odst.1 </a:t>
            </a:r>
            <a:r>
              <a:rPr lang="cs-CZ" sz="2200" dirty="0" err="1"/>
              <a:t>tr.ř</a:t>
            </a:r>
            <a:r>
              <a:rPr lang="cs-CZ" sz="2200" dirty="0"/>
              <a:t>.  označení </a:t>
            </a:r>
            <a:r>
              <a:rPr lang="cs-CZ" sz="2200" dirty="0">
                <a:solidFill>
                  <a:srgbClr val="FF0000"/>
                </a:solidFill>
              </a:rPr>
              <a:t>nejen pro útvary Policie (§ 12 odst. 2 </a:t>
            </a:r>
            <a:r>
              <a:rPr lang="cs-CZ" sz="2200" dirty="0"/>
              <a:t>a § 161 odst. 2),ale i další orgány, jako  Generální inspekce bezpečnostních sborů, Vězeňské služby, Celní orgány, Vojenská policie, BIS, UZSI, VOZP )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, územní a celostátní útvary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>
                <a:solidFill>
                  <a:srgbClr val="FF0000"/>
                </a:solidFill>
              </a:rPr>
              <a:t>související</a:t>
            </a:r>
            <a:r>
              <a:rPr lang="cs-CZ" sz="2200" dirty="0"/>
              <a:t> s trestním řízením ( zákon o PČR):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vedení vyšetřování o trestných činech.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0000"/>
                </a:solidFill>
              </a:rPr>
              <a:t>Úkony trestního řízení </a:t>
            </a:r>
            <a:r>
              <a:rPr lang="cs-CZ" sz="2200" dirty="0"/>
              <a:t>koná PO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0000"/>
                </a:solidFill>
              </a:rPr>
              <a:t>dozorem</a:t>
            </a:r>
            <a:r>
              <a:rPr lang="cs-CZ" sz="2200" dirty="0"/>
              <a:t> státního zástupce (§ 157 odst.2, §174 </a:t>
            </a:r>
            <a:r>
              <a:rPr lang="cs-CZ" sz="2200" dirty="0" err="1"/>
              <a:t>tr.ř</a:t>
            </a:r>
            <a:r>
              <a:rPr lang="cs-CZ" sz="2200" dirty="0"/>
              <a:t>.). – „prodloužená ruka státního zástupce.“ </a:t>
            </a:r>
          </a:p>
          <a:p>
            <a:pPr algn="just">
              <a:lnSpc>
                <a:spcPct val="80000"/>
              </a:lnSpc>
            </a:pPr>
            <a:r>
              <a:rPr lang="cs-CZ" sz="2200" dirty="0"/>
              <a:t>V 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nebo jiného rozhodnutí </a:t>
            </a:r>
            <a:r>
              <a:rPr lang="cs-CZ" sz="2200" dirty="0"/>
              <a:t>státního zástupce ( nařízení exhumace, zadržení zásilky) nebo soudce ( vzetí do vazby, domovní prohlídka, odposlech a záznam telekomunikačního provozu atd.)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08720"/>
            <a:ext cx="7991475" cy="5544468"/>
          </a:xfrm>
        </p:spPr>
        <p:txBody>
          <a:bodyPr>
            <a:normAutofit fontScale="85000" lnSpcReduction="10000"/>
          </a:bodyPr>
          <a:lstStyle/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PO v „prověřování „( § 158 a násl. TŘ)</a:t>
            </a:r>
            <a:r>
              <a:rPr lang="cs-CZ" sz="2000" dirty="0">
                <a:solidFill>
                  <a:srgbClr val="FF9966"/>
                </a:solidFill>
                <a:latin typeface="+mj-lt"/>
              </a:rPr>
              <a:t>: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 s cílem zjistit, zda je nutno zahájit trestní stíhání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nebo jiné opatření</a:t>
            </a:r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PO ve vyšetřování (§ 161 TŘ)</a:t>
            </a:r>
            <a:r>
              <a:rPr lang="cs-CZ" sz="2000" dirty="0"/>
              <a:t>– Především Služba kriminální policie a vyšetřování, ale i jiné útvary policie  ( centralizované i regionální) a dále pokud  jde o příslušníky ozbrojených sborů GIBS  </a:t>
            </a:r>
            <a:r>
              <a:rPr lang="cs-CZ" sz="2000" dirty="0">
                <a:solidFill>
                  <a:srgbClr val="FF0000"/>
                </a:solidFill>
              </a:rPr>
              <a:t>pozor na časté organizační změny: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činu, s cílem přesvědčit se, zda je nutno podat obžalobu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</a:t>
            </a:r>
            <a:r>
              <a:rPr lang="cs-CZ" sz="2000" dirty="0">
                <a:solidFill>
                  <a:srgbClr val="FF0000"/>
                </a:solidFill>
              </a:rPr>
              <a:t>jen státní zástupce</a:t>
            </a:r>
            <a:r>
              <a:rPr lang="cs-CZ" sz="2000" dirty="0"/>
              <a:t> – GIBS, BIS, UZSI, VZ( § 161 odst.4 TŘ)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 ojedinělých případech Vojenská policie a kapitán lodi ( § 161 odst. 6,7)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řízení ( § 179a  odst.2 TŘ)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Státní zástupce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SZ zařazeno ústavně systematicky do moci výkonné - definice ( čl. 80 Ústavy): „Státní zastupitelství zastupuje veřejnou žalobu v trestním řízení…“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</a:p>
          <a:p>
            <a:pPr marL="381000" indent="-381000" algn="just">
              <a:buFontTx/>
              <a:buNone/>
            </a:pPr>
            <a:r>
              <a:rPr lang="cs-CZ" sz="2000" dirty="0"/>
              <a:t>       Orgán veřejné žaloby v trestním řízení – </a:t>
            </a:r>
            <a:r>
              <a:rPr lang="cs-CZ" sz="2000" dirty="0">
                <a:solidFill>
                  <a:srgbClr val="FF0000"/>
                </a:solidFill>
              </a:rPr>
              <a:t>orgán činný v trestním řízení ( § 12 odst. 1 </a:t>
            </a:r>
            <a:r>
              <a:rPr lang="cs-CZ" sz="2000" dirty="0" err="1">
                <a:solidFill>
                  <a:srgbClr val="FF0000"/>
                </a:solidFill>
              </a:rPr>
              <a:t>tr</a:t>
            </a:r>
            <a:r>
              <a:rPr lang="cs-CZ" sz="2000" dirty="0">
                <a:solidFill>
                  <a:srgbClr val="FF0000"/>
                </a:solidFill>
              </a:rPr>
              <a:t>. ř.)</a:t>
            </a:r>
            <a:r>
              <a:rPr lang="cs-CZ" sz="2000" dirty="0"/>
              <a:t>, který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/>
              <a:t>plní úkoly vyplývající především z trestního řádu, podílí se na prevenci kriminality a poskytování pomoci obětem trestných činů.  </a:t>
            </a:r>
          </a:p>
          <a:p>
            <a:pPr marL="381000" indent="-381000" algn="just">
              <a:buFontTx/>
              <a:buNone/>
            </a:pPr>
            <a:r>
              <a:rPr lang="cs-CZ" sz="2000" dirty="0"/>
              <a:t>Organizace a působnost státního zastupitelství zákon č. 283/1993  Sb. o SZ a vyhláška ministerstva spravedlnosti č. 23/1994 Sb. , jednací řád SZ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</a:p>
          <a:p>
            <a:pPr marL="800100" lvl="1" indent="-342900" algn="just"/>
            <a:r>
              <a:rPr lang="cs-CZ" sz="2000" dirty="0"/>
              <a:t>Pobočky</a:t>
            </a:r>
          </a:p>
          <a:p>
            <a:pPr marL="457200" lvl="1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4744"/>
            <a:ext cx="7991475" cy="5328592"/>
          </a:xfrm>
        </p:spPr>
        <p:txBody>
          <a:bodyPr>
            <a:normAutofit fontScale="92500" lnSpcReduction="10000"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SZ ve vztahu k Ministerstvu spravedlnosti a v rámci moci výkonné vůbec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b="1" dirty="0">
              <a:solidFill>
                <a:srgbClr val="FF9966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obžalobu, návrh na potrestání, dohodu o vině a trestu, atd.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dozor státního zástupce v přípravném řízení - § 174 </a:t>
            </a:r>
            <a:r>
              <a:rPr lang="cs-CZ" sz="2000" b="1" dirty="0" err="1">
                <a:solidFill>
                  <a:srgbClr val="FF0000"/>
                </a:solidFill>
              </a:rPr>
              <a:t>tr.ř</a:t>
            </a:r>
            <a:r>
              <a:rPr lang="cs-CZ" sz="2000" b="1" dirty="0">
                <a:solidFill>
                  <a:srgbClr val="FF0000"/>
                </a:solidFill>
              </a:rPr>
              <a:t>.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2000" b="1" dirty="0">
              <a:solidFill>
                <a:srgbClr val="FF0000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líčení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další oprávnění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materiální důkazní břemeno</a:t>
            </a:r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1175</TotalTime>
  <Words>1275</Words>
  <Application>Microsoft Office PowerPoint</Application>
  <PresentationFormat>On-screen Show (4:3)</PresentationFormat>
  <Paragraphs>123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Corbel</vt:lpstr>
      <vt:lpstr>Microsoft Sans Serif</vt:lpstr>
      <vt:lpstr>Wingdings</vt:lpstr>
      <vt:lpstr>Wingdings 2</vt:lpstr>
      <vt:lpstr>Deluxe</vt:lpstr>
      <vt:lpstr>Dokument</vt:lpstr>
      <vt:lpstr>Klip</vt:lpstr>
      <vt:lpstr>Přednáška pro VIII. jarní semestr magisterského studia </vt:lpstr>
      <vt:lpstr>Subjekty trestního řízení</vt:lpstr>
      <vt:lpstr>PowerPoint Presentation</vt:lpstr>
      <vt:lpstr>PowerPoint Presentation</vt:lpstr>
      <vt:lpstr>ORGÁNY ČINNÉ V TRESTNÍM ŘÍZENÍ - § 12 ODST. 1 TR.Ř.</vt:lpstr>
      <vt:lpstr>Policejní orgán v trestním řízení</vt:lpstr>
      <vt:lpstr>PowerPoint Presentation</vt:lpstr>
      <vt:lpstr>Státní zástupce v trestním řízení</vt:lpstr>
      <vt:lpstr>PowerPoint Presentation</vt:lpstr>
      <vt:lpstr>Evropský veřejný žalobce</vt:lpstr>
      <vt:lpstr>Organizace Úřadu EVŽ</vt:lpstr>
      <vt:lpstr> Soud v trestním řízení</vt:lpstr>
      <vt:lpstr>PowerPoint Presentation</vt:lpstr>
      <vt:lpstr> Systém dvoustupňové kontroly v TŘ </vt:lpstr>
      <vt:lpstr>Dotazy?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Fenyk Jaroslav</dc:creator>
  <cp:lastModifiedBy>AK Fenyk</cp:lastModifiedBy>
  <cp:revision>108</cp:revision>
  <dcterms:created xsi:type="dcterms:W3CDTF">2005-04-06T16:52:48Z</dcterms:created>
  <dcterms:modified xsi:type="dcterms:W3CDTF">2024-03-11T09:38:24Z</dcterms:modified>
</cp:coreProperties>
</file>