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7" r:id="rId1"/>
  </p:sldMasterIdLst>
  <p:notesMasterIdLst>
    <p:notesMasterId r:id="rId46"/>
  </p:notesMasterIdLst>
  <p:handoutMasterIdLst>
    <p:handoutMasterId r:id="rId47"/>
  </p:handoutMasterIdLst>
  <p:sldIdLst>
    <p:sldId id="258" r:id="rId2"/>
    <p:sldId id="262" r:id="rId3"/>
    <p:sldId id="349" r:id="rId4"/>
    <p:sldId id="344" r:id="rId5"/>
    <p:sldId id="345" r:id="rId6"/>
    <p:sldId id="351" r:id="rId7"/>
    <p:sldId id="352" r:id="rId8"/>
    <p:sldId id="353" r:id="rId9"/>
    <p:sldId id="354" r:id="rId10"/>
    <p:sldId id="355" r:id="rId11"/>
    <p:sldId id="356" r:id="rId12"/>
    <p:sldId id="357" r:id="rId13"/>
    <p:sldId id="358" r:id="rId14"/>
    <p:sldId id="359" r:id="rId15"/>
    <p:sldId id="360" r:id="rId16"/>
    <p:sldId id="361" r:id="rId17"/>
    <p:sldId id="362" r:id="rId18"/>
    <p:sldId id="363" r:id="rId19"/>
    <p:sldId id="364" r:id="rId20"/>
    <p:sldId id="347" r:id="rId21"/>
    <p:sldId id="348" r:id="rId22"/>
    <p:sldId id="365" r:id="rId23"/>
    <p:sldId id="366" r:id="rId24"/>
    <p:sldId id="367" r:id="rId25"/>
    <p:sldId id="368" r:id="rId26"/>
    <p:sldId id="369" r:id="rId27"/>
    <p:sldId id="370" r:id="rId28"/>
    <p:sldId id="371" r:id="rId29"/>
    <p:sldId id="372" r:id="rId30"/>
    <p:sldId id="373" r:id="rId31"/>
    <p:sldId id="374" r:id="rId32"/>
    <p:sldId id="375" r:id="rId33"/>
    <p:sldId id="377" r:id="rId34"/>
    <p:sldId id="382" r:id="rId35"/>
    <p:sldId id="380" r:id="rId36"/>
    <p:sldId id="378" r:id="rId37"/>
    <p:sldId id="379" r:id="rId38"/>
    <p:sldId id="383" r:id="rId39"/>
    <p:sldId id="381" r:id="rId40"/>
    <p:sldId id="384" r:id="rId41"/>
    <p:sldId id="385" r:id="rId42"/>
    <p:sldId id="386" r:id="rId43"/>
    <p:sldId id="376" r:id="rId44"/>
    <p:sldId id="259" r:id="rId45"/>
  </p:sldIdLst>
  <p:sldSz cx="12192000" cy="6858000"/>
  <p:notesSz cx="9926638" cy="6797675"/>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00DC"/>
    <a:srgbClr val="00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95226" autoAdjust="0"/>
  </p:normalViewPr>
  <p:slideViewPr>
    <p:cSldViewPr snapToGrid="0">
      <p:cViewPr varScale="1">
        <p:scale>
          <a:sx n="123" d="100"/>
          <a:sy n="123" d="100"/>
        </p:scale>
        <p:origin x="108" y="144"/>
      </p:cViewPr>
      <p:guideLst>
        <p:guide orient="horz" pos="1120"/>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ří Vodička" userId="0015f0f0-69d2-41b3-a191-778292e4ba4b" providerId="ADAL" clId="{28549637-E03A-477D-ADC1-6B8CE0A63DD3}"/>
    <pc:docChg chg="undo custSel addSld modSld sldOrd">
      <pc:chgData name="Jiří Vodička" userId="0015f0f0-69d2-41b3-a191-778292e4ba4b" providerId="ADAL" clId="{28549637-E03A-477D-ADC1-6B8CE0A63DD3}" dt="2024-03-04T14:43:15.915" v="2442" actId="14100"/>
      <pc:docMkLst>
        <pc:docMk/>
      </pc:docMkLst>
      <pc:sldChg chg="addSp modSp mod">
        <pc:chgData name="Jiří Vodička" userId="0015f0f0-69d2-41b3-a191-778292e4ba4b" providerId="ADAL" clId="{28549637-E03A-477D-ADC1-6B8CE0A63DD3}" dt="2024-03-03T18:51:21.599" v="774" actId="1036"/>
        <pc:sldMkLst>
          <pc:docMk/>
          <pc:sldMk cId="1697196739" sldId="378"/>
        </pc:sldMkLst>
        <pc:spChg chg="mod">
          <ac:chgData name="Jiří Vodička" userId="0015f0f0-69d2-41b3-a191-778292e4ba4b" providerId="ADAL" clId="{28549637-E03A-477D-ADC1-6B8CE0A63DD3}" dt="2024-03-03T18:47:22.980" v="772" actId="115"/>
          <ac:spMkLst>
            <pc:docMk/>
            <pc:sldMk cId="1697196739" sldId="378"/>
            <ac:spMk id="5" creationId="{028E2275-7F08-49D2-AC88-94AFA82A619B}"/>
          </ac:spMkLst>
        </pc:spChg>
        <pc:spChg chg="add mod">
          <ac:chgData name="Jiří Vodička" userId="0015f0f0-69d2-41b3-a191-778292e4ba4b" providerId="ADAL" clId="{28549637-E03A-477D-ADC1-6B8CE0A63DD3}" dt="2024-03-03T18:51:21.599" v="774" actId="1036"/>
          <ac:spMkLst>
            <pc:docMk/>
            <pc:sldMk cId="1697196739" sldId="378"/>
            <ac:spMk id="6" creationId="{5D17A2FB-28F2-4ED2-8BF8-347A4E83FBE8}"/>
          </ac:spMkLst>
        </pc:spChg>
      </pc:sldChg>
      <pc:sldChg chg="addSp modSp mod ord modAnim">
        <pc:chgData name="Jiří Vodička" userId="0015f0f0-69d2-41b3-a191-778292e4ba4b" providerId="ADAL" clId="{28549637-E03A-477D-ADC1-6B8CE0A63DD3}" dt="2024-03-04T14:41:28.974" v="2395" actId="14429"/>
        <pc:sldMkLst>
          <pc:docMk/>
          <pc:sldMk cId="402313976" sldId="379"/>
        </pc:sldMkLst>
        <pc:spChg chg="mod">
          <ac:chgData name="Jiří Vodička" userId="0015f0f0-69d2-41b3-a191-778292e4ba4b" providerId="ADAL" clId="{28549637-E03A-477D-ADC1-6B8CE0A63DD3}" dt="2024-03-03T18:06:25.361" v="492" actId="115"/>
          <ac:spMkLst>
            <pc:docMk/>
            <pc:sldMk cId="402313976" sldId="379"/>
            <ac:spMk id="5" creationId="{06A0DB18-6094-45A0-859D-9667B0CC1943}"/>
          </ac:spMkLst>
        </pc:spChg>
        <pc:picChg chg="add mod modVis">
          <ac:chgData name="Jiří Vodička" userId="0015f0f0-69d2-41b3-a191-778292e4ba4b" providerId="ADAL" clId="{28549637-E03A-477D-ADC1-6B8CE0A63DD3}" dt="2024-03-04T14:41:28.067" v="2392" actId="14429"/>
          <ac:picMkLst>
            <pc:docMk/>
            <pc:sldMk cId="402313976" sldId="379"/>
            <ac:picMk id="7" creationId="{B8481F40-69B3-4B6B-96B0-7355ABCC7A51}"/>
          </ac:picMkLst>
        </pc:picChg>
        <pc:picChg chg="add mod modVis">
          <ac:chgData name="Jiří Vodička" userId="0015f0f0-69d2-41b3-a191-778292e4ba4b" providerId="ADAL" clId="{28549637-E03A-477D-ADC1-6B8CE0A63DD3}" dt="2024-03-04T14:41:28.404" v="2393" actId="14429"/>
          <ac:picMkLst>
            <pc:docMk/>
            <pc:sldMk cId="402313976" sldId="379"/>
            <ac:picMk id="9" creationId="{3DDF65E5-FCEE-421D-B209-911901A9F316}"/>
          </ac:picMkLst>
        </pc:picChg>
        <pc:picChg chg="add mod modVis">
          <ac:chgData name="Jiří Vodička" userId="0015f0f0-69d2-41b3-a191-778292e4ba4b" providerId="ADAL" clId="{28549637-E03A-477D-ADC1-6B8CE0A63DD3}" dt="2024-03-04T14:41:28.689" v="2394" actId="14429"/>
          <ac:picMkLst>
            <pc:docMk/>
            <pc:sldMk cId="402313976" sldId="379"/>
            <ac:picMk id="11" creationId="{4D4434BC-A3BD-4468-80EA-DED80ABF8211}"/>
          </ac:picMkLst>
        </pc:picChg>
        <pc:picChg chg="add mod modVis">
          <ac:chgData name="Jiří Vodička" userId="0015f0f0-69d2-41b3-a191-778292e4ba4b" providerId="ADAL" clId="{28549637-E03A-477D-ADC1-6B8CE0A63DD3}" dt="2024-03-04T14:41:28.974" v="2395" actId="14429"/>
          <ac:picMkLst>
            <pc:docMk/>
            <pc:sldMk cId="402313976" sldId="379"/>
            <ac:picMk id="13" creationId="{786A2EC1-128F-4273-BCC6-B71D93DB802E}"/>
          </ac:picMkLst>
        </pc:picChg>
      </pc:sldChg>
      <pc:sldChg chg="addSp modSp new mod ord">
        <pc:chgData name="Jiří Vodička" userId="0015f0f0-69d2-41b3-a191-778292e4ba4b" providerId="ADAL" clId="{28549637-E03A-477D-ADC1-6B8CE0A63DD3}" dt="2024-03-03T18:57:00.358" v="789" actId="20577"/>
        <pc:sldMkLst>
          <pc:docMk/>
          <pc:sldMk cId="532304995" sldId="380"/>
        </pc:sldMkLst>
        <pc:spChg chg="mod">
          <ac:chgData name="Jiří Vodička" userId="0015f0f0-69d2-41b3-a191-778292e4ba4b" providerId="ADAL" clId="{28549637-E03A-477D-ADC1-6B8CE0A63DD3}" dt="2024-03-03T10:07:34.498" v="60" actId="20577"/>
          <ac:spMkLst>
            <pc:docMk/>
            <pc:sldMk cId="532304995" sldId="380"/>
            <ac:spMk id="4" creationId="{8DB5D914-A0E8-4DF4-A6FB-0EF9E640DE4F}"/>
          </ac:spMkLst>
        </pc:spChg>
        <pc:spChg chg="mod">
          <ac:chgData name="Jiří Vodička" userId="0015f0f0-69d2-41b3-a191-778292e4ba4b" providerId="ADAL" clId="{28549637-E03A-477D-ADC1-6B8CE0A63DD3}" dt="2024-03-03T10:34:42.950" v="384" actId="6549"/>
          <ac:spMkLst>
            <pc:docMk/>
            <pc:sldMk cId="532304995" sldId="380"/>
            <ac:spMk id="5" creationId="{2F076DF1-CE97-4477-AC77-EE799C940586}"/>
          </ac:spMkLst>
        </pc:spChg>
        <pc:spChg chg="add mod">
          <ac:chgData name="Jiří Vodička" userId="0015f0f0-69d2-41b3-a191-778292e4ba4b" providerId="ADAL" clId="{28549637-E03A-477D-ADC1-6B8CE0A63DD3}" dt="2024-03-03T10:11:34.022" v="194" actId="1076"/>
          <ac:spMkLst>
            <pc:docMk/>
            <pc:sldMk cId="532304995" sldId="380"/>
            <ac:spMk id="6" creationId="{9FBD3926-EC59-4D84-BBD5-342B8F66695A}"/>
          </ac:spMkLst>
        </pc:spChg>
        <pc:spChg chg="add mod">
          <ac:chgData name="Jiří Vodička" userId="0015f0f0-69d2-41b3-a191-778292e4ba4b" providerId="ADAL" clId="{28549637-E03A-477D-ADC1-6B8CE0A63DD3}" dt="2024-03-03T10:34:06.618" v="355" actId="1076"/>
          <ac:spMkLst>
            <pc:docMk/>
            <pc:sldMk cId="532304995" sldId="380"/>
            <ac:spMk id="7" creationId="{DB95BB50-9463-4485-B744-2DFF7FAEB52D}"/>
          </ac:spMkLst>
        </pc:spChg>
        <pc:spChg chg="add mod">
          <ac:chgData name="Jiří Vodička" userId="0015f0f0-69d2-41b3-a191-778292e4ba4b" providerId="ADAL" clId="{28549637-E03A-477D-ADC1-6B8CE0A63DD3}" dt="2024-03-03T18:57:00.358" v="789" actId="20577"/>
          <ac:spMkLst>
            <pc:docMk/>
            <pc:sldMk cId="532304995" sldId="380"/>
            <ac:spMk id="10" creationId="{16B07657-7D1B-498F-8221-772E2D31F660}"/>
          </ac:spMkLst>
        </pc:spChg>
        <pc:spChg chg="add mod">
          <ac:chgData name="Jiří Vodička" userId="0015f0f0-69d2-41b3-a191-778292e4ba4b" providerId="ADAL" clId="{28549637-E03A-477D-ADC1-6B8CE0A63DD3}" dt="2024-03-03T17:56:34.489" v="472" actId="1076"/>
          <ac:spMkLst>
            <pc:docMk/>
            <pc:sldMk cId="532304995" sldId="380"/>
            <ac:spMk id="15" creationId="{25562C0C-FD20-4C7F-99F3-F0C256EF1CBA}"/>
          </ac:spMkLst>
        </pc:spChg>
        <pc:cxnChg chg="add">
          <ac:chgData name="Jiří Vodička" userId="0015f0f0-69d2-41b3-a191-778292e4ba4b" providerId="ADAL" clId="{28549637-E03A-477D-ADC1-6B8CE0A63DD3}" dt="2024-03-03T10:34:17.041" v="356" actId="11529"/>
          <ac:cxnSpMkLst>
            <pc:docMk/>
            <pc:sldMk cId="532304995" sldId="380"/>
            <ac:cxnSpMk id="9" creationId="{D29175D9-A821-43A6-86A8-18B2CFD696FB}"/>
          </ac:cxnSpMkLst>
        </pc:cxnChg>
        <pc:cxnChg chg="add mod">
          <ac:chgData name="Jiří Vodička" userId="0015f0f0-69d2-41b3-a191-778292e4ba4b" providerId="ADAL" clId="{28549637-E03A-477D-ADC1-6B8CE0A63DD3}" dt="2024-03-03T10:34:58.147" v="388" actId="1076"/>
          <ac:cxnSpMkLst>
            <pc:docMk/>
            <pc:sldMk cId="532304995" sldId="380"/>
            <ac:cxnSpMk id="11" creationId="{1B7548FF-24CB-4979-A28A-F7D18AD658E5}"/>
          </ac:cxnSpMkLst>
        </pc:cxnChg>
        <pc:cxnChg chg="add mod">
          <ac:chgData name="Jiří Vodička" userId="0015f0f0-69d2-41b3-a191-778292e4ba4b" providerId="ADAL" clId="{28549637-E03A-477D-ADC1-6B8CE0A63DD3}" dt="2024-03-03T17:56:15.614" v="428" actId="1076"/>
          <ac:cxnSpMkLst>
            <pc:docMk/>
            <pc:sldMk cId="532304995" sldId="380"/>
            <ac:cxnSpMk id="12" creationId="{303C5E24-C9DE-4683-A2C1-E943E8E8B1BD}"/>
          </ac:cxnSpMkLst>
        </pc:cxnChg>
      </pc:sldChg>
      <pc:sldChg chg="addSp modSp new mod modNotesTx">
        <pc:chgData name="Jiří Vodička" userId="0015f0f0-69d2-41b3-a191-778292e4ba4b" providerId="ADAL" clId="{28549637-E03A-477D-ADC1-6B8CE0A63DD3}" dt="2024-03-03T19:45:38.530" v="1226" actId="1076"/>
        <pc:sldMkLst>
          <pc:docMk/>
          <pc:sldMk cId="553330484" sldId="381"/>
        </pc:sldMkLst>
        <pc:spChg chg="mod">
          <ac:chgData name="Jiří Vodička" userId="0015f0f0-69d2-41b3-a191-778292e4ba4b" providerId="ADAL" clId="{28549637-E03A-477D-ADC1-6B8CE0A63DD3}" dt="2024-03-03T19:38:02.832" v="1004"/>
          <ac:spMkLst>
            <pc:docMk/>
            <pc:sldMk cId="553330484" sldId="381"/>
            <ac:spMk id="4" creationId="{56C04F2D-78DA-49CF-BCD2-7D7879C0215F}"/>
          </ac:spMkLst>
        </pc:spChg>
        <pc:spChg chg="mod">
          <ac:chgData name="Jiří Vodička" userId="0015f0f0-69d2-41b3-a191-778292e4ba4b" providerId="ADAL" clId="{28549637-E03A-477D-ADC1-6B8CE0A63DD3}" dt="2024-03-03T19:44:42.763" v="1220" actId="20577"/>
          <ac:spMkLst>
            <pc:docMk/>
            <pc:sldMk cId="553330484" sldId="381"/>
            <ac:spMk id="5" creationId="{90D4F0F9-6239-49E9-9C99-F8BB587528D0}"/>
          </ac:spMkLst>
        </pc:spChg>
        <pc:spChg chg="add mod">
          <ac:chgData name="Jiří Vodička" userId="0015f0f0-69d2-41b3-a191-778292e4ba4b" providerId="ADAL" clId="{28549637-E03A-477D-ADC1-6B8CE0A63DD3}" dt="2024-03-03T19:44:33.211" v="1217" actId="14100"/>
          <ac:spMkLst>
            <pc:docMk/>
            <pc:sldMk cId="553330484" sldId="381"/>
            <ac:spMk id="6" creationId="{249D0151-0B6E-43DB-9554-07F25D17A34B}"/>
          </ac:spMkLst>
        </pc:spChg>
        <pc:spChg chg="add mod">
          <ac:chgData name="Jiří Vodička" userId="0015f0f0-69d2-41b3-a191-778292e4ba4b" providerId="ADAL" clId="{28549637-E03A-477D-ADC1-6B8CE0A63DD3}" dt="2024-03-03T19:38:52.332" v="1027" actId="1076"/>
          <ac:spMkLst>
            <pc:docMk/>
            <pc:sldMk cId="553330484" sldId="381"/>
            <ac:spMk id="7" creationId="{DF356092-A545-47C8-A331-4F2F4F007A9E}"/>
          </ac:spMkLst>
        </pc:spChg>
        <pc:picChg chg="add mod">
          <ac:chgData name="Jiří Vodička" userId="0015f0f0-69d2-41b3-a191-778292e4ba4b" providerId="ADAL" clId="{28549637-E03A-477D-ADC1-6B8CE0A63DD3}" dt="2024-03-03T19:45:38.530" v="1226" actId="1076"/>
          <ac:picMkLst>
            <pc:docMk/>
            <pc:sldMk cId="553330484" sldId="381"/>
            <ac:picMk id="9" creationId="{5E91DC61-EF4A-4365-B578-21FD6EED2DA4}"/>
          </ac:picMkLst>
        </pc:picChg>
      </pc:sldChg>
      <pc:sldChg chg="addSp delSp modSp new mod ord">
        <pc:chgData name="Jiří Vodička" userId="0015f0f0-69d2-41b3-a191-778292e4ba4b" providerId="ADAL" clId="{28549637-E03A-477D-ADC1-6B8CE0A63DD3}" dt="2024-03-03T18:40:39.963" v="770" actId="20577"/>
        <pc:sldMkLst>
          <pc:docMk/>
          <pc:sldMk cId="1923591101" sldId="382"/>
        </pc:sldMkLst>
        <pc:spChg chg="mod">
          <ac:chgData name="Jiří Vodička" userId="0015f0f0-69d2-41b3-a191-778292e4ba4b" providerId="ADAL" clId="{28549637-E03A-477D-ADC1-6B8CE0A63DD3}" dt="2024-03-03T18:12:00.490" v="618" actId="1076"/>
          <ac:spMkLst>
            <pc:docMk/>
            <pc:sldMk cId="1923591101" sldId="382"/>
            <ac:spMk id="4" creationId="{08F4D3EF-BA18-4DAE-95ED-046836608866}"/>
          </ac:spMkLst>
        </pc:spChg>
        <pc:spChg chg="del mod">
          <ac:chgData name="Jiří Vodička" userId="0015f0f0-69d2-41b3-a191-778292e4ba4b" providerId="ADAL" clId="{28549637-E03A-477D-ADC1-6B8CE0A63DD3}" dt="2024-03-03T18:07:38.464" v="523" actId="478"/>
          <ac:spMkLst>
            <pc:docMk/>
            <pc:sldMk cId="1923591101" sldId="382"/>
            <ac:spMk id="5" creationId="{7F71E6A2-032F-4A65-A5E7-198AD336AF2D}"/>
          </ac:spMkLst>
        </pc:spChg>
        <pc:graphicFrameChg chg="add mod modGraphic">
          <ac:chgData name="Jiří Vodička" userId="0015f0f0-69d2-41b3-a191-778292e4ba4b" providerId="ADAL" clId="{28549637-E03A-477D-ADC1-6B8CE0A63DD3}" dt="2024-03-03T18:40:39.963" v="770" actId="20577"/>
          <ac:graphicFrameMkLst>
            <pc:docMk/>
            <pc:sldMk cId="1923591101" sldId="382"/>
            <ac:graphicFrameMk id="6" creationId="{DE78B203-6A97-48FD-9343-137F68037E3A}"/>
          </ac:graphicFrameMkLst>
        </pc:graphicFrameChg>
      </pc:sldChg>
      <pc:sldChg chg="addSp delSp modSp new mod modNotesTx">
        <pc:chgData name="Jiří Vodička" userId="0015f0f0-69d2-41b3-a191-778292e4ba4b" providerId="ADAL" clId="{28549637-E03A-477D-ADC1-6B8CE0A63DD3}" dt="2024-03-03T19:43:35.550" v="1198" actId="20577"/>
        <pc:sldMkLst>
          <pc:docMk/>
          <pc:sldMk cId="3221522347" sldId="383"/>
        </pc:sldMkLst>
        <pc:spChg chg="mod">
          <ac:chgData name="Jiří Vodička" userId="0015f0f0-69d2-41b3-a191-778292e4ba4b" providerId="ADAL" clId="{28549637-E03A-477D-ADC1-6B8CE0A63DD3}" dt="2024-03-03T18:58:44.800" v="811" actId="20577"/>
          <ac:spMkLst>
            <pc:docMk/>
            <pc:sldMk cId="3221522347" sldId="383"/>
            <ac:spMk id="4" creationId="{3807710F-C246-4764-B271-2E28AA91B121}"/>
          </ac:spMkLst>
        </pc:spChg>
        <pc:spChg chg="mod">
          <ac:chgData name="Jiří Vodička" userId="0015f0f0-69d2-41b3-a191-778292e4ba4b" providerId="ADAL" clId="{28549637-E03A-477D-ADC1-6B8CE0A63DD3}" dt="2024-03-03T19:43:35.550" v="1198" actId="20577"/>
          <ac:spMkLst>
            <pc:docMk/>
            <pc:sldMk cId="3221522347" sldId="383"/>
            <ac:spMk id="5" creationId="{67495DA9-7EA5-4092-89C5-FD2A61E4C180}"/>
          </ac:spMkLst>
        </pc:spChg>
        <pc:spChg chg="add del mod">
          <ac:chgData name="Jiří Vodička" userId="0015f0f0-69d2-41b3-a191-778292e4ba4b" providerId="ADAL" clId="{28549637-E03A-477D-ADC1-6B8CE0A63DD3}" dt="2024-03-03T19:38:35.922" v="1022" actId="21"/>
          <ac:spMkLst>
            <pc:docMk/>
            <pc:sldMk cId="3221522347" sldId="383"/>
            <ac:spMk id="6" creationId="{50DA26FB-E514-4B26-A881-F501B7FCDC6D}"/>
          </ac:spMkLst>
        </pc:spChg>
        <pc:spChg chg="add del mod">
          <ac:chgData name="Jiří Vodička" userId="0015f0f0-69d2-41b3-a191-778292e4ba4b" providerId="ADAL" clId="{28549637-E03A-477D-ADC1-6B8CE0A63DD3}" dt="2024-03-03T19:38:35.922" v="1022" actId="21"/>
          <ac:spMkLst>
            <pc:docMk/>
            <pc:sldMk cId="3221522347" sldId="383"/>
            <ac:spMk id="7" creationId="{7B0ECA6F-7F7D-457E-B786-1417FF8E392E}"/>
          </ac:spMkLst>
        </pc:spChg>
        <pc:spChg chg="add mod">
          <ac:chgData name="Jiří Vodička" userId="0015f0f0-69d2-41b3-a191-778292e4ba4b" providerId="ADAL" clId="{28549637-E03A-477D-ADC1-6B8CE0A63DD3}" dt="2024-03-03T19:43:07.878" v="1162" actId="1076"/>
          <ac:spMkLst>
            <pc:docMk/>
            <pc:sldMk cId="3221522347" sldId="383"/>
            <ac:spMk id="8" creationId="{B172519D-1BFA-44DA-8ECE-E00D968539A3}"/>
          </ac:spMkLst>
        </pc:spChg>
      </pc:sldChg>
      <pc:sldChg chg="addSp modSp new mod modAnim modNotesTx">
        <pc:chgData name="Jiří Vodička" userId="0015f0f0-69d2-41b3-a191-778292e4ba4b" providerId="ADAL" clId="{28549637-E03A-477D-ADC1-6B8CE0A63DD3}" dt="2024-03-04T14:42:01.608" v="2405" actId="14429"/>
        <pc:sldMkLst>
          <pc:docMk/>
          <pc:sldMk cId="1569471414" sldId="384"/>
        </pc:sldMkLst>
        <pc:spChg chg="mod">
          <ac:chgData name="Jiří Vodička" userId="0015f0f0-69d2-41b3-a191-778292e4ba4b" providerId="ADAL" clId="{28549637-E03A-477D-ADC1-6B8CE0A63DD3}" dt="2024-03-03T19:55:59.281" v="1244"/>
          <ac:spMkLst>
            <pc:docMk/>
            <pc:sldMk cId="1569471414" sldId="384"/>
            <ac:spMk id="4" creationId="{A64024CE-8E85-4B9F-BEEA-30FF0523EE3B}"/>
          </ac:spMkLst>
        </pc:spChg>
        <pc:spChg chg="mod">
          <ac:chgData name="Jiří Vodička" userId="0015f0f0-69d2-41b3-a191-778292e4ba4b" providerId="ADAL" clId="{28549637-E03A-477D-ADC1-6B8CE0A63DD3}" dt="2024-03-04T14:41:55.924" v="2399" actId="14100"/>
          <ac:spMkLst>
            <pc:docMk/>
            <pc:sldMk cId="1569471414" sldId="384"/>
            <ac:spMk id="5" creationId="{7710ABA2-100A-4C25-A91F-35616BCA9939}"/>
          </ac:spMkLst>
        </pc:spChg>
        <pc:spChg chg="add mod modVis">
          <ac:chgData name="Jiří Vodička" userId="0015f0f0-69d2-41b3-a191-778292e4ba4b" providerId="ADAL" clId="{28549637-E03A-477D-ADC1-6B8CE0A63DD3}" dt="2024-03-04T14:42:01.166" v="2404" actId="14429"/>
          <ac:spMkLst>
            <pc:docMk/>
            <pc:sldMk cId="1569471414" sldId="384"/>
            <ac:spMk id="6" creationId="{752A6873-2059-438F-AA0E-004F94C914E3}"/>
          </ac:spMkLst>
        </pc:spChg>
        <pc:picChg chg="add mod modVis">
          <ac:chgData name="Jiří Vodička" userId="0015f0f0-69d2-41b3-a191-778292e4ba4b" providerId="ADAL" clId="{28549637-E03A-477D-ADC1-6B8CE0A63DD3}" dt="2024-03-04T14:42:01.608" v="2405" actId="14429"/>
          <ac:picMkLst>
            <pc:docMk/>
            <pc:sldMk cId="1569471414" sldId="384"/>
            <ac:picMk id="7" creationId="{979C77F8-BC89-4ABC-917A-9049A1235552}"/>
          </ac:picMkLst>
        </pc:picChg>
      </pc:sldChg>
      <pc:sldChg chg="addSp modSp new mod modAnim modNotesTx">
        <pc:chgData name="Jiří Vodička" userId="0015f0f0-69d2-41b3-a191-778292e4ba4b" providerId="ADAL" clId="{28549637-E03A-477D-ADC1-6B8CE0A63DD3}" dt="2024-03-04T14:42:33.158" v="2409" actId="13244"/>
        <pc:sldMkLst>
          <pc:docMk/>
          <pc:sldMk cId="756364171" sldId="385"/>
        </pc:sldMkLst>
        <pc:spChg chg="mod">
          <ac:chgData name="Jiří Vodička" userId="0015f0f0-69d2-41b3-a191-778292e4ba4b" providerId="ADAL" clId="{28549637-E03A-477D-ADC1-6B8CE0A63DD3}" dt="2024-03-03T20:39:08.265" v="2163" actId="20577"/>
          <ac:spMkLst>
            <pc:docMk/>
            <pc:sldMk cId="756364171" sldId="385"/>
            <ac:spMk id="4" creationId="{519C5A95-CE03-4D32-AAC7-EC07A7E6C9C8}"/>
          </ac:spMkLst>
        </pc:spChg>
        <pc:spChg chg="mod">
          <ac:chgData name="Jiří Vodička" userId="0015f0f0-69d2-41b3-a191-778292e4ba4b" providerId="ADAL" clId="{28549637-E03A-477D-ADC1-6B8CE0A63DD3}" dt="2024-03-03T20:50:48.194" v="2380" actId="20577"/>
          <ac:spMkLst>
            <pc:docMk/>
            <pc:sldMk cId="756364171" sldId="385"/>
            <ac:spMk id="5" creationId="{632680BC-6AF3-4E8D-9319-DFE75EEBD700}"/>
          </ac:spMkLst>
        </pc:spChg>
        <pc:spChg chg="add mod ord">
          <ac:chgData name="Jiří Vodička" userId="0015f0f0-69d2-41b3-a191-778292e4ba4b" providerId="ADAL" clId="{28549637-E03A-477D-ADC1-6B8CE0A63DD3}" dt="2024-03-04T14:42:31.307" v="2408" actId="13244"/>
          <ac:spMkLst>
            <pc:docMk/>
            <pc:sldMk cId="756364171" sldId="385"/>
            <ac:spMk id="8" creationId="{C2782EC3-E9BA-44F5-B332-31561239D110}"/>
          </ac:spMkLst>
        </pc:spChg>
        <pc:spChg chg="add mod ord">
          <ac:chgData name="Jiří Vodička" userId="0015f0f0-69d2-41b3-a191-778292e4ba4b" providerId="ADAL" clId="{28549637-E03A-477D-ADC1-6B8CE0A63DD3}" dt="2024-03-04T14:42:33.158" v="2409" actId="13244"/>
          <ac:spMkLst>
            <pc:docMk/>
            <pc:sldMk cId="756364171" sldId="385"/>
            <ac:spMk id="9" creationId="{D0EEA519-3783-465F-9CBB-E23BA71C713B}"/>
          </ac:spMkLst>
        </pc:spChg>
        <pc:spChg chg="add mod">
          <ac:chgData name="Jiří Vodička" userId="0015f0f0-69d2-41b3-a191-778292e4ba4b" providerId="ADAL" clId="{28549637-E03A-477D-ADC1-6B8CE0A63DD3}" dt="2024-03-03T20:52:56.430" v="2386" actId="13244"/>
          <ac:spMkLst>
            <pc:docMk/>
            <pc:sldMk cId="756364171" sldId="385"/>
            <ac:spMk id="10" creationId="{5003173C-1771-48BA-86AF-0ACFE641501B}"/>
          </ac:spMkLst>
        </pc:spChg>
        <pc:picChg chg="add mod modVis">
          <ac:chgData name="Jiří Vodička" userId="0015f0f0-69d2-41b3-a191-778292e4ba4b" providerId="ADAL" clId="{28549637-E03A-477D-ADC1-6B8CE0A63DD3}" dt="2024-03-04T14:42:09.205" v="2407" actId="14429"/>
          <ac:picMkLst>
            <pc:docMk/>
            <pc:sldMk cId="756364171" sldId="385"/>
            <ac:picMk id="7" creationId="{F1E0E573-3B86-4C33-8DDC-2107DFC76A2D}"/>
          </ac:picMkLst>
        </pc:picChg>
      </pc:sldChg>
      <pc:sldChg chg="delSp modSp new mod">
        <pc:chgData name="Jiří Vodička" userId="0015f0f0-69d2-41b3-a191-778292e4ba4b" providerId="ADAL" clId="{28549637-E03A-477D-ADC1-6B8CE0A63DD3}" dt="2024-03-04T14:43:15.915" v="2442" actId="14100"/>
        <pc:sldMkLst>
          <pc:docMk/>
          <pc:sldMk cId="1428733855" sldId="386"/>
        </pc:sldMkLst>
        <pc:spChg chg="del">
          <ac:chgData name="Jiří Vodička" userId="0015f0f0-69d2-41b3-a191-778292e4ba4b" providerId="ADAL" clId="{28549637-E03A-477D-ADC1-6B8CE0A63DD3}" dt="2024-03-04T14:43:12.712" v="2441" actId="478"/>
          <ac:spMkLst>
            <pc:docMk/>
            <pc:sldMk cId="1428733855" sldId="386"/>
            <ac:spMk id="4" creationId="{085152A1-5B03-49F8-A79E-AC614F332A57}"/>
          </ac:spMkLst>
        </pc:spChg>
        <pc:spChg chg="mod">
          <ac:chgData name="Jiří Vodička" userId="0015f0f0-69d2-41b3-a191-778292e4ba4b" providerId="ADAL" clId="{28549637-E03A-477D-ADC1-6B8CE0A63DD3}" dt="2024-03-04T14:43:15.915" v="2442" actId="14100"/>
          <ac:spMkLst>
            <pc:docMk/>
            <pc:sldMk cId="1428733855" sldId="386"/>
            <ac:spMk id="5" creationId="{61B52E4C-787A-4B8E-BFF5-B1FDEC3F678E}"/>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3.png"/><Relationship Id="rId4" Type="http://schemas.openxmlformats.org/officeDocument/2006/relationships/image" Target="../media/image2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3.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110A61-8B96-4DFF-949D-83E6A63BFD94}" type="doc">
      <dgm:prSet loTypeId="urn:microsoft.com/office/officeart/2008/layout/BendingPictureBlocks" loCatId="picture" qsTypeId="urn:microsoft.com/office/officeart/2005/8/quickstyle/simple1" qsCatId="simple" csTypeId="urn:microsoft.com/office/officeart/2005/8/colors/accent1_2" csCatId="accent1" phldr="1"/>
      <dgm:spPr/>
      <dgm:t>
        <a:bodyPr/>
        <a:lstStyle/>
        <a:p>
          <a:endParaRPr lang="cs-CZ"/>
        </a:p>
      </dgm:t>
    </dgm:pt>
    <dgm:pt modelId="{E5934476-5125-470E-A0F0-C1986F2A83B9}">
      <dgm:prSet phldrT="[Text]"/>
      <dgm:spPr/>
      <dgm:t>
        <a:bodyPr/>
        <a:lstStyle/>
        <a:p>
          <a:r>
            <a:rPr lang="cs-CZ" dirty="0"/>
            <a:t>Regulace zdrojů (výrobků)/výrobců</a:t>
          </a:r>
        </a:p>
      </dgm:t>
    </dgm:pt>
    <dgm:pt modelId="{28736497-23A3-4C5B-80AA-524034785385}" type="parTrans" cxnId="{55C157F2-A864-4D2E-A323-3CAF0B91D8EB}">
      <dgm:prSet/>
      <dgm:spPr/>
      <dgm:t>
        <a:bodyPr/>
        <a:lstStyle/>
        <a:p>
          <a:endParaRPr lang="cs-CZ"/>
        </a:p>
      </dgm:t>
    </dgm:pt>
    <dgm:pt modelId="{5FDC475E-17D5-4078-B170-F4E95DF65A40}" type="sibTrans" cxnId="{55C157F2-A864-4D2E-A323-3CAF0B91D8EB}">
      <dgm:prSet/>
      <dgm:spPr/>
      <dgm:t>
        <a:bodyPr/>
        <a:lstStyle/>
        <a:p>
          <a:endParaRPr lang="cs-CZ"/>
        </a:p>
      </dgm:t>
    </dgm:pt>
    <dgm:pt modelId="{A847C7FF-2EDB-4F37-A040-F45298245D24}">
      <dgm:prSet phldrT="[Text]"/>
      <dgm:spPr/>
      <dgm:t>
        <a:bodyPr/>
        <a:lstStyle/>
        <a:p>
          <a:r>
            <a:rPr lang="cs-CZ" dirty="0"/>
            <a:t>Požadavky na paliva/distributory</a:t>
          </a:r>
        </a:p>
      </dgm:t>
    </dgm:pt>
    <dgm:pt modelId="{8C4FDA66-4E47-4FB2-98B2-F2BC5A4D7F7E}" type="parTrans" cxnId="{6DD16328-141E-4BEB-8849-3D1FCDCED3B5}">
      <dgm:prSet/>
      <dgm:spPr/>
      <dgm:t>
        <a:bodyPr/>
        <a:lstStyle/>
        <a:p>
          <a:endParaRPr lang="cs-CZ"/>
        </a:p>
      </dgm:t>
    </dgm:pt>
    <dgm:pt modelId="{94F49893-20F5-43D8-A3DE-EC68B03EAC43}" type="sibTrans" cxnId="{6DD16328-141E-4BEB-8849-3D1FCDCED3B5}">
      <dgm:prSet/>
      <dgm:spPr/>
      <dgm:t>
        <a:bodyPr/>
        <a:lstStyle/>
        <a:p>
          <a:endParaRPr lang="cs-CZ"/>
        </a:p>
      </dgm:t>
    </dgm:pt>
    <dgm:pt modelId="{C0D393E1-D57B-4C95-BD2D-4D284F37208E}">
      <dgm:prSet phldrT="[Text]"/>
      <dgm:spPr/>
      <dgm:t>
        <a:bodyPr/>
        <a:lstStyle/>
        <a:p>
          <a:r>
            <a:rPr lang="cs-CZ" dirty="0"/>
            <a:t>Chování/jednání adresátů norem</a:t>
          </a:r>
        </a:p>
      </dgm:t>
    </dgm:pt>
    <dgm:pt modelId="{77B28591-2648-4ED2-AC5A-000524B5A22E}" type="parTrans" cxnId="{D7F54389-8B7D-44FB-BD19-14B7C349323D}">
      <dgm:prSet/>
      <dgm:spPr/>
      <dgm:t>
        <a:bodyPr/>
        <a:lstStyle/>
        <a:p>
          <a:endParaRPr lang="cs-CZ"/>
        </a:p>
      </dgm:t>
    </dgm:pt>
    <dgm:pt modelId="{97F85015-D0AC-4F7C-8C4E-A2CA24D9EBDB}" type="sibTrans" cxnId="{D7F54389-8B7D-44FB-BD19-14B7C349323D}">
      <dgm:prSet/>
      <dgm:spPr/>
      <dgm:t>
        <a:bodyPr/>
        <a:lstStyle/>
        <a:p>
          <a:endParaRPr lang="cs-CZ"/>
        </a:p>
      </dgm:t>
    </dgm:pt>
    <dgm:pt modelId="{3ADB8C24-4480-48F6-BFE7-47544E7BF02E}" type="pres">
      <dgm:prSet presAssocID="{EE110A61-8B96-4DFF-949D-83E6A63BFD94}" presName="Name0" presStyleCnt="0">
        <dgm:presLayoutVars>
          <dgm:dir/>
          <dgm:resizeHandles/>
        </dgm:presLayoutVars>
      </dgm:prSet>
      <dgm:spPr/>
      <dgm:t>
        <a:bodyPr/>
        <a:lstStyle/>
        <a:p>
          <a:endParaRPr lang="cs-CZ"/>
        </a:p>
      </dgm:t>
    </dgm:pt>
    <dgm:pt modelId="{80AEDB75-6A03-4700-8659-E7AB16150C92}" type="pres">
      <dgm:prSet presAssocID="{E5934476-5125-470E-A0F0-C1986F2A83B9}" presName="composite" presStyleCnt="0"/>
      <dgm:spPr/>
    </dgm:pt>
    <dgm:pt modelId="{E1EB74F3-D3DA-46A7-89CB-A4014275F074}" type="pres">
      <dgm:prSet presAssocID="{E5934476-5125-470E-A0F0-C1986F2A83B9}" presName="rect1" presStyleLbl="bgImgPlace1" presStyleIdx="0" presStyleCnt="3" custScaleX="79211" custScaleY="85521" custLinFactNeighborX="-18285" custLinFactNeighborY="3635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t="-9000" b="-9000"/>
          </a:stretch>
        </a:blipFill>
      </dgm:spPr>
      <dgm:extLst>
        <a:ext uri="{E40237B7-FDA0-4F09-8148-C483321AD2D9}">
          <dgm14:cNvPr xmlns:dgm14="http://schemas.microsoft.com/office/drawing/2010/diagram" id="0" name="" descr="Auto se souvislou výplní"/>
        </a:ext>
      </dgm:extLst>
    </dgm:pt>
    <dgm:pt modelId="{6162B3CE-D0A7-4D15-BF78-F8FF0B93AE07}" type="pres">
      <dgm:prSet presAssocID="{E5934476-5125-470E-A0F0-C1986F2A83B9}" presName="rect2" presStyleLbl="node1" presStyleIdx="0" presStyleCnt="3" custScaleX="79211" custScaleY="85521" custLinFactNeighborX="-33738" custLinFactNeighborY="56424">
        <dgm:presLayoutVars>
          <dgm:bulletEnabled val="1"/>
        </dgm:presLayoutVars>
      </dgm:prSet>
      <dgm:spPr/>
      <dgm:t>
        <a:bodyPr/>
        <a:lstStyle/>
        <a:p>
          <a:endParaRPr lang="cs-CZ"/>
        </a:p>
      </dgm:t>
    </dgm:pt>
    <dgm:pt modelId="{82F2C380-B7E4-4A35-8CE1-D67599038D85}" type="pres">
      <dgm:prSet presAssocID="{5FDC475E-17D5-4078-B170-F4E95DF65A40}" presName="sibTrans" presStyleCnt="0"/>
      <dgm:spPr/>
    </dgm:pt>
    <dgm:pt modelId="{48BD43DA-7370-4605-B9DA-BA3368F57F59}" type="pres">
      <dgm:prSet presAssocID="{A847C7FF-2EDB-4F37-A040-F45298245D24}" presName="composite" presStyleCnt="0"/>
      <dgm:spPr/>
    </dgm:pt>
    <dgm:pt modelId="{6610B16D-4385-4B22-9D0B-D1344F69092E}" type="pres">
      <dgm:prSet presAssocID="{A847C7FF-2EDB-4F37-A040-F45298245D24}" presName="rect1" presStyleLbl="bgImgPlace1" presStyleIdx="1" presStyleCnt="3" custScaleX="73601" custScaleY="86350" custLinFactNeighborX="26141" custLinFactNeighborY="-112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t="-9000" b="-9000"/>
          </a:stretch>
        </a:blipFill>
      </dgm:spPr>
      <dgm:extLst>
        <a:ext uri="{E40237B7-FDA0-4F09-8148-C483321AD2D9}">
          <dgm14:cNvPr xmlns:dgm14="http://schemas.microsoft.com/office/drawing/2010/diagram" id="0" name="" descr="Oheň se souvislou výplní"/>
        </a:ext>
      </dgm:extLst>
    </dgm:pt>
    <dgm:pt modelId="{017592C8-5440-4DE1-A478-AFD747D9E4A1}" type="pres">
      <dgm:prSet presAssocID="{A847C7FF-2EDB-4F37-A040-F45298245D24}" presName="rect2" presStyleLbl="node1" presStyleIdx="1" presStyleCnt="3" custScaleX="73601" custScaleY="86350" custLinFactNeighborX="48235" custLinFactNeighborY="-1745">
        <dgm:presLayoutVars>
          <dgm:bulletEnabled val="1"/>
        </dgm:presLayoutVars>
      </dgm:prSet>
      <dgm:spPr/>
      <dgm:t>
        <a:bodyPr/>
        <a:lstStyle/>
        <a:p>
          <a:endParaRPr lang="cs-CZ"/>
        </a:p>
      </dgm:t>
    </dgm:pt>
    <dgm:pt modelId="{B4F33B05-6A1E-4DEB-9C20-FC91E418FA09}" type="pres">
      <dgm:prSet presAssocID="{94F49893-20F5-43D8-A3DE-EC68B03EAC43}" presName="sibTrans" presStyleCnt="0"/>
      <dgm:spPr/>
    </dgm:pt>
    <dgm:pt modelId="{FF1B438B-BE0A-4504-8F39-49B40770E171}" type="pres">
      <dgm:prSet presAssocID="{C0D393E1-D57B-4C95-BD2D-4D284F37208E}" presName="composite" presStyleCnt="0"/>
      <dgm:spPr/>
    </dgm:pt>
    <dgm:pt modelId="{9A550335-9716-4D9F-A21D-28C05BB162E7}" type="pres">
      <dgm:prSet presAssocID="{C0D393E1-D57B-4C95-BD2D-4D284F37208E}" presName="rect1" presStyleLbl="bgImgPlace1" presStyleIdx="2" presStyleCnt="3" custScaleX="76222" custScaleY="86395" custLinFactNeighborX="11192" custLinFactNeighborY="674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t="-9000" b="-9000"/>
          </a:stretch>
        </a:blipFill>
      </dgm:spPr>
      <dgm:extLst>
        <a:ext uri="{E40237B7-FDA0-4F09-8148-C483321AD2D9}">
          <dgm14:cNvPr xmlns:dgm14="http://schemas.microsoft.com/office/drawing/2010/diagram" id="0" name="" descr="Tancovat se souvislou výplní"/>
        </a:ext>
      </dgm:extLst>
    </dgm:pt>
    <dgm:pt modelId="{7F23CCF9-9776-4FD2-B2AA-CF4CFEDD5F4B}" type="pres">
      <dgm:prSet presAssocID="{C0D393E1-D57B-4C95-BD2D-4D284F37208E}" presName="rect2" presStyleLbl="node1" presStyleIdx="2" presStyleCnt="3" custScaleX="76222" custScaleY="86395" custLinFactNeighborX="20651" custLinFactNeighborY="10471">
        <dgm:presLayoutVars>
          <dgm:bulletEnabled val="1"/>
        </dgm:presLayoutVars>
      </dgm:prSet>
      <dgm:spPr/>
      <dgm:t>
        <a:bodyPr/>
        <a:lstStyle/>
        <a:p>
          <a:endParaRPr lang="cs-CZ"/>
        </a:p>
      </dgm:t>
    </dgm:pt>
  </dgm:ptLst>
  <dgm:cxnLst>
    <dgm:cxn modelId="{4B563405-C0A7-4665-9AD1-F6946AB5CD2B}" type="presOf" srcId="{C0D393E1-D57B-4C95-BD2D-4D284F37208E}" destId="{7F23CCF9-9776-4FD2-B2AA-CF4CFEDD5F4B}" srcOrd="0" destOrd="0" presId="urn:microsoft.com/office/officeart/2008/layout/BendingPictureBlocks"/>
    <dgm:cxn modelId="{55C157F2-A864-4D2E-A323-3CAF0B91D8EB}" srcId="{EE110A61-8B96-4DFF-949D-83E6A63BFD94}" destId="{E5934476-5125-470E-A0F0-C1986F2A83B9}" srcOrd="0" destOrd="0" parTransId="{28736497-23A3-4C5B-80AA-524034785385}" sibTransId="{5FDC475E-17D5-4078-B170-F4E95DF65A40}"/>
    <dgm:cxn modelId="{00DFB59B-11A1-4BEC-A488-3F4103B5228A}" type="presOf" srcId="{E5934476-5125-470E-A0F0-C1986F2A83B9}" destId="{6162B3CE-D0A7-4D15-BF78-F8FF0B93AE07}" srcOrd="0" destOrd="0" presId="urn:microsoft.com/office/officeart/2008/layout/BendingPictureBlocks"/>
    <dgm:cxn modelId="{DC93707E-EAD0-489C-B9FD-C8B361E13762}" type="presOf" srcId="{EE110A61-8B96-4DFF-949D-83E6A63BFD94}" destId="{3ADB8C24-4480-48F6-BFE7-47544E7BF02E}" srcOrd="0" destOrd="0" presId="urn:microsoft.com/office/officeart/2008/layout/BendingPictureBlocks"/>
    <dgm:cxn modelId="{025C58B2-7EAD-4D28-B08A-7A2DBD615153}" type="presOf" srcId="{A847C7FF-2EDB-4F37-A040-F45298245D24}" destId="{017592C8-5440-4DE1-A478-AFD747D9E4A1}" srcOrd="0" destOrd="0" presId="urn:microsoft.com/office/officeart/2008/layout/BendingPictureBlocks"/>
    <dgm:cxn modelId="{D7F54389-8B7D-44FB-BD19-14B7C349323D}" srcId="{EE110A61-8B96-4DFF-949D-83E6A63BFD94}" destId="{C0D393E1-D57B-4C95-BD2D-4D284F37208E}" srcOrd="2" destOrd="0" parTransId="{77B28591-2648-4ED2-AC5A-000524B5A22E}" sibTransId="{97F85015-D0AC-4F7C-8C4E-A2CA24D9EBDB}"/>
    <dgm:cxn modelId="{6DD16328-141E-4BEB-8849-3D1FCDCED3B5}" srcId="{EE110A61-8B96-4DFF-949D-83E6A63BFD94}" destId="{A847C7FF-2EDB-4F37-A040-F45298245D24}" srcOrd="1" destOrd="0" parTransId="{8C4FDA66-4E47-4FB2-98B2-F2BC5A4D7F7E}" sibTransId="{94F49893-20F5-43D8-A3DE-EC68B03EAC43}"/>
    <dgm:cxn modelId="{BA17DAB8-B892-4B2F-8D67-49F53CE3DDB8}" type="presParOf" srcId="{3ADB8C24-4480-48F6-BFE7-47544E7BF02E}" destId="{80AEDB75-6A03-4700-8659-E7AB16150C92}" srcOrd="0" destOrd="0" presId="urn:microsoft.com/office/officeart/2008/layout/BendingPictureBlocks"/>
    <dgm:cxn modelId="{8EAE17EC-4122-4570-B5DB-D62FC910C151}" type="presParOf" srcId="{80AEDB75-6A03-4700-8659-E7AB16150C92}" destId="{E1EB74F3-D3DA-46A7-89CB-A4014275F074}" srcOrd="0" destOrd="0" presId="urn:microsoft.com/office/officeart/2008/layout/BendingPictureBlocks"/>
    <dgm:cxn modelId="{973C308A-71CD-4FFE-9782-97482A9CF67A}" type="presParOf" srcId="{80AEDB75-6A03-4700-8659-E7AB16150C92}" destId="{6162B3CE-D0A7-4D15-BF78-F8FF0B93AE07}" srcOrd="1" destOrd="0" presId="urn:microsoft.com/office/officeart/2008/layout/BendingPictureBlocks"/>
    <dgm:cxn modelId="{D1BC4AAB-4518-4FBE-9548-64740E31EEC4}" type="presParOf" srcId="{3ADB8C24-4480-48F6-BFE7-47544E7BF02E}" destId="{82F2C380-B7E4-4A35-8CE1-D67599038D85}" srcOrd="1" destOrd="0" presId="urn:microsoft.com/office/officeart/2008/layout/BendingPictureBlocks"/>
    <dgm:cxn modelId="{C031077A-B455-47C4-B2EE-C52E51D81544}" type="presParOf" srcId="{3ADB8C24-4480-48F6-BFE7-47544E7BF02E}" destId="{48BD43DA-7370-4605-B9DA-BA3368F57F59}" srcOrd="2" destOrd="0" presId="urn:microsoft.com/office/officeart/2008/layout/BendingPictureBlocks"/>
    <dgm:cxn modelId="{E9379195-2CC2-4A79-9F60-967AFF2617E4}" type="presParOf" srcId="{48BD43DA-7370-4605-B9DA-BA3368F57F59}" destId="{6610B16D-4385-4B22-9D0B-D1344F69092E}" srcOrd="0" destOrd="0" presId="urn:microsoft.com/office/officeart/2008/layout/BendingPictureBlocks"/>
    <dgm:cxn modelId="{3A7E808A-1472-434D-9E6D-F1C3993D39F7}" type="presParOf" srcId="{48BD43DA-7370-4605-B9DA-BA3368F57F59}" destId="{017592C8-5440-4DE1-A478-AFD747D9E4A1}" srcOrd="1" destOrd="0" presId="urn:microsoft.com/office/officeart/2008/layout/BendingPictureBlocks"/>
    <dgm:cxn modelId="{A28E5BF8-0034-4335-AD2A-251B244ED553}" type="presParOf" srcId="{3ADB8C24-4480-48F6-BFE7-47544E7BF02E}" destId="{B4F33B05-6A1E-4DEB-9C20-FC91E418FA09}" srcOrd="3" destOrd="0" presId="urn:microsoft.com/office/officeart/2008/layout/BendingPictureBlocks"/>
    <dgm:cxn modelId="{1E30A84D-AFD7-4D0A-8277-E4350DE049EC}" type="presParOf" srcId="{3ADB8C24-4480-48F6-BFE7-47544E7BF02E}" destId="{FF1B438B-BE0A-4504-8F39-49B40770E171}" srcOrd="4" destOrd="0" presId="urn:microsoft.com/office/officeart/2008/layout/BendingPictureBlocks"/>
    <dgm:cxn modelId="{F43C40E7-F5CB-433E-AFAA-1C63936CB5B5}" type="presParOf" srcId="{FF1B438B-BE0A-4504-8F39-49B40770E171}" destId="{9A550335-9716-4D9F-A21D-28C05BB162E7}" srcOrd="0" destOrd="0" presId="urn:microsoft.com/office/officeart/2008/layout/BendingPictureBlocks"/>
    <dgm:cxn modelId="{81869BB3-438A-46EC-838A-A8F1103F011D}" type="presParOf" srcId="{FF1B438B-BE0A-4504-8F39-49B40770E171}" destId="{7F23CCF9-9776-4FD2-B2AA-CF4CFEDD5F4B}" srcOrd="1" destOrd="0" presId="urn:microsoft.com/office/officeart/2008/layout/Bend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EB74F3-D3DA-46A7-89CB-A4014275F074}">
      <dsp:nvSpPr>
        <dsp:cNvPr id="0" name=""/>
        <dsp:cNvSpPr/>
      </dsp:nvSpPr>
      <dsp:spPr>
        <a:xfrm>
          <a:off x="1604638" y="1236999"/>
          <a:ext cx="2420830" cy="21982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62B3CE-D0A7-4D15-BF78-F8FF0B93AE07}">
      <dsp:nvSpPr>
        <dsp:cNvPr id="0" name=""/>
        <dsp:cNvSpPr/>
      </dsp:nvSpPr>
      <dsp:spPr>
        <a:xfrm>
          <a:off x="320602" y="2251403"/>
          <a:ext cx="1312003" cy="141651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a:t>Regulace zdrojů (výrobků)/výrobců</a:t>
          </a:r>
        </a:p>
      </dsp:txBody>
      <dsp:txXfrm>
        <a:off x="320602" y="2251403"/>
        <a:ext cx="1312003" cy="1416518"/>
      </dsp:txXfrm>
    </dsp:sp>
    <dsp:sp modelId="{6610B16D-4385-4B22-9D0B-D1344F69092E}">
      <dsp:nvSpPr>
        <dsp:cNvPr id="0" name=""/>
        <dsp:cNvSpPr/>
      </dsp:nvSpPr>
      <dsp:spPr>
        <a:xfrm>
          <a:off x="7243325" y="264777"/>
          <a:ext cx="2249378" cy="221959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7592C8-5440-4DE1-A478-AFD747D9E4A1}">
      <dsp:nvSpPr>
        <dsp:cNvPr id="0" name=""/>
        <dsp:cNvSpPr/>
      </dsp:nvSpPr>
      <dsp:spPr>
        <a:xfrm>
          <a:off x="5920037" y="1282955"/>
          <a:ext cx="1219083" cy="143024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a:t>Požadavky na paliva/distributory</a:t>
          </a:r>
        </a:p>
      </dsp:txBody>
      <dsp:txXfrm>
        <a:off x="5920037" y="1282955"/>
        <a:ext cx="1219083" cy="1430249"/>
      </dsp:txXfrm>
    </dsp:sp>
    <dsp:sp modelId="{9A550335-9716-4D9F-A21D-28C05BB162E7}">
      <dsp:nvSpPr>
        <dsp:cNvPr id="0" name=""/>
        <dsp:cNvSpPr/>
      </dsp:nvSpPr>
      <dsp:spPr>
        <a:xfrm>
          <a:off x="4616391" y="3378524"/>
          <a:ext cx="2329481" cy="222075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23CCF9-9776-4FD2-B2AA-CF4CFEDD5F4B}">
      <dsp:nvSpPr>
        <dsp:cNvPr id="0" name=""/>
        <dsp:cNvSpPr/>
      </dsp:nvSpPr>
      <dsp:spPr>
        <a:xfrm>
          <a:off x="3311432" y="4396925"/>
          <a:ext cx="1262495" cy="143099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cs-CZ" sz="1100" kern="1200" dirty="0"/>
            <a:t>Chování/jednání adresátů norem</a:t>
          </a:r>
        </a:p>
      </dsp:txBody>
      <dsp:txXfrm>
        <a:off x="3311432" y="4396925"/>
        <a:ext cx="1262495" cy="1430995"/>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xmlns:r="http://schemas.openxmlformats.org/officeDocument/2006/relationships"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xmlns:r="http://schemas.openxmlformats.org/officeDocument/2006/relationships" type="rect" r:blip="" blipPhldr="1">
            <dgm:adjLst/>
          </dgm:shape>
          <dgm:presOf/>
        </dgm:layoutNode>
        <dgm:layoutNode name="rect2" styleLbl="node1">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4301543" cy="33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5625095" y="0"/>
            <a:ext cx="4301543" cy="33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6457791"/>
            <a:ext cx="4301543" cy="33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5625095" y="6457791"/>
            <a:ext cx="4301543" cy="33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4301543" cy="33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5622798" y="0"/>
            <a:ext cx="4301543" cy="33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2697163" y="509588"/>
            <a:ext cx="4532312" cy="254952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992664" y="3228896"/>
            <a:ext cx="7941310" cy="3058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6456612"/>
            <a:ext cx="4301543" cy="33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5622798" y="6456612"/>
            <a:ext cx="4301543" cy="33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a:t>
            </a:fld>
            <a:endParaRPr lang="cs-CZ" altLang="cs-CZ"/>
          </a:p>
        </p:txBody>
      </p:sp>
    </p:spTree>
    <p:extLst>
      <p:ext uri="{BB962C8B-B14F-4D97-AF65-F5344CB8AC3E}">
        <p14:creationId xmlns:p14="http://schemas.microsoft.com/office/powerpoint/2010/main" val="3658999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17</a:t>
            </a:fld>
            <a:endParaRPr lang="cs-CZ" altLang="cs-CZ"/>
          </a:p>
        </p:txBody>
      </p:sp>
    </p:spTree>
    <p:extLst>
      <p:ext uri="{BB962C8B-B14F-4D97-AF65-F5344CB8AC3E}">
        <p14:creationId xmlns:p14="http://schemas.microsoft.com/office/powerpoint/2010/main" val="457757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19</a:t>
            </a:fld>
            <a:endParaRPr lang="cs-CZ" altLang="cs-CZ"/>
          </a:p>
        </p:txBody>
      </p:sp>
    </p:spTree>
    <p:extLst>
      <p:ext uri="{BB962C8B-B14F-4D97-AF65-F5344CB8AC3E}">
        <p14:creationId xmlns:p14="http://schemas.microsoft.com/office/powerpoint/2010/main" val="163048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22</a:t>
            </a:fld>
            <a:endParaRPr lang="cs-CZ" altLang="cs-CZ"/>
          </a:p>
        </p:txBody>
      </p:sp>
    </p:spTree>
    <p:extLst>
      <p:ext uri="{BB962C8B-B14F-4D97-AF65-F5344CB8AC3E}">
        <p14:creationId xmlns:p14="http://schemas.microsoft.com/office/powerpoint/2010/main" val="2917331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24</a:t>
            </a:fld>
            <a:endParaRPr lang="cs-CZ" altLang="cs-CZ"/>
          </a:p>
        </p:txBody>
      </p:sp>
    </p:spTree>
    <p:extLst>
      <p:ext uri="{BB962C8B-B14F-4D97-AF65-F5344CB8AC3E}">
        <p14:creationId xmlns:p14="http://schemas.microsoft.com/office/powerpoint/2010/main" val="36428536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25</a:t>
            </a:fld>
            <a:endParaRPr lang="cs-CZ" altLang="cs-CZ"/>
          </a:p>
        </p:txBody>
      </p:sp>
    </p:spTree>
    <p:extLst>
      <p:ext uri="{BB962C8B-B14F-4D97-AF65-F5344CB8AC3E}">
        <p14:creationId xmlns:p14="http://schemas.microsoft.com/office/powerpoint/2010/main" val="2011535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26</a:t>
            </a:fld>
            <a:endParaRPr lang="cs-CZ" altLang="cs-CZ"/>
          </a:p>
        </p:txBody>
      </p:sp>
    </p:spTree>
    <p:extLst>
      <p:ext uri="{BB962C8B-B14F-4D97-AF65-F5344CB8AC3E}">
        <p14:creationId xmlns:p14="http://schemas.microsoft.com/office/powerpoint/2010/main" val="30247548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28</a:t>
            </a:fld>
            <a:endParaRPr lang="cs-CZ" altLang="cs-CZ"/>
          </a:p>
        </p:txBody>
      </p:sp>
    </p:spTree>
    <p:extLst>
      <p:ext uri="{BB962C8B-B14F-4D97-AF65-F5344CB8AC3E}">
        <p14:creationId xmlns:p14="http://schemas.microsoft.com/office/powerpoint/2010/main" val="5564198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29</a:t>
            </a:fld>
            <a:endParaRPr lang="cs-CZ" altLang="cs-CZ"/>
          </a:p>
        </p:txBody>
      </p:sp>
    </p:spTree>
    <p:extLst>
      <p:ext uri="{BB962C8B-B14F-4D97-AF65-F5344CB8AC3E}">
        <p14:creationId xmlns:p14="http://schemas.microsoft.com/office/powerpoint/2010/main" val="9995182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31</a:t>
            </a:fld>
            <a:endParaRPr lang="cs-CZ" altLang="cs-CZ"/>
          </a:p>
        </p:txBody>
      </p:sp>
    </p:spTree>
    <p:extLst>
      <p:ext uri="{BB962C8B-B14F-4D97-AF65-F5344CB8AC3E}">
        <p14:creationId xmlns:p14="http://schemas.microsoft.com/office/powerpoint/2010/main" val="21618268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32</a:t>
            </a:fld>
            <a:endParaRPr lang="cs-CZ" altLang="cs-CZ"/>
          </a:p>
        </p:txBody>
      </p:sp>
    </p:spTree>
    <p:extLst>
      <p:ext uri="{BB962C8B-B14F-4D97-AF65-F5344CB8AC3E}">
        <p14:creationId xmlns:p14="http://schemas.microsoft.com/office/powerpoint/2010/main" val="928127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8</a:t>
            </a:fld>
            <a:endParaRPr lang="cs-CZ" altLang="cs-CZ"/>
          </a:p>
        </p:txBody>
      </p:sp>
    </p:spTree>
    <p:extLst>
      <p:ext uri="{BB962C8B-B14F-4D97-AF65-F5344CB8AC3E}">
        <p14:creationId xmlns:p14="http://schemas.microsoft.com/office/powerpoint/2010/main" val="971106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 2 písm. f)</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36</a:t>
            </a:fld>
            <a:endParaRPr lang="cs-CZ" altLang="cs-CZ"/>
          </a:p>
        </p:txBody>
      </p:sp>
    </p:spTree>
    <p:extLst>
      <p:ext uri="{BB962C8B-B14F-4D97-AF65-F5344CB8AC3E}">
        <p14:creationId xmlns:p14="http://schemas.microsoft.com/office/powerpoint/2010/main" val="21941205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38</a:t>
            </a:fld>
            <a:endParaRPr lang="cs-CZ" altLang="cs-CZ"/>
          </a:p>
        </p:txBody>
      </p:sp>
    </p:spTree>
    <p:extLst>
      <p:ext uri="{BB962C8B-B14F-4D97-AF65-F5344CB8AC3E}">
        <p14:creationId xmlns:p14="http://schemas.microsoft.com/office/powerpoint/2010/main" val="4539547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dirty="0"/>
              <a:t>https://eur-lex.europa.eu/legal-content/CS/HIS/?uri=CELEX:52022PC0586&amp;qid=1709494443957</a:t>
            </a:r>
          </a:p>
          <a:p>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39</a:t>
            </a:fld>
            <a:endParaRPr lang="cs-CZ" altLang="cs-CZ"/>
          </a:p>
        </p:txBody>
      </p:sp>
    </p:spTree>
    <p:extLst>
      <p:ext uri="{BB962C8B-B14F-4D97-AF65-F5344CB8AC3E}">
        <p14:creationId xmlns:p14="http://schemas.microsoft.com/office/powerpoint/2010/main" val="6097282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 19f-21</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40</a:t>
            </a:fld>
            <a:endParaRPr lang="cs-CZ" altLang="cs-CZ"/>
          </a:p>
        </p:txBody>
      </p:sp>
    </p:spTree>
    <p:extLst>
      <p:ext uri="{BB962C8B-B14F-4D97-AF65-F5344CB8AC3E}">
        <p14:creationId xmlns:p14="http://schemas.microsoft.com/office/powerpoint/2010/main" val="7051784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https://www.ilaw.cas.cz/vyzkum/class/projekt-zdrave-auto.html</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41</a:t>
            </a:fld>
            <a:endParaRPr lang="cs-CZ" altLang="cs-CZ"/>
          </a:p>
        </p:txBody>
      </p:sp>
    </p:spTree>
    <p:extLst>
      <p:ext uri="{BB962C8B-B14F-4D97-AF65-F5344CB8AC3E}">
        <p14:creationId xmlns:p14="http://schemas.microsoft.com/office/powerpoint/2010/main" val="33909887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43</a:t>
            </a:fld>
            <a:endParaRPr lang="cs-CZ" altLang="cs-CZ"/>
          </a:p>
        </p:txBody>
      </p:sp>
    </p:spTree>
    <p:extLst>
      <p:ext uri="{BB962C8B-B14F-4D97-AF65-F5344CB8AC3E}">
        <p14:creationId xmlns:p14="http://schemas.microsoft.com/office/powerpoint/2010/main" val="4211499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9</a:t>
            </a:fld>
            <a:endParaRPr lang="cs-CZ" altLang="cs-CZ"/>
          </a:p>
        </p:txBody>
      </p:sp>
    </p:spTree>
    <p:extLst>
      <p:ext uri="{BB962C8B-B14F-4D97-AF65-F5344CB8AC3E}">
        <p14:creationId xmlns:p14="http://schemas.microsoft.com/office/powerpoint/2010/main" val="4039596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10</a:t>
            </a:fld>
            <a:endParaRPr lang="cs-CZ" altLang="cs-CZ"/>
          </a:p>
        </p:txBody>
      </p:sp>
    </p:spTree>
    <p:extLst>
      <p:ext uri="{BB962C8B-B14F-4D97-AF65-F5344CB8AC3E}">
        <p14:creationId xmlns:p14="http://schemas.microsoft.com/office/powerpoint/2010/main" val="386619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11</a:t>
            </a:fld>
            <a:endParaRPr lang="cs-CZ" altLang="cs-CZ"/>
          </a:p>
        </p:txBody>
      </p:sp>
    </p:spTree>
    <p:extLst>
      <p:ext uri="{BB962C8B-B14F-4D97-AF65-F5344CB8AC3E}">
        <p14:creationId xmlns:p14="http://schemas.microsoft.com/office/powerpoint/2010/main" val="2035728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12</a:t>
            </a:fld>
            <a:endParaRPr lang="cs-CZ" altLang="cs-CZ"/>
          </a:p>
        </p:txBody>
      </p:sp>
    </p:spTree>
    <p:extLst>
      <p:ext uri="{BB962C8B-B14F-4D97-AF65-F5344CB8AC3E}">
        <p14:creationId xmlns:p14="http://schemas.microsoft.com/office/powerpoint/2010/main" val="1845744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13</a:t>
            </a:fld>
            <a:endParaRPr lang="cs-CZ" altLang="cs-CZ"/>
          </a:p>
        </p:txBody>
      </p:sp>
    </p:spTree>
    <p:extLst>
      <p:ext uri="{BB962C8B-B14F-4D97-AF65-F5344CB8AC3E}">
        <p14:creationId xmlns:p14="http://schemas.microsoft.com/office/powerpoint/2010/main" val="4123990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14</a:t>
            </a:fld>
            <a:endParaRPr lang="cs-CZ" altLang="cs-CZ"/>
          </a:p>
        </p:txBody>
      </p:sp>
    </p:spTree>
    <p:extLst>
      <p:ext uri="{BB962C8B-B14F-4D97-AF65-F5344CB8AC3E}">
        <p14:creationId xmlns:p14="http://schemas.microsoft.com/office/powerpoint/2010/main" val="1549074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16</a:t>
            </a:fld>
            <a:endParaRPr lang="cs-CZ" altLang="cs-CZ"/>
          </a:p>
        </p:txBody>
      </p:sp>
    </p:spTree>
    <p:extLst>
      <p:ext uri="{BB962C8B-B14F-4D97-AF65-F5344CB8AC3E}">
        <p14:creationId xmlns:p14="http://schemas.microsoft.com/office/powerpoint/2010/main" val="20167192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cs-CZ"/>
              <a:t>Ochrana ovzduší</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cs-CZ" dirty="0"/>
              <a:t>Kliknutím vložíte nadpis</a:t>
            </a:r>
            <a:endParaRPr lang="cs-CZ" noProof="0"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1D911E5E-6197-7848-99A5-8C8627D11E8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2" cy="1060264"/>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Ochrana ovzduší</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cs-CZ" noProof="0" dirty="0"/>
              <a:t>Kliknutím vložíte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cs-CZ" noProof="0" dirty="0"/>
              <a:t>Kliknutím vložíte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cs-CZ" noProof="0" dirty="0"/>
              <a:t>Kliknutím vložíte text</a:t>
            </a:r>
          </a:p>
        </p:txBody>
      </p:sp>
      <p:pic>
        <p:nvPicPr>
          <p:cNvPr id="14" name="Obrázek 8">
            <a:extLst>
              <a:ext uri="{FF2B5EF4-FFF2-40B4-BE49-F238E27FC236}">
                <a16:creationId xmlns:a16="http://schemas.microsoft.com/office/drawing/2014/main" id="{F4BEF68F-D2E3-A445-BE69-DE5712F4B9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2" cy="594470"/>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Ochrana ovzduší</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6" name="Obrázek 8">
            <a:extLst>
              <a:ext uri="{FF2B5EF4-FFF2-40B4-BE49-F238E27FC236}">
                <a16:creationId xmlns:a16="http://schemas.microsoft.com/office/drawing/2014/main" id="{E49E2218-4CCF-BC44-930E-B31D9BFD897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2" cy="594470"/>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1">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cs-CZ" dirty="0"/>
              <a:t>Kliknutím vložíte nadpis</a:t>
            </a:r>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cs-CZ" dirty="0"/>
              <a:t>Kliknutím na ikonu vložíte obrázek</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cs-CZ"/>
              <a:t>Ochrana ovzduší</a:t>
            </a:r>
            <a:endParaRPr lang="cs-CZ" dirty="0"/>
          </a:p>
        </p:txBody>
      </p:sp>
      <p:pic>
        <p:nvPicPr>
          <p:cNvPr id="8" name="Obrázek 8">
            <a:extLst>
              <a:ext uri="{FF2B5EF4-FFF2-40B4-BE49-F238E27FC236}">
                <a16:creationId xmlns:a16="http://schemas.microsoft.com/office/drawing/2014/main" id="{3670C515-4DAA-7F4B-92D5-CBE71403759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2" cy="1060264"/>
          </a:xfrm>
          <a:prstGeom prst="rect">
            <a:avLst/>
          </a:prstGeom>
        </p:spPr>
      </p:pic>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91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Ochrana ovzduší</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10" name="Obrázek 8">
            <a:extLst>
              <a:ext uri="{FF2B5EF4-FFF2-40B4-BE49-F238E27FC236}">
                <a16:creationId xmlns:a16="http://schemas.microsoft.com/office/drawing/2014/main" id="{D2567773-B605-2B43-9036-93D6446553F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3" cy="1060264"/>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2">
    <p:bg>
      <p:bgPr>
        <a:solidFill>
          <a:srgbClr val="9100DC"/>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3" cy="1060264"/>
          </a:xfrm>
          <a:prstGeom prst="rect">
            <a:avLst/>
          </a:prstGeom>
        </p:spPr>
      </p:pic>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cs-CZ" dirty="0"/>
              <a:t>Kliknutím na ikonu vložíte obrázek</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cs-CZ"/>
              <a:t>Ochrana ovzduší</a:t>
            </a:r>
            <a:endParaRPr lang="cs-CZ" dirty="0"/>
          </a:p>
        </p:txBody>
      </p:sp>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zní s obrázkem">
    <p:bg>
      <p:bgPr>
        <a:solidFill>
          <a:srgbClr val="9100DC"/>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a:t>Kliknutím na ikonu vložíte obrázek</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9" cy="593152"/>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LAW slide">
    <p:bg>
      <p:bgPr>
        <a:solidFill>
          <a:srgbClr val="9100DC"/>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042872" y="2021800"/>
            <a:ext cx="4106255" cy="2814399"/>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0956" y="2298933"/>
            <a:ext cx="8725020"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Ochrana ovzduší</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2" cy="594470"/>
          </a:xfrm>
          <a:prstGeom prst="rect">
            <a:avLst/>
          </a:prstGeom>
        </p:spPr>
      </p:pic>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cs-CZ"/>
              <a:t>Ochrana ovzduší</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1" name="Obrázek 8">
            <a:extLst>
              <a:ext uri="{FF2B5EF4-FFF2-40B4-BE49-F238E27FC236}">
                <a16:creationId xmlns:a16="http://schemas.microsoft.com/office/drawing/2014/main" id="{59BBB889-9A7B-9D4F-983C-EF6BCB924D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2" cy="594470"/>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Ochrana ovzduší</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1" name="Obrázek 8">
            <a:extLst>
              <a:ext uri="{FF2B5EF4-FFF2-40B4-BE49-F238E27FC236}">
                <a16:creationId xmlns:a16="http://schemas.microsoft.com/office/drawing/2014/main" id="{8B634E8E-DBA3-B14F-81EC-219FEC2F82C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2" cy="594470"/>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Ochrana ovzduší</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cs-CZ" dirty="0"/>
              <a:t>Kliknutím vložíte nadpis</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2" name="Obrázek 8">
            <a:extLst>
              <a:ext uri="{FF2B5EF4-FFF2-40B4-BE49-F238E27FC236}">
                <a16:creationId xmlns:a16="http://schemas.microsoft.com/office/drawing/2014/main" id="{F5224E24-147F-EE43-B65A-19061D0BD9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2" cy="594470"/>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dirty="0"/>
              <a:t>Kliknutím vložíte nadpis</a:t>
            </a:r>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cs-CZ"/>
              <a:t>Ochrana ovzduší</a:t>
            </a:r>
            <a:endParaRPr lang="cs-CZ" dirty="0"/>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cs-CZ" dirty="0"/>
              <a:t>Kliknutím na ikonu vložíte obrázek</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pic>
        <p:nvPicPr>
          <p:cNvPr id="9" name="Obrázek 8">
            <a:extLst>
              <a:ext uri="{FF2B5EF4-FFF2-40B4-BE49-F238E27FC236}">
                <a16:creationId xmlns:a16="http://schemas.microsoft.com/office/drawing/2014/main" id="{9FA8E4E0-B396-804E-A80F-F901C2CBAF0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2" cy="594470"/>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Ochrana ovzduší</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cs-CZ" noProof="0" dirty="0"/>
              <a:t>Kliknutím vložíte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cs-CZ" noProof="0" dirty="0"/>
              <a:t>Kliknutím vložíte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cs-CZ" noProof="0" dirty="0"/>
              <a:t>Kliknutím vložíte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cs-CZ" noProof="0" dirty="0"/>
              <a:t>Kliknutím vložíte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17" name="Obrázek 8">
            <a:extLst>
              <a:ext uri="{FF2B5EF4-FFF2-40B4-BE49-F238E27FC236}">
                <a16:creationId xmlns:a16="http://schemas.microsoft.com/office/drawing/2014/main" id="{A63F5DF2-7BE9-9D42-95D5-0960F0062F2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2" cy="594470"/>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Ochrana ovzduší</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pic>
        <p:nvPicPr>
          <p:cNvPr id="7" name="Obrázek 8">
            <a:extLst>
              <a:ext uri="{FF2B5EF4-FFF2-40B4-BE49-F238E27FC236}">
                <a16:creationId xmlns:a16="http://schemas.microsoft.com/office/drawing/2014/main" id="{2B91F2EA-D76F-7D4C-960D-6E3E77E7184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2" cy="594470"/>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Ochrana ovzduší</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7" name="Obrázek 8">
            <a:extLst>
              <a:ext uri="{FF2B5EF4-FFF2-40B4-BE49-F238E27FC236}">
                <a16:creationId xmlns:a16="http://schemas.microsoft.com/office/drawing/2014/main" id="{E7FAA686-EF64-0D47-AFF9-2958D278989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2" cy="594470"/>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a:t>Ochrana ovzduší</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vložíte nadpis</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cs-CZ" noProof="0" dirty="0"/>
              <a:t>Kliknutím vložíte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9"/>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hyperlink" Target="https://www.mzp.cz/cz/aktualizace_programu_zlepsovani_kvality_ovzdusi_2020"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klimazaloba.cz/"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nssoud.cz/aktualne/tiskove-zpravy/detail/nejvyssi-spravni-soud-zcasti-zrusil-rozsudek-mestskeho-soudu-v-praze-ve-veci-klimaticke-zaloby"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https://www.youtube.com/watch?v=3gg849ZF9MY" TargetMode="Externa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ghMYVmly3vo" TargetMode="External"/><Relationship Id="rId2" Type="http://schemas.openxmlformats.org/officeDocument/2006/relationships/hyperlink" Target="https://www.youtube.com/@CistenebeCz" TargetMode="External"/><Relationship Id="rId1" Type="http://schemas.openxmlformats.org/officeDocument/2006/relationships/slideLayout" Target="../slideLayouts/slideLayout2.xml"/><Relationship Id="rId6" Type="http://schemas.openxmlformats.org/officeDocument/2006/relationships/hyperlink" Target="https://www.youtube.com/watch?v=7bfppg7pLsM" TargetMode="External"/><Relationship Id="rId5" Type="http://schemas.openxmlformats.org/officeDocument/2006/relationships/hyperlink" Target="https://www.youtube.com/watch?v=G7ZMd0Whyq4" TargetMode="External"/><Relationship Id="rId4" Type="http://schemas.openxmlformats.org/officeDocument/2006/relationships/hyperlink" Target="https://www.youtube.com/watch?v=_9BwhlLDIbw"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hyperlink" Target="https://www.mzp.cz/cz/kvalita_ovzdusi"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2.svg"/></Relationships>
</file>

<file path=ppt/slides/_rels/slide4.xml.rels><?xml version="1.0" encoding="UTF-8" standalone="yes"?>
<Relationships xmlns="http://schemas.openxmlformats.org/package/2006/relationships"><Relationship Id="rId3" Type="http://schemas.openxmlformats.org/officeDocument/2006/relationships/hyperlink" Target="https://www.chmi.cz/?tab=2" TargetMode="External"/><Relationship Id="rId2" Type="http://schemas.openxmlformats.org/officeDocument/2006/relationships/hyperlink" Target="https://www.eea.europa.eu/themes/air"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ceskatelevize.cz/porady/1095913550-nedej-se/224562248410005/"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hyperlink" Target="https://open.spotify.com/episode/7DCxoZAwRDVNKAyAJOzEQS?si=d5fc356ae6d04611"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hyperlink" Target="https://www.youtube.com/watch?v=26qzmw_xG58" TargetMode="Externa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hyperlink" Target="https://eur-lex.europa.eu/legal-content/CS/TXT/?uri=CELEX:62021CJ0342" TargetMode="External"/><Relationship Id="rId2" Type="http://schemas.openxmlformats.org/officeDocument/2006/relationships/hyperlink" Target="https://www.mzp.cz/cz/umluva_o_dalkovem_znecistovani_ovzdusi_hranic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methanesat.or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61E8741E-8C0D-2EDF-F014-CD4B5F4EE432}"/>
              </a:ext>
            </a:extLst>
          </p:cNvPr>
          <p:cNvSpPr>
            <a:spLocks noGrp="1"/>
          </p:cNvSpPr>
          <p:nvPr>
            <p:ph type="title"/>
          </p:nvPr>
        </p:nvSpPr>
        <p:spPr>
          <a:xfrm>
            <a:off x="398502" y="2421104"/>
            <a:ext cx="11361600" cy="1171580"/>
          </a:xfrm>
        </p:spPr>
        <p:txBody>
          <a:bodyPr/>
          <a:lstStyle/>
          <a:p>
            <a:r>
              <a:rPr lang="cs-CZ" dirty="0"/>
              <a:t>Ochrana ovzduší</a:t>
            </a:r>
          </a:p>
        </p:txBody>
      </p:sp>
      <p:sp>
        <p:nvSpPr>
          <p:cNvPr id="5" name="Podnadpis 4">
            <a:extLst>
              <a:ext uri="{FF2B5EF4-FFF2-40B4-BE49-F238E27FC236}">
                <a16:creationId xmlns:a16="http://schemas.microsoft.com/office/drawing/2014/main" id="{AC079FDA-BFC8-4001-3A20-58E4790BF7EF}"/>
              </a:ext>
            </a:extLst>
          </p:cNvPr>
          <p:cNvSpPr>
            <a:spLocks noGrp="1"/>
          </p:cNvSpPr>
          <p:nvPr>
            <p:ph type="subTitle" idx="1"/>
          </p:nvPr>
        </p:nvSpPr>
        <p:spPr>
          <a:xfrm>
            <a:off x="398502" y="5350557"/>
            <a:ext cx="11361600" cy="698497"/>
          </a:xfrm>
        </p:spPr>
        <p:txBody>
          <a:bodyPr/>
          <a:lstStyle/>
          <a:p>
            <a:r>
              <a:rPr lang="cs-CZ" dirty="0"/>
              <a:t>JUDr. Dominik Židek, Ph.D.</a:t>
            </a:r>
          </a:p>
          <a:p>
            <a:r>
              <a:rPr lang="cs-CZ" dirty="0"/>
              <a:t>JUDr. Jiří Vodička, Ph.D.</a:t>
            </a:r>
          </a:p>
        </p:txBody>
      </p:sp>
      <p:pic>
        <p:nvPicPr>
          <p:cNvPr id="6" name="Obrázek 5">
            <a:extLst>
              <a:ext uri="{FF2B5EF4-FFF2-40B4-BE49-F238E27FC236}">
                <a16:creationId xmlns:a16="http://schemas.microsoft.com/office/drawing/2014/main" id="{DFA365E3-31EA-B18B-2B3B-5FF382E9BC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8224" y="2863174"/>
            <a:ext cx="2961154" cy="2961154"/>
          </a:xfrm>
          <a:prstGeom prst="rect">
            <a:avLst/>
          </a:prstGeom>
        </p:spPr>
      </p:pic>
    </p:spTree>
    <p:extLst>
      <p:ext uri="{BB962C8B-B14F-4D97-AF65-F5344CB8AC3E}">
        <p14:creationId xmlns:p14="http://schemas.microsoft.com/office/powerpoint/2010/main" val="18447193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395CA4C-02CB-CEAA-6B69-CA108959900E}"/>
              </a:ext>
            </a:extLst>
          </p:cNvPr>
          <p:cNvSpPr>
            <a:spLocks noGrp="1"/>
          </p:cNvSpPr>
          <p:nvPr>
            <p:ph type="ftr" sz="quarter" idx="10"/>
          </p:nvPr>
        </p:nvSpPr>
        <p:spPr/>
        <p:txBody>
          <a:bodyPr/>
          <a:lstStyle/>
          <a:p>
            <a:r>
              <a:rPr lang="cs-CZ"/>
              <a:t>Ochrana ovzduší</a:t>
            </a:r>
            <a:endParaRPr lang="cs-CZ" dirty="0"/>
          </a:p>
        </p:txBody>
      </p:sp>
      <p:sp>
        <p:nvSpPr>
          <p:cNvPr id="3" name="Zástupný symbol pro číslo snímku 2">
            <a:extLst>
              <a:ext uri="{FF2B5EF4-FFF2-40B4-BE49-F238E27FC236}">
                <a16:creationId xmlns:a16="http://schemas.microsoft.com/office/drawing/2014/main" id="{F15CCB92-39D6-4259-7B78-D1C0ADCFEA1F}"/>
              </a:ext>
            </a:extLst>
          </p:cNvPr>
          <p:cNvSpPr>
            <a:spLocks noGrp="1"/>
          </p:cNvSpPr>
          <p:nvPr>
            <p:ph type="sldNum" sz="quarter" idx="11"/>
          </p:nvPr>
        </p:nvSpPr>
        <p:spPr/>
        <p:txBody>
          <a:bodyPr/>
          <a:lstStyle/>
          <a:p>
            <a:fld id="{0970407D-EE58-4A0B-824B-1D3AE42DD9CF}" type="slidenum">
              <a:rPr lang="cs-CZ" altLang="cs-CZ" smtClean="0"/>
              <a:pPr/>
              <a:t>10</a:t>
            </a:fld>
            <a:endParaRPr lang="cs-CZ" altLang="cs-CZ" dirty="0"/>
          </a:p>
        </p:txBody>
      </p:sp>
      <p:sp>
        <p:nvSpPr>
          <p:cNvPr id="4" name="Nadpis 3">
            <a:extLst>
              <a:ext uri="{FF2B5EF4-FFF2-40B4-BE49-F238E27FC236}">
                <a16:creationId xmlns:a16="http://schemas.microsoft.com/office/drawing/2014/main" id="{89FAF3A0-6EAF-DED5-16E4-2A8C1373F10F}"/>
              </a:ext>
            </a:extLst>
          </p:cNvPr>
          <p:cNvSpPr>
            <a:spLocks noGrp="1"/>
          </p:cNvSpPr>
          <p:nvPr>
            <p:ph type="title"/>
          </p:nvPr>
        </p:nvSpPr>
        <p:spPr>
          <a:xfrm>
            <a:off x="720000" y="255050"/>
            <a:ext cx="10753200" cy="451576"/>
          </a:xfrm>
        </p:spPr>
        <p:txBody>
          <a:bodyPr/>
          <a:lstStyle/>
          <a:p>
            <a:r>
              <a:rPr lang="cs-CZ" sz="3100" dirty="0"/>
              <a:t>Prameny právní úpravy v ČR a základní pojmy a instituty</a:t>
            </a:r>
          </a:p>
        </p:txBody>
      </p:sp>
      <p:sp>
        <p:nvSpPr>
          <p:cNvPr id="6" name="AutoShape 2" descr="Hardcore Brn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Zástupný symbol pro obsah 2"/>
          <p:cNvSpPr>
            <a:spLocks noGrp="1"/>
          </p:cNvSpPr>
          <p:nvPr>
            <p:ph idx="1"/>
          </p:nvPr>
        </p:nvSpPr>
        <p:spPr>
          <a:xfrm>
            <a:off x="460375" y="1016365"/>
            <a:ext cx="11341762" cy="5211635"/>
          </a:xfrm>
        </p:spPr>
        <p:txBody>
          <a:bodyPr>
            <a:normAutofit/>
          </a:bodyPr>
          <a:lstStyle/>
          <a:p>
            <a:pPr marL="0" indent="0" algn="ctr">
              <a:lnSpc>
                <a:spcPct val="100000"/>
              </a:lnSpc>
              <a:buNone/>
            </a:pPr>
            <a:r>
              <a:rPr lang="cs-CZ" sz="2500" b="1" dirty="0"/>
              <a:t>Definiční ustanovení § 2 ZOO:</a:t>
            </a:r>
          </a:p>
          <a:p>
            <a:pPr marL="0" indent="0" algn="ctr">
              <a:lnSpc>
                <a:spcPct val="100000"/>
              </a:lnSpc>
              <a:buNone/>
            </a:pPr>
            <a:endParaRPr lang="cs-CZ" sz="1500" b="1" dirty="0"/>
          </a:p>
          <a:p>
            <a:pPr>
              <a:lnSpc>
                <a:spcPct val="100000"/>
              </a:lnSpc>
            </a:pPr>
            <a:r>
              <a:rPr lang="cs-CZ" sz="2000" b="1" dirty="0"/>
              <a:t>stacionárním zdrojem </a:t>
            </a:r>
            <a:r>
              <a:rPr lang="cs-CZ" sz="2000" dirty="0"/>
              <a:t>je ucelená technicky dále nedělitelná stacionární technická jednotka nebo činnost, které znečišťují nebo by mohly znečišťovat, nejde-li o stacionární technickou jednotku používanou pouze k výzkumu, vývoji nebo zkoušení nových výrobků a procesů</a:t>
            </a:r>
          </a:p>
          <a:p>
            <a:pPr>
              <a:lnSpc>
                <a:spcPct val="100000"/>
              </a:lnSpc>
            </a:pPr>
            <a:endParaRPr lang="cs-CZ" dirty="0"/>
          </a:p>
          <a:p>
            <a:endParaRPr lang="cs-CZ" dirty="0"/>
          </a:p>
          <a:p>
            <a:pPr marL="0" indent="0">
              <a:buNone/>
            </a:pPr>
            <a:endParaRPr lang="cs-CZ" dirty="0"/>
          </a:p>
        </p:txBody>
      </p:sp>
      <p:sp>
        <p:nvSpPr>
          <p:cNvPr id="14" name="Obdélník 13">
            <a:extLst>
              <a:ext uri="{FF2B5EF4-FFF2-40B4-BE49-F238E27FC236}">
                <a16:creationId xmlns:a16="http://schemas.microsoft.com/office/drawing/2014/main" id="{82BAE009-DC03-FEAA-3BB5-CE00AE4E7747}"/>
              </a:ext>
            </a:extLst>
          </p:cNvPr>
          <p:cNvSpPr/>
          <p:nvPr/>
        </p:nvSpPr>
        <p:spPr>
          <a:xfrm>
            <a:off x="4139391" y="3065088"/>
            <a:ext cx="3312368" cy="672499"/>
          </a:xfrm>
          <a:prstGeom prst="rect">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cs-CZ" sz="1800" b="1" i="0" u="none" strike="noStrike" kern="0" cap="none" spc="0" normalizeH="0" baseline="0" noProof="0" dirty="0">
                <a:ln>
                  <a:noFill/>
                </a:ln>
                <a:solidFill>
                  <a:prstClr val="white"/>
                </a:solidFill>
                <a:effectLst/>
                <a:uLnTx/>
                <a:uFillTx/>
                <a:latin typeface="Calibri"/>
                <a:ea typeface="+mn-ea"/>
                <a:cs typeface="+mn-cs"/>
              </a:rPr>
              <a:t>stacionární zdroje</a:t>
            </a:r>
          </a:p>
        </p:txBody>
      </p:sp>
      <p:sp>
        <p:nvSpPr>
          <p:cNvPr id="15" name="Obdélník 14">
            <a:extLst>
              <a:ext uri="{FF2B5EF4-FFF2-40B4-BE49-F238E27FC236}">
                <a16:creationId xmlns:a16="http://schemas.microsoft.com/office/drawing/2014/main" id="{1F7158F2-EB0F-349F-650E-8D964AF684E1}"/>
              </a:ext>
            </a:extLst>
          </p:cNvPr>
          <p:cNvSpPr/>
          <p:nvPr/>
        </p:nvSpPr>
        <p:spPr>
          <a:xfrm>
            <a:off x="3040940" y="4251085"/>
            <a:ext cx="2312402" cy="1281186"/>
          </a:xfrm>
          <a:prstGeom prst="rect">
            <a:avLst/>
          </a:prstGeom>
          <a:solidFill>
            <a:srgbClr val="C0504D"/>
          </a:solidFill>
          <a:ln w="25400" cap="flat" cmpd="sng" algn="ctr">
            <a:solidFill>
              <a:srgbClr val="C0504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cs-CZ" sz="1800" b="0" i="0" u="none" strike="noStrike" kern="0" cap="none" spc="0" normalizeH="0" baseline="0" noProof="0" dirty="0">
                <a:ln>
                  <a:noFill/>
                </a:ln>
                <a:solidFill>
                  <a:prstClr val="white"/>
                </a:solidFill>
                <a:effectLst/>
                <a:uLnTx/>
                <a:uFillTx/>
                <a:latin typeface="Calibri"/>
                <a:ea typeface="+mn-ea"/>
                <a:cs typeface="+mn-cs"/>
              </a:rPr>
              <a:t>uvedené v příloze č. 2 k ZOO (tzv. vyjmenované zdroje)</a:t>
            </a:r>
          </a:p>
        </p:txBody>
      </p:sp>
      <p:sp>
        <p:nvSpPr>
          <p:cNvPr id="16" name="Obdélník 15">
            <a:extLst>
              <a:ext uri="{FF2B5EF4-FFF2-40B4-BE49-F238E27FC236}">
                <a16:creationId xmlns:a16="http://schemas.microsoft.com/office/drawing/2014/main" id="{45887D9B-7119-A628-19A9-969E6B803080}"/>
              </a:ext>
            </a:extLst>
          </p:cNvPr>
          <p:cNvSpPr/>
          <p:nvPr/>
        </p:nvSpPr>
        <p:spPr>
          <a:xfrm>
            <a:off x="6177978" y="4273791"/>
            <a:ext cx="2362146" cy="1258480"/>
          </a:xfrm>
          <a:prstGeom prst="rect">
            <a:avLst/>
          </a:prstGeom>
          <a:solidFill>
            <a:srgbClr val="9BBB59"/>
          </a:solidFill>
          <a:ln w="25400" cap="flat" cmpd="sng" algn="ctr">
            <a:solidFill>
              <a:srgbClr val="9BBB5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cs-CZ" sz="1800" b="0" i="0" u="none" strike="noStrike" kern="0" cap="none" spc="0" normalizeH="0" baseline="0" noProof="0" dirty="0">
                <a:ln>
                  <a:noFill/>
                </a:ln>
                <a:solidFill>
                  <a:prstClr val="white"/>
                </a:solidFill>
                <a:effectLst/>
                <a:uLnTx/>
                <a:uFillTx/>
                <a:latin typeface="Calibri"/>
                <a:ea typeface="+mn-ea"/>
                <a:cs typeface="+mn-cs"/>
              </a:rPr>
              <a:t>ostatní stacionární zdroje</a:t>
            </a:r>
          </a:p>
        </p:txBody>
      </p:sp>
      <p:cxnSp>
        <p:nvCxnSpPr>
          <p:cNvPr id="17" name="Přímá spojnice se šipkou 16">
            <a:extLst>
              <a:ext uri="{FF2B5EF4-FFF2-40B4-BE49-F238E27FC236}">
                <a16:creationId xmlns:a16="http://schemas.microsoft.com/office/drawing/2014/main" id="{BBFB0531-EE8A-2884-8794-5A43691E1EF2}"/>
              </a:ext>
            </a:extLst>
          </p:cNvPr>
          <p:cNvCxnSpPr/>
          <p:nvPr/>
        </p:nvCxnSpPr>
        <p:spPr>
          <a:xfrm flipH="1">
            <a:off x="4682763" y="3879403"/>
            <a:ext cx="82188" cy="206574"/>
          </a:xfrm>
          <a:prstGeom prst="straightConnector1">
            <a:avLst/>
          </a:prstGeom>
          <a:noFill/>
          <a:ln w="19050" cap="flat" cmpd="sng" algn="ctr">
            <a:solidFill>
              <a:sysClr val="windowText" lastClr="000000"/>
            </a:solidFill>
            <a:prstDash val="solid"/>
            <a:tailEnd type="triangle"/>
          </a:ln>
          <a:effectLst/>
        </p:spPr>
      </p:cxnSp>
      <p:cxnSp>
        <p:nvCxnSpPr>
          <p:cNvPr id="18" name="Přímá spojnice se šipkou 17">
            <a:extLst>
              <a:ext uri="{FF2B5EF4-FFF2-40B4-BE49-F238E27FC236}">
                <a16:creationId xmlns:a16="http://schemas.microsoft.com/office/drawing/2014/main" id="{4FBDCDDD-8DDF-A59F-292B-078D273D0196}"/>
              </a:ext>
            </a:extLst>
          </p:cNvPr>
          <p:cNvCxnSpPr/>
          <p:nvPr/>
        </p:nvCxnSpPr>
        <p:spPr>
          <a:xfrm>
            <a:off x="6662298" y="3873722"/>
            <a:ext cx="29081" cy="204267"/>
          </a:xfrm>
          <a:prstGeom prst="straightConnector1">
            <a:avLst/>
          </a:prstGeom>
          <a:noFill/>
          <a:ln w="19050" cap="flat" cmpd="sng" algn="ctr">
            <a:solidFill>
              <a:sysClr val="windowText" lastClr="000000"/>
            </a:solidFill>
            <a:prstDash val="solid"/>
            <a:tailEnd type="triangle"/>
          </a:ln>
          <a:effectLst/>
        </p:spPr>
      </p:cxnSp>
    </p:spTree>
    <p:extLst>
      <p:ext uri="{BB962C8B-B14F-4D97-AF65-F5344CB8AC3E}">
        <p14:creationId xmlns:p14="http://schemas.microsoft.com/office/powerpoint/2010/main" val="1243589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395CA4C-02CB-CEAA-6B69-CA108959900E}"/>
              </a:ext>
            </a:extLst>
          </p:cNvPr>
          <p:cNvSpPr>
            <a:spLocks noGrp="1"/>
          </p:cNvSpPr>
          <p:nvPr>
            <p:ph type="ftr" sz="quarter" idx="10"/>
          </p:nvPr>
        </p:nvSpPr>
        <p:spPr/>
        <p:txBody>
          <a:bodyPr/>
          <a:lstStyle/>
          <a:p>
            <a:r>
              <a:rPr lang="cs-CZ"/>
              <a:t>Ochrana ovzduší</a:t>
            </a:r>
            <a:endParaRPr lang="cs-CZ" dirty="0"/>
          </a:p>
        </p:txBody>
      </p:sp>
      <p:sp>
        <p:nvSpPr>
          <p:cNvPr id="3" name="Zástupný symbol pro číslo snímku 2">
            <a:extLst>
              <a:ext uri="{FF2B5EF4-FFF2-40B4-BE49-F238E27FC236}">
                <a16:creationId xmlns:a16="http://schemas.microsoft.com/office/drawing/2014/main" id="{F15CCB92-39D6-4259-7B78-D1C0ADCFEA1F}"/>
              </a:ext>
            </a:extLst>
          </p:cNvPr>
          <p:cNvSpPr>
            <a:spLocks noGrp="1"/>
          </p:cNvSpPr>
          <p:nvPr>
            <p:ph type="sldNum" sz="quarter" idx="11"/>
          </p:nvPr>
        </p:nvSpPr>
        <p:spPr/>
        <p:txBody>
          <a:bodyPr/>
          <a:lstStyle/>
          <a:p>
            <a:fld id="{0970407D-EE58-4A0B-824B-1D3AE42DD9CF}" type="slidenum">
              <a:rPr lang="cs-CZ" altLang="cs-CZ" smtClean="0"/>
              <a:pPr/>
              <a:t>11</a:t>
            </a:fld>
            <a:endParaRPr lang="cs-CZ" altLang="cs-CZ" dirty="0"/>
          </a:p>
        </p:txBody>
      </p:sp>
      <p:sp>
        <p:nvSpPr>
          <p:cNvPr id="4" name="Nadpis 3">
            <a:extLst>
              <a:ext uri="{FF2B5EF4-FFF2-40B4-BE49-F238E27FC236}">
                <a16:creationId xmlns:a16="http://schemas.microsoft.com/office/drawing/2014/main" id="{89FAF3A0-6EAF-DED5-16E4-2A8C1373F10F}"/>
              </a:ext>
            </a:extLst>
          </p:cNvPr>
          <p:cNvSpPr>
            <a:spLocks noGrp="1"/>
          </p:cNvSpPr>
          <p:nvPr>
            <p:ph type="title"/>
          </p:nvPr>
        </p:nvSpPr>
        <p:spPr>
          <a:xfrm>
            <a:off x="720000" y="255050"/>
            <a:ext cx="10753200" cy="451576"/>
          </a:xfrm>
        </p:spPr>
        <p:txBody>
          <a:bodyPr/>
          <a:lstStyle/>
          <a:p>
            <a:r>
              <a:rPr lang="cs-CZ" sz="3100" dirty="0"/>
              <a:t>Prameny právní úpravy v ČR a základní pojmy a instituty</a:t>
            </a:r>
          </a:p>
        </p:txBody>
      </p:sp>
      <p:sp>
        <p:nvSpPr>
          <p:cNvPr id="6" name="AutoShape 2" descr="Hardcore Brn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3" name="Obrázek 12">
            <a:extLst>
              <a:ext uri="{FF2B5EF4-FFF2-40B4-BE49-F238E27FC236}">
                <a16:creationId xmlns:a16="http://schemas.microsoft.com/office/drawing/2014/main" id="{0B778238-14D5-49D2-8D96-7E061E99DDAF}"/>
              </a:ex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000" y="879828"/>
            <a:ext cx="9477641" cy="5708125"/>
          </a:xfrm>
          <a:prstGeom prst="rect">
            <a:avLst/>
          </a:prstGeom>
        </p:spPr>
      </p:pic>
      <p:sp>
        <p:nvSpPr>
          <p:cNvPr id="20" name="Bublinový popisek ve tvaru obláčku 5">
            <a:extLst>
              <a:ext uri="{FF2B5EF4-FFF2-40B4-BE49-F238E27FC236}">
                <a16:creationId xmlns:a16="http://schemas.microsoft.com/office/drawing/2014/main" id="{00B9476D-88BB-D205-97A8-5FCA67552E16}"/>
              </a:ext>
            </a:extLst>
          </p:cNvPr>
          <p:cNvSpPr/>
          <p:nvPr/>
        </p:nvSpPr>
        <p:spPr>
          <a:xfrm rot="204843">
            <a:off x="6960124" y="780601"/>
            <a:ext cx="5115186" cy="948351"/>
          </a:xfrm>
          <a:prstGeom prst="cloudCallout">
            <a:avLst>
              <a:gd name="adj1" fmla="val 1116"/>
              <a:gd name="adj2" fmla="val 93294"/>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cs-CZ" sz="1800" b="0" i="0" u="sng" strike="noStrike" kern="0" cap="none" spc="0" normalizeH="0" baseline="0" noProof="0" dirty="0">
                <a:ln>
                  <a:noFill/>
                </a:ln>
                <a:solidFill>
                  <a:prstClr val="white"/>
                </a:solidFill>
                <a:effectLst/>
                <a:uLnTx/>
                <a:uFillTx/>
                <a:latin typeface="Calibri"/>
                <a:ea typeface="+mn-ea"/>
                <a:cs typeface="+mn-cs"/>
              </a:rPr>
              <a:t>Důležité pro administrativní nástroje </a:t>
            </a:r>
            <a:r>
              <a:rPr kumimoji="0" lang="cs-CZ" sz="1700" b="0" i="0" u="none" strike="noStrike" kern="0" cap="none" spc="0" normalizeH="0" baseline="0" noProof="0" dirty="0">
                <a:ln>
                  <a:noFill/>
                </a:ln>
                <a:solidFill>
                  <a:prstClr val="white"/>
                </a:solidFill>
                <a:effectLst/>
                <a:uLnTx/>
                <a:uFillTx/>
                <a:latin typeface="Calibri"/>
                <a:ea typeface="+mn-ea"/>
                <a:cs typeface="+mn-cs"/>
              </a:rPr>
              <a:t>(viz dále) – tzv. piškvorky!</a:t>
            </a:r>
            <a:endParaRPr kumimoji="0" lang="cs-CZ" sz="16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324040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395CA4C-02CB-CEAA-6B69-CA108959900E}"/>
              </a:ext>
            </a:extLst>
          </p:cNvPr>
          <p:cNvSpPr>
            <a:spLocks noGrp="1"/>
          </p:cNvSpPr>
          <p:nvPr>
            <p:ph type="ftr" sz="quarter" idx="10"/>
          </p:nvPr>
        </p:nvSpPr>
        <p:spPr/>
        <p:txBody>
          <a:bodyPr/>
          <a:lstStyle/>
          <a:p>
            <a:r>
              <a:rPr lang="cs-CZ"/>
              <a:t>Ochrana ovzduší</a:t>
            </a:r>
            <a:endParaRPr lang="cs-CZ" dirty="0"/>
          </a:p>
        </p:txBody>
      </p:sp>
      <p:sp>
        <p:nvSpPr>
          <p:cNvPr id="3" name="Zástupný symbol pro číslo snímku 2">
            <a:extLst>
              <a:ext uri="{FF2B5EF4-FFF2-40B4-BE49-F238E27FC236}">
                <a16:creationId xmlns:a16="http://schemas.microsoft.com/office/drawing/2014/main" id="{F15CCB92-39D6-4259-7B78-D1C0ADCFEA1F}"/>
              </a:ext>
            </a:extLst>
          </p:cNvPr>
          <p:cNvSpPr>
            <a:spLocks noGrp="1"/>
          </p:cNvSpPr>
          <p:nvPr>
            <p:ph type="sldNum" sz="quarter" idx="11"/>
          </p:nvPr>
        </p:nvSpPr>
        <p:spPr/>
        <p:txBody>
          <a:bodyPr/>
          <a:lstStyle/>
          <a:p>
            <a:fld id="{0970407D-EE58-4A0B-824B-1D3AE42DD9CF}" type="slidenum">
              <a:rPr lang="cs-CZ" altLang="cs-CZ" smtClean="0"/>
              <a:pPr/>
              <a:t>12</a:t>
            </a:fld>
            <a:endParaRPr lang="cs-CZ" altLang="cs-CZ" dirty="0"/>
          </a:p>
        </p:txBody>
      </p:sp>
      <p:sp>
        <p:nvSpPr>
          <p:cNvPr id="4" name="Nadpis 3">
            <a:extLst>
              <a:ext uri="{FF2B5EF4-FFF2-40B4-BE49-F238E27FC236}">
                <a16:creationId xmlns:a16="http://schemas.microsoft.com/office/drawing/2014/main" id="{89FAF3A0-6EAF-DED5-16E4-2A8C1373F10F}"/>
              </a:ext>
            </a:extLst>
          </p:cNvPr>
          <p:cNvSpPr>
            <a:spLocks noGrp="1"/>
          </p:cNvSpPr>
          <p:nvPr>
            <p:ph type="title"/>
          </p:nvPr>
        </p:nvSpPr>
        <p:spPr>
          <a:xfrm>
            <a:off x="720000" y="255050"/>
            <a:ext cx="10753200" cy="451576"/>
          </a:xfrm>
        </p:spPr>
        <p:txBody>
          <a:bodyPr/>
          <a:lstStyle/>
          <a:p>
            <a:r>
              <a:rPr lang="cs-CZ" sz="3100" dirty="0"/>
              <a:t>Prameny právní úpravy v ČR a základní pojmy a instituty</a:t>
            </a:r>
          </a:p>
        </p:txBody>
      </p:sp>
      <p:sp>
        <p:nvSpPr>
          <p:cNvPr id="6" name="AutoShape 2" descr="Hardcore Brn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Zástupný symbol pro obsah 2"/>
          <p:cNvSpPr>
            <a:spLocks noGrp="1"/>
          </p:cNvSpPr>
          <p:nvPr>
            <p:ph idx="1"/>
          </p:nvPr>
        </p:nvSpPr>
        <p:spPr>
          <a:xfrm>
            <a:off x="720000" y="1070609"/>
            <a:ext cx="10763870" cy="5211635"/>
          </a:xfrm>
        </p:spPr>
        <p:txBody>
          <a:bodyPr>
            <a:normAutofit/>
          </a:bodyPr>
          <a:lstStyle/>
          <a:p>
            <a:pPr marL="0" indent="0" algn="ctr">
              <a:lnSpc>
                <a:spcPct val="120000"/>
              </a:lnSpc>
              <a:buNone/>
            </a:pPr>
            <a:r>
              <a:rPr lang="cs-CZ" sz="2500" b="1" dirty="0"/>
              <a:t>Definiční ustanovení § 2 ZOO:</a:t>
            </a:r>
          </a:p>
          <a:p>
            <a:pPr>
              <a:lnSpc>
                <a:spcPct val="120000"/>
              </a:lnSpc>
            </a:pPr>
            <a:r>
              <a:rPr lang="cs-CZ" sz="2000" b="1" dirty="0"/>
              <a:t>emisním limitem </a:t>
            </a:r>
            <a:r>
              <a:rPr lang="cs-CZ" sz="2000" dirty="0"/>
              <a:t>je nejvýše přípustné množství znečišťující látky nebo skupiny znečišťujících látek vnášené do ovzduší ze stacionárního zdroje,</a:t>
            </a:r>
          </a:p>
          <a:p>
            <a:pPr>
              <a:lnSpc>
                <a:spcPct val="120000"/>
              </a:lnSpc>
            </a:pPr>
            <a:r>
              <a:rPr lang="cs-CZ" sz="2000" b="1" dirty="0"/>
              <a:t>emisním stropem </a:t>
            </a:r>
            <a:r>
              <a:rPr lang="cs-CZ" sz="2000" dirty="0"/>
              <a:t>je nejvýše přípustné množství znečišťující látky vnesené do ovzduší za kalendářní rok</a:t>
            </a:r>
          </a:p>
          <a:p>
            <a:pPr>
              <a:lnSpc>
                <a:spcPct val="120000"/>
              </a:lnSpc>
            </a:pPr>
            <a:r>
              <a:rPr lang="cs-CZ" sz="2000" b="1" dirty="0"/>
              <a:t>imisním limitem </a:t>
            </a:r>
            <a:r>
              <a:rPr lang="cs-CZ" sz="2000" dirty="0"/>
              <a:t>je nejvýše přípustná úroveň znečištění stanovená tímto zákonem</a:t>
            </a:r>
          </a:p>
          <a:p>
            <a:pPr marL="0" indent="0">
              <a:lnSpc>
                <a:spcPct val="120000"/>
              </a:lnSpc>
              <a:buNone/>
            </a:pPr>
            <a:r>
              <a:rPr lang="cs-CZ" sz="2000" dirty="0"/>
              <a:t>=&gt; § 3 – 7 ZOO: přípustná úroveň znečištění a znečišťování, posuzování a vyhodnocení úrovně znečištění, zjišťování a vyhodnocení úrovně znečišťování a Informační systém kvality ovzduší</a:t>
            </a:r>
          </a:p>
          <a:p>
            <a:pPr marL="0" indent="0">
              <a:lnSpc>
                <a:spcPct val="120000"/>
              </a:lnSpc>
              <a:buNone/>
            </a:pPr>
            <a:endParaRPr lang="cs-CZ" sz="2000" dirty="0"/>
          </a:p>
          <a:p>
            <a:pPr marL="0" indent="0">
              <a:lnSpc>
                <a:spcPct val="120000"/>
              </a:lnSpc>
              <a:buNone/>
            </a:pPr>
            <a:r>
              <a:rPr lang="cs-CZ" sz="1900" b="1" dirty="0"/>
              <a:t>Příloha č. 1 k ZOO: </a:t>
            </a:r>
            <a:r>
              <a:rPr lang="cs-CZ" sz="1900" dirty="0"/>
              <a:t>Imisní limity a povolený počet jejich překročení za kalendářní rok</a:t>
            </a:r>
          </a:p>
          <a:p>
            <a:pPr marL="0" indent="0">
              <a:lnSpc>
                <a:spcPct val="120000"/>
              </a:lnSpc>
              <a:buNone/>
            </a:pPr>
            <a:r>
              <a:rPr lang="cs-CZ" sz="1900" b="1" dirty="0"/>
              <a:t>Přílohy č. 10 a 11 k ZOO</a:t>
            </a:r>
            <a:r>
              <a:rPr lang="cs-CZ" sz="1900" dirty="0"/>
              <a:t>: Minimální emisní požadavky na spalovací stacionární zdroje </a:t>
            </a:r>
            <a:r>
              <a:rPr lang="cs-CZ" sz="1900" i="1" dirty="0"/>
              <a:t>(v příloze dále specifikované)</a:t>
            </a:r>
            <a:endParaRPr lang="cs-CZ" sz="1900" dirty="0"/>
          </a:p>
          <a:p>
            <a:pPr marL="0" indent="0">
              <a:buNone/>
            </a:pPr>
            <a:endParaRPr lang="cs-CZ" dirty="0"/>
          </a:p>
          <a:p>
            <a:endParaRPr lang="cs-CZ" dirty="0"/>
          </a:p>
          <a:p>
            <a:pPr marL="0" indent="0">
              <a:buNone/>
            </a:pPr>
            <a:endParaRPr lang="cs-CZ" dirty="0"/>
          </a:p>
        </p:txBody>
      </p:sp>
    </p:spTree>
    <p:extLst>
      <p:ext uri="{BB962C8B-B14F-4D97-AF65-F5344CB8AC3E}">
        <p14:creationId xmlns:p14="http://schemas.microsoft.com/office/powerpoint/2010/main" val="127779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fade">
                                      <p:cBhvr>
                                        <p:cTn id="16" dur="500"/>
                                        <p:tgtEl>
                                          <p:spTgt spid="7">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500"/>
                                        <p:tgtEl>
                                          <p:spTgt spid="7">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xEl>
                                              <p:pRg st="6" end="6"/>
                                            </p:txEl>
                                          </p:spTgt>
                                        </p:tgtEl>
                                        <p:attrNameLst>
                                          <p:attrName>style.visibility</p:attrName>
                                        </p:attrNameLst>
                                      </p:cBhvr>
                                      <p:to>
                                        <p:strVal val="visible"/>
                                      </p:to>
                                    </p:set>
                                    <p:animEffect transition="in" filter="fade">
                                      <p:cBhvr>
                                        <p:cTn id="26" dur="500"/>
                                        <p:tgtEl>
                                          <p:spTgt spid="7">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7">
                                            <p:txEl>
                                              <p:pRg st="7" end="7"/>
                                            </p:txEl>
                                          </p:spTgt>
                                        </p:tgtEl>
                                        <p:attrNameLst>
                                          <p:attrName>style.visibility</p:attrName>
                                        </p:attrNameLst>
                                      </p:cBhvr>
                                      <p:to>
                                        <p:strVal val="visible"/>
                                      </p:to>
                                    </p:set>
                                    <p:animEffect transition="in" filter="fade">
                                      <p:cBhvr>
                                        <p:cTn id="29"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395CA4C-02CB-CEAA-6B69-CA108959900E}"/>
              </a:ext>
            </a:extLst>
          </p:cNvPr>
          <p:cNvSpPr>
            <a:spLocks noGrp="1"/>
          </p:cNvSpPr>
          <p:nvPr>
            <p:ph type="ftr" sz="quarter" idx="10"/>
          </p:nvPr>
        </p:nvSpPr>
        <p:spPr/>
        <p:txBody>
          <a:bodyPr/>
          <a:lstStyle/>
          <a:p>
            <a:r>
              <a:rPr lang="cs-CZ"/>
              <a:t>Ochrana ovzduší</a:t>
            </a:r>
            <a:endParaRPr lang="cs-CZ" dirty="0"/>
          </a:p>
        </p:txBody>
      </p:sp>
      <p:sp>
        <p:nvSpPr>
          <p:cNvPr id="3" name="Zástupný symbol pro číslo snímku 2">
            <a:extLst>
              <a:ext uri="{FF2B5EF4-FFF2-40B4-BE49-F238E27FC236}">
                <a16:creationId xmlns:a16="http://schemas.microsoft.com/office/drawing/2014/main" id="{F15CCB92-39D6-4259-7B78-D1C0ADCFEA1F}"/>
              </a:ext>
            </a:extLst>
          </p:cNvPr>
          <p:cNvSpPr>
            <a:spLocks noGrp="1"/>
          </p:cNvSpPr>
          <p:nvPr>
            <p:ph type="sldNum" sz="quarter" idx="11"/>
          </p:nvPr>
        </p:nvSpPr>
        <p:spPr/>
        <p:txBody>
          <a:bodyPr/>
          <a:lstStyle/>
          <a:p>
            <a:fld id="{0970407D-EE58-4A0B-824B-1D3AE42DD9CF}" type="slidenum">
              <a:rPr lang="cs-CZ" altLang="cs-CZ" smtClean="0"/>
              <a:pPr/>
              <a:t>13</a:t>
            </a:fld>
            <a:endParaRPr lang="cs-CZ" altLang="cs-CZ" dirty="0"/>
          </a:p>
        </p:txBody>
      </p:sp>
      <p:sp>
        <p:nvSpPr>
          <p:cNvPr id="4" name="Nadpis 3">
            <a:extLst>
              <a:ext uri="{FF2B5EF4-FFF2-40B4-BE49-F238E27FC236}">
                <a16:creationId xmlns:a16="http://schemas.microsoft.com/office/drawing/2014/main" id="{89FAF3A0-6EAF-DED5-16E4-2A8C1373F10F}"/>
              </a:ext>
            </a:extLst>
          </p:cNvPr>
          <p:cNvSpPr>
            <a:spLocks noGrp="1"/>
          </p:cNvSpPr>
          <p:nvPr>
            <p:ph type="title"/>
          </p:nvPr>
        </p:nvSpPr>
        <p:spPr>
          <a:xfrm>
            <a:off x="720000" y="255050"/>
            <a:ext cx="10753200" cy="451576"/>
          </a:xfrm>
        </p:spPr>
        <p:txBody>
          <a:bodyPr/>
          <a:lstStyle/>
          <a:p>
            <a:r>
              <a:rPr lang="cs-CZ" sz="3100" dirty="0"/>
              <a:t>Prameny právní úpravy v ČR a základní pojmy a instituty</a:t>
            </a:r>
          </a:p>
        </p:txBody>
      </p:sp>
      <p:sp>
        <p:nvSpPr>
          <p:cNvPr id="6" name="AutoShape 2" descr="Hardcore Brn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Zástupný symbol pro obsah 2"/>
          <p:cNvSpPr>
            <a:spLocks noGrp="1"/>
          </p:cNvSpPr>
          <p:nvPr>
            <p:ph idx="1"/>
          </p:nvPr>
        </p:nvSpPr>
        <p:spPr>
          <a:xfrm>
            <a:off x="460376" y="1016365"/>
            <a:ext cx="11194350" cy="5211635"/>
          </a:xfrm>
        </p:spPr>
        <p:txBody>
          <a:bodyPr>
            <a:normAutofit/>
          </a:bodyPr>
          <a:lstStyle/>
          <a:p>
            <a:pPr marL="342900" indent="-342900">
              <a:lnSpc>
                <a:spcPct val="100000"/>
              </a:lnSpc>
            </a:pPr>
            <a:r>
              <a:rPr lang="cs-CZ" sz="2000" b="1" dirty="0"/>
              <a:t>Imisní limity </a:t>
            </a:r>
            <a:r>
              <a:rPr lang="cs-CZ" sz="2000" dirty="0"/>
              <a:t>jsou závazné pro orgány ochrany ovzduší při výkonu jejich působnosti a pro obce a kraje při výkonu jejich samostatné působnosti s dopadem na ovzduší </a:t>
            </a:r>
            <a:r>
              <a:rPr lang="cs-CZ" sz="2000" i="1" dirty="0"/>
              <a:t>(a od 1. 7. 2023 též výslovně pro stavební úřad při výkonu jeho působnosti s dopadem na ovzduší)</a:t>
            </a:r>
            <a:r>
              <a:rPr lang="cs-CZ" sz="2000" dirty="0"/>
              <a:t>!</a:t>
            </a:r>
          </a:p>
          <a:p>
            <a:endParaRPr lang="cs-CZ" dirty="0"/>
          </a:p>
          <a:p>
            <a:pPr marL="0" indent="0">
              <a:buNone/>
            </a:pPr>
            <a:endParaRPr lang="cs-CZ" dirty="0"/>
          </a:p>
        </p:txBody>
      </p:sp>
      <p:pic>
        <p:nvPicPr>
          <p:cNvPr id="9" name="Obrázek 8" descr="Obsah obrázku stůl&#10;&#10;Popis byl vytvořen automaticky">
            <a:extLst>
              <a:ext uri="{FF2B5EF4-FFF2-40B4-BE49-F238E27FC236}">
                <a16:creationId xmlns:a16="http://schemas.microsoft.com/office/drawing/2014/main" id="{86F83BCB-8287-4740-9717-49EB0F44DD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4977" y="2123655"/>
            <a:ext cx="8565147" cy="4104345"/>
          </a:xfrm>
          <a:prstGeom prst="rect">
            <a:avLst/>
          </a:prstGeom>
        </p:spPr>
      </p:pic>
    </p:spTree>
    <p:extLst>
      <p:ext uri="{BB962C8B-B14F-4D97-AF65-F5344CB8AC3E}">
        <p14:creationId xmlns:p14="http://schemas.microsoft.com/office/powerpoint/2010/main" val="1954528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395CA4C-02CB-CEAA-6B69-CA108959900E}"/>
              </a:ext>
            </a:extLst>
          </p:cNvPr>
          <p:cNvSpPr>
            <a:spLocks noGrp="1"/>
          </p:cNvSpPr>
          <p:nvPr>
            <p:ph type="ftr" sz="quarter" idx="10"/>
          </p:nvPr>
        </p:nvSpPr>
        <p:spPr/>
        <p:txBody>
          <a:bodyPr/>
          <a:lstStyle/>
          <a:p>
            <a:r>
              <a:rPr lang="cs-CZ"/>
              <a:t>Ochrana ovzduší</a:t>
            </a:r>
            <a:endParaRPr lang="cs-CZ" dirty="0"/>
          </a:p>
        </p:txBody>
      </p:sp>
      <p:sp>
        <p:nvSpPr>
          <p:cNvPr id="3" name="Zástupný symbol pro číslo snímku 2">
            <a:extLst>
              <a:ext uri="{FF2B5EF4-FFF2-40B4-BE49-F238E27FC236}">
                <a16:creationId xmlns:a16="http://schemas.microsoft.com/office/drawing/2014/main" id="{F15CCB92-39D6-4259-7B78-D1C0ADCFEA1F}"/>
              </a:ext>
            </a:extLst>
          </p:cNvPr>
          <p:cNvSpPr>
            <a:spLocks noGrp="1"/>
          </p:cNvSpPr>
          <p:nvPr>
            <p:ph type="sldNum" sz="quarter" idx="11"/>
          </p:nvPr>
        </p:nvSpPr>
        <p:spPr/>
        <p:txBody>
          <a:bodyPr/>
          <a:lstStyle/>
          <a:p>
            <a:fld id="{0970407D-EE58-4A0B-824B-1D3AE42DD9CF}" type="slidenum">
              <a:rPr lang="cs-CZ" altLang="cs-CZ" smtClean="0"/>
              <a:pPr/>
              <a:t>14</a:t>
            </a:fld>
            <a:endParaRPr lang="cs-CZ" altLang="cs-CZ" dirty="0"/>
          </a:p>
        </p:txBody>
      </p:sp>
      <p:sp>
        <p:nvSpPr>
          <p:cNvPr id="4" name="Nadpis 3">
            <a:extLst>
              <a:ext uri="{FF2B5EF4-FFF2-40B4-BE49-F238E27FC236}">
                <a16:creationId xmlns:a16="http://schemas.microsoft.com/office/drawing/2014/main" id="{89FAF3A0-6EAF-DED5-16E4-2A8C1373F10F}"/>
              </a:ext>
            </a:extLst>
          </p:cNvPr>
          <p:cNvSpPr>
            <a:spLocks noGrp="1"/>
          </p:cNvSpPr>
          <p:nvPr>
            <p:ph type="title"/>
          </p:nvPr>
        </p:nvSpPr>
        <p:spPr>
          <a:xfrm>
            <a:off x="720000" y="255050"/>
            <a:ext cx="10753200" cy="451576"/>
          </a:xfrm>
        </p:spPr>
        <p:txBody>
          <a:bodyPr/>
          <a:lstStyle/>
          <a:p>
            <a:r>
              <a:rPr lang="cs-CZ" sz="3100" dirty="0"/>
              <a:t>Prameny právní úpravy v ČR a základní pojmy a instituty</a:t>
            </a:r>
          </a:p>
        </p:txBody>
      </p:sp>
      <p:sp>
        <p:nvSpPr>
          <p:cNvPr id="6" name="AutoShape 2" descr="Hardcore Brn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Zástupný symbol pro obsah 2"/>
          <p:cNvSpPr>
            <a:spLocks noGrp="1"/>
          </p:cNvSpPr>
          <p:nvPr>
            <p:ph idx="1"/>
          </p:nvPr>
        </p:nvSpPr>
        <p:spPr>
          <a:xfrm>
            <a:off x="307975" y="938893"/>
            <a:ext cx="11709267" cy="5211635"/>
          </a:xfrm>
        </p:spPr>
        <p:txBody>
          <a:bodyPr>
            <a:normAutofit/>
          </a:bodyPr>
          <a:lstStyle/>
          <a:p>
            <a:pPr marL="342900" indent="-342900">
              <a:lnSpc>
                <a:spcPct val="100000"/>
              </a:lnSpc>
            </a:pPr>
            <a:r>
              <a:rPr lang="cs-CZ" sz="2300" b="1" dirty="0"/>
              <a:t>Příloha č. 10: </a:t>
            </a:r>
            <a:r>
              <a:rPr lang="cs-CZ" sz="2300" dirty="0"/>
              <a:t>např. Požadavky na spalovací stacionární zdroj na kapalná nebo plynná paliva o jmenovitém tepelném příkonu 300 kW a nižším, který slouží jako zdroj tepla pro teplovodní soustavu ústředního vytápění, které se použijí od 1. ledna 2018:</a:t>
            </a:r>
          </a:p>
        </p:txBody>
      </p:sp>
      <p:pic>
        <p:nvPicPr>
          <p:cNvPr id="9" name="Obrázek 8" descr="Obsah obrázku stůl&#10;&#10;Popis byl vytvořen automaticky">
            <a:extLst>
              <a:ext uri="{FF2B5EF4-FFF2-40B4-BE49-F238E27FC236}">
                <a16:creationId xmlns:a16="http://schemas.microsoft.com/office/drawing/2014/main" id="{2CF67CFA-EC34-DE2B-CDF8-ED8A93CDA2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074" y="2415995"/>
            <a:ext cx="10433052" cy="3419118"/>
          </a:xfrm>
          <a:prstGeom prst="rect">
            <a:avLst/>
          </a:prstGeom>
        </p:spPr>
      </p:pic>
    </p:spTree>
    <p:extLst>
      <p:ext uri="{BB962C8B-B14F-4D97-AF65-F5344CB8AC3E}">
        <p14:creationId xmlns:p14="http://schemas.microsoft.com/office/powerpoint/2010/main" val="1577654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sz="quarter" idx="13"/>
          </p:nvPr>
        </p:nvSpPr>
        <p:spPr>
          <a:xfrm>
            <a:off x="1254691" y="302217"/>
            <a:ext cx="9392644" cy="2851688"/>
          </a:xfrm>
        </p:spPr>
        <p:txBody>
          <a:bodyPr/>
          <a:lstStyle/>
          <a:p>
            <a:pPr algn="ctr">
              <a:lnSpc>
                <a:spcPct val="100000"/>
              </a:lnSpc>
            </a:pPr>
            <a:r>
              <a:rPr lang="cs-CZ" sz="4000" b="1" dirty="0"/>
              <a:t>Plánovací a koncepční nástroje</a:t>
            </a:r>
          </a:p>
          <a:p>
            <a:endParaRPr lang="cs-CZ" dirty="0"/>
          </a:p>
        </p:txBody>
      </p:sp>
      <p:pic>
        <p:nvPicPr>
          <p:cNvPr id="5" name="Obrázek 4" descr="Obsah obrázku mapa&#10;&#10;Popis byl vytvořen automaticky">
            <a:extLst>
              <a:ext uri="{FF2B5EF4-FFF2-40B4-BE49-F238E27FC236}">
                <a16:creationId xmlns:a16="http://schemas.microsoft.com/office/drawing/2014/main" id="{F4C12926-747C-3A03-30B6-DBAD658729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4691" y="1091981"/>
            <a:ext cx="9144000" cy="4914900"/>
          </a:xfrm>
          <a:prstGeom prst="rect">
            <a:avLst/>
          </a:prstGeom>
        </p:spPr>
      </p:pic>
      <p:sp>
        <p:nvSpPr>
          <p:cNvPr id="6" name="TextovéPole 5">
            <a:extLst>
              <a:ext uri="{FF2B5EF4-FFF2-40B4-BE49-F238E27FC236}">
                <a16:creationId xmlns:a16="http://schemas.microsoft.com/office/drawing/2014/main" id="{63EBE720-02AC-93AF-EE11-8C05B61CC472}"/>
              </a:ext>
            </a:extLst>
          </p:cNvPr>
          <p:cNvSpPr txBox="1"/>
          <p:nvPr/>
        </p:nvSpPr>
        <p:spPr>
          <a:xfrm>
            <a:off x="3959817" y="6129579"/>
            <a:ext cx="6036589" cy="353943"/>
          </a:xfrm>
          <a:prstGeom prst="rect">
            <a:avLst/>
          </a:prstGeom>
          <a:noFill/>
        </p:spPr>
        <p:txBody>
          <a:bodyPr wrap="square">
            <a:spAutoFit/>
          </a:bodyPr>
          <a:lstStyle/>
          <a:p>
            <a:r>
              <a:rPr lang="cs-CZ" sz="1700" dirty="0">
                <a:solidFill>
                  <a:schemeClr val="bg1"/>
                </a:solidFill>
              </a:rPr>
              <a:t>Členění území na zóny a aglomerace – viz příloha č. 3 k ZOO</a:t>
            </a:r>
          </a:p>
        </p:txBody>
      </p:sp>
    </p:spTree>
    <p:extLst>
      <p:ext uri="{BB962C8B-B14F-4D97-AF65-F5344CB8AC3E}">
        <p14:creationId xmlns:p14="http://schemas.microsoft.com/office/powerpoint/2010/main" val="22389790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395CA4C-02CB-CEAA-6B69-CA108959900E}"/>
              </a:ext>
            </a:extLst>
          </p:cNvPr>
          <p:cNvSpPr>
            <a:spLocks noGrp="1"/>
          </p:cNvSpPr>
          <p:nvPr>
            <p:ph type="ftr" sz="quarter" idx="10"/>
          </p:nvPr>
        </p:nvSpPr>
        <p:spPr/>
        <p:txBody>
          <a:bodyPr/>
          <a:lstStyle/>
          <a:p>
            <a:r>
              <a:rPr lang="cs-CZ"/>
              <a:t>Ochrana ovzduší</a:t>
            </a:r>
            <a:endParaRPr lang="cs-CZ" dirty="0"/>
          </a:p>
        </p:txBody>
      </p:sp>
      <p:sp>
        <p:nvSpPr>
          <p:cNvPr id="3" name="Zástupný symbol pro číslo snímku 2">
            <a:extLst>
              <a:ext uri="{FF2B5EF4-FFF2-40B4-BE49-F238E27FC236}">
                <a16:creationId xmlns:a16="http://schemas.microsoft.com/office/drawing/2014/main" id="{F15CCB92-39D6-4259-7B78-D1C0ADCFEA1F}"/>
              </a:ext>
            </a:extLst>
          </p:cNvPr>
          <p:cNvSpPr>
            <a:spLocks noGrp="1"/>
          </p:cNvSpPr>
          <p:nvPr>
            <p:ph type="sldNum" sz="quarter" idx="11"/>
          </p:nvPr>
        </p:nvSpPr>
        <p:spPr/>
        <p:txBody>
          <a:bodyPr/>
          <a:lstStyle/>
          <a:p>
            <a:fld id="{0970407D-EE58-4A0B-824B-1D3AE42DD9CF}" type="slidenum">
              <a:rPr lang="cs-CZ" altLang="cs-CZ" smtClean="0"/>
              <a:pPr/>
              <a:t>16</a:t>
            </a:fld>
            <a:endParaRPr lang="cs-CZ" altLang="cs-CZ" dirty="0"/>
          </a:p>
        </p:txBody>
      </p:sp>
      <p:sp>
        <p:nvSpPr>
          <p:cNvPr id="4" name="Nadpis 3">
            <a:extLst>
              <a:ext uri="{FF2B5EF4-FFF2-40B4-BE49-F238E27FC236}">
                <a16:creationId xmlns:a16="http://schemas.microsoft.com/office/drawing/2014/main" id="{89FAF3A0-6EAF-DED5-16E4-2A8C1373F10F}"/>
              </a:ext>
            </a:extLst>
          </p:cNvPr>
          <p:cNvSpPr>
            <a:spLocks noGrp="1"/>
          </p:cNvSpPr>
          <p:nvPr>
            <p:ph type="title"/>
          </p:nvPr>
        </p:nvSpPr>
        <p:spPr>
          <a:xfrm>
            <a:off x="720000" y="255050"/>
            <a:ext cx="10753200" cy="451576"/>
          </a:xfrm>
        </p:spPr>
        <p:txBody>
          <a:bodyPr/>
          <a:lstStyle/>
          <a:p>
            <a:r>
              <a:rPr lang="cs-CZ" sz="3100" dirty="0"/>
              <a:t>Plánovací a koncepční nástroje</a:t>
            </a:r>
          </a:p>
        </p:txBody>
      </p:sp>
      <p:sp>
        <p:nvSpPr>
          <p:cNvPr id="6" name="AutoShape 2" descr="Hardcore Brn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Zástupný symbol pro obsah 2"/>
          <p:cNvSpPr>
            <a:spLocks noGrp="1"/>
          </p:cNvSpPr>
          <p:nvPr>
            <p:ph idx="1"/>
          </p:nvPr>
        </p:nvSpPr>
        <p:spPr>
          <a:xfrm>
            <a:off x="317715" y="1140371"/>
            <a:ext cx="11383505" cy="5211635"/>
          </a:xfrm>
        </p:spPr>
        <p:txBody>
          <a:bodyPr>
            <a:normAutofit/>
          </a:bodyPr>
          <a:lstStyle/>
          <a:p>
            <a:r>
              <a:rPr lang="cs-CZ" b="1" dirty="0"/>
              <a:t>Národní program snižování emisí České republiky </a:t>
            </a:r>
            <a:r>
              <a:rPr lang="cs-CZ" dirty="0"/>
              <a:t>– § 8 ZOO</a:t>
            </a:r>
          </a:p>
          <a:p>
            <a:pPr lvl="1"/>
            <a:r>
              <a:rPr lang="cs-CZ" dirty="0"/>
              <a:t>zpracovává MŽP, schvaluje vláda; oznamuje se Evropské komisi min. jednou za 4 roky</a:t>
            </a:r>
          </a:p>
          <a:p>
            <a:pPr lvl="1"/>
            <a:r>
              <a:rPr lang="cs-CZ" dirty="0"/>
              <a:t>požadavky: příloha č. 12 k ZOO</a:t>
            </a:r>
          </a:p>
          <a:p>
            <a:r>
              <a:rPr lang="cs-CZ" b="1" dirty="0"/>
              <a:t>Programy zlepšování kvality ovzduší </a:t>
            </a:r>
            <a:r>
              <a:rPr lang="cs-CZ" dirty="0"/>
              <a:t>– § 9 ZOO</a:t>
            </a:r>
          </a:p>
          <a:p>
            <a:pPr lvl="1"/>
            <a:r>
              <a:rPr lang="cs-CZ" dirty="0"/>
              <a:t>zpracovává a vydává MŽP ve spolupráci se samosprávami</a:t>
            </a:r>
          </a:p>
          <a:p>
            <a:pPr lvl="1"/>
            <a:r>
              <a:rPr lang="cs-CZ" dirty="0"/>
              <a:t>pouze pro zóny nebo aglomerace, v nichž dochází k překračování imisních limitů v příloze č. 1 k ZOO</a:t>
            </a:r>
          </a:p>
          <a:p>
            <a:pPr lvl="1"/>
            <a:r>
              <a:rPr lang="cs-CZ" dirty="0"/>
              <a:t>pozor na právní formu: již není OOP, nejde ale ani o zcela nezávaznou koncepci – srov. odst. 3 a 4 =&gt; </a:t>
            </a:r>
            <a:r>
              <a:rPr lang="cs-CZ" dirty="0" err="1"/>
              <a:t>provazby</a:t>
            </a:r>
            <a:r>
              <a:rPr lang="cs-CZ" dirty="0"/>
              <a:t> na administrativní nástroje (viz dále)</a:t>
            </a:r>
          </a:p>
          <a:p>
            <a:pPr lvl="1"/>
            <a:r>
              <a:rPr lang="cs-CZ" dirty="0"/>
              <a:t>požadavky: příloha č. 5 k ZOO</a:t>
            </a:r>
          </a:p>
          <a:p>
            <a:pPr marL="57150" indent="0">
              <a:buNone/>
            </a:pPr>
            <a:endParaRPr lang="cs-CZ" dirty="0"/>
          </a:p>
          <a:p>
            <a:pPr marL="57150" indent="0">
              <a:buNone/>
            </a:pPr>
            <a:endParaRPr lang="cs-CZ" sz="2100" dirty="0">
              <a:hlinkClick r:id="rId3"/>
            </a:endParaRPr>
          </a:p>
          <a:p>
            <a:pPr marL="57150" indent="0">
              <a:buNone/>
            </a:pPr>
            <a:r>
              <a:rPr lang="cs-CZ" sz="2100" dirty="0">
                <a:hlinkClick r:id="rId3"/>
              </a:rPr>
              <a:t>https://www.mzp.cz/cz/aktualizace_programu_zlepsovani_kvality_ovzdusi_2020</a:t>
            </a:r>
            <a:r>
              <a:rPr lang="cs-CZ" sz="2100" dirty="0"/>
              <a:t> </a:t>
            </a:r>
            <a:endParaRPr lang="cs-CZ" dirty="0"/>
          </a:p>
          <a:p>
            <a:endParaRPr lang="cs-CZ" dirty="0"/>
          </a:p>
          <a:p>
            <a:pPr marL="0" indent="0">
              <a:buNone/>
            </a:pPr>
            <a:endParaRPr lang="cs-CZ" dirty="0"/>
          </a:p>
        </p:txBody>
      </p:sp>
      <p:sp>
        <p:nvSpPr>
          <p:cNvPr id="10" name="Bublinový popisek ve tvaru obláčku 5">
            <a:extLst>
              <a:ext uri="{FF2B5EF4-FFF2-40B4-BE49-F238E27FC236}">
                <a16:creationId xmlns:a16="http://schemas.microsoft.com/office/drawing/2014/main" id="{40424E46-B5DB-280D-A509-D11B07495177}"/>
              </a:ext>
            </a:extLst>
          </p:cNvPr>
          <p:cNvSpPr/>
          <p:nvPr/>
        </p:nvSpPr>
        <p:spPr>
          <a:xfrm rot="204843">
            <a:off x="7152925" y="4161435"/>
            <a:ext cx="3614592" cy="1140699"/>
          </a:xfrm>
          <a:prstGeom prst="cloudCallout">
            <a:avLst>
              <a:gd name="adj1" fmla="val -60665"/>
              <a:gd name="adj2" fmla="val -30820"/>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cs-CZ" sz="1700" b="0" i="0" u="none" strike="noStrike" kern="0" cap="none" spc="0" normalizeH="0" baseline="0" noProof="0" dirty="0">
                <a:ln>
                  <a:noFill/>
                </a:ln>
                <a:solidFill>
                  <a:prstClr val="white"/>
                </a:solidFill>
                <a:effectLst/>
                <a:uLnTx/>
                <a:uFillTx/>
                <a:latin typeface="Calibri"/>
                <a:ea typeface="+mn-ea"/>
                <a:cs typeface="+mn-cs"/>
              </a:rPr>
              <a:t>Pozor též na čl. 23 Směrnice 2008/50/ES - </a:t>
            </a:r>
            <a:r>
              <a:rPr kumimoji="0" lang="cs-CZ" sz="1700" b="1" i="0" u="none" strike="noStrike" kern="0" cap="none" spc="0" normalizeH="0" baseline="0" noProof="0" dirty="0">
                <a:ln>
                  <a:noFill/>
                </a:ln>
                <a:solidFill>
                  <a:prstClr val="white"/>
                </a:solidFill>
                <a:effectLst/>
                <a:uLnTx/>
                <a:uFillTx/>
                <a:latin typeface="Calibri"/>
                <a:ea typeface="+mn-ea"/>
                <a:cs typeface="+mn-cs"/>
              </a:rPr>
              <a:t>Plány kvality ovzduší</a:t>
            </a:r>
          </a:p>
        </p:txBody>
      </p:sp>
    </p:spTree>
    <p:extLst>
      <p:ext uri="{BB962C8B-B14F-4D97-AF65-F5344CB8AC3E}">
        <p14:creationId xmlns:p14="http://schemas.microsoft.com/office/powerpoint/2010/main" val="3284717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500"/>
                                        <p:tgtEl>
                                          <p:spTgt spid="8">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fade">
                                      <p:cBhvr>
                                        <p:cTn id="18" dur="500"/>
                                        <p:tgtEl>
                                          <p:spTgt spid="8">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fade">
                                      <p:cBhvr>
                                        <p:cTn id="21" dur="500"/>
                                        <p:tgtEl>
                                          <p:spTgt spid="8">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8">
                                            <p:txEl>
                                              <p:pRg st="5" end="5"/>
                                            </p:txEl>
                                          </p:spTgt>
                                        </p:tgtEl>
                                        <p:attrNameLst>
                                          <p:attrName>style.visibility</p:attrName>
                                        </p:attrNameLst>
                                      </p:cBhvr>
                                      <p:to>
                                        <p:strVal val="visible"/>
                                      </p:to>
                                    </p:set>
                                    <p:animEffect transition="in" filter="fade">
                                      <p:cBhvr>
                                        <p:cTn id="24" dur="500"/>
                                        <p:tgtEl>
                                          <p:spTgt spid="8">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Effect transition="in" filter="fade">
                                      <p:cBhvr>
                                        <p:cTn id="27" dur="500"/>
                                        <p:tgtEl>
                                          <p:spTgt spid="8">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8">
                                            <p:txEl>
                                              <p:pRg st="7" end="7"/>
                                            </p:txEl>
                                          </p:spTgt>
                                        </p:tgtEl>
                                        <p:attrNameLst>
                                          <p:attrName>style.visibility</p:attrName>
                                        </p:attrNameLst>
                                      </p:cBhvr>
                                      <p:to>
                                        <p:strVal val="visible"/>
                                      </p:to>
                                    </p:set>
                                    <p:animEffect transition="in" filter="fade">
                                      <p:cBhvr>
                                        <p:cTn id="30" dur="500"/>
                                        <p:tgtEl>
                                          <p:spTgt spid="8">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8">
                                            <p:txEl>
                                              <p:pRg st="10" end="10"/>
                                            </p:txEl>
                                          </p:spTgt>
                                        </p:tgtEl>
                                        <p:attrNameLst>
                                          <p:attrName>style.visibility</p:attrName>
                                        </p:attrNameLst>
                                      </p:cBhvr>
                                      <p:to>
                                        <p:strVal val="visible"/>
                                      </p:to>
                                    </p:set>
                                    <p:animEffect transition="in" filter="fade">
                                      <p:cBhvr>
                                        <p:cTn id="33" dur="500"/>
                                        <p:tgtEl>
                                          <p:spTgt spid="8">
                                            <p:txEl>
                                              <p:pRg st="10" end="10"/>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395CA4C-02CB-CEAA-6B69-CA108959900E}"/>
              </a:ext>
            </a:extLst>
          </p:cNvPr>
          <p:cNvSpPr>
            <a:spLocks noGrp="1"/>
          </p:cNvSpPr>
          <p:nvPr>
            <p:ph type="ftr" sz="quarter" idx="10"/>
          </p:nvPr>
        </p:nvSpPr>
        <p:spPr/>
        <p:txBody>
          <a:bodyPr/>
          <a:lstStyle/>
          <a:p>
            <a:r>
              <a:rPr lang="cs-CZ"/>
              <a:t>Ochrana ovzduší</a:t>
            </a:r>
            <a:endParaRPr lang="cs-CZ" dirty="0"/>
          </a:p>
        </p:txBody>
      </p:sp>
      <p:sp>
        <p:nvSpPr>
          <p:cNvPr id="3" name="Zástupný symbol pro číslo snímku 2">
            <a:extLst>
              <a:ext uri="{FF2B5EF4-FFF2-40B4-BE49-F238E27FC236}">
                <a16:creationId xmlns:a16="http://schemas.microsoft.com/office/drawing/2014/main" id="{F15CCB92-39D6-4259-7B78-D1C0ADCFEA1F}"/>
              </a:ext>
            </a:extLst>
          </p:cNvPr>
          <p:cNvSpPr>
            <a:spLocks noGrp="1"/>
          </p:cNvSpPr>
          <p:nvPr>
            <p:ph type="sldNum" sz="quarter" idx="11"/>
          </p:nvPr>
        </p:nvSpPr>
        <p:spPr/>
        <p:txBody>
          <a:bodyPr/>
          <a:lstStyle/>
          <a:p>
            <a:fld id="{0970407D-EE58-4A0B-824B-1D3AE42DD9CF}" type="slidenum">
              <a:rPr lang="cs-CZ" altLang="cs-CZ" smtClean="0"/>
              <a:pPr/>
              <a:t>17</a:t>
            </a:fld>
            <a:endParaRPr lang="cs-CZ" altLang="cs-CZ" dirty="0"/>
          </a:p>
        </p:txBody>
      </p:sp>
      <p:sp>
        <p:nvSpPr>
          <p:cNvPr id="4" name="Nadpis 3">
            <a:extLst>
              <a:ext uri="{FF2B5EF4-FFF2-40B4-BE49-F238E27FC236}">
                <a16:creationId xmlns:a16="http://schemas.microsoft.com/office/drawing/2014/main" id="{89FAF3A0-6EAF-DED5-16E4-2A8C1373F10F}"/>
              </a:ext>
            </a:extLst>
          </p:cNvPr>
          <p:cNvSpPr>
            <a:spLocks noGrp="1"/>
          </p:cNvSpPr>
          <p:nvPr>
            <p:ph type="title"/>
          </p:nvPr>
        </p:nvSpPr>
        <p:spPr>
          <a:xfrm>
            <a:off x="720000" y="255050"/>
            <a:ext cx="10753200" cy="451576"/>
          </a:xfrm>
        </p:spPr>
        <p:txBody>
          <a:bodyPr/>
          <a:lstStyle/>
          <a:p>
            <a:r>
              <a:rPr lang="cs-CZ" sz="3100" dirty="0"/>
              <a:t>Plánovací a koncepční nástroje</a:t>
            </a:r>
          </a:p>
        </p:txBody>
      </p:sp>
      <p:sp>
        <p:nvSpPr>
          <p:cNvPr id="6" name="AutoShape 2" descr="Hardcore Brn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 name="Zástupný symbol pro obsah 2"/>
          <p:cNvSpPr>
            <a:spLocks noGrp="1"/>
          </p:cNvSpPr>
          <p:nvPr>
            <p:ph idx="1"/>
          </p:nvPr>
        </p:nvSpPr>
        <p:spPr>
          <a:xfrm>
            <a:off x="540000" y="1086127"/>
            <a:ext cx="10825865" cy="5211635"/>
          </a:xfrm>
        </p:spPr>
        <p:txBody>
          <a:bodyPr>
            <a:normAutofit fontScale="92500" lnSpcReduction="10000"/>
          </a:bodyPr>
          <a:lstStyle/>
          <a:p>
            <a:pPr>
              <a:lnSpc>
                <a:spcPct val="120000"/>
              </a:lnSpc>
            </a:pPr>
            <a:r>
              <a:rPr lang="cs-CZ" sz="2400" b="1" dirty="0"/>
              <a:t>Klimatická žaloba v ČR</a:t>
            </a:r>
          </a:p>
          <a:p>
            <a:pPr lvl="1">
              <a:lnSpc>
                <a:spcPct val="120000"/>
              </a:lnSpc>
            </a:pPr>
            <a:r>
              <a:rPr lang="cs-CZ" sz="1700" dirty="0">
                <a:hlinkClick r:id="rId3"/>
              </a:rPr>
              <a:t>https://www.klimazaloba.cz/</a:t>
            </a:r>
            <a:r>
              <a:rPr lang="cs-CZ" sz="1700" dirty="0"/>
              <a:t> </a:t>
            </a:r>
          </a:p>
          <a:p>
            <a:pPr lvl="1">
              <a:lnSpc>
                <a:spcPct val="120000"/>
              </a:lnSpc>
            </a:pPr>
            <a:r>
              <a:rPr lang="cs-CZ" sz="2000" dirty="0"/>
              <a:t>viz zejména rozsudek NSS </a:t>
            </a:r>
            <a:r>
              <a:rPr lang="pl-PL" sz="2000" dirty="0"/>
              <a:t>ze dne 20. 2. 2023 sp. zn. 9 As 116/2022 </a:t>
            </a:r>
            <a:r>
              <a:rPr lang="pl-PL" sz="1400" dirty="0"/>
              <a:t>(tisková zpráva: </a:t>
            </a:r>
            <a:r>
              <a:rPr lang="pl-PL" sz="1400" dirty="0">
                <a:hlinkClick r:id="rId4"/>
              </a:rPr>
              <a:t>https://www.nssoud.cz/aktualne/tiskove-zpravy/detail/nejvyssi-spravni-soud-zcasti-zrusil-rozsudek-mestskeho-soudu-v-praze-ve-veci-klimaticke-zaloby</a:t>
            </a:r>
            <a:r>
              <a:rPr lang="pl-PL" sz="1400" dirty="0"/>
              <a:t>) </a:t>
            </a:r>
            <a:r>
              <a:rPr lang="pl-PL" sz="2100" dirty="0"/>
              <a:t>a navazující rozsudek Městského soudu v Praze ze dne 25. 10. 2023 č. j. 14 A 101/2021-445 </a:t>
            </a:r>
          </a:p>
          <a:p>
            <a:pPr>
              <a:lnSpc>
                <a:spcPct val="120000"/>
              </a:lnSpc>
            </a:pPr>
            <a:r>
              <a:rPr lang="cs-CZ" sz="2100" dirty="0"/>
              <a:t>Rozsudek SDEU ze dne 25. 7. 2008, ve věci C‑237/07, Dieter </a:t>
            </a:r>
            <a:r>
              <a:rPr lang="cs-CZ" sz="2100" dirty="0" err="1"/>
              <a:t>Janecek</a:t>
            </a:r>
            <a:r>
              <a:rPr lang="cs-CZ" sz="2100" dirty="0"/>
              <a:t> proti </a:t>
            </a:r>
            <a:r>
              <a:rPr lang="cs-CZ" sz="2100" dirty="0" err="1"/>
              <a:t>Freistaat</a:t>
            </a:r>
            <a:r>
              <a:rPr lang="cs-CZ" sz="2100" dirty="0"/>
              <a:t> </a:t>
            </a:r>
            <a:r>
              <a:rPr lang="cs-CZ" sz="2100" dirty="0" err="1"/>
              <a:t>Bayern</a:t>
            </a:r>
            <a:endParaRPr lang="cs-CZ" sz="2100" dirty="0"/>
          </a:p>
          <a:p>
            <a:pPr>
              <a:lnSpc>
                <a:spcPct val="120000"/>
              </a:lnSpc>
            </a:pPr>
            <a:r>
              <a:rPr lang="cs-CZ" sz="2100" dirty="0"/>
              <a:t>Rozsudek SDEU ze dne 19. 11. 2014, ve věci C-404/13, </a:t>
            </a:r>
            <a:r>
              <a:rPr lang="cs-CZ" sz="2100" dirty="0" err="1"/>
              <a:t>ClientEarth</a:t>
            </a:r>
            <a:r>
              <a:rPr lang="cs-CZ" sz="2100" dirty="0"/>
              <a:t> (předběžná otázka – výklad směrnice)</a:t>
            </a:r>
          </a:p>
          <a:p>
            <a:pPr>
              <a:lnSpc>
                <a:spcPct val="120000"/>
              </a:lnSpc>
            </a:pPr>
            <a:r>
              <a:rPr lang="cs-CZ" sz="2100" dirty="0"/>
              <a:t>Rozsudek NSS ze dne 14. 11. 2014 č. j. 6 As 1/2014-30 (Ostrava v. Vláda ČR a další; nezákonný zásah – objektivní znečištění ovzduší)</a:t>
            </a:r>
          </a:p>
          <a:p>
            <a:pPr>
              <a:lnSpc>
                <a:spcPct val="120000"/>
              </a:lnSpc>
            </a:pPr>
            <a:r>
              <a:rPr lang="cs-CZ" sz="2100" dirty="0"/>
              <a:t>Rozsudek NSS ze dne 29. 10. 2014 č. j. 2 As 127/2014-32 (fyzické osoby v. KÚ MSK; nezákonný zásah – nevydání akčního plánu) </a:t>
            </a:r>
          </a:p>
          <a:p>
            <a:pPr>
              <a:lnSpc>
                <a:spcPct val="120000"/>
              </a:lnSpc>
            </a:pPr>
            <a:r>
              <a:rPr lang="cs-CZ" sz="2100" dirty="0"/>
              <a:t>Rozsudek NSS ze dne 11. 6. 2015 č. j. 2 As 48/2015-60 (nevydání akčního plánu)</a:t>
            </a:r>
          </a:p>
          <a:p>
            <a:pPr>
              <a:lnSpc>
                <a:spcPct val="120000"/>
              </a:lnSpc>
            </a:pPr>
            <a:r>
              <a:rPr lang="cs-CZ" sz="2100" dirty="0"/>
              <a:t>viz i další soudní spory týkající se náhrady škod, práva na „čisté </a:t>
            </a:r>
            <a:r>
              <a:rPr lang="cs-CZ" sz="2100" dirty="0" smtClean="0"/>
              <a:t>ovzduší</a:t>
            </a:r>
            <a:r>
              <a:rPr lang="cs-CZ" sz="2100" dirty="0"/>
              <a:t>“, zásahů do soukromého a rodinného života apod.</a:t>
            </a:r>
            <a:endParaRPr lang="cs-CZ" dirty="0"/>
          </a:p>
          <a:p>
            <a:pPr marL="0" indent="0">
              <a:buNone/>
            </a:pPr>
            <a:endParaRPr lang="cs-CZ" dirty="0"/>
          </a:p>
        </p:txBody>
      </p:sp>
    </p:spTree>
    <p:extLst>
      <p:ext uri="{BB962C8B-B14F-4D97-AF65-F5344CB8AC3E}">
        <p14:creationId xmlns:p14="http://schemas.microsoft.com/office/powerpoint/2010/main" val="228575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500"/>
                                        <p:tgtEl>
                                          <p:spTgt spid="9">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xEl>
                                              <p:pRg st="3" end="3"/>
                                            </p:txEl>
                                          </p:spTgt>
                                        </p:tgtEl>
                                        <p:attrNameLst>
                                          <p:attrName>style.visibility</p:attrName>
                                        </p:attrNameLst>
                                      </p:cBhvr>
                                      <p:to>
                                        <p:strVal val="visible"/>
                                      </p:to>
                                    </p:set>
                                    <p:animEffect transition="in" filter="fade">
                                      <p:cBhvr>
                                        <p:cTn id="18" dur="500"/>
                                        <p:tgtEl>
                                          <p:spTgt spid="9">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Effect transition="in" filter="fade">
                                      <p:cBhvr>
                                        <p:cTn id="21" dur="500"/>
                                        <p:tgtEl>
                                          <p:spTgt spid="9">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9">
                                            <p:txEl>
                                              <p:pRg st="5" end="5"/>
                                            </p:txEl>
                                          </p:spTgt>
                                        </p:tgtEl>
                                        <p:attrNameLst>
                                          <p:attrName>style.visibility</p:attrName>
                                        </p:attrNameLst>
                                      </p:cBhvr>
                                      <p:to>
                                        <p:strVal val="visible"/>
                                      </p:to>
                                    </p:set>
                                    <p:animEffect transition="in" filter="fade">
                                      <p:cBhvr>
                                        <p:cTn id="24" dur="500"/>
                                        <p:tgtEl>
                                          <p:spTgt spid="9">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Effect transition="in" filter="fade">
                                      <p:cBhvr>
                                        <p:cTn id="27" dur="500"/>
                                        <p:tgtEl>
                                          <p:spTgt spid="9">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9">
                                            <p:txEl>
                                              <p:pRg st="7" end="7"/>
                                            </p:txEl>
                                          </p:spTgt>
                                        </p:tgtEl>
                                        <p:attrNameLst>
                                          <p:attrName>style.visibility</p:attrName>
                                        </p:attrNameLst>
                                      </p:cBhvr>
                                      <p:to>
                                        <p:strVal val="visible"/>
                                      </p:to>
                                    </p:set>
                                    <p:animEffect transition="in" filter="fade">
                                      <p:cBhvr>
                                        <p:cTn id="30" dur="500"/>
                                        <p:tgtEl>
                                          <p:spTgt spid="9">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9">
                                            <p:txEl>
                                              <p:pRg st="8" end="8"/>
                                            </p:txEl>
                                          </p:spTgt>
                                        </p:tgtEl>
                                        <p:attrNameLst>
                                          <p:attrName>style.visibility</p:attrName>
                                        </p:attrNameLst>
                                      </p:cBhvr>
                                      <p:to>
                                        <p:strVal val="visible"/>
                                      </p:to>
                                    </p:set>
                                    <p:animEffect transition="in" filter="fade">
                                      <p:cBhvr>
                                        <p:cTn id="33"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sz="quarter" idx="13"/>
          </p:nvPr>
        </p:nvSpPr>
        <p:spPr>
          <a:xfrm>
            <a:off x="1246941" y="480448"/>
            <a:ext cx="9392644" cy="2851688"/>
          </a:xfrm>
        </p:spPr>
        <p:txBody>
          <a:bodyPr/>
          <a:lstStyle/>
          <a:p>
            <a:pPr algn="ctr">
              <a:lnSpc>
                <a:spcPct val="100000"/>
              </a:lnSpc>
            </a:pPr>
            <a:r>
              <a:rPr lang="cs-CZ" sz="4000" b="1" dirty="0"/>
              <a:t>Administrativní nástroje</a:t>
            </a:r>
          </a:p>
          <a:p>
            <a:endParaRPr lang="cs-CZ" dirty="0"/>
          </a:p>
        </p:txBody>
      </p:sp>
      <p:pic>
        <p:nvPicPr>
          <p:cNvPr id="7" name="Obrázek 6" descr="Obsah obrázku mapa&#10;&#10;Popis byl vytvořen automaticky">
            <a:extLst>
              <a:ext uri="{FF2B5EF4-FFF2-40B4-BE49-F238E27FC236}">
                <a16:creationId xmlns:a16="http://schemas.microsoft.com/office/drawing/2014/main" id="{77B1BF73-57E2-4527-6FF0-ACBCD47011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4757" y="1755065"/>
            <a:ext cx="5677011" cy="4257758"/>
          </a:xfrm>
          <a:prstGeom prst="rect">
            <a:avLst/>
          </a:prstGeom>
        </p:spPr>
      </p:pic>
    </p:spTree>
    <p:extLst>
      <p:ext uri="{BB962C8B-B14F-4D97-AF65-F5344CB8AC3E}">
        <p14:creationId xmlns:p14="http://schemas.microsoft.com/office/powerpoint/2010/main" val="27222352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395CA4C-02CB-CEAA-6B69-CA108959900E}"/>
              </a:ext>
            </a:extLst>
          </p:cNvPr>
          <p:cNvSpPr>
            <a:spLocks noGrp="1"/>
          </p:cNvSpPr>
          <p:nvPr>
            <p:ph type="ftr" sz="quarter" idx="10"/>
          </p:nvPr>
        </p:nvSpPr>
        <p:spPr/>
        <p:txBody>
          <a:bodyPr/>
          <a:lstStyle/>
          <a:p>
            <a:r>
              <a:rPr lang="cs-CZ"/>
              <a:t>Ochrana ovzduší</a:t>
            </a:r>
            <a:endParaRPr lang="cs-CZ" dirty="0"/>
          </a:p>
        </p:txBody>
      </p:sp>
      <p:sp>
        <p:nvSpPr>
          <p:cNvPr id="3" name="Zástupný symbol pro číslo snímku 2">
            <a:extLst>
              <a:ext uri="{FF2B5EF4-FFF2-40B4-BE49-F238E27FC236}">
                <a16:creationId xmlns:a16="http://schemas.microsoft.com/office/drawing/2014/main" id="{F15CCB92-39D6-4259-7B78-D1C0ADCFEA1F}"/>
              </a:ext>
            </a:extLst>
          </p:cNvPr>
          <p:cNvSpPr>
            <a:spLocks noGrp="1"/>
          </p:cNvSpPr>
          <p:nvPr>
            <p:ph type="sldNum" sz="quarter" idx="11"/>
          </p:nvPr>
        </p:nvSpPr>
        <p:spPr/>
        <p:txBody>
          <a:bodyPr/>
          <a:lstStyle/>
          <a:p>
            <a:fld id="{0970407D-EE58-4A0B-824B-1D3AE42DD9CF}" type="slidenum">
              <a:rPr lang="cs-CZ" altLang="cs-CZ" smtClean="0"/>
              <a:pPr/>
              <a:t>19</a:t>
            </a:fld>
            <a:endParaRPr lang="cs-CZ" altLang="cs-CZ" dirty="0"/>
          </a:p>
        </p:txBody>
      </p:sp>
      <p:sp>
        <p:nvSpPr>
          <p:cNvPr id="6" name="AutoShape 2" descr="Hardcore Brn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22" name="Obdélník 21"/>
          <p:cNvSpPr/>
          <p:nvPr/>
        </p:nvSpPr>
        <p:spPr>
          <a:xfrm>
            <a:off x="2031920" y="1129927"/>
            <a:ext cx="4680520" cy="672499"/>
          </a:xfrm>
          <a:prstGeom prst="rect">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cs-CZ" sz="2100" b="0" i="0" u="none" strike="noStrike" kern="0" cap="none" spc="0" normalizeH="0" baseline="0" noProof="0" dirty="0">
                <a:ln>
                  <a:noFill/>
                </a:ln>
                <a:solidFill>
                  <a:prstClr val="white"/>
                </a:solidFill>
                <a:effectLst/>
                <a:uLnTx/>
                <a:uFillTx/>
                <a:latin typeface="Calibri"/>
                <a:ea typeface="+mn-ea"/>
                <a:cs typeface="+mn-cs"/>
              </a:rPr>
              <a:t>Stanoviska </a:t>
            </a:r>
            <a:r>
              <a:rPr kumimoji="0" lang="cs-CZ" sz="1700" b="0" i="0" u="none" strike="noStrike" kern="0" cap="none" spc="0" normalizeH="0" baseline="0" noProof="0" dirty="0">
                <a:ln>
                  <a:noFill/>
                </a:ln>
                <a:solidFill>
                  <a:prstClr val="white"/>
                </a:solidFill>
                <a:effectLst/>
                <a:uLnTx/>
                <a:uFillTx/>
                <a:latin typeface="Calibri"/>
                <a:ea typeface="+mn-ea"/>
                <a:cs typeface="+mn-cs"/>
              </a:rPr>
              <a:t>(jejichž obsah je závazný)</a:t>
            </a:r>
            <a:endParaRPr kumimoji="0" lang="cs-CZ" sz="1700" b="1" i="0" u="none" strike="noStrike" kern="0" cap="none" spc="0" normalizeH="0" baseline="0" noProof="0" dirty="0">
              <a:ln>
                <a:noFill/>
              </a:ln>
              <a:solidFill>
                <a:prstClr val="white"/>
              </a:solidFill>
              <a:effectLst/>
              <a:uLnTx/>
              <a:uFillTx/>
              <a:latin typeface="Calibri"/>
              <a:ea typeface="+mn-ea"/>
              <a:cs typeface="+mn-cs"/>
            </a:endParaRPr>
          </a:p>
        </p:txBody>
      </p:sp>
      <p:sp>
        <p:nvSpPr>
          <p:cNvPr id="25" name="Rectangle 44"/>
          <p:cNvSpPr>
            <a:spLocks noChangeArrowheads="1"/>
          </p:cNvSpPr>
          <p:nvPr/>
        </p:nvSpPr>
        <p:spPr bwMode="auto">
          <a:xfrm>
            <a:off x="7847786" y="5143279"/>
            <a:ext cx="1977774" cy="421711"/>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hangingPunct="0"/>
            <a:r>
              <a:rPr lang="cs-CZ" altLang="cs-CZ" sz="2000" b="1" dirty="0">
                <a:solidFill>
                  <a:prstClr val="black"/>
                </a:solidFill>
                <a:latin typeface="Calibri"/>
                <a:ea typeface="Calibri" panose="020F0502020204030204" pitchFamily="34" charset="0"/>
                <a:cs typeface="Times New Roman" panose="02020603050405020304" pitchFamily="18" charset="0"/>
              </a:rPr>
              <a:t>stavební řízení</a:t>
            </a:r>
            <a:endParaRPr lang="cs-CZ" altLang="cs-CZ" sz="2000" b="1" dirty="0">
              <a:solidFill>
                <a:prstClr val="black"/>
              </a:solidFill>
              <a:latin typeface="Calibri"/>
            </a:endParaRPr>
          </a:p>
        </p:txBody>
      </p:sp>
      <p:cxnSp>
        <p:nvCxnSpPr>
          <p:cNvPr id="26" name="Přímá spojnice se šipkou 25"/>
          <p:cNvCxnSpPr/>
          <p:nvPr/>
        </p:nvCxnSpPr>
        <p:spPr>
          <a:xfrm>
            <a:off x="8764292" y="2975675"/>
            <a:ext cx="7434" cy="2037655"/>
          </a:xfrm>
          <a:prstGeom prst="straightConnector1">
            <a:avLst/>
          </a:prstGeom>
          <a:noFill/>
          <a:ln w="9525" cap="flat" cmpd="sng" algn="ctr">
            <a:solidFill>
              <a:srgbClr val="4F81BD">
                <a:shade val="95000"/>
                <a:satMod val="105000"/>
              </a:srgbClr>
            </a:solidFill>
            <a:prstDash val="solid"/>
            <a:tailEnd type="triangle"/>
          </a:ln>
          <a:effectLst/>
        </p:spPr>
      </p:cxnSp>
      <p:sp>
        <p:nvSpPr>
          <p:cNvPr id="27" name="Obdélník 26"/>
          <p:cNvSpPr/>
          <p:nvPr/>
        </p:nvSpPr>
        <p:spPr>
          <a:xfrm>
            <a:off x="2295801" y="2809599"/>
            <a:ext cx="3895340" cy="1680404"/>
          </a:xfrm>
          <a:prstGeom prst="rect">
            <a:avLst/>
          </a:prstGeom>
          <a:gradFill>
            <a:gsLst>
              <a:gs pos="0">
                <a:srgbClr val="7030A0"/>
              </a:gs>
              <a:gs pos="100000">
                <a:srgbClr val="B8CCE4"/>
              </a:gs>
            </a:gsLst>
            <a:lin ang="5400000" scaled="1"/>
          </a:gradFill>
          <a:ln w="25400" cap="flat" cmpd="sng" algn="ctr">
            <a:solidFill>
              <a:srgbClr val="7030A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cs-CZ" sz="1800" b="0" i="0" u="sng" strike="noStrike" kern="0" cap="none" spc="0" normalizeH="0" baseline="0" noProof="0" dirty="0">
                <a:ln>
                  <a:noFill/>
                </a:ln>
                <a:solidFill>
                  <a:prstClr val="black"/>
                </a:solidFill>
                <a:effectLst/>
                <a:uLnTx/>
                <a:uFillTx/>
                <a:latin typeface="Calibri"/>
                <a:ea typeface="+mn-ea"/>
                <a:cs typeface="+mn-cs"/>
              </a:rPr>
              <a:t>MŽP</a:t>
            </a:r>
            <a:r>
              <a:rPr kumimoji="0" lang="cs-CZ" sz="1800" b="0" i="0" u="none" strike="noStrike" kern="0" cap="none" spc="0" normalizeH="0" baseline="0" noProof="0" dirty="0">
                <a:ln>
                  <a:noFill/>
                </a:ln>
                <a:solidFill>
                  <a:prstClr val="black"/>
                </a:solidFill>
                <a:effectLst/>
                <a:uLnTx/>
                <a:uFillTx/>
                <a:latin typeface="Calibri"/>
                <a:ea typeface="+mn-ea"/>
                <a:cs typeface="+mn-cs"/>
              </a:rPr>
              <a:t> k územnímu rozvojovému plánu a zásadám územního rozvoje (jednotlivých krajů)</a:t>
            </a:r>
          </a:p>
        </p:txBody>
      </p:sp>
      <p:sp>
        <p:nvSpPr>
          <p:cNvPr id="28" name="Obdélník 27"/>
          <p:cNvSpPr/>
          <p:nvPr/>
        </p:nvSpPr>
        <p:spPr>
          <a:xfrm>
            <a:off x="2877414" y="4724164"/>
            <a:ext cx="2778965" cy="1260482"/>
          </a:xfrm>
          <a:prstGeom prst="rect">
            <a:avLst/>
          </a:prstGeom>
          <a:gradFill>
            <a:gsLst>
              <a:gs pos="0">
                <a:srgbClr val="7030A0"/>
              </a:gs>
              <a:gs pos="100000">
                <a:srgbClr val="B8CCE4"/>
              </a:gs>
            </a:gsLst>
            <a:lin ang="5400000" scaled="1"/>
          </a:gradFill>
          <a:ln w="25400" cap="flat" cmpd="sng" algn="ctr">
            <a:solidFill>
              <a:srgbClr val="7030A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cs-CZ" sz="1800" b="0" i="0" u="sng" strike="noStrike" kern="0" cap="none" spc="0" normalizeH="0" baseline="0" noProof="0" dirty="0">
                <a:ln>
                  <a:noFill/>
                </a:ln>
                <a:solidFill>
                  <a:prstClr val="black"/>
                </a:solidFill>
                <a:effectLst/>
                <a:uLnTx/>
                <a:uFillTx/>
                <a:latin typeface="Calibri"/>
                <a:ea typeface="+mn-ea"/>
                <a:cs typeface="+mn-cs"/>
              </a:rPr>
              <a:t>Krajské úřady</a:t>
            </a:r>
            <a:r>
              <a:rPr kumimoji="0" lang="cs-CZ" sz="1800" b="0" i="0" u="none" strike="noStrike" kern="0" cap="none" spc="0" normalizeH="0" baseline="0" noProof="0" dirty="0">
                <a:ln>
                  <a:noFill/>
                </a:ln>
                <a:solidFill>
                  <a:prstClr val="black"/>
                </a:solidFill>
                <a:effectLst/>
                <a:uLnTx/>
                <a:uFillTx/>
                <a:latin typeface="Calibri"/>
                <a:ea typeface="+mn-ea"/>
                <a:cs typeface="+mn-cs"/>
              </a:rPr>
              <a:t> k územním plánům a regulačním plánům</a:t>
            </a:r>
          </a:p>
        </p:txBody>
      </p:sp>
      <p:cxnSp>
        <p:nvCxnSpPr>
          <p:cNvPr id="29" name="Přímá spojnice se šipkou 28"/>
          <p:cNvCxnSpPr>
            <a:cxnSpLocks/>
          </p:cNvCxnSpPr>
          <p:nvPr/>
        </p:nvCxnSpPr>
        <p:spPr>
          <a:xfrm flipV="1">
            <a:off x="6510419" y="2588509"/>
            <a:ext cx="922101" cy="498215"/>
          </a:xfrm>
          <a:prstGeom prst="straightConnector1">
            <a:avLst/>
          </a:prstGeom>
          <a:noFill/>
          <a:ln w="19050" cap="flat" cmpd="sng" algn="ctr">
            <a:solidFill>
              <a:sysClr val="windowText" lastClr="000000">
                <a:shade val="95000"/>
                <a:satMod val="105000"/>
              </a:sysClr>
            </a:solidFill>
            <a:prstDash val="solid"/>
            <a:tailEnd type="triangle"/>
          </a:ln>
          <a:effectLst/>
        </p:spPr>
      </p:cxnSp>
      <p:sp>
        <p:nvSpPr>
          <p:cNvPr id="30" name="Obdélník 29"/>
          <p:cNvSpPr/>
          <p:nvPr/>
        </p:nvSpPr>
        <p:spPr>
          <a:xfrm>
            <a:off x="2119235" y="1934906"/>
            <a:ext cx="4248472" cy="653603"/>
          </a:xfrm>
          <a:prstGeom prst="rect">
            <a:avLst/>
          </a:prstGeom>
          <a:solidFill>
            <a:srgbClr val="8064A2"/>
          </a:solidFill>
          <a:ln w="25400" cap="flat" cmpd="sng" algn="ctr">
            <a:solidFill>
              <a:srgbClr val="8064A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cs-CZ" sz="1800" b="0" i="0" u="none" strike="noStrike" kern="0" cap="none" spc="0" normalizeH="0" baseline="0" noProof="0" dirty="0">
                <a:ln>
                  <a:noFill/>
                </a:ln>
                <a:solidFill>
                  <a:prstClr val="white"/>
                </a:solidFill>
                <a:effectLst/>
                <a:uLnTx/>
                <a:uFillTx/>
                <a:latin typeface="Calibri"/>
                <a:ea typeface="+mn-ea"/>
                <a:cs typeface="+mn-cs"/>
              </a:rPr>
              <a:t>Zákon o ochraně ovzduší </a:t>
            </a:r>
            <a:r>
              <a:rPr kumimoji="0" lang="cs-CZ" sz="1800" b="0" i="1" u="none" strike="noStrike" kern="0" cap="none" spc="0" normalizeH="0" baseline="0" noProof="0" dirty="0">
                <a:ln>
                  <a:noFill/>
                </a:ln>
                <a:solidFill>
                  <a:prstClr val="white"/>
                </a:solidFill>
                <a:effectLst/>
                <a:uLnTx/>
                <a:uFillTx/>
                <a:latin typeface="Calibri"/>
                <a:ea typeface="+mn-ea"/>
                <a:cs typeface="+mn-cs"/>
              </a:rPr>
              <a:t>(zejm. § 11)</a:t>
            </a:r>
            <a:endParaRPr kumimoji="0" lang="cs-CZ" sz="1800" b="1" i="1" u="none" strike="noStrike" kern="0" cap="none" spc="0" normalizeH="0" baseline="0" noProof="0" dirty="0">
              <a:ln>
                <a:noFill/>
              </a:ln>
              <a:solidFill>
                <a:prstClr val="white"/>
              </a:solidFill>
              <a:effectLst/>
              <a:uLnTx/>
              <a:uFillTx/>
              <a:latin typeface="Calibri"/>
              <a:ea typeface="+mn-ea"/>
              <a:cs typeface="+mn-cs"/>
            </a:endParaRPr>
          </a:p>
        </p:txBody>
      </p:sp>
      <p:cxnSp>
        <p:nvCxnSpPr>
          <p:cNvPr id="31" name="Přímá spojnice se šipkou 30"/>
          <p:cNvCxnSpPr>
            <a:cxnSpLocks/>
          </p:cNvCxnSpPr>
          <p:nvPr/>
        </p:nvCxnSpPr>
        <p:spPr>
          <a:xfrm flipV="1">
            <a:off x="5955477" y="2838444"/>
            <a:ext cx="1621059" cy="2304835"/>
          </a:xfrm>
          <a:prstGeom prst="straightConnector1">
            <a:avLst/>
          </a:prstGeom>
          <a:noFill/>
          <a:ln w="19050" cap="flat" cmpd="sng" algn="ctr">
            <a:solidFill>
              <a:sysClr val="windowText" lastClr="000000">
                <a:shade val="95000"/>
                <a:satMod val="105000"/>
              </a:sysClr>
            </a:solidFill>
            <a:prstDash val="solid"/>
            <a:tailEnd type="triangle"/>
          </a:ln>
          <a:effectLst/>
        </p:spPr>
      </p:cxnSp>
      <p:sp>
        <p:nvSpPr>
          <p:cNvPr id="32" name="Rectangle 33"/>
          <p:cNvSpPr>
            <a:spLocks noChangeArrowheads="1"/>
          </p:cNvSpPr>
          <p:nvPr/>
        </p:nvSpPr>
        <p:spPr bwMode="auto">
          <a:xfrm>
            <a:off x="7597303" y="1952319"/>
            <a:ext cx="2348845" cy="786498"/>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hangingPunct="0"/>
            <a:r>
              <a:rPr lang="cs-CZ" altLang="cs-CZ" sz="2000" b="1" dirty="0">
                <a:solidFill>
                  <a:prstClr val="black"/>
                </a:solidFill>
                <a:latin typeface="Calibri"/>
                <a:ea typeface="Calibri" panose="020F0502020204030204" pitchFamily="34" charset="0"/>
                <a:cs typeface="Times New Roman" panose="02020603050405020304" pitchFamily="18" charset="0"/>
              </a:rPr>
              <a:t>nástroje územního plánování</a:t>
            </a:r>
            <a:endParaRPr lang="cs-CZ" altLang="cs-CZ" sz="2000" b="1" dirty="0">
              <a:solidFill>
                <a:prstClr val="black"/>
              </a:solidFill>
              <a:latin typeface="Calibri"/>
            </a:endParaRPr>
          </a:p>
        </p:txBody>
      </p:sp>
      <p:sp>
        <p:nvSpPr>
          <p:cNvPr id="35" name="Nadpis 3">
            <a:extLst>
              <a:ext uri="{FF2B5EF4-FFF2-40B4-BE49-F238E27FC236}">
                <a16:creationId xmlns:a16="http://schemas.microsoft.com/office/drawing/2014/main" id="{89FAF3A0-6EAF-DED5-16E4-2A8C1373F10F}"/>
              </a:ext>
            </a:extLst>
          </p:cNvPr>
          <p:cNvSpPr>
            <a:spLocks noGrp="1"/>
          </p:cNvSpPr>
          <p:nvPr>
            <p:ph type="title"/>
          </p:nvPr>
        </p:nvSpPr>
        <p:spPr>
          <a:xfrm>
            <a:off x="720000" y="255050"/>
            <a:ext cx="10753200" cy="451576"/>
          </a:xfrm>
        </p:spPr>
        <p:txBody>
          <a:bodyPr/>
          <a:lstStyle/>
          <a:p>
            <a:r>
              <a:rPr lang="cs-CZ" sz="3300" dirty="0"/>
              <a:t>Administrativní nástroje</a:t>
            </a:r>
          </a:p>
        </p:txBody>
      </p:sp>
    </p:spTree>
    <p:extLst>
      <p:ext uri="{BB962C8B-B14F-4D97-AF65-F5344CB8AC3E}">
        <p14:creationId xmlns:p14="http://schemas.microsoft.com/office/powerpoint/2010/main" val="3069376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par>
                                <p:cTn id="33" presetID="10" presetClass="entr" presetSubtype="0"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5" grpId="0" animBg="1"/>
      <p:bldP spid="27" grpId="0" animBg="1"/>
      <p:bldP spid="28" grpId="0" animBg="1"/>
      <p:bldP spid="30" grpId="0" animBg="1"/>
      <p:bldP spid="3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395CA4C-02CB-CEAA-6B69-CA108959900E}"/>
              </a:ext>
            </a:extLst>
          </p:cNvPr>
          <p:cNvSpPr>
            <a:spLocks noGrp="1"/>
          </p:cNvSpPr>
          <p:nvPr>
            <p:ph type="ftr" sz="quarter" idx="10"/>
          </p:nvPr>
        </p:nvSpPr>
        <p:spPr/>
        <p:txBody>
          <a:bodyPr/>
          <a:lstStyle/>
          <a:p>
            <a:r>
              <a:rPr lang="cs-CZ"/>
              <a:t>Ochrana ovzduší</a:t>
            </a:r>
            <a:endParaRPr lang="cs-CZ" dirty="0"/>
          </a:p>
        </p:txBody>
      </p:sp>
      <p:sp>
        <p:nvSpPr>
          <p:cNvPr id="3" name="Zástupný symbol pro číslo snímku 2">
            <a:extLst>
              <a:ext uri="{FF2B5EF4-FFF2-40B4-BE49-F238E27FC236}">
                <a16:creationId xmlns:a16="http://schemas.microsoft.com/office/drawing/2014/main" id="{F15CCB92-39D6-4259-7B78-D1C0ADCFEA1F}"/>
              </a:ext>
            </a:extLst>
          </p:cNvPr>
          <p:cNvSpPr>
            <a:spLocks noGrp="1"/>
          </p:cNvSpPr>
          <p:nvPr>
            <p:ph type="sldNum" sz="quarter" idx="11"/>
          </p:nvPr>
        </p:nvSpPr>
        <p:spPr/>
        <p:txBody>
          <a:bodyPr/>
          <a:lstStyle/>
          <a:p>
            <a:fld id="{0970407D-EE58-4A0B-824B-1D3AE42DD9CF}" type="slidenum">
              <a:rPr lang="cs-CZ" altLang="cs-CZ" smtClean="0"/>
              <a:pPr/>
              <a:t>2</a:t>
            </a:fld>
            <a:endParaRPr lang="cs-CZ" altLang="cs-CZ" dirty="0"/>
          </a:p>
        </p:txBody>
      </p:sp>
      <p:sp>
        <p:nvSpPr>
          <p:cNvPr id="4" name="Nadpis 3">
            <a:extLst>
              <a:ext uri="{FF2B5EF4-FFF2-40B4-BE49-F238E27FC236}">
                <a16:creationId xmlns:a16="http://schemas.microsoft.com/office/drawing/2014/main" id="{89FAF3A0-6EAF-DED5-16E4-2A8C1373F10F}"/>
              </a:ext>
            </a:extLst>
          </p:cNvPr>
          <p:cNvSpPr>
            <a:spLocks noGrp="1"/>
          </p:cNvSpPr>
          <p:nvPr>
            <p:ph type="title"/>
          </p:nvPr>
        </p:nvSpPr>
        <p:spPr>
          <a:xfrm>
            <a:off x="720000" y="476808"/>
            <a:ext cx="10753200" cy="451576"/>
          </a:xfrm>
        </p:spPr>
        <p:txBody>
          <a:bodyPr/>
          <a:lstStyle/>
          <a:p>
            <a:r>
              <a:rPr lang="cs-CZ" dirty="0"/>
              <a:t>Obsah</a:t>
            </a:r>
          </a:p>
        </p:txBody>
      </p:sp>
      <p:sp>
        <p:nvSpPr>
          <p:cNvPr id="5" name="Zástupný obsah 4">
            <a:extLst>
              <a:ext uri="{FF2B5EF4-FFF2-40B4-BE49-F238E27FC236}">
                <a16:creationId xmlns:a16="http://schemas.microsoft.com/office/drawing/2014/main" id="{B4976958-3E28-91DB-5C4E-7CEB1F271818}"/>
              </a:ext>
            </a:extLst>
          </p:cNvPr>
          <p:cNvSpPr>
            <a:spLocks noGrp="1"/>
          </p:cNvSpPr>
          <p:nvPr>
            <p:ph idx="1"/>
          </p:nvPr>
        </p:nvSpPr>
        <p:spPr>
          <a:xfrm>
            <a:off x="720000" y="1123687"/>
            <a:ext cx="10753200" cy="4852313"/>
          </a:xfrm>
        </p:spPr>
        <p:txBody>
          <a:bodyPr/>
          <a:lstStyle/>
          <a:p>
            <a:pPr>
              <a:lnSpc>
                <a:spcPct val="100000"/>
              </a:lnSpc>
            </a:pPr>
            <a:r>
              <a:rPr lang="cs-CZ" sz="3000" b="1" dirty="0"/>
              <a:t>Mezinárodní a evropské prameny právní úpravy v kostce</a:t>
            </a:r>
          </a:p>
          <a:p>
            <a:pPr>
              <a:lnSpc>
                <a:spcPct val="100000"/>
              </a:lnSpc>
            </a:pPr>
            <a:r>
              <a:rPr lang="cs-CZ" sz="3000" b="1" dirty="0"/>
              <a:t>Prameny právní úpravy v ČR a základní pojmy a instituty</a:t>
            </a:r>
          </a:p>
          <a:p>
            <a:pPr>
              <a:lnSpc>
                <a:spcPct val="100000"/>
              </a:lnSpc>
            </a:pPr>
            <a:r>
              <a:rPr lang="cs-CZ" sz="3000" b="1" dirty="0"/>
              <a:t>Plánovací a koncepční nástroje</a:t>
            </a:r>
          </a:p>
          <a:p>
            <a:pPr>
              <a:lnSpc>
                <a:spcPct val="100000"/>
              </a:lnSpc>
            </a:pPr>
            <a:r>
              <a:rPr lang="cs-CZ" sz="3000" b="1" dirty="0"/>
              <a:t>Administrativní nástroje</a:t>
            </a:r>
          </a:p>
          <a:p>
            <a:pPr>
              <a:lnSpc>
                <a:spcPct val="100000"/>
              </a:lnSpc>
            </a:pPr>
            <a:r>
              <a:rPr lang="cs-CZ" sz="3000" b="1" dirty="0"/>
              <a:t>Povinnosti subjektů</a:t>
            </a:r>
          </a:p>
          <a:p>
            <a:pPr>
              <a:lnSpc>
                <a:spcPct val="100000"/>
              </a:lnSpc>
            </a:pPr>
            <a:r>
              <a:rPr lang="cs-CZ" sz="3000" b="1" dirty="0"/>
              <a:t>Ekonomické nástroje a sankční nástroje</a:t>
            </a:r>
          </a:p>
          <a:p>
            <a:pPr>
              <a:lnSpc>
                <a:spcPct val="100000"/>
              </a:lnSpc>
            </a:pPr>
            <a:r>
              <a:rPr lang="cs-CZ" sz="3000" b="1" dirty="0"/>
              <a:t>Zvláštní ochrana ovzduší</a:t>
            </a:r>
          </a:p>
          <a:p>
            <a:pPr>
              <a:lnSpc>
                <a:spcPct val="100000"/>
              </a:lnSpc>
            </a:pPr>
            <a:r>
              <a:rPr lang="cs-CZ" sz="3000" b="1" dirty="0"/>
              <a:t>Specifika mobilních zdrojů znečištění ovzduší </a:t>
            </a:r>
            <a:r>
              <a:rPr lang="cs-CZ" sz="3000" dirty="0"/>
              <a:t>(dr. Jiří Vodička)</a:t>
            </a:r>
          </a:p>
          <a:p>
            <a:pPr lvl="1"/>
            <a:endParaRPr lang="cs-CZ" sz="800" dirty="0"/>
          </a:p>
        </p:txBody>
      </p:sp>
      <p:pic>
        <p:nvPicPr>
          <p:cNvPr id="1026" name="Picture 2" descr="Jára Cimrman MEMES - Cituji: “Jako fyzik Vás musím upozornit, že na  podstatě skutečnosti samé se nic nemění, jestliže trestní oznámení označíte  jako petici a petici jako trestní oznámení. To je pouhá"/>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6512" y="4833322"/>
            <a:ext cx="2466975" cy="184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5070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F15CCB92-39D6-4259-7B78-D1C0ADCFEA1F}"/>
              </a:ext>
            </a:extLst>
          </p:cNvPr>
          <p:cNvSpPr>
            <a:spLocks noGrp="1"/>
          </p:cNvSpPr>
          <p:nvPr>
            <p:ph type="sldNum" sz="quarter" idx="11"/>
          </p:nvPr>
        </p:nvSpPr>
        <p:spPr/>
        <p:txBody>
          <a:bodyPr/>
          <a:lstStyle/>
          <a:p>
            <a:fld id="{0970407D-EE58-4A0B-824B-1D3AE42DD9CF}" type="slidenum">
              <a:rPr lang="cs-CZ" altLang="cs-CZ" smtClean="0"/>
              <a:pPr/>
              <a:t>20</a:t>
            </a:fld>
            <a:endParaRPr lang="cs-CZ" altLang="cs-CZ" dirty="0"/>
          </a:p>
        </p:txBody>
      </p:sp>
      <p:sp>
        <p:nvSpPr>
          <p:cNvPr id="4" name="Nadpis 3">
            <a:extLst>
              <a:ext uri="{FF2B5EF4-FFF2-40B4-BE49-F238E27FC236}">
                <a16:creationId xmlns:a16="http://schemas.microsoft.com/office/drawing/2014/main" id="{89FAF3A0-6EAF-DED5-16E4-2A8C1373F10F}"/>
              </a:ext>
            </a:extLst>
          </p:cNvPr>
          <p:cNvSpPr>
            <a:spLocks noGrp="1"/>
          </p:cNvSpPr>
          <p:nvPr>
            <p:ph type="title"/>
          </p:nvPr>
        </p:nvSpPr>
        <p:spPr>
          <a:xfrm>
            <a:off x="720000" y="255050"/>
            <a:ext cx="10753200" cy="451576"/>
          </a:xfrm>
        </p:spPr>
        <p:txBody>
          <a:bodyPr/>
          <a:lstStyle/>
          <a:p>
            <a:r>
              <a:rPr lang="cs-CZ" sz="3300" dirty="0"/>
              <a:t>Administrativní nástroje</a:t>
            </a:r>
          </a:p>
        </p:txBody>
      </p:sp>
      <p:sp>
        <p:nvSpPr>
          <p:cNvPr id="2" name="Zástupný symbol pro zápatí 1">
            <a:extLst>
              <a:ext uri="{FF2B5EF4-FFF2-40B4-BE49-F238E27FC236}">
                <a16:creationId xmlns:a16="http://schemas.microsoft.com/office/drawing/2014/main" id="{182B4DBC-51D4-9FB5-E63B-2CECA37BA02B}"/>
              </a:ext>
            </a:extLst>
          </p:cNvPr>
          <p:cNvSpPr>
            <a:spLocks noGrp="1"/>
          </p:cNvSpPr>
          <p:nvPr>
            <p:ph type="ftr" sz="quarter" idx="10"/>
          </p:nvPr>
        </p:nvSpPr>
        <p:spPr/>
        <p:txBody>
          <a:bodyPr/>
          <a:lstStyle/>
          <a:p>
            <a:r>
              <a:rPr lang="cs-CZ"/>
              <a:t>Ochrana ovzduší</a:t>
            </a:r>
            <a:endParaRPr lang="cs-CZ" dirty="0"/>
          </a:p>
        </p:txBody>
      </p:sp>
      <p:sp>
        <p:nvSpPr>
          <p:cNvPr id="31" name="Zástupný symbol pro obsah 2">
            <a:extLst>
              <a:ext uri="{FF2B5EF4-FFF2-40B4-BE49-F238E27FC236}">
                <a16:creationId xmlns:a16="http://schemas.microsoft.com/office/drawing/2014/main" id="{B95284E6-2754-C4FF-1C60-E721D849F0C0}"/>
              </a:ext>
            </a:extLst>
          </p:cNvPr>
          <p:cNvSpPr txBox="1">
            <a:spLocks/>
          </p:cNvSpPr>
          <p:nvPr/>
        </p:nvSpPr>
        <p:spPr>
          <a:xfrm>
            <a:off x="2159541" y="883929"/>
            <a:ext cx="8229600" cy="51212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cs-CZ" altLang="cs-CZ" sz="2500" b="0" i="1" u="none" strike="noStrike" kern="1200" cap="none" spc="0" normalizeH="0" baseline="0" noProof="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altLang="cs-CZ" sz="2800" b="0" i="1" u="none" strike="noStrike" kern="1200" cap="none" spc="0" normalizeH="0" baseline="0" noProof="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cs-CZ" sz="27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34" name="Obdélník 33">
            <a:extLst>
              <a:ext uri="{FF2B5EF4-FFF2-40B4-BE49-F238E27FC236}">
                <a16:creationId xmlns:a16="http://schemas.microsoft.com/office/drawing/2014/main" id="{47460F56-F104-1E8C-642B-E459191A7BE8}"/>
              </a:ext>
            </a:extLst>
          </p:cNvPr>
          <p:cNvSpPr/>
          <p:nvPr/>
        </p:nvSpPr>
        <p:spPr>
          <a:xfrm>
            <a:off x="2385909" y="913286"/>
            <a:ext cx="4680520" cy="672499"/>
          </a:xfrm>
          <a:prstGeom prst="rect">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cs-CZ" sz="2100" b="0" i="0" u="none" strike="noStrike" kern="0" cap="none" spc="0" normalizeH="0" baseline="0" noProof="0" dirty="0">
                <a:ln>
                  <a:noFill/>
                </a:ln>
                <a:solidFill>
                  <a:prstClr val="white"/>
                </a:solidFill>
                <a:effectLst/>
                <a:uLnTx/>
                <a:uFillTx/>
                <a:latin typeface="Calibri"/>
                <a:ea typeface="+mn-ea"/>
                <a:cs typeface="+mn-cs"/>
              </a:rPr>
              <a:t>Závazná stanoviska</a:t>
            </a:r>
            <a:r>
              <a:rPr kumimoji="0" lang="cs-CZ" sz="2100" b="0" i="1" u="none" strike="noStrike" kern="0" cap="none" spc="0" normalizeH="0" baseline="0" noProof="0" dirty="0">
                <a:ln>
                  <a:noFill/>
                </a:ln>
                <a:solidFill>
                  <a:prstClr val="white"/>
                </a:solidFill>
                <a:effectLst/>
                <a:uLnTx/>
                <a:uFillTx/>
                <a:latin typeface="Calibri"/>
                <a:ea typeface="+mn-ea"/>
                <a:cs typeface="+mn-cs"/>
              </a:rPr>
              <a:t> </a:t>
            </a:r>
            <a:r>
              <a:rPr kumimoji="0" lang="cs-CZ" sz="1700" b="0" i="1" u="none" strike="noStrike" kern="0" cap="none" spc="0" normalizeH="0" baseline="0" noProof="0" dirty="0">
                <a:ln>
                  <a:noFill/>
                </a:ln>
                <a:solidFill>
                  <a:prstClr val="white"/>
                </a:solidFill>
                <a:effectLst/>
                <a:uLnTx/>
                <a:uFillTx/>
                <a:latin typeface="Calibri"/>
                <a:ea typeface="+mn-ea"/>
                <a:cs typeface="+mn-cs"/>
              </a:rPr>
              <a:t>(§ 149 SŘ)</a:t>
            </a:r>
            <a:endParaRPr kumimoji="0" lang="cs-CZ" sz="1700" b="1" i="0" u="none" strike="noStrike" kern="0" cap="none" spc="0" normalizeH="0" baseline="0" noProof="0" dirty="0">
              <a:ln>
                <a:noFill/>
              </a:ln>
              <a:solidFill>
                <a:prstClr val="white"/>
              </a:solidFill>
              <a:effectLst/>
              <a:uLnTx/>
              <a:uFillTx/>
              <a:latin typeface="Calibri"/>
              <a:ea typeface="+mn-ea"/>
              <a:cs typeface="+mn-cs"/>
            </a:endParaRPr>
          </a:p>
        </p:txBody>
      </p:sp>
      <p:sp>
        <p:nvSpPr>
          <p:cNvPr id="36" name="AutoShape 50">
            <a:extLst>
              <a:ext uri="{FF2B5EF4-FFF2-40B4-BE49-F238E27FC236}">
                <a16:creationId xmlns:a16="http://schemas.microsoft.com/office/drawing/2014/main" id="{AD47439C-D604-1871-A287-4D96A8E65EE6}"/>
              </a:ext>
            </a:extLst>
          </p:cNvPr>
          <p:cNvSpPr>
            <a:spLocks noChangeShapeType="1"/>
          </p:cNvSpPr>
          <p:nvPr/>
        </p:nvSpPr>
        <p:spPr bwMode="auto">
          <a:xfrm>
            <a:off x="10343422" y="2007511"/>
            <a:ext cx="45719" cy="2712616"/>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cs-CZ" sz="1800" b="1">
              <a:solidFill>
                <a:prstClr val="black"/>
              </a:solidFill>
              <a:latin typeface="Calibri"/>
            </a:endParaRPr>
          </a:p>
        </p:txBody>
      </p:sp>
      <p:sp>
        <p:nvSpPr>
          <p:cNvPr id="38" name="Rectangle 44">
            <a:extLst>
              <a:ext uri="{FF2B5EF4-FFF2-40B4-BE49-F238E27FC236}">
                <a16:creationId xmlns:a16="http://schemas.microsoft.com/office/drawing/2014/main" id="{510671AE-0707-4A03-DA59-7C36F47CF18F}"/>
              </a:ext>
            </a:extLst>
          </p:cNvPr>
          <p:cNvSpPr>
            <a:spLocks noChangeArrowheads="1"/>
          </p:cNvSpPr>
          <p:nvPr/>
        </p:nvSpPr>
        <p:spPr bwMode="auto">
          <a:xfrm>
            <a:off x="9334108" y="5132581"/>
            <a:ext cx="1977774" cy="421711"/>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hangingPunct="0"/>
            <a:r>
              <a:rPr lang="cs-CZ" altLang="cs-CZ" sz="2000" b="1" dirty="0">
                <a:solidFill>
                  <a:prstClr val="black"/>
                </a:solidFill>
                <a:latin typeface="Calibri"/>
                <a:ea typeface="Calibri" panose="020F0502020204030204" pitchFamily="34" charset="0"/>
                <a:cs typeface="Times New Roman" panose="02020603050405020304" pitchFamily="18" charset="0"/>
              </a:rPr>
              <a:t>stavební řízení</a:t>
            </a:r>
            <a:endParaRPr lang="cs-CZ" altLang="cs-CZ" sz="2000" b="1" dirty="0">
              <a:solidFill>
                <a:prstClr val="black"/>
              </a:solidFill>
              <a:latin typeface="Calibri"/>
            </a:endParaRPr>
          </a:p>
        </p:txBody>
      </p:sp>
      <p:sp>
        <p:nvSpPr>
          <p:cNvPr id="40" name="Obdélník 39">
            <a:extLst>
              <a:ext uri="{FF2B5EF4-FFF2-40B4-BE49-F238E27FC236}">
                <a16:creationId xmlns:a16="http://schemas.microsoft.com/office/drawing/2014/main" id="{755A2487-FD72-1B61-7719-C70B096B5719}"/>
              </a:ext>
            </a:extLst>
          </p:cNvPr>
          <p:cNvSpPr/>
          <p:nvPr/>
        </p:nvSpPr>
        <p:spPr>
          <a:xfrm>
            <a:off x="748477" y="2516616"/>
            <a:ext cx="2560837" cy="1319215"/>
          </a:xfrm>
          <a:prstGeom prst="rect">
            <a:avLst/>
          </a:prstGeom>
          <a:gradFill>
            <a:gsLst>
              <a:gs pos="0">
                <a:srgbClr val="7030A0"/>
              </a:gs>
              <a:gs pos="100000">
                <a:srgbClr val="B8CCE4"/>
              </a:gs>
            </a:gsLst>
            <a:lin ang="5400000" scaled="1"/>
          </a:gradFill>
          <a:ln w="25400" cap="flat" cmpd="sng" algn="ctr">
            <a:solidFill>
              <a:srgbClr val="7030A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cs-CZ" sz="1800" b="0" i="0" u="none" strike="noStrike" kern="0" cap="none" spc="0" normalizeH="0" baseline="0" noProof="0" dirty="0">
                <a:ln>
                  <a:noFill/>
                </a:ln>
                <a:solidFill>
                  <a:prstClr val="black"/>
                </a:solidFill>
                <a:effectLst/>
                <a:uLnTx/>
                <a:uFillTx/>
                <a:latin typeface="Calibri"/>
                <a:ea typeface="+mn-ea"/>
                <a:cs typeface="+mn-cs"/>
              </a:rPr>
              <a:t>KÚ – k </a:t>
            </a:r>
            <a:r>
              <a:rPr kumimoji="0" lang="cs-CZ" sz="1800" b="1" i="0" u="none" strike="noStrike" kern="0" cap="none" spc="0" normalizeH="0" baseline="0" noProof="0" dirty="0">
                <a:ln>
                  <a:noFill/>
                </a:ln>
                <a:solidFill>
                  <a:prstClr val="black"/>
                </a:solidFill>
                <a:effectLst/>
                <a:uLnTx/>
                <a:uFillTx/>
                <a:latin typeface="Calibri"/>
                <a:ea typeface="+mn-ea"/>
                <a:cs typeface="+mn-cs"/>
              </a:rPr>
              <a:t>povolení</a:t>
            </a:r>
            <a:r>
              <a:rPr kumimoji="0" lang="cs-CZ" sz="1800" b="1" i="0" u="none" strike="noStrike" kern="0" cap="none" spc="0" normalizeH="0" noProof="0" dirty="0">
                <a:ln>
                  <a:noFill/>
                </a:ln>
                <a:solidFill>
                  <a:prstClr val="black"/>
                </a:solidFill>
                <a:effectLst/>
                <a:uLnTx/>
                <a:uFillTx/>
                <a:latin typeface="Calibri"/>
                <a:ea typeface="+mn-ea"/>
                <a:cs typeface="+mn-cs"/>
              </a:rPr>
              <a:t> záměru</a:t>
            </a:r>
            <a:r>
              <a:rPr kumimoji="0" lang="cs-CZ" sz="1800" b="1" i="0" u="none" strike="noStrike" kern="0" cap="none" spc="0" normalizeH="0" baseline="0" noProof="0" dirty="0">
                <a:ln>
                  <a:noFill/>
                </a:ln>
                <a:solidFill>
                  <a:prstClr val="black"/>
                </a:solidFill>
                <a:effectLst/>
                <a:uLnTx/>
                <a:uFillTx/>
                <a:latin typeface="Calibri"/>
                <a:ea typeface="+mn-ea"/>
                <a:cs typeface="+mn-cs"/>
              </a:rPr>
              <a:t> </a:t>
            </a:r>
            <a:r>
              <a:rPr kumimoji="0" lang="cs-CZ" sz="1800" b="0" i="0" u="none" strike="noStrike" kern="0" cap="none" spc="0" normalizeH="0" baseline="0" noProof="0" dirty="0">
                <a:ln>
                  <a:noFill/>
                </a:ln>
                <a:solidFill>
                  <a:prstClr val="black"/>
                </a:solidFill>
                <a:effectLst/>
                <a:uLnTx/>
                <a:uFillTx/>
                <a:latin typeface="Calibri"/>
                <a:ea typeface="+mn-ea"/>
                <a:cs typeface="+mn-cs"/>
              </a:rPr>
              <a:t>stacionárního zdroje uvedeného v příloze č. 2</a:t>
            </a:r>
          </a:p>
        </p:txBody>
      </p:sp>
      <p:sp>
        <p:nvSpPr>
          <p:cNvPr id="41" name="Obdélník 40">
            <a:extLst>
              <a:ext uri="{FF2B5EF4-FFF2-40B4-BE49-F238E27FC236}">
                <a16:creationId xmlns:a16="http://schemas.microsoft.com/office/drawing/2014/main" id="{BDDEF110-483E-B941-6B15-2F8DBCE1EC1E}"/>
              </a:ext>
            </a:extLst>
          </p:cNvPr>
          <p:cNvSpPr/>
          <p:nvPr/>
        </p:nvSpPr>
        <p:spPr>
          <a:xfrm>
            <a:off x="488628" y="4637229"/>
            <a:ext cx="1424721" cy="881426"/>
          </a:xfrm>
          <a:prstGeom prst="rect">
            <a:avLst/>
          </a:prstGeom>
          <a:gradFill>
            <a:gsLst>
              <a:gs pos="0">
                <a:srgbClr val="7030A0"/>
              </a:gs>
              <a:gs pos="100000">
                <a:srgbClr val="B8CCE4"/>
              </a:gs>
            </a:gsLst>
            <a:lin ang="5400000" scaled="1"/>
          </a:gradFill>
          <a:ln w="25400" cap="flat" cmpd="sng" algn="ctr">
            <a:solidFill>
              <a:srgbClr val="7030A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cs-CZ" sz="1800" b="0" i="0" u="none" strike="noStrike" kern="0" cap="none" spc="0" normalizeH="0" baseline="0" noProof="0" dirty="0">
                <a:ln>
                  <a:noFill/>
                </a:ln>
                <a:solidFill>
                  <a:prstClr val="black"/>
                </a:solidFill>
                <a:effectLst/>
                <a:uLnTx/>
                <a:uFillTx/>
                <a:latin typeface="Calibri"/>
                <a:ea typeface="+mn-ea"/>
                <a:cs typeface="+mn-cs"/>
              </a:rPr>
              <a:t>kompenzační opatření</a:t>
            </a:r>
          </a:p>
        </p:txBody>
      </p:sp>
      <p:cxnSp>
        <p:nvCxnSpPr>
          <p:cNvPr id="42" name="Přímá spojnice se šipkou 41">
            <a:extLst>
              <a:ext uri="{FF2B5EF4-FFF2-40B4-BE49-F238E27FC236}">
                <a16:creationId xmlns:a16="http://schemas.microsoft.com/office/drawing/2014/main" id="{6397FC76-2BDD-B6C1-1BA9-1A78F08EBBE7}"/>
              </a:ext>
            </a:extLst>
          </p:cNvPr>
          <p:cNvCxnSpPr>
            <a:cxnSpLocks/>
          </p:cNvCxnSpPr>
          <p:nvPr/>
        </p:nvCxnSpPr>
        <p:spPr>
          <a:xfrm>
            <a:off x="9148573" y="4101349"/>
            <a:ext cx="442899" cy="806945"/>
          </a:xfrm>
          <a:prstGeom prst="straightConnector1">
            <a:avLst/>
          </a:prstGeom>
          <a:noFill/>
          <a:ln w="19050" cap="flat" cmpd="sng" algn="ctr">
            <a:solidFill>
              <a:sysClr val="windowText" lastClr="000000">
                <a:shade val="95000"/>
                <a:satMod val="105000"/>
              </a:sysClr>
            </a:solidFill>
            <a:prstDash val="solid"/>
            <a:tailEnd type="triangle"/>
          </a:ln>
          <a:effectLst/>
        </p:spPr>
      </p:cxnSp>
      <p:sp>
        <p:nvSpPr>
          <p:cNvPr id="43" name="Obdélník 42">
            <a:extLst>
              <a:ext uri="{FF2B5EF4-FFF2-40B4-BE49-F238E27FC236}">
                <a16:creationId xmlns:a16="http://schemas.microsoft.com/office/drawing/2014/main" id="{08A31EDD-9D3D-47FF-3E98-2832B8CD3D51}"/>
              </a:ext>
            </a:extLst>
          </p:cNvPr>
          <p:cNvSpPr/>
          <p:nvPr/>
        </p:nvSpPr>
        <p:spPr>
          <a:xfrm>
            <a:off x="2473224" y="1718265"/>
            <a:ext cx="4248472" cy="653603"/>
          </a:xfrm>
          <a:prstGeom prst="rect">
            <a:avLst/>
          </a:prstGeom>
          <a:solidFill>
            <a:srgbClr val="8064A2"/>
          </a:solidFill>
          <a:ln w="25400" cap="flat" cmpd="sng" algn="ctr">
            <a:solidFill>
              <a:srgbClr val="8064A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cs-CZ" sz="1800" b="0" i="0" u="none" strike="noStrike" kern="0" cap="none" spc="0" normalizeH="0" baseline="0" noProof="0" dirty="0">
                <a:ln>
                  <a:noFill/>
                </a:ln>
                <a:solidFill>
                  <a:prstClr val="white"/>
                </a:solidFill>
                <a:effectLst/>
                <a:uLnTx/>
                <a:uFillTx/>
                <a:latin typeface="Calibri"/>
                <a:ea typeface="+mn-ea"/>
                <a:cs typeface="+mn-cs"/>
              </a:rPr>
              <a:t>Zákon o ochraně ovzduší </a:t>
            </a:r>
            <a:r>
              <a:rPr kumimoji="0" lang="cs-CZ" sz="1800" b="0" i="1" u="none" strike="noStrike" kern="0" cap="none" spc="0" normalizeH="0" baseline="0" noProof="0" dirty="0">
                <a:ln>
                  <a:noFill/>
                </a:ln>
                <a:solidFill>
                  <a:prstClr val="white"/>
                </a:solidFill>
                <a:effectLst/>
                <a:uLnTx/>
                <a:uFillTx/>
                <a:latin typeface="Calibri"/>
                <a:ea typeface="+mn-ea"/>
                <a:cs typeface="+mn-cs"/>
              </a:rPr>
              <a:t>(zejm. § 11)</a:t>
            </a:r>
            <a:endParaRPr kumimoji="0" lang="cs-CZ" sz="1800" b="1" i="1" u="none" strike="noStrike" kern="0" cap="none" spc="0" normalizeH="0" baseline="0" noProof="0" dirty="0">
              <a:ln>
                <a:noFill/>
              </a:ln>
              <a:solidFill>
                <a:prstClr val="white"/>
              </a:solidFill>
              <a:effectLst/>
              <a:uLnTx/>
              <a:uFillTx/>
              <a:latin typeface="Calibri"/>
              <a:ea typeface="+mn-ea"/>
              <a:cs typeface="+mn-cs"/>
            </a:endParaRPr>
          </a:p>
        </p:txBody>
      </p:sp>
      <p:cxnSp>
        <p:nvCxnSpPr>
          <p:cNvPr id="44" name="Přímá spojnice se šipkou 43">
            <a:extLst>
              <a:ext uri="{FF2B5EF4-FFF2-40B4-BE49-F238E27FC236}">
                <a16:creationId xmlns:a16="http://schemas.microsoft.com/office/drawing/2014/main" id="{55189318-80A8-2E52-86BB-331BAB39ECC8}"/>
              </a:ext>
            </a:extLst>
          </p:cNvPr>
          <p:cNvCxnSpPr>
            <a:cxnSpLocks/>
          </p:cNvCxnSpPr>
          <p:nvPr/>
        </p:nvCxnSpPr>
        <p:spPr>
          <a:xfrm>
            <a:off x="3357767" y="3956126"/>
            <a:ext cx="5740962" cy="1094097"/>
          </a:xfrm>
          <a:prstGeom prst="straightConnector1">
            <a:avLst/>
          </a:prstGeom>
          <a:noFill/>
          <a:ln w="19050" cap="flat" cmpd="sng" algn="ctr">
            <a:solidFill>
              <a:sysClr val="windowText" lastClr="000000">
                <a:shade val="95000"/>
                <a:satMod val="105000"/>
              </a:sysClr>
            </a:solidFill>
            <a:prstDash val="solid"/>
            <a:tailEnd type="triangle"/>
          </a:ln>
          <a:effectLst/>
        </p:spPr>
      </p:cxnSp>
      <p:sp>
        <p:nvSpPr>
          <p:cNvPr id="45" name="Obdélník 44">
            <a:extLst>
              <a:ext uri="{FF2B5EF4-FFF2-40B4-BE49-F238E27FC236}">
                <a16:creationId xmlns:a16="http://schemas.microsoft.com/office/drawing/2014/main" id="{FEC4B6D0-22F0-A101-BAD0-59AD7B6037C3}"/>
              </a:ext>
            </a:extLst>
          </p:cNvPr>
          <p:cNvSpPr/>
          <p:nvPr/>
        </p:nvSpPr>
        <p:spPr>
          <a:xfrm>
            <a:off x="2387229" y="4637229"/>
            <a:ext cx="1423787" cy="881425"/>
          </a:xfrm>
          <a:prstGeom prst="rect">
            <a:avLst/>
          </a:prstGeom>
          <a:gradFill>
            <a:gsLst>
              <a:gs pos="0">
                <a:srgbClr val="7030A0"/>
              </a:gs>
              <a:gs pos="100000">
                <a:srgbClr val="B8CCE4"/>
              </a:gs>
            </a:gsLst>
            <a:lin ang="5400000" scaled="1"/>
          </a:gradFill>
          <a:ln w="25400" cap="flat" cmpd="sng" algn="ctr">
            <a:solidFill>
              <a:srgbClr val="7030A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cs-CZ" sz="1800" b="0" i="0" u="none" strike="noStrike" kern="0" cap="none" spc="0" normalizeH="0" baseline="0" noProof="0">
                <a:ln>
                  <a:noFill/>
                </a:ln>
                <a:solidFill>
                  <a:prstClr val="black"/>
                </a:solidFill>
                <a:effectLst/>
                <a:uLnTx/>
                <a:uFillTx/>
                <a:latin typeface="Calibri"/>
                <a:ea typeface="+mn-ea"/>
                <a:cs typeface="+mn-cs"/>
              </a:rPr>
              <a:t>rozptylová studie</a:t>
            </a:r>
            <a:endParaRPr kumimoji="0" lang="cs-CZ" sz="1800" b="0" i="0" u="none" strike="noStrike" kern="0" cap="none" spc="0" normalizeH="0" baseline="0" noProof="0" dirty="0">
              <a:ln>
                <a:noFill/>
              </a:ln>
              <a:solidFill>
                <a:prstClr val="black"/>
              </a:solidFill>
              <a:effectLst/>
              <a:uLnTx/>
              <a:uFillTx/>
              <a:latin typeface="Calibri"/>
              <a:ea typeface="+mn-ea"/>
              <a:cs typeface="+mn-cs"/>
            </a:endParaRPr>
          </a:p>
        </p:txBody>
      </p:sp>
      <p:cxnSp>
        <p:nvCxnSpPr>
          <p:cNvPr id="46" name="Přímá spojnice se šipkou 45">
            <a:extLst>
              <a:ext uri="{FF2B5EF4-FFF2-40B4-BE49-F238E27FC236}">
                <a16:creationId xmlns:a16="http://schemas.microsoft.com/office/drawing/2014/main" id="{9147B196-2038-2395-8E9C-63B4399AA023}"/>
              </a:ext>
            </a:extLst>
          </p:cNvPr>
          <p:cNvCxnSpPr/>
          <p:nvPr/>
        </p:nvCxnSpPr>
        <p:spPr>
          <a:xfrm flipV="1">
            <a:off x="1486022" y="3956126"/>
            <a:ext cx="418653" cy="521042"/>
          </a:xfrm>
          <a:prstGeom prst="straightConnector1">
            <a:avLst/>
          </a:prstGeom>
          <a:noFill/>
          <a:ln w="19050" cap="flat" cmpd="sng" algn="ctr">
            <a:solidFill>
              <a:sysClr val="windowText" lastClr="000000">
                <a:shade val="95000"/>
                <a:satMod val="105000"/>
              </a:sysClr>
            </a:solidFill>
            <a:prstDash val="solid"/>
            <a:tailEnd type="triangle"/>
          </a:ln>
          <a:effectLst/>
        </p:spPr>
      </p:cxnSp>
      <p:cxnSp>
        <p:nvCxnSpPr>
          <p:cNvPr id="47" name="Přímá spojnice se šipkou 46">
            <a:extLst>
              <a:ext uri="{FF2B5EF4-FFF2-40B4-BE49-F238E27FC236}">
                <a16:creationId xmlns:a16="http://schemas.microsoft.com/office/drawing/2014/main" id="{795A21EC-FC4F-07A7-477D-858B96533268}"/>
              </a:ext>
            </a:extLst>
          </p:cNvPr>
          <p:cNvCxnSpPr>
            <a:cxnSpLocks/>
          </p:cNvCxnSpPr>
          <p:nvPr/>
        </p:nvCxnSpPr>
        <p:spPr>
          <a:xfrm flipH="1" flipV="1">
            <a:off x="2671609" y="3877429"/>
            <a:ext cx="421664" cy="599739"/>
          </a:xfrm>
          <a:prstGeom prst="straightConnector1">
            <a:avLst/>
          </a:prstGeom>
          <a:noFill/>
          <a:ln w="19050" cap="flat" cmpd="sng" algn="ctr">
            <a:solidFill>
              <a:sysClr val="windowText" lastClr="000000">
                <a:shade val="95000"/>
                <a:satMod val="105000"/>
              </a:sysClr>
            </a:solidFill>
            <a:prstDash val="solid"/>
            <a:tailEnd type="triangle"/>
          </a:ln>
          <a:effectLst/>
        </p:spPr>
      </p:cxnSp>
      <p:sp>
        <p:nvSpPr>
          <p:cNvPr id="48" name="Bublinový popisek ve tvaru obláčku 15">
            <a:extLst>
              <a:ext uri="{FF2B5EF4-FFF2-40B4-BE49-F238E27FC236}">
                <a16:creationId xmlns:a16="http://schemas.microsoft.com/office/drawing/2014/main" id="{338DFA49-8122-FAB8-3465-8941A31E248D}"/>
              </a:ext>
            </a:extLst>
          </p:cNvPr>
          <p:cNvSpPr/>
          <p:nvPr/>
        </p:nvSpPr>
        <p:spPr>
          <a:xfrm>
            <a:off x="4167773" y="4691344"/>
            <a:ext cx="2734604" cy="1536454"/>
          </a:xfrm>
          <a:prstGeom prst="cloudCallout">
            <a:avLst>
              <a:gd name="adj1" fmla="val -124831"/>
              <a:gd name="adj2" fmla="val -86690"/>
            </a:avLst>
          </a:prstGeom>
          <a:solidFill>
            <a:srgbClr val="7030A0"/>
          </a:solidFill>
          <a:ln w="25400" cap="flat" cmpd="sng" algn="ctr">
            <a:solidFill>
              <a:srgbClr val="7030A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cs-CZ" sz="1500" b="0" i="0" u="none" strike="noStrike" kern="0" cap="none" spc="0" normalizeH="0" baseline="0" noProof="0" dirty="0">
                <a:ln>
                  <a:noFill/>
                </a:ln>
                <a:solidFill>
                  <a:prstClr val="white"/>
                </a:solidFill>
                <a:effectLst/>
                <a:uLnTx/>
                <a:uFillTx/>
                <a:latin typeface="Calibri"/>
                <a:ea typeface="+mn-ea"/>
                <a:cs typeface="+mn-cs"/>
              </a:rPr>
              <a:t>podkladové akty v některých případech – srov. přílohu č. 2: viz „piškvorky“</a:t>
            </a:r>
          </a:p>
        </p:txBody>
      </p:sp>
      <p:sp>
        <p:nvSpPr>
          <p:cNvPr id="51" name="Rectangle 33">
            <a:extLst>
              <a:ext uri="{FF2B5EF4-FFF2-40B4-BE49-F238E27FC236}">
                <a16:creationId xmlns:a16="http://schemas.microsoft.com/office/drawing/2014/main" id="{67007684-8939-A636-77F8-BE541C8BCAAD}"/>
              </a:ext>
            </a:extLst>
          </p:cNvPr>
          <p:cNvSpPr>
            <a:spLocks noChangeArrowheads="1"/>
          </p:cNvSpPr>
          <p:nvPr/>
        </p:nvSpPr>
        <p:spPr bwMode="auto">
          <a:xfrm>
            <a:off x="9148573" y="1015831"/>
            <a:ext cx="2348845" cy="786498"/>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hangingPunct="0"/>
            <a:r>
              <a:rPr lang="cs-CZ" altLang="cs-CZ" sz="2000" b="1" dirty="0">
                <a:solidFill>
                  <a:prstClr val="black"/>
                </a:solidFill>
                <a:latin typeface="Calibri"/>
                <a:ea typeface="Calibri" panose="020F0502020204030204" pitchFamily="34" charset="0"/>
                <a:cs typeface="Times New Roman" panose="02020603050405020304" pitchFamily="18" charset="0"/>
              </a:rPr>
              <a:t>nástroje územního plánování</a:t>
            </a:r>
            <a:endParaRPr lang="cs-CZ" altLang="cs-CZ" sz="2000" b="1" dirty="0">
              <a:solidFill>
                <a:prstClr val="black"/>
              </a:solidFill>
              <a:latin typeface="Calibri"/>
            </a:endParaRPr>
          </a:p>
        </p:txBody>
      </p:sp>
      <p:sp>
        <p:nvSpPr>
          <p:cNvPr id="53" name="Obdélník 52">
            <a:extLst>
              <a:ext uri="{FF2B5EF4-FFF2-40B4-BE49-F238E27FC236}">
                <a16:creationId xmlns:a16="http://schemas.microsoft.com/office/drawing/2014/main" id="{36F772A6-972F-B025-BD90-6191D7420B49}"/>
              </a:ext>
            </a:extLst>
          </p:cNvPr>
          <p:cNvSpPr/>
          <p:nvPr/>
        </p:nvSpPr>
        <p:spPr>
          <a:xfrm>
            <a:off x="6691871" y="2473893"/>
            <a:ext cx="4680519" cy="1404660"/>
          </a:xfrm>
          <a:prstGeom prst="rect">
            <a:avLst/>
          </a:prstGeom>
          <a:gradFill>
            <a:gsLst>
              <a:gs pos="0">
                <a:srgbClr val="7030A0"/>
              </a:gs>
              <a:gs pos="100000">
                <a:srgbClr val="B8CCE4"/>
              </a:gs>
            </a:gsLst>
            <a:lin ang="5400000" scaled="1"/>
          </a:gradFill>
          <a:ln w="25400" cap="flat" cmpd="sng" algn="ctr">
            <a:solidFill>
              <a:srgbClr val="7030A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cs-CZ" sz="1800" b="0" i="0" u="none" strike="noStrike" kern="0" cap="none" spc="0" normalizeH="0" baseline="0" noProof="0" dirty="0">
                <a:ln>
                  <a:noFill/>
                </a:ln>
                <a:solidFill>
                  <a:prstClr val="black"/>
                </a:solidFill>
                <a:effectLst/>
                <a:uLnTx/>
                <a:uFillTx/>
                <a:latin typeface="Calibri"/>
                <a:ea typeface="+mn-ea"/>
                <a:cs typeface="+mn-cs"/>
              </a:rPr>
              <a:t>KÚ – </a:t>
            </a:r>
            <a:r>
              <a:rPr lang="cs-CZ" sz="1800" b="1" kern="0" dirty="0">
                <a:solidFill>
                  <a:prstClr val="black"/>
                </a:solidFill>
                <a:latin typeface="Calibri"/>
              </a:rPr>
              <a:t>k povolení záměru </a:t>
            </a:r>
            <a:r>
              <a:rPr lang="cs-CZ" sz="1800" kern="0" dirty="0">
                <a:solidFill>
                  <a:prstClr val="black"/>
                </a:solidFill>
                <a:latin typeface="Calibri"/>
              </a:rPr>
              <a:t>pozemní komunikace kategorie dálnice nebo silnice I. třídy v zastavěném území obce a parkoviště s kapacitou nad 500 parkovacích stání </a:t>
            </a:r>
            <a:endParaRPr kumimoji="0" lang="cs-CZ" sz="1800" i="0" u="none" strike="noStrike" kern="0" cap="none" spc="0" normalizeH="0" baseline="0" noProof="0" dirty="0">
              <a:ln>
                <a:noFill/>
              </a:ln>
              <a:solidFill>
                <a:prstClr val="black"/>
              </a:solidFill>
              <a:effectLst/>
              <a:uLnTx/>
              <a:uFillTx/>
              <a:latin typeface="Calibri"/>
            </a:endParaRPr>
          </a:p>
        </p:txBody>
      </p:sp>
      <p:sp>
        <p:nvSpPr>
          <p:cNvPr id="60" name="Obdélník 59">
            <a:extLst>
              <a:ext uri="{FF2B5EF4-FFF2-40B4-BE49-F238E27FC236}">
                <a16:creationId xmlns:a16="http://schemas.microsoft.com/office/drawing/2014/main" id="{CDE59FE0-13FE-48E5-23B2-91982F3781B9}"/>
              </a:ext>
            </a:extLst>
          </p:cNvPr>
          <p:cNvSpPr/>
          <p:nvPr/>
        </p:nvSpPr>
        <p:spPr>
          <a:xfrm>
            <a:off x="3564180" y="2729980"/>
            <a:ext cx="2895600" cy="881426"/>
          </a:xfrm>
          <a:prstGeom prst="rect">
            <a:avLst/>
          </a:prstGeom>
          <a:solidFill>
            <a:schemeClr val="accent3">
              <a:lumMod val="40000"/>
              <a:lumOff val="60000"/>
            </a:schemeClr>
          </a:solidFill>
          <a:ln w="25400" cap="flat" cmpd="sng" algn="ctr">
            <a:solidFill>
              <a:srgbClr val="7030A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cs-CZ" sz="1800" b="0" i="0" u="none" strike="noStrike" kern="0" cap="none" spc="0" normalizeH="0" baseline="0" noProof="0" dirty="0">
                <a:ln>
                  <a:noFill/>
                </a:ln>
                <a:solidFill>
                  <a:prstClr val="black"/>
                </a:solidFill>
                <a:effectLst/>
                <a:uLnTx/>
                <a:uFillTx/>
                <a:latin typeface="Calibri"/>
                <a:ea typeface="+mn-ea"/>
                <a:cs typeface="+mn-cs"/>
              </a:rPr>
              <a:t>§ 40 odst. 2 ZOO =&gt; </a:t>
            </a:r>
            <a:r>
              <a:rPr kumimoji="0" lang="cs-CZ" sz="1800" b="1" i="0" u="none" strike="noStrike" kern="0" cap="none" spc="0" normalizeH="0" baseline="0" noProof="0" dirty="0">
                <a:ln>
                  <a:noFill/>
                </a:ln>
                <a:solidFill>
                  <a:prstClr val="black"/>
                </a:solidFill>
                <a:effectLst/>
                <a:uLnTx/>
                <a:uFillTx/>
                <a:latin typeface="Calibri"/>
                <a:ea typeface="+mn-ea"/>
                <a:cs typeface="+mn-cs"/>
              </a:rPr>
              <a:t>integrace</a:t>
            </a:r>
            <a:r>
              <a:rPr kumimoji="0" lang="cs-CZ" sz="1800" b="1" i="0" u="none" strike="noStrike" kern="0" cap="none" spc="0" normalizeH="0" noProof="0" dirty="0">
                <a:ln>
                  <a:noFill/>
                </a:ln>
                <a:solidFill>
                  <a:prstClr val="black"/>
                </a:solidFill>
                <a:effectLst/>
                <a:uLnTx/>
                <a:uFillTx/>
                <a:latin typeface="Calibri"/>
                <a:ea typeface="+mn-ea"/>
                <a:cs typeface="+mn-cs"/>
              </a:rPr>
              <a:t> do JES</a:t>
            </a:r>
            <a:endParaRPr kumimoji="0" lang="cs-CZ" sz="1800" b="0"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3343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500"/>
                                        <p:tgtEl>
                                          <p:spTgt spid="4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500"/>
                                        <p:tgtEl>
                                          <p:spTgt spid="40"/>
                                        </p:tgtEl>
                                      </p:cBhvr>
                                    </p:animEffect>
                                  </p:childTnLst>
                                </p:cTn>
                              </p:par>
                              <p:par>
                                <p:cTn id="27" presetID="10" presetClass="entr" presetSubtype="0" fill="hold" nodeType="with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fade">
                                      <p:cBhvr>
                                        <p:cTn id="29" dur="500"/>
                                        <p:tgtEl>
                                          <p:spTgt spid="4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500"/>
                                        <p:tgtEl>
                                          <p:spTgt spid="46"/>
                                        </p:tgtEl>
                                      </p:cBhvr>
                                    </p:animEffect>
                                  </p:childTnLst>
                                </p:cTn>
                              </p:par>
                              <p:par>
                                <p:cTn id="35" presetID="10" presetClass="entr" presetSubtype="0"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500"/>
                                        <p:tgtEl>
                                          <p:spTgt spid="4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fade">
                                      <p:cBhvr>
                                        <p:cTn id="40" dur="500"/>
                                        <p:tgtEl>
                                          <p:spTgt spid="4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fade">
                                      <p:cBhvr>
                                        <p:cTn id="43" dur="500"/>
                                        <p:tgtEl>
                                          <p:spTgt spid="4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fade">
                                      <p:cBhvr>
                                        <p:cTn id="46" dur="500"/>
                                        <p:tgtEl>
                                          <p:spTgt spid="4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fade">
                                      <p:cBhvr>
                                        <p:cTn id="51" dur="500"/>
                                        <p:tgtEl>
                                          <p:spTgt spid="53"/>
                                        </p:tgtEl>
                                      </p:cBhvr>
                                    </p:animEffect>
                                  </p:childTnLst>
                                </p:cTn>
                              </p:par>
                              <p:par>
                                <p:cTn id="52" presetID="10" presetClass="entr" presetSubtype="0" fill="hold" nodeType="with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500"/>
                                        <p:tgtEl>
                                          <p:spTgt spid="4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60"/>
                                        </p:tgtEl>
                                        <p:attrNameLst>
                                          <p:attrName>style.visibility</p:attrName>
                                        </p:attrNameLst>
                                      </p:cBhvr>
                                      <p:to>
                                        <p:strVal val="visible"/>
                                      </p:to>
                                    </p:set>
                                    <p:animEffect transition="in" filter="fade">
                                      <p:cBhvr>
                                        <p:cTn id="59"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41" grpId="0" animBg="1"/>
      <p:bldP spid="43" grpId="0" animBg="1"/>
      <p:bldP spid="45" grpId="0" animBg="1"/>
      <p:bldP spid="48" grpId="0" animBg="1"/>
      <p:bldP spid="51" grpId="0" animBg="1"/>
      <p:bldP spid="53" grpId="0" animBg="1"/>
      <p:bldP spid="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F15CCB92-39D6-4259-7B78-D1C0ADCFEA1F}"/>
              </a:ext>
            </a:extLst>
          </p:cNvPr>
          <p:cNvSpPr>
            <a:spLocks noGrp="1"/>
          </p:cNvSpPr>
          <p:nvPr>
            <p:ph type="sldNum" sz="quarter" idx="11"/>
          </p:nvPr>
        </p:nvSpPr>
        <p:spPr/>
        <p:txBody>
          <a:bodyPr/>
          <a:lstStyle/>
          <a:p>
            <a:fld id="{0970407D-EE58-4A0B-824B-1D3AE42DD9CF}" type="slidenum">
              <a:rPr lang="cs-CZ" altLang="cs-CZ" smtClean="0"/>
              <a:pPr/>
              <a:t>21</a:t>
            </a:fld>
            <a:endParaRPr lang="cs-CZ" altLang="cs-CZ" dirty="0"/>
          </a:p>
        </p:txBody>
      </p:sp>
      <p:sp>
        <p:nvSpPr>
          <p:cNvPr id="2" name="Zástupný symbol pro zápatí 1">
            <a:extLst>
              <a:ext uri="{FF2B5EF4-FFF2-40B4-BE49-F238E27FC236}">
                <a16:creationId xmlns:a16="http://schemas.microsoft.com/office/drawing/2014/main" id="{182B4DBC-51D4-9FB5-E63B-2CECA37BA02B}"/>
              </a:ext>
            </a:extLst>
          </p:cNvPr>
          <p:cNvSpPr>
            <a:spLocks noGrp="1"/>
          </p:cNvSpPr>
          <p:nvPr>
            <p:ph type="ftr" sz="quarter" idx="10"/>
          </p:nvPr>
        </p:nvSpPr>
        <p:spPr/>
        <p:txBody>
          <a:bodyPr/>
          <a:lstStyle/>
          <a:p>
            <a:r>
              <a:rPr lang="cs-CZ"/>
              <a:t>Ochrana ovzduší</a:t>
            </a:r>
            <a:endParaRPr lang="cs-CZ" dirty="0"/>
          </a:p>
        </p:txBody>
      </p:sp>
      <p:sp>
        <p:nvSpPr>
          <p:cNvPr id="31" name="Zástupný symbol pro obsah 2">
            <a:extLst>
              <a:ext uri="{FF2B5EF4-FFF2-40B4-BE49-F238E27FC236}">
                <a16:creationId xmlns:a16="http://schemas.microsoft.com/office/drawing/2014/main" id="{B95284E6-2754-C4FF-1C60-E721D849F0C0}"/>
              </a:ext>
            </a:extLst>
          </p:cNvPr>
          <p:cNvSpPr txBox="1">
            <a:spLocks/>
          </p:cNvSpPr>
          <p:nvPr/>
        </p:nvSpPr>
        <p:spPr>
          <a:xfrm>
            <a:off x="2159541" y="883929"/>
            <a:ext cx="8229600" cy="51212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cs-CZ" altLang="cs-CZ" sz="2500" b="0" i="1" u="none" strike="noStrike" kern="1200" cap="none" spc="0" normalizeH="0" baseline="0" noProof="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altLang="cs-CZ" sz="2800" b="0" i="1" u="none" strike="noStrike" kern="1200" cap="none" spc="0" normalizeH="0" baseline="0" noProof="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cs-CZ" sz="27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5" name="Zástupný symbol pro obsah 2">
            <a:extLst>
              <a:ext uri="{FF2B5EF4-FFF2-40B4-BE49-F238E27FC236}">
                <a16:creationId xmlns:a16="http://schemas.microsoft.com/office/drawing/2014/main" id="{92FEE2E7-88B9-11AC-D229-357203CC5E78}"/>
              </a:ext>
            </a:extLst>
          </p:cNvPr>
          <p:cNvSpPr txBox="1">
            <a:spLocks/>
          </p:cNvSpPr>
          <p:nvPr/>
        </p:nvSpPr>
        <p:spPr>
          <a:xfrm>
            <a:off x="1933173" y="789019"/>
            <a:ext cx="8229600" cy="51212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cs-CZ" altLang="cs-CZ" sz="2500" b="0" i="1" u="none" strike="noStrike" kern="1200" cap="none" spc="0" normalizeH="0" baseline="0" noProof="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altLang="cs-CZ" sz="2800" b="0" i="1" u="none" strike="noStrike" kern="1200" cap="none" spc="0" normalizeH="0" baseline="0" noProof="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cs-CZ" sz="27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6" name="Obdélník 5">
            <a:extLst>
              <a:ext uri="{FF2B5EF4-FFF2-40B4-BE49-F238E27FC236}">
                <a16:creationId xmlns:a16="http://schemas.microsoft.com/office/drawing/2014/main" id="{D2D0E7D9-6D51-5D88-97F4-685B136E8CB3}"/>
              </a:ext>
            </a:extLst>
          </p:cNvPr>
          <p:cNvSpPr/>
          <p:nvPr/>
        </p:nvSpPr>
        <p:spPr>
          <a:xfrm>
            <a:off x="2159541" y="818376"/>
            <a:ext cx="4680520" cy="672499"/>
          </a:xfrm>
          <a:prstGeom prst="rect">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cs-CZ" sz="2100" b="0" i="0" u="none" strike="noStrike" kern="0" cap="none" spc="0" normalizeH="0" baseline="0" noProof="0" dirty="0">
                <a:ln>
                  <a:noFill/>
                </a:ln>
                <a:solidFill>
                  <a:prstClr val="white"/>
                </a:solidFill>
                <a:effectLst/>
                <a:uLnTx/>
                <a:uFillTx/>
                <a:latin typeface="Calibri"/>
                <a:ea typeface="+mn-ea"/>
                <a:cs typeface="+mn-cs"/>
              </a:rPr>
              <a:t>Správní rozhodnutí</a:t>
            </a:r>
            <a:endParaRPr kumimoji="0" lang="cs-CZ" sz="2100" b="1" i="0" u="none" strike="noStrike" kern="0" cap="none" spc="0" normalizeH="0" baseline="0" noProof="0" dirty="0">
              <a:ln>
                <a:noFill/>
              </a:ln>
              <a:solidFill>
                <a:prstClr val="white"/>
              </a:solidFill>
              <a:effectLst/>
              <a:uLnTx/>
              <a:uFillTx/>
              <a:latin typeface="Calibri"/>
              <a:ea typeface="+mn-ea"/>
              <a:cs typeface="+mn-cs"/>
            </a:endParaRPr>
          </a:p>
        </p:txBody>
      </p:sp>
      <p:sp>
        <p:nvSpPr>
          <p:cNvPr id="7" name="AutoShape 50">
            <a:extLst>
              <a:ext uri="{FF2B5EF4-FFF2-40B4-BE49-F238E27FC236}">
                <a16:creationId xmlns:a16="http://schemas.microsoft.com/office/drawing/2014/main" id="{0010EFD6-DA7D-2C1B-AFC3-7AC3CF1DCD27}"/>
              </a:ext>
            </a:extLst>
          </p:cNvPr>
          <p:cNvSpPr>
            <a:spLocks noChangeShapeType="1"/>
          </p:cNvSpPr>
          <p:nvPr/>
        </p:nvSpPr>
        <p:spPr bwMode="auto">
          <a:xfrm>
            <a:off x="10300397" y="1431648"/>
            <a:ext cx="45719" cy="199735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cs-CZ" sz="1800" b="1">
              <a:solidFill>
                <a:prstClr val="black"/>
              </a:solidFill>
              <a:latin typeface="Calibri"/>
            </a:endParaRPr>
          </a:p>
        </p:txBody>
      </p:sp>
      <p:sp>
        <p:nvSpPr>
          <p:cNvPr id="9" name="Rectangle 44">
            <a:extLst>
              <a:ext uri="{FF2B5EF4-FFF2-40B4-BE49-F238E27FC236}">
                <a16:creationId xmlns:a16="http://schemas.microsoft.com/office/drawing/2014/main" id="{22C4997B-AA45-5B9F-9747-F4248CE17570}"/>
              </a:ext>
            </a:extLst>
          </p:cNvPr>
          <p:cNvSpPr>
            <a:spLocks noChangeArrowheads="1"/>
          </p:cNvSpPr>
          <p:nvPr/>
        </p:nvSpPr>
        <p:spPr bwMode="auto">
          <a:xfrm>
            <a:off x="9321342" y="3578290"/>
            <a:ext cx="1977774" cy="421711"/>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hangingPunct="0"/>
            <a:r>
              <a:rPr lang="cs-CZ" altLang="cs-CZ" sz="2000" b="1" dirty="0">
                <a:solidFill>
                  <a:prstClr val="black"/>
                </a:solidFill>
                <a:latin typeface="Calibri"/>
                <a:ea typeface="Calibri" panose="020F0502020204030204" pitchFamily="34" charset="0"/>
                <a:cs typeface="Times New Roman" panose="02020603050405020304" pitchFamily="18" charset="0"/>
              </a:rPr>
              <a:t>stavební řízení</a:t>
            </a:r>
            <a:endParaRPr lang="cs-CZ" altLang="cs-CZ" sz="2000" b="1" dirty="0">
              <a:solidFill>
                <a:prstClr val="black"/>
              </a:solidFill>
              <a:latin typeface="Calibri"/>
            </a:endParaRPr>
          </a:p>
        </p:txBody>
      </p:sp>
      <p:sp>
        <p:nvSpPr>
          <p:cNvPr id="11" name="Obdélník 10">
            <a:extLst>
              <a:ext uri="{FF2B5EF4-FFF2-40B4-BE49-F238E27FC236}">
                <a16:creationId xmlns:a16="http://schemas.microsoft.com/office/drawing/2014/main" id="{8A275527-E5AF-7777-1512-B15CDE3AE9C8}"/>
              </a:ext>
            </a:extLst>
          </p:cNvPr>
          <p:cNvSpPr/>
          <p:nvPr/>
        </p:nvSpPr>
        <p:spPr>
          <a:xfrm>
            <a:off x="2053117" y="2442157"/>
            <a:ext cx="4635949" cy="702582"/>
          </a:xfrm>
          <a:prstGeom prst="rect">
            <a:avLst/>
          </a:prstGeom>
          <a:gradFill>
            <a:gsLst>
              <a:gs pos="0">
                <a:srgbClr val="7030A0"/>
              </a:gs>
              <a:gs pos="100000">
                <a:srgbClr val="B8CCE4"/>
              </a:gs>
            </a:gsLst>
            <a:lin ang="5400000" scaled="1"/>
          </a:gradFill>
          <a:ln w="25400" cap="flat" cmpd="sng" algn="ctr">
            <a:solidFill>
              <a:srgbClr val="7030A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cs-CZ" sz="1800" b="0" i="0" u="none" strike="noStrike" kern="0" cap="none" spc="0" normalizeH="0" baseline="0" noProof="0" dirty="0">
                <a:ln>
                  <a:noFill/>
                </a:ln>
                <a:solidFill>
                  <a:prstClr val="black"/>
                </a:solidFill>
                <a:effectLst/>
                <a:uLnTx/>
                <a:uFillTx/>
                <a:latin typeface="Calibri"/>
                <a:ea typeface="+mn-ea"/>
                <a:cs typeface="+mn-cs"/>
              </a:rPr>
              <a:t>KÚ – </a:t>
            </a:r>
            <a:r>
              <a:rPr kumimoji="0" lang="cs-CZ" sz="1800" b="1" i="0" u="sng" strike="noStrike" kern="0" cap="none" spc="0" normalizeH="0" baseline="0" noProof="0" dirty="0">
                <a:ln>
                  <a:noFill/>
                </a:ln>
                <a:solidFill>
                  <a:prstClr val="black"/>
                </a:solidFill>
                <a:effectLst/>
                <a:uLnTx/>
                <a:uFillTx/>
                <a:latin typeface="Calibri"/>
                <a:ea typeface="+mn-ea"/>
                <a:cs typeface="+mn-cs"/>
              </a:rPr>
              <a:t>Povolení provozu</a:t>
            </a:r>
            <a:r>
              <a:rPr kumimoji="0" lang="cs-CZ" sz="1800" b="1" i="0" u="none" strike="noStrike" kern="0" cap="none" spc="0" normalizeH="0" baseline="0" noProof="0" dirty="0">
                <a:ln>
                  <a:noFill/>
                </a:ln>
                <a:solidFill>
                  <a:prstClr val="black"/>
                </a:solidFill>
                <a:effectLst/>
                <a:uLnTx/>
                <a:uFillTx/>
                <a:latin typeface="Calibri"/>
                <a:ea typeface="+mn-ea"/>
                <a:cs typeface="+mn-cs"/>
              </a:rPr>
              <a:t> stacionárního zdroje </a:t>
            </a:r>
            <a:r>
              <a:rPr kumimoji="0" lang="cs-CZ" sz="1800" b="0" i="0" u="none" strike="noStrike" kern="0" cap="none" spc="0" normalizeH="0" baseline="0" noProof="0" dirty="0">
                <a:ln>
                  <a:noFill/>
                </a:ln>
                <a:solidFill>
                  <a:prstClr val="black"/>
                </a:solidFill>
                <a:effectLst/>
                <a:uLnTx/>
                <a:uFillTx/>
                <a:latin typeface="Calibri"/>
                <a:ea typeface="+mn-ea"/>
                <a:cs typeface="+mn-cs"/>
              </a:rPr>
              <a:t>znečištění ovzduší uvedeného v příloze č. 2</a:t>
            </a:r>
          </a:p>
        </p:txBody>
      </p:sp>
      <p:sp>
        <p:nvSpPr>
          <p:cNvPr id="12" name="Obdélník 11">
            <a:extLst>
              <a:ext uri="{FF2B5EF4-FFF2-40B4-BE49-F238E27FC236}">
                <a16:creationId xmlns:a16="http://schemas.microsoft.com/office/drawing/2014/main" id="{54753D0B-22B4-227F-36F1-A587059F52D5}"/>
              </a:ext>
            </a:extLst>
          </p:cNvPr>
          <p:cNvSpPr/>
          <p:nvPr/>
        </p:nvSpPr>
        <p:spPr>
          <a:xfrm>
            <a:off x="2246856" y="1623355"/>
            <a:ext cx="4248472" cy="653603"/>
          </a:xfrm>
          <a:prstGeom prst="rect">
            <a:avLst/>
          </a:prstGeom>
          <a:solidFill>
            <a:srgbClr val="8064A2"/>
          </a:solidFill>
          <a:ln w="25400" cap="flat" cmpd="sng" algn="ctr">
            <a:solidFill>
              <a:srgbClr val="8064A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cs-CZ" sz="1800" b="0" i="0" u="none" strike="noStrike" kern="0" cap="none" spc="0" normalizeH="0" baseline="0" noProof="0" dirty="0">
                <a:ln>
                  <a:noFill/>
                </a:ln>
                <a:solidFill>
                  <a:prstClr val="white"/>
                </a:solidFill>
                <a:effectLst/>
                <a:uLnTx/>
                <a:uFillTx/>
                <a:latin typeface="Calibri"/>
                <a:ea typeface="+mn-ea"/>
                <a:cs typeface="+mn-cs"/>
              </a:rPr>
              <a:t>Zákon o ochraně ovzduší </a:t>
            </a:r>
            <a:r>
              <a:rPr kumimoji="0" lang="cs-CZ" sz="1800" b="0" i="1" u="none" strike="noStrike" kern="0" cap="none" spc="0" normalizeH="0" baseline="0" noProof="0" dirty="0">
                <a:ln>
                  <a:noFill/>
                </a:ln>
                <a:solidFill>
                  <a:prstClr val="white"/>
                </a:solidFill>
                <a:effectLst/>
                <a:uLnTx/>
                <a:uFillTx/>
                <a:latin typeface="Calibri"/>
                <a:ea typeface="+mn-ea"/>
                <a:cs typeface="+mn-cs"/>
              </a:rPr>
              <a:t>(zejm. § 11)</a:t>
            </a:r>
            <a:endParaRPr kumimoji="0" lang="cs-CZ" sz="1800" b="1" i="1" u="none" strike="noStrike" kern="0" cap="none" spc="0" normalizeH="0" baseline="0" noProof="0" dirty="0">
              <a:ln>
                <a:noFill/>
              </a:ln>
              <a:solidFill>
                <a:prstClr val="white"/>
              </a:solidFill>
              <a:effectLst/>
              <a:uLnTx/>
              <a:uFillTx/>
              <a:latin typeface="Calibri"/>
              <a:ea typeface="+mn-ea"/>
              <a:cs typeface="+mn-cs"/>
            </a:endParaRPr>
          </a:p>
        </p:txBody>
      </p:sp>
      <p:sp>
        <p:nvSpPr>
          <p:cNvPr id="13" name="Ovál 12">
            <a:extLst>
              <a:ext uri="{FF2B5EF4-FFF2-40B4-BE49-F238E27FC236}">
                <a16:creationId xmlns:a16="http://schemas.microsoft.com/office/drawing/2014/main" id="{A452D9FF-4D01-A50A-2029-FF9ED0754FAC}"/>
              </a:ext>
            </a:extLst>
          </p:cNvPr>
          <p:cNvSpPr/>
          <p:nvPr/>
        </p:nvSpPr>
        <p:spPr>
          <a:xfrm>
            <a:off x="6652173" y="5021491"/>
            <a:ext cx="3816424" cy="1124116"/>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cs-CZ" altLang="cs-CZ" sz="1800" b="1" i="0" u="none" strike="noStrike" kern="0" cap="none" spc="0" normalizeH="0" baseline="0" noProof="0" dirty="0">
                <a:ln>
                  <a:noFill/>
                </a:ln>
                <a:solidFill>
                  <a:prstClr val="white"/>
                </a:solidFill>
                <a:effectLst/>
                <a:uLnTx/>
                <a:uFillTx/>
                <a:latin typeface="Calibri"/>
                <a:ea typeface="+mn-ea"/>
                <a:cs typeface="Times New Roman" panose="02020603050405020304" pitchFamily="18" charset="0"/>
              </a:rPr>
              <a:t>nejpozději před kolaudačním rozhodnutím</a:t>
            </a:r>
            <a:endParaRPr kumimoji="0" lang="cs-CZ" altLang="cs-CZ" sz="1800" b="1" i="0" u="none" strike="noStrike" kern="0" cap="none" spc="0" normalizeH="0" baseline="0" noProof="0" dirty="0">
              <a:ln>
                <a:noFill/>
              </a:ln>
              <a:solidFill>
                <a:prstClr val="white"/>
              </a:solidFill>
              <a:effectLst/>
              <a:uLnTx/>
              <a:uFillTx/>
              <a:latin typeface="Calibri"/>
              <a:ea typeface="+mn-ea"/>
              <a:cs typeface="+mn-cs"/>
            </a:endParaRPr>
          </a:p>
        </p:txBody>
      </p:sp>
      <p:cxnSp>
        <p:nvCxnSpPr>
          <p:cNvPr id="14" name="Přímá spojnice se šipkou 13">
            <a:extLst>
              <a:ext uri="{FF2B5EF4-FFF2-40B4-BE49-F238E27FC236}">
                <a16:creationId xmlns:a16="http://schemas.microsoft.com/office/drawing/2014/main" id="{212F2B0C-8CBC-675C-3F94-BA07A2A30C63}"/>
              </a:ext>
            </a:extLst>
          </p:cNvPr>
          <p:cNvCxnSpPr/>
          <p:nvPr/>
        </p:nvCxnSpPr>
        <p:spPr>
          <a:xfrm>
            <a:off x="6832631" y="2928595"/>
            <a:ext cx="1053833" cy="1985288"/>
          </a:xfrm>
          <a:prstGeom prst="straightConnector1">
            <a:avLst/>
          </a:prstGeom>
          <a:noFill/>
          <a:ln w="19050" cap="flat" cmpd="sng" algn="ctr">
            <a:solidFill>
              <a:sysClr val="windowText" lastClr="000000">
                <a:shade val="95000"/>
                <a:satMod val="105000"/>
              </a:sysClr>
            </a:solidFill>
            <a:prstDash val="solid"/>
            <a:tailEnd type="triangle"/>
          </a:ln>
          <a:effectLst/>
        </p:spPr>
      </p:cxnSp>
      <p:cxnSp>
        <p:nvCxnSpPr>
          <p:cNvPr id="15" name="Přímá spojnice se šipkou 14">
            <a:extLst>
              <a:ext uri="{FF2B5EF4-FFF2-40B4-BE49-F238E27FC236}">
                <a16:creationId xmlns:a16="http://schemas.microsoft.com/office/drawing/2014/main" id="{1A43988C-7810-3A99-2410-C8104020EF5C}"/>
              </a:ext>
            </a:extLst>
          </p:cNvPr>
          <p:cNvCxnSpPr/>
          <p:nvPr/>
        </p:nvCxnSpPr>
        <p:spPr>
          <a:xfrm flipH="1">
            <a:off x="2287669" y="3255229"/>
            <a:ext cx="87313" cy="381275"/>
          </a:xfrm>
          <a:prstGeom prst="straightConnector1">
            <a:avLst/>
          </a:prstGeom>
          <a:noFill/>
          <a:ln w="9525" cap="flat" cmpd="sng" algn="ctr">
            <a:solidFill>
              <a:srgbClr val="4F81BD">
                <a:shade val="95000"/>
                <a:satMod val="105000"/>
              </a:srgbClr>
            </a:solidFill>
            <a:prstDash val="solid"/>
            <a:tailEnd type="triangle"/>
          </a:ln>
          <a:effectLst/>
        </p:spPr>
      </p:cxnSp>
      <p:cxnSp>
        <p:nvCxnSpPr>
          <p:cNvPr id="16" name="Přímá spojnice se šipkou 15">
            <a:extLst>
              <a:ext uri="{FF2B5EF4-FFF2-40B4-BE49-F238E27FC236}">
                <a16:creationId xmlns:a16="http://schemas.microsoft.com/office/drawing/2014/main" id="{3950135F-8B26-CE34-C00A-CB4EC1E17D61}"/>
              </a:ext>
            </a:extLst>
          </p:cNvPr>
          <p:cNvCxnSpPr>
            <a:cxnSpLocks/>
          </p:cNvCxnSpPr>
          <p:nvPr/>
        </p:nvCxnSpPr>
        <p:spPr>
          <a:xfrm flipH="1">
            <a:off x="9381967" y="4237242"/>
            <a:ext cx="887230" cy="775358"/>
          </a:xfrm>
          <a:prstGeom prst="straightConnector1">
            <a:avLst/>
          </a:prstGeom>
          <a:noFill/>
          <a:ln w="9525" cap="flat" cmpd="sng" algn="ctr">
            <a:solidFill>
              <a:srgbClr val="4F81BD">
                <a:shade val="95000"/>
                <a:satMod val="105000"/>
              </a:srgbClr>
            </a:solidFill>
            <a:prstDash val="solid"/>
            <a:tailEnd type="triangle"/>
          </a:ln>
          <a:effectLst/>
        </p:spPr>
      </p:cxnSp>
      <p:sp>
        <p:nvSpPr>
          <p:cNvPr id="17" name="Rectangle 33">
            <a:extLst>
              <a:ext uri="{FF2B5EF4-FFF2-40B4-BE49-F238E27FC236}">
                <a16:creationId xmlns:a16="http://schemas.microsoft.com/office/drawing/2014/main" id="{4223D424-618E-F6FF-05AC-DB8849FB1865}"/>
              </a:ext>
            </a:extLst>
          </p:cNvPr>
          <p:cNvSpPr>
            <a:spLocks noChangeArrowheads="1"/>
          </p:cNvSpPr>
          <p:nvPr/>
        </p:nvSpPr>
        <p:spPr bwMode="auto">
          <a:xfrm>
            <a:off x="9164083" y="480838"/>
            <a:ext cx="2348845" cy="786498"/>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hangingPunct="0"/>
            <a:r>
              <a:rPr lang="cs-CZ" altLang="cs-CZ" sz="2000" b="1" dirty="0">
                <a:solidFill>
                  <a:prstClr val="black"/>
                </a:solidFill>
                <a:latin typeface="Calibri"/>
                <a:ea typeface="Calibri" panose="020F0502020204030204" pitchFamily="34" charset="0"/>
                <a:cs typeface="Times New Roman" panose="02020603050405020304" pitchFamily="18" charset="0"/>
              </a:rPr>
              <a:t>nástroje územního plánování</a:t>
            </a:r>
            <a:endParaRPr lang="cs-CZ" altLang="cs-CZ" sz="2000" b="1" dirty="0">
              <a:solidFill>
                <a:prstClr val="black"/>
              </a:solidFill>
              <a:latin typeface="Calibri"/>
            </a:endParaRPr>
          </a:p>
        </p:txBody>
      </p:sp>
      <p:sp>
        <p:nvSpPr>
          <p:cNvPr id="18" name="Bublinový popisek ve tvaru obláčku 15">
            <a:extLst>
              <a:ext uri="{FF2B5EF4-FFF2-40B4-BE49-F238E27FC236}">
                <a16:creationId xmlns:a16="http://schemas.microsoft.com/office/drawing/2014/main" id="{8D47B453-47AC-D71A-2D80-A0EE710FA883}"/>
              </a:ext>
            </a:extLst>
          </p:cNvPr>
          <p:cNvSpPr/>
          <p:nvPr/>
        </p:nvSpPr>
        <p:spPr>
          <a:xfrm>
            <a:off x="4009513" y="3538424"/>
            <a:ext cx="2734604" cy="1536454"/>
          </a:xfrm>
          <a:prstGeom prst="cloudCallout">
            <a:avLst>
              <a:gd name="adj1" fmla="val -76225"/>
              <a:gd name="adj2" fmla="val -37607"/>
            </a:avLst>
          </a:prstGeom>
          <a:solidFill>
            <a:srgbClr val="7030A0"/>
          </a:solidFill>
          <a:ln w="25400" cap="flat" cmpd="sng" algn="ctr">
            <a:solidFill>
              <a:srgbClr val="7030A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cs-CZ" sz="1500" b="0" i="0" u="none" strike="noStrike" kern="0" cap="none" spc="0" normalizeH="0" baseline="0" noProof="0" dirty="0">
                <a:ln>
                  <a:noFill/>
                </a:ln>
                <a:solidFill>
                  <a:prstClr val="white"/>
                </a:solidFill>
                <a:effectLst/>
                <a:uLnTx/>
                <a:uFillTx/>
                <a:latin typeface="Calibri"/>
                <a:ea typeface="+mn-ea"/>
                <a:cs typeface="+mn-cs"/>
              </a:rPr>
              <a:t>součást v některých případech – srov. přílohu č. 2: viz „piškvorky“</a:t>
            </a:r>
          </a:p>
        </p:txBody>
      </p:sp>
      <p:sp>
        <p:nvSpPr>
          <p:cNvPr id="19" name="Obdélník 18">
            <a:extLst>
              <a:ext uri="{FF2B5EF4-FFF2-40B4-BE49-F238E27FC236}">
                <a16:creationId xmlns:a16="http://schemas.microsoft.com/office/drawing/2014/main" id="{ECC71881-D8CC-159B-B21B-E18F71D26D93}"/>
              </a:ext>
            </a:extLst>
          </p:cNvPr>
          <p:cNvSpPr/>
          <p:nvPr/>
        </p:nvSpPr>
        <p:spPr>
          <a:xfrm>
            <a:off x="1733204" y="3840921"/>
            <a:ext cx="1424721" cy="881426"/>
          </a:xfrm>
          <a:prstGeom prst="rect">
            <a:avLst/>
          </a:prstGeom>
          <a:gradFill>
            <a:gsLst>
              <a:gs pos="0">
                <a:srgbClr val="7030A0"/>
              </a:gs>
              <a:gs pos="100000">
                <a:srgbClr val="B8CCE4"/>
              </a:gs>
            </a:gsLst>
            <a:lin ang="5400000" scaled="1"/>
          </a:gradFill>
          <a:ln w="25400" cap="flat" cmpd="sng" algn="ctr">
            <a:solidFill>
              <a:srgbClr val="7030A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cs-CZ" sz="1800" b="0" i="0" u="none" strike="noStrike" kern="0" cap="none" spc="0" normalizeH="0" baseline="0" noProof="0" dirty="0">
                <a:ln>
                  <a:noFill/>
                </a:ln>
                <a:solidFill>
                  <a:prstClr val="black"/>
                </a:solidFill>
                <a:effectLst/>
                <a:uLnTx/>
                <a:uFillTx/>
                <a:latin typeface="Calibri"/>
                <a:ea typeface="+mn-ea"/>
                <a:cs typeface="+mn-cs"/>
              </a:rPr>
              <a:t>provozní řád</a:t>
            </a:r>
          </a:p>
        </p:txBody>
      </p:sp>
      <p:sp>
        <p:nvSpPr>
          <p:cNvPr id="20" name="Obdélník 19">
            <a:extLst>
              <a:ext uri="{FF2B5EF4-FFF2-40B4-BE49-F238E27FC236}">
                <a16:creationId xmlns:a16="http://schemas.microsoft.com/office/drawing/2014/main" id="{CDA087C4-7170-C7A2-5F4E-D6689D48F7A1}"/>
              </a:ext>
            </a:extLst>
          </p:cNvPr>
          <p:cNvSpPr/>
          <p:nvPr/>
        </p:nvSpPr>
        <p:spPr>
          <a:xfrm>
            <a:off x="1785717" y="5066036"/>
            <a:ext cx="2895600" cy="881426"/>
          </a:xfrm>
          <a:prstGeom prst="rect">
            <a:avLst/>
          </a:prstGeom>
          <a:solidFill>
            <a:srgbClr val="8064A2">
              <a:lumMod val="20000"/>
              <a:lumOff val="80000"/>
            </a:srgbClr>
          </a:solidFill>
          <a:ln w="25400" cap="flat" cmpd="sng" algn="ctr">
            <a:solidFill>
              <a:srgbClr val="7030A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cs-CZ" sz="1800" b="0" i="0" u="none" strike="noStrike" kern="0" cap="none" spc="0" normalizeH="0" baseline="0" noProof="0" dirty="0">
                <a:ln>
                  <a:noFill/>
                </a:ln>
                <a:solidFill>
                  <a:prstClr val="black"/>
                </a:solidFill>
                <a:effectLst/>
                <a:uLnTx/>
                <a:uFillTx/>
                <a:latin typeface="Calibri"/>
                <a:ea typeface="+mn-ea"/>
                <a:cs typeface="+mn-cs"/>
              </a:rPr>
              <a:t>§ 40 odst. 3 ZOO =&gt; </a:t>
            </a:r>
            <a:r>
              <a:rPr kumimoji="0" lang="cs-CZ" sz="1800" b="1" i="0" u="none" strike="noStrike" kern="0" cap="none" spc="0" normalizeH="0" baseline="0" noProof="0" dirty="0">
                <a:ln>
                  <a:noFill/>
                </a:ln>
                <a:solidFill>
                  <a:prstClr val="black"/>
                </a:solidFill>
                <a:effectLst/>
                <a:uLnTx/>
                <a:uFillTx/>
                <a:latin typeface="Calibri"/>
                <a:ea typeface="+mn-ea"/>
                <a:cs typeface="+mn-cs"/>
              </a:rPr>
              <a:t>integrace</a:t>
            </a:r>
            <a:r>
              <a:rPr kumimoji="0" lang="cs-CZ" sz="1800" b="1" i="0" u="none" strike="noStrike" kern="0" cap="none" spc="0" normalizeH="0" noProof="0" dirty="0">
                <a:ln>
                  <a:noFill/>
                </a:ln>
                <a:solidFill>
                  <a:prstClr val="black"/>
                </a:solidFill>
                <a:effectLst/>
                <a:uLnTx/>
                <a:uFillTx/>
                <a:latin typeface="Calibri"/>
                <a:ea typeface="+mn-ea"/>
                <a:cs typeface="+mn-cs"/>
              </a:rPr>
              <a:t> do IPPC</a:t>
            </a:r>
            <a:endParaRPr kumimoji="0" lang="cs-CZ"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21" name="Nadpis 3">
            <a:extLst>
              <a:ext uri="{FF2B5EF4-FFF2-40B4-BE49-F238E27FC236}">
                <a16:creationId xmlns:a16="http://schemas.microsoft.com/office/drawing/2014/main" id="{89FAF3A0-6EAF-DED5-16E4-2A8C1373F10F}"/>
              </a:ext>
            </a:extLst>
          </p:cNvPr>
          <p:cNvSpPr txBox="1">
            <a:spLocks/>
          </p:cNvSpPr>
          <p:nvPr/>
        </p:nvSpPr>
        <p:spPr>
          <a:xfrm>
            <a:off x="720000" y="255050"/>
            <a:ext cx="10753200" cy="451576"/>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cs-CZ" sz="3300" kern="0" dirty="0"/>
              <a:t>Administrativní nástroje</a:t>
            </a:r>
          </a:p>
        </p:txBody>
      </p:sp>
    </p:spTree>
    <p:extLst>
      <p:ext uri="{BB962C8B-B14F-4D97-AF65-F5344CB8AC3E}">
        <p14:creationId xmlns:p14="http://schemas.microsoft.com/office/powerpoint/2010/main" val="185964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1" grpId="0" animBg="1"/>
      <p:bldP spid="12" grpId="0" animBg="1"/>
      <p:bldP spid="13" grpId="0" animBg="1"/>
      <p:bldP spid="17" grpId="0" animBg="1"/>
      <p:bldP spid="18" grpId="0" animBg="1"/>
      <p:bldP spid="19" grpId="0" animBg="1"/>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395CA4C-02CB-CEAA-6B69-CA108959900E}"/>
              </a:ext>
            </a:extLst>
          </p:cNvPr>
          <p:cNvSpPr>
            <a:spLocks noGrp="1"/>
          </p:cNvSpPr>
          <p:nvPr>
            <p:ph type="ftr" sz="quarter" idx="10"/>
          </p:nvPr>
        </p:nvSpPr>
        <p:spPr/>
        <p:txBody>
          <a:bodyPr/>
          <a:lstStyle/>
          <a:p>
            <a:r>
              <a:rPr lang="cs-CZ"/>
              <a:t>Ochrana ovzduší</a:t>
            </a:r>
            <a:endParaRPr lang="cs-CZ" dirty="0"/>
          </a:p>
        </p:txBody>
      </p:sp>
      <p:sp>
        <p:nvSpPr>
          <p:cNvPr id="3" name="Zástupný symbol pro číslo snímku 2">
            <a:extLst>
              <a:ext uri="{FF2B5EF4-FFF2-40B4-BE49-F238E27FC236}">
                <a16:creationId xmlns:a16="http://schemas.microsoft.com/office/drawing/2014/main" id="{F15CCB92-39D6-4259-7B78-D1C0ADCFEA1F}"/>
              </a:ext>
            </a:extLst>
          </p:cNvPr>
          <p:cNvSpPr>
            <a:spLocks noGrp="1"/>
          </p:cNvSpPr>
          <p:nvPr>
            <p:ph type="sldNum" sz="quarter" idx="11"/>
          </p:nvPr>
        </p:nvSpPr>
        <p:spPr/>
        <p:txBody>
          <a:bodyPr/>
          <a:lstStyle/>
          <a:p>
            <a:fld id="{0970407D-EE58-4A0B-824B-1D3AE42DD9CF}" type="slidenum">
              <a:rPr lang="cs-CZ" altLang="cs-CZ" smtClean="0"/>
              <a:pPr/>
              <a:t>22</a:t>
            </a:fld>
            <a:endParaRPr lang="cs-CZ" altLang="cs-CZ" dirty="0"/>
          </a:p>
        </p:txBody>
      </p:sp>
      <p:sp>
        <p:nvSpPr>
          <p:cNvPr id="6" name="AutoShape 2" descr="Hardcore Brn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Nadpis 3">
            <a:extLst>
              <a:ext uri="{FF2B5EF4-FFF2-40B4-BE49-F238E27FC236}">
                <a16:creationId xmlns:a16="http://schemas.microsoft.com/office/drawing/2014/main" id="{89FAF3A0-6EAF-DED5-16E4-2A8C1373F10F}"/>
              </a:ext>
            </a:extLst>
          </p:cNvPr>
          <p:cNvSpPr txBox="1">
            <a:spLocks/>
          </p:cNvSpPr>
          <p:nvPr/>
        </p:nvSpPr>
        <p:spPr>
          <a:xfrm>
            <a:off x="720000" y="255050"/>
            <a:ext cx="10753200" cy="451576"/>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cs-CZ" sz="3300" kern="0" dirty="0"/>
              <a:t>Administrativní nástroje</a:t>
            </a:r>
          </a:p>
        </p:txBody>
      </p:sp>
      <p:sp>
        <p:nvSpPr>
          <p:cNvPr id="10" name="Zástupný symbol pro obsah 2"/>
          <p:cNvSpPr>
            <a:spLocks noGrp="1"/>
          </p:cNvSpPr>
          <p:nvPr>
            <p:ph idx="1"/>
          </p:nvPr>
        </p:nvSpPr>
        <p:spPr>
          <a:xfrm>
            <a:off x="540000" y="1037009"/>
            <a:ext cx="11075980" cy="5442991"/>
          </a:xfrm>
        </p:spPr>
        <p:txBody>
          <a:bodyPr>
            <a:normAutofit fontScale="77500" lnSpcReduction="20000"/>
          </a:bodyPr>
          <a:lstStyle/>
          <a:p>
            <a:pPr>
              <a:lnSpc>
                <a:spcPct val="120000"/>
              </a:lnSpc>
            </a:pPr>
            <a:r>
              <a:rPr lang="cs-CZ" dirty="0"/>
              <a:t>K administrativním nástrojům důsledně nastudovat § 11 až 13 ZOO, a to i s </a:t>
            </a:r>
            <a:r>
              <a:rPr lang="cs-CZ" dirty="0" err="1"/>
              <a:t>provazbou</a:t>
            </a:r>
            <a:r>
              <a:rPr lang="cs-CZ" dirty="0"/>
              <a:t> na koncepční nástroje (viz § 12 odst. 1 ZOO) a vždy pracovat s přílohami k ZOO!</a:t>
            </a:r>
          </a:p>
          <a:p>
            <a:pPr>
              <a:lnSpc>
                <a:spcPct val="120000"/>
              </a:lnSpc>
            </a:pPr>
            <a:r>
              <a:rPr lang="cs-CZ" dirty="0"/>
              <a:t>Pozor též na nutnost v některých případech předložit </a:t>
            </a:r>
            <a:r>
              <a:rPr lang="cs-CZ" b="1" dirty="0"/>
              <a:t>odborný posudek</a:t>
            </a:r>
            <a:r>
              <a:rPr lang="cs-CZ" dirty="0"/>
              <a:t>: § 11 odst. 7 ZOO!</a:t>
            </a:r>
          </a:p>
          <a:p>
            <a:pPr>
              <a:lnSpc>
                <a:spcPct val="120000"/>
              </a:lnSpc>
            </a:pPr>
            <a:r>
              <a:rPr lang="cs-CZ" b="1" dirty="0"/>
              <a:t>Povolení provozu obsahuje závazné podmínky! </a:t>
            </a:r>
            <a:r>
              <a:rPr lang="cs-CZ" dirty="0"/>
              <a:t>(viz § 12 odst. 4 ZOO)</a:t>
            </a:r>
            <a:endParaRPr lang="cs-CZ" b="1" dirty="0"/>
          </a:p>
          <a:p>
            <a:pPr>
              <a:lnSpc>
                <a:spcPct val="120000"/>
              </a:lnSpc>
            </a:pPr>
            <a:r>
              <a:rPr lang="cs-CZ" dirty="0"/>
              <a:t>Pozor na přílohu č. 7 ZOO: Obsahové náležitosti žádosti o povolení provozu. </a:t>
            </a:r>
          </a:p>
          <a:p>
            <a:pPr>
              <a:lnSpc>
                <a:spcPct val="120000"/>
              </a:lnSpc>
            </a:pPr>
            <a:r>
              <a:rPr lang="cs-CZ" dirty="0"/>
              <a:t>Povolení provozu může krajský úřad vydat na dobu časově omezenou, přičemž vychází z obvyklé doby životnosti stacionárního zdroje. Má-li být ve stacionárním zdroji tepelně zpracován odpad, lze povolení provozu vydat </a:t>
            </a:r>
            <a:r>
              <a:rPr lang="cs-CZ" b="1" dirty="0"/>
              <a:t>nejdéle na dobu 25 let</a:t>
            </a:r>
            <a:r>
              <a:rPr lang="cs-CZ" dirty="0"/>
              <a:t>! Vydané povolení se zruší, pokud není využíváno bez vážného důvodu po dobu delší než 8 let.</a:t>
            </a:r>
          </a:p>
          <a:p>
            <a:pPr marL="0" indent="0">
              <a:lnSpc>
                <a:spcPct val="120000"/>
              </a:lnSpc>
              <a:buNone/>
            </a:pPr>
            <a:endParaRPr lang="cs-CZ" dirty="0"/>
          </a:p>
          <a:p>
            <a:pPr>
              <a:lnSpc>
                <a:spcPct val="120000"/>
              </a:lnSpc>
            </a:pPr>
            <a:r>
              <a:rPr lang="cs-CZ" dirty="0"/>
              <a:t>§ 40 odst. 4 ZOO: Práva a povinnosti vyplývající z rozhodnutí vydaných podle tohoto zákona provozovateli </a:t>
            </a:r>
            <a:r>
              <a:rPr lang="cs-CZ" b="1" dirty="0"/>
              <a:t>přecházejí</a:t>
            </a:r>
            <a:r>
              <a:rPr lang="cs-CZ" dirty="0"/>
              <a:t> na právní nástupce provozovatele.</a:t>
            </a:r>
          </a:p>
          <a:p>
            <a:pPr marL="0" indent="0">
              <a:buNone/>
            </a:pPr>
            <a:endParaRPr lang="cs-CZ" dirty="0"/>
          </a:p>
          <a:p>
            <a:endParaRPr lang="cs-CZ" dirty="0"/>
          </a:p>
          <a:p>
            <a:endParaRPr lang="cs-CZ" dirty="0"/>
          </a:p>
        </p:txBody>
      </p:sp>
    </p:spTree>
    <p:extLst>
      <p:ext uri="{BB962C8B-B14F-4D97-AF65-F5344CB8AC3E}">
        <p14:creationId xmlns:p14="http://schemas.microsoft.com/office/powerpoint/2010/main" val="3778316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fade">
                                      <p:cBhvr>
                                        <p:cTn id="17" dur="500"/>
                                        <p:tgtEl>
                                          <p:spTgt spid="10">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0">
                                            <p:txEl>
                                              <p:pRg st="2" end="2"/>
                                            </p:txEl>
                                          </p:spTgt>
                                        </p:tgtEl>
                                        <p:attrNameLst>
                                          <p:attrName>style.visibility</p:attrName>
                                        </p:attrNameLst>
                                      </p:cBhvr>
                                      <p:to>
                                        <p:strVal val="visible"/>
                                      </p:to>
                                    </p:set>
                                    <p:animEffect transition="in" filter="fade">
                                      <p:cBhvr>
                                        <p:cTn id="20" dur="500"/>
                                        <p:tgtEl>
                                          <p:spTgt spid="10">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
                                            <p:txEl>
                                              <p:pRg st="6" end="6"/>
                                            </p:txEl>
                                          </p:spTgt>
                                        </p:tgtEl>
                                        <p:attrNameLst>
                                          <p:attrName>style.visibility</p:attrName>
                                        </p:attrNameLst>
                                      </p:cBhvr>
                                      <p:to>
                                        <p:strVal val="visible"/>
                                      </p:to>
                                    </p:set>
                                    <p:animEffect transition="in" filter="fade">
                                      <p:cBhvr>
                                        <p:cTn id="28"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sz="quarter" idx="13"/>
          </p:nvPr>
        </p:nvSpPr>
        <p:spPr>
          <a:xfrm>
            <a:off x="1053212" y="2177512"/>
            <a:ext cx="3030591" cy="2851688"/>
          </a:xfrm>
        </p:spPr>
        <p:txBody>
          <a:bodyPr/>
          <a:lstStyle/>
          <a:p>
            <a:pPr algn="ctr">
              <a:lnSpc>
                <a:spcPct val="100000"/>
              </a:lnSpc>
            </a:pPr>
            <a:r>
              <a:rPr lang="cs-CZ" sz="4000" b="1" dirty="0"/>
              <a:t>Povinnosti subjektů</a:t>
            </a:r>
          </a:p>
          <a:p>
            <a:endParaRPr lang="cs-CZ" dirty="0"/>
          </a:p>
        </p:txBody>
      </p:sp>
      <p:pic>
        <p:nvPicPr>
          <p:cNvPr id="4" name="Obrázek 3" descr="Obsah obrázku text, noviny, bílé zboží&#10;&#10;Popis byl vytvořen automaticky">
            <a:extLst>
              <a:ext uri="{FF2B5EF4-FFF2-40B4-BE49-F238E27FC236}">
                <a16:creationId xmlns:a16="http://schemas.microsoft.com/office/drawing/2014/main" id="{BA7D46A8-6E66-AE6B-5A2A-B71FE3303C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0798" y="-106065"/>
            <a:ext cx="5423697" cy="7418843"/>
          </a:xfrm>
          <a:prstGeom prst="rect">
            <a:avLst/>
          </a:prstGeom>
        </p:spPr>
      </p:pic>
    </p:spTree>
    <p:extLst>
      <p:ext uri="{BB962C8B-B14F-4D97-AF65-F5344CB8AC3E}">
        <p14:creationId xmlns:p14="http://schemas.microsoft.com/office/powerpoint/2010/main" val="30460454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395CA4C-02CB-CEAA-6B69-CA108959900E}"/>
              </a:ext>
            </a:extLst>
          </p:cNvPr>
          <p:cNvSpPr>
            <a:spLocks noGrp="1"/>
          </p:cNvSpPr>
          <p:nvPr>
            <p:ph type="ftr" sz="quarter" idx="10"/>
          </p:nvPr>
        </p:nvSpPr>
        <p:spPr/>
        <p:txBody>
          <a:bodyPr/>
          <a:lstStyle/>
          <a:p>
            <a:r>
              <a:rPr lang="cs-CZ"/>
              <a:t>Ochrana ovzduší</a:t>
            </a:r>
            <a:endParaRPr lang="cs-CZ" dirty="0"/>
          </a:p>
        </p:txBody>
      </p:sp>
      <p:sp>
        <p:nvSpPr>
          <p:cNvPr id="3" name="Zástupný symbol pro číslo snímku 2">
            <a:extLst>
              <a:ext uri="{FF2B5EF4-FFF2-40B4-BE49-F238E27FC236}">
                <a16:creationId xmlns:a16="http://schemas.microsoft.com/office/drawing/2014/main" id="{F15CCB92-39D6-4259-7B78-D1C0ADCFEA1F}"/>
              </a:ext>
            </a:extLst>
          </p:cNvPr>
          <p:cNvSpPr>
            <a:spLocks noGrp="1"/>
          </p:cNvSpPr>
          <p:nvPr>
            <p:ph type="sldNum" sz="quarter" idx="11"/>
          </p:nvPr>
        </p:nvSpPr>
        <p:spPr/>
        <p:txBody>
          <a:bodyPr/>
          <a:lstStyle/>
          <a:p>
            <a:fld id="{0970407D-EE58-4A0B-824B-1D3AE42DD9CF}" type="slidenum">
              <a:rPr lang="cs-CZ" altLang="cs-CZ" smtClean="0"/>
              <a:pPr/>
              <a:t>24</a:t>
            </a:fld>
            <a:endParaRPr lang="cs-CZ" altLang="cs-CZ" dirty="0"/>
          </a:p>
        </p:txBody>
      </p:sp>
      <p:sp>
        <p:nvSpPr>
          <p:cNvPr id="6" name="AutoShape 2" descr="Hardcore Brn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Nadpis 3">
            <a:extLst>
              <a:ext uri="{FF2B5EF4-FFF2-40B4-BE49-F238E27FC236}">
                <a16:creationId xmlns:a16="http://schemas.microsoft.com/office/drawing/2014/main" id="{89FAF3A0-6EAF-DED5-16E4-2A8C1373F10F}"/>
              </a:ext>
            </a:extLst>
          </p:cNvPr>
          <p:cNvSpPr txBox="1">
            <a:spLocks/>
          </p:cNvSpPr>
          <p:nvPr/>
        </p:nvSpPr>
        <p:spPr>
          <a:xfrm>
            <a:off x="720000" y="255050"/>
            <a:ext cx="10753200" cy="451576"/>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cs-CZ" sz="3300" kern="0" dirty="0"/>
              <a:t>Povinnosti subjektů</a:t>
            </a:r>
          </a:p>
        </p:txBody>
      </p:sp>
      <p:sp>
        <p:nvSpPr>
          <p:cNvPr id="9" name="Zástupný symbol pro obsah 2"/>
          <p:cNvSpPr>
            <a:spLocks noGrp="1"/>
          </p:cNvSpPr>
          <p:nvPr>
            <p:ph idx="1"/>
          </p:nvPr>
        </p:nvSpPr>
        <p:spPr>
          <a:xfrm>
            <a:off x="561950" y="970057"/>
            <a:ext cx="10911250" cy="5442991"/>
          </a:xfrm>
        </p:spPr>
        <p:txBody>
          <a:bodyPr>
            <a:normAutofit/>
          </a:bodyPr>
          <a:lstStyle/>
          <a:p>
            <a:pPr>
              <a:lnSpc>
                <a:spcPct val="100000"/>
              </a:lnSpc>
            </a:pPr>
            <a:r>
              <a:rPr lang="cs-CZ" sz="2700" b="1" dirty="0"/>
              <a:t>Obecné povinnosti: § 16 ZOO</a:t>
            </a:r>
          </a:p>
          <a:p>
            <a:pPr>
              <a:lnSpc>
                <a:spcPct val="100000"/>
              </a:lnSpc>
            </a:pPr>
            <a:r>
              <a:rPr lang="cs-CZ" sz="2700" b="1" dirty="0"/>
              <a:t>Povinnosti provozovatele stacionárního zdroje: § 17 ZOO</a:t>
            </a:r>
          </a:p>
          <a:p>
            <a:pPr lvl="1"/>
            <a:r>
              <a:rPr lang="cs-CZ" dirty="0"/>
              <a:t>obecné: odst. 1</a:t>
            </a:r>
          </a:p>
          <a:p>
            <a:pPr lvl="1"/>
            <a:r>
              <a:rPr lang="cs-CZ" dirty="0"/>
              <a:t>specifické pro provozovatele stacionárního zdroje uvedeného v příloze č. 2: odst. </a:t>
            </a:r>
            <a:r>
              <a:rPr lang="cs-CZ" dirty="0" smtClean="0"/>
              <a:t>3</a:t>
            </a:r>
          </a:p>
          <a:p>
            <a:pPr lvl="1"/>
            <a:r>
              <a:rPr lang="cs-CZ" dirty="0" smtClean="0"/>
              <a:t>pozor </a:t>
            </a:r>
            <a:r>
              <a:rPr lang="cs-CZ" dirty="0"/>
              <a:t>na </a:t>
            </a:r>
            <a:r>
              <a:rPr lang="cs-CZ" dirty="0" smtClean="0"/>
              <a:t>odst. </a:t>
            </a:r>
            <a:r>
              <a:rPr lang="cs-CZ" dirty="0"/>
              <a:t>5: </a:t>
            </a:r>
            <a:r>
              <a:rPr lang="cs-CZ" i="1" dirty="0" smtClean="0"/>
              <a:t>„Ve </a:t>
            </a:r>
            <a:r>
              <a:rPr lang="cs-CZ" i="1" dirty="0"/>
              <a:t>spalovacím stacionárním zdroji o jmenovitém tepelném příkonu 300 kW a nižším je zakázáno spalovat hnědé uhlí energetické, lignit, uhelné kaly a </a:t>
            </a:r>
            <a:r>
              <a:rPr lang="cs-CZ" i="1" dirty="0" smtClean="0"/>
              <a:t>proplástky…“ </a:t>
            </a:r>
            <a:endParaRPr lang="cs-CZ" i="1" dirty="0"/>
          </a:p>
          <a:p>
            <a:pPr marL="457200" lvl="1" indent="0">
              <a:buNone/>
            </a:pPr>
            <a:endParaRPr lang="cs-CZ" sz="1600" dirty="0"/>
          </a:p>
          <a:p>
            <a:pPr>
              <a:lnSpc>
                <a:spcPct val="100000"/>
              </a:lnSpc>
            </a:pPr>
            <a:r>
              <a:rPr lang="cs-CZ" sz="2300" dirty="0"/>
              <a:t>Povinnosti osob nakládajících s vybranými výrobky pro opravy nátěru silničních vozidel, barvami a laky: § 18 ZOO</a:t>
            </a:r>
          </a:p>
          <a:p>
            <a:pPr>
              <a:lnSpc>
                <a:spcPct val="100000"/>
              </a:lnSpc>
            </a:pPr>
            <a:r>
              <a:rPr lang="cs-CZ" sz="2300" dirty="0"/>
              <a:t>Povinnost zajistit minimální množství pokročilých biopaliv za kalendářní rok: § 19f ZOO</a:t>
            </a:r>
          </a:p>
          <a:p>
            <a:pPr>
              <a:lnSpc>
                <a:spcPct val="100000"/>
              </a:lnSpc>
            </a:pPr>
            <a:r>
              <a:rPr lang="cs-CZ" sz="2300" dirty="0"/>
              <a:t>Povinnost zajistit minimální množství energie z obnovitelného zdroje za kalendářní rok: § 19g ZOO</a:t>
            </a:r>
          </a:p>
          <a:p>
            <a:pPr>
              <a:lnSpc>
                <a:spcPct val="100000"/>
              </a:lnSpc>
            </a:pPr>
            <a:r>
              <a:rPr lang="cs-CZ" sz="2300" dirty="0"/>
              <a:t>Povinnost snižování emisí skleníkových plynů z motorového benzinu nebo motorové nafty za kalendářní rok: § 20 – 21 ZOO</a:t>
            </a:r>
          </a:p>
          <a:p>
            <a:endParaRPr lang="cs-CZ" dirty="0"/>
          </a:p>
        </p:txBody>
      </p:sp>
    </p:spTree>
    <p:extLst>
      <p:ext uri="{BB962C8B-B14F-4D97-AF65-F5344CB8AC3E}">
        <p14:creationId xmlns:p14="http://schemas.microsoft.com/office/powerpoint/2010/main" val="337424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500"/>
                                        <p:tgtEl>
                                          <p:spTgt spid="9">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fade">
                                      <p:cBhvr>
                                        <p:cTn id="16" dur="500"/>
                                        <p:tgtEl>
                                          <p:spTgt spid="9">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Effect transition="in" filter="fade">
                                      <p:cBhvr>
                                        <p:cTn id="19" dur="500"/>
                                        <p:tgtEl>
                                          <p:spTgt spid="9">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xEl>
                                              <p:pRg st="6" end="6"/>
                                            </p:txEl>
                                          </p:spTgt>
                                        </p:tgtEl>
                                        <p:attrNameLst>
                                          <p:attrName>style.visibility</p:attrName>
                                        </p:attrNameLst>
                                      </p:cBhvr>
                                      <p:to>
                                        <p:strVal val="visible"/>
                                      </p:to>
                                    </p:set>
                                    <p:animEffect transition="in" filter="fade">
                                      <p:cBhvr>
                                        <p:cTn id="24" dur="500"/>
                                        <p:tgtEl>
                                          <p:spTgt spid="9">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animEffect transition="in" filter="fade">
                                      <p:cBhvr>
                                        <p:cTn id="27" dur="500"/>
                                        <p:tgtEl>
                                          <p:spTgt spid="9">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9">
                                            <p:txEl>
                                              <p:pRg st="8" end="8"/>
                                            </p:txEl>
                                          </p:spTgt>
                                        </p:tgtEl>
                                        <p:attrNameLst>
                                          <p:attrName>style.visibility</p:attrName>
                                        </p:attrNameLst>
                                      </p:cBhvr>
                                      <p:to>
                                        <p:strVal val="visible"/>
                                      </p:to>
                                    </p:set>
                                    <p:animEffect transition="in" filter="fade">
                                      <p:cBhvr>
                                        <p:cTn id="30" dur="500"/>
                                        <p:tgtEl>
                                          <p:spTgt spid="9">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9">
                                            <p:txEl>
                                              <p:pRg st="9" end="9"/>
                                            </p:txEl>
                                          </p:spTgt>
                                        </p:tgtEl>
                                        <p:attrNameLst>
                                          <p:attrName>style.visibility</p:attrName>
                                        </p:attrNameLst>
                                      </p:cBhvr>
                                      <p:to>
                                        <p:strVal val="visible"/>
                                      </p:to>
                                    </p:set>
                                    <p:animEffect transition="in" filter="fade">
                                      <p:cBhvr>
                                        <p:cTn id="33" dur="5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395CA4C-02CB-CEAA-6B69-CA108959900E}"/>
              </a:ext>
            </a:extLst>
          </p:cNvPr>
          <p:cNvSpPr>
            <a:spLocks noGrp="1"/>
          </p:cNvSpPr>
          <p:nvPr>
            <p:ph type="ftr" sz="quarter" idx="10"/>
          </p:nvPr>
        </p:nvSpPr>
        <p:spPr/>
        <p:txBody>
          <a:bodyPr/>
          <a:lstStyle/>
          <a:p>
            <a:r>
              <a:rPr lang="cs-CZ"/>
              <a:t>Ochrana ovzduší</a:t>
            </a:r>
            <a:endParaRPr lang="cs-CZ" dirty="0"/>
          </a:p>
        </p:txBody>
      </p:sp>
      <p:sp>
        <p:nvSpPr>
          <p:cNvPr id="3" name="Zástupný symbol pro číslo snímku 2">
            <a:extLst>
              <a:ext uri="{FF2B5EF4-FFF2-40B4-BE49-F238E27FC236}">
                <a16:creationId xmlns:a16="http://schemas.microsoft.com/office/drawing/2014/main" id="{F15CCB92-39D6-4259-7B78-D1C0ADCFEA1F}"/>
              </a:ext>
            </a:extLst>
          </p:cNvPr>
          <p:cNvSpPr>
            <a:spLocks noGrp="1"/>
          </p:cNvSpPr>
          <p:nvPr>
            <p:ph type="sldNum" sz="quarter" idx="11"/>
          </p:nvPr>
        </p:nvSpPr>
        <p:spPr/>
        <p:txBody>
          <a:bodyPr/>
          <a:lstStyle/>
          <a:p>
            <a:fld id="{0970407D-EE58-4A0B-824B-1D3AE42DD9CF}" type="slidenum">
              <a:rPr lang="cs-CZ" altLang="cs-CZ" smtClean="0"/>
              <a:pPr/>
              <a:t>25</a:t>
            </a:fld>
            <a:endParaRPr lang="cs-CZ" altLang="cs-CZ" dirty="0"/>
          </a:p>
        </p:txBody>
      </p:sp>
      <p:sp>
        <p:nvSpPr>
          <p:cNvPr id="6" name="AutoShape 2" descr="Hardcore Brn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Nadpis 3">
            <a:extLst>
              <a:ext uri="{FF2B5EF4-FFF2-40B4-BE49-F238E27FC236}">
                <a16:creationId xmlns:a16="http://schemas.microsoft.com/office/drawing/2014/main" id="{89FAF3A0-6EAF-DED5-16E4-2A8C1373F10F}"/>
              </a:ext>
            </a:extLst>
          </p:cNvPr>
          <p:cNvSpPr txBox="1">
            <a:spLocks/>
          </p:cNvSpPr>
          <p:nvPr/>
        </p:nvSpPr>
        <p:spPr>
          <a:xfrm>
            <a:off x="720000" y="255050"/>
            <a:ext cx="10753200" cy="451576"/>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cs-CZ" sz="3300" kern="0" dirty="0"/>
              <a:t>Povinnosti subjektů</a:t>
            </a:r>
          </a:p>
        </p:txBody>
      </p:sp>
      <p:sp>
        <p:nvSpPr>
          <p:cNvPr id="10" name="Zástupný symbol pro obsah 2"/>
          <p:cNvSpPr>
            <a:spLocks noGrp="1"/>
          </p:cNvSpPr>
          <p:nvPr>
            <p:ph idx="1"/>
          </p:nvPr>
        </p:nvSpPr>
        <p:spPr>
          <a:xfrm>
            <a:off x="561949" y="1140538"/>
            <a:ext cx="10767311" cy="5211467"/>
          </a:xfrm>
        </p:spPr>
        <p:txBody>
          <a:bodyPr>
            <a:normAutofit fontScale="77500" lnSpcReduction="20000"/>
          </a:bodyPr>
          <a:lstStyle/>
          <a:p>
            <a:pPr marL="0" indent="0" algn="ctr">
              <a:lnSpc>
                <a:spcPct val="120000"/>
              </a:lnSpc>
              <a:buNone/>
            </a:pPr>
            <a:r>
              <a:rPr lang="cs-CZ" b="1" u="sng" dirty="0"/>
              <a:t>Pozor na § 17 odst. 2 ZOO</a:t>
            </a:r>
          </a:p>
          <a:p>
            <a:pPr marL="0" indent="0" algn="ctr">
              <a:lnSpc>
                <a:spcPct val="120000"/>
              </a:lnSpc>
              <a:buNone/>
            </a:pPr>
            <a:endParaRPr lang="cs-CZ" sz="1300" b="1" u="sng" dirty="0"/>
          </a:p>
          <a:p>
            <a:pPr marL="457200" indent="-457200">
              <a:lnSpc>
                <a:spcPct val="120000"/>
              </a:lnSpc>
              <a:buFont typeface="+mj-lt"/>
              <a:buAutoNum type="arabicPeriod"/>
            </a:pPr>
            <a:r>
              <a:rPr lang="cs-CZ" sz="2400" dirty="0"/>
              <a:t>Vznikne-li důvodné podezření, že provozovatel spalovacího stacionárního zdroje umístěného </a:t>
            </a:r>
            <a:r>
              <a:rPr lang="cs-CZ" sz="2400" b="1" dirty="0"/>
              <a:t>v rodinném domě, v bytě nebo ve stavbě pro rodinnou rekreaci</a:t>
            </a:r>
            <a:r>
              <a:rPr lang="cs-CZ" sz="2400" dirty="0"/>
              <a:t>, nejde-li o prostory užívané pro podnikatelskou činnost, porušil některou z povinností podle odstavce 1, avšak toto porušení </a:t>
            </a:r>
            <a:r>
              <a:rPr lang="cs-CZ" sz="2400" b="1" dirty="0"/>
              <a:t>nelze prokázat bez provedení kontroly spalovacího stacionárního zdroje</a:t>
            </a:r>
            <a:r>
              <a:rPr lang="cs-CZ" sz="2400" dirty="0"/>
              <a:t>, jeho příslušenství nebo používaných paliv, obecní úřad obce s rozšířenou působností provozovatele na tuto skutečnost </a:t>
            </a:r>
            <a:r>
              <a:rPr lang="cs-CZ" sz="2400" b="1" u="sng" dirty="0"/>
              <a:t>písemně upozorní a poučí jej o povinnostech provozovatele spalovacího stacionárního zdroje stanovených v odstavci 1</a:t>
            </a:r>
            <a:r>
              <a:rPr lang="cs-CZ" sz="2400" dirty="0"/>
              <a:t> a o následcích opakovaného důvodného podezření na jejich porušení v podobě provedení kontroly.</a:t>
            </a:r>
          </a:p>
          <a:p>
            <a:pPr marL="457200" indent="-457200">
              <a:lnSpc>
                <a:spcPct val="120000"/>
              </a:lnSpc>
              <a:buFont typeface="+mj-lt"/>
              <a:buAutoNum type="arabicPeriod"/>
            </a:pPr>
            <a:r>
              <a:rPr lang="cs-CZ" sz="2400" dirty="0"/>
              <a:t>Pokud opakovaně vznikne důvodné podezření, že tento provozovatel </a:t>
            </a:r>
            <a:r>
              <a:rPr lang="cs-CZ" sz="2400" b="1" u="sng" dirty="0"/>
              <a:t>nadále nebo opětovně porušuje </a:t>
            </a:r>
            <a:r>
              <a:rPr lang="cs-CZ" sz="2400" dirty="0"/>
              <a:t>některou z povinností podle odstavce 1, </a:t>
            </a:r>
            <a:r>
              <a:rPr lang="cs-CZ" sz="2400" dirty="0">
                <a:highlight>
                  <a:srgbClr val="FF0000"/>
                </a:highlight>
              </a:rPr>
              <a:t>je kontrolující oprávněn vstoupit do jeho obydlí za účelem kontroly dodržování povinností podle tohoto zákona</a:t>
            </a:r>
            <a:r>
              <a:rPr lang="cs-CZ" sz="2400" dirty="0"/>
              <a:t>. Vlastník nebo uživatel těchto prostor je povinen umožnit kontrolujícímu přístup ke spalovacímu stacionárnímu zdroji, jeho příslušenství a používaným palivům.</a:t>
            </a:r>
          </a:p>
          <a:p>
            <a:pPr marL="457200" indent="-457200">
              <a:lnSpc>
                <a:spcPct val="120000"/>
              </a:lnSpc>
              <a:buFont typeface="+mj-lt"/>
              <a:buAutoNum type="arabicPeriod"/>
            </a:pPr>
            <a:endParaRPr lang="cs-CZ" sz="2400" dirty="0"/>
          </a:p>
          <a:p>
            <a:pPr marL="0" indent="0">
              <a:lnSpc>
                <a:spcPct val="120000"/>
              </a:lnSpc>
              <a:buNone/>
            </a:pPr>
            <a:r>
              <a:rPr lang="cs-CZ" sz="2500" dirty="0"/>
              <a:t>Viz nález Ústavního soudu ze dne 18. 7. 2017 sp. zn. Pl. ÚS 2/17 (313/2017 Sb.)!</a:t>
            </a:r>
          </a:p>
        </p:txBody>
      </p:sp>
    </p:spTree>
    <p:extLst>
      <p:ext uri="{BB962C8B-B14F-4D97-AF65-F5344CB8AC3E}">
        <p14:creationId xmlns:p14="http://schemas.microsoft.com/office/powerpoint/2010/main" val="3560692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500"/>
                                        <p:tgtEl>
                                          <p:spTgt spid="1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3" end="3"/>
                                            </p:txEl>
                                          </p:spTgt>
                                        </p:tgtEl>
                                        <p:attrNameLst>
                                          <p:attrName>style.visibility</p:attrName>
                                        </p:attrNameLst>
                                      </p:cBhvr>
                                      <p:to>
                                        <p:strVal val="visible"/>
                                      </p:to>
                                    </p:set>
                                    <p:animEffect transition="in" filter="fade">
                                      <p:cBhvr>
                                        <p:cTn id="12" dur="500"/>
                                        <p:tgtEl>
                                          <p:spTgt spid="1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5" end="5"/>
                                            </p:txEl>
                                          </p:spTgt>
                                        </p:tgtEl>
                                        <p:attrNameLst>
                                          <p:attrName>style.visibility</p:attrName>
                                        </p:attrNameLst>
                                      </p:cBhvr>
                                      <p:to>
                                        <p:strVal val="visible"/>
                                      </p:to>
                                    </p:set>
                                    <p:animEffect transition="in" filter="fade">
                                      <p:cBhvr>
                                        <p:cTn id="17"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395CA4C-02CB-CEAA-6B69-CA108959900E}"/>
              </a:ext>
            </a:extLst>
          </p:cNvPr>
          <p:cNvSpPr>
            <a:spLocks noGrp="1"/>
          </p:cNvSpPr>
          <p:nvPr>
            <p:ph type="ftr" sz="quarter" idx="10"/>
          </p:nvPr>
        </p:nvSpPr>
        <p:spPr/>
        <p:txBody>
          <a:bodyPr/>
          <a:lstStyle/>
          <a:p>
            <a:r>
              <a:rPr lang="cs-CZ"/>
              <a:t>Ochrana ovzduší</a:t>
            </a:r>
            <a:endParaRPr lang="cs-CZ" dirty="0"/>
          </a:p>
        </p:txBody>
      </p:sp>
      <p:sp>
        <p:nvSpPr>
          <p:cNvPr id="3" name="Zástupný symbol pro číslo snímku 2">
            <a:extLst>
              <a:ext uri="{FF2B5EF4-FFF2-40B4-BE49-F238E27FC236}">
                <a16:creationId xmlns:a16="http://schemas.microsoft.com/office/drawing/2014/main" id="{F15CCB92-39D6-4259-7B78-D1C0ADCFEA1F}"/>
              </a:ext>
            </a:extLst>
          </p:cNvPr>
          <p:cNvSpPr>
            <a:spLocks noGrp="1"/>
          </p:cNvSpPr>
          <p:nvPr>
            <p:ph type="sldNum" sz="quarter" idx="11"/>
          </p:nvPr>
        </p:nvSpPr>
        <p:spPr/>
        <p:txBody>
          <a:bodyPr/>
          <a:lstStyle/>
          <a:p>
            <a:fld id="{0970407D-EE58-4A0B-824B-1D3AE42DD9CF}" type="slidenum">
              <a:rPr lang="cs-CZ" altLang="cs-CZ" smtClean="0"/>
              <a:pPr/>
              <a:t>26</a:t>
            </a:fld>
            <a:endParaRPr lang="cs-CZ" altLang="cs-CZ" dirty="0"/>
          </a:p>
        </p:txBody>
      </p:sp>
      <p:sp>
        <p:nvSpPr>
          <p:cNvPr id="6" name="AutoShape 2" descr="Hardcore Brn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Nadpis 3">
            <a:extLst>
              <a:ext uri="{FF2B5EF4-FFF2-40B4-BE49-F238E27FC236}">
                <a16:creationId xmlns:a16="http://schemas.microsoft.com/office/drawing/2014/main" id="{89FAF3A0-6EAF-DED5-16E4-2A8C1373F10F}"/>
              </a:ext>
            </a:extLst>
          </p:cNvPr>
          <p:cNvSpPr txBox="1">
            <a:spLocks/>
          </p:cNvSpPr>
          <p:nvPr/>
        </p:nvSpPr>
        <p:spPr>
          <a:xfrm>
            <a:off x="720000" y="255050"/>
            <a:ext cx="10753200" cy="451576"/>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cs-CZ" sz="3300" kern="0" dirty="0"/>
              <a:t>Povinnosti subjektů</a:t>
            </a:r>
          </a:p>
        </p:txBody>
      </p:sp>
      <p:sp>
        <p:nvSpPr>
          <p:cNvPr id="9" name="Zástupný symbol pro obsah 2"/>
          <p:cNvSpPr>
            <a:spLocks noGrp="1"/>
          </p:cNvSpPr>
          <p:nvPr>
            <p:ph idx="1"/>
          </p:nvPr>
        </p:nvSpPr>
        <p:spPr>
          <a:xfrm>
            <a:off x="414000" y="1016533"/>
            <a:ext cx="11124488" cy="5074301"/>
          </a:xfrm>
        </p:spPr>
        <p:txBody>
          <a:bodyPr>
            <a:normAutofit fontScale="92500" lnSpcReduction="20000"/>
          </a:bodyPr>
          <a:lstStyle/>
          <a:p>
            <a:pPr marL="0" indent="0" algn="ctr">
              <a:lnSpc>
                <a:spcPct val="120000"/>
              </a:lnSpc>
              <a:buNone/>
            </a:pPr>
            <a:r>
              <a:rPr lang="cs-CZ" b="1" u="sng" dirty="0"/>
              <a:t>Specifika při spalování odpadů</a:t>
            </a:r>
          </a:p>
          <a:p>
            <a:pPr marL="0" indent="0" algn="ctr">
              <a:lnSpc>
                <a:spcPct val="120000"/>
              </a:lnSpc>
              <a:buNone/>
            </a:pPr>
            <a:endParaRPr lang="cs-CZ" sz="1600" b="1" u="sng" dirty="0"/>
          </a:p>
          <a:p>
            <a:pPr>
              <a:lnSpc>
                <a:spcPct val="120000"/>
              </a:lnSpc>
            </a:pPr>
            <a:r>
              <a:rPr lang="cs-CZ" sz="2600" dirty="0"/>
              <a:t>V otevřeném ohništi lze spalovat jen suché rostlinné materiály neznečištěné chemickými látkami.</a:t>
            </a:r>
          </a:p>
          <a:p>
            <a:pPr>
              <a:lnSpc>
                <a:spcPct val="120000"/>
              </a:lnSpc>
            </a:pPr>
            <a:r>
              <a:rPr lang="cs-CZ" sz="2600" dirty="0"/>
              <a:t>Obec může vyhláškou stanovit podmínky pro spalování suchého rostlinného materiálu v otevřeném ohništi za účelem jeho odstranění nebo jeho spalování zakázat, pokud zajistí jiný způsob pro jeho odstranění podle jiného právního předpisu. Při stanovení podmínek nebo zákazu obec přihlíží zejména ke klimatickým podmínkám, úrovni znečištění ve svém územním obvodu, vegetačnímu období a hustotě zástavby.</a:t>
            </a:r>
          </a:p>
          <a:p>
            <a:pPr>
              <a:lnSpc>
                <a:spcPct val="120000"/>
              </a:lnSpc>
            </a:pPr>
            <a:r>
              <a:rPr lang="cs-CZ" sz="2600" dirty="0"/>
              <a:t>Odpad může být tepelně zpracován jen ve stacionárním zdroji, ve kterém je tepelné zpracování odpadu povoleno povolením provozu. Tepelné zpracování odpadu je možné pouze pod dohledem autorizované osoby.</a:t>
            </a:r>
          </a:p>
        </p:txBody>
      </p:sp>
    </p:spTree>
    <p:extLst>
      <p:ext uri="{BB962C8B-B14F-4D97-AF65-F5344CB8AC3E}">
        <p14:creationId xmlns:p14="http://schemas.microsoft.com/office/powerpoint/2010/main" val="213054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500"/>
                                        <p:tgtEl>
                                          <p:spTgt spid="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Effect transition="in" filter="fade">
                                      <p:cBhvr>
                                        <p:cTn id="12" dur="500"/>
                                        <p:tgtEl>
                                          <p:spTgt spid="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fade">
                                      <p:cBhvr>
                                        <p:cTn id="1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sz="quarter" idx="13"/>
          </p:nvPr>
        </p:nvSpPr>
        <p:spPr>
          <a:xfrm>
            <a:off x="1246941" y="480448"/>
            <a:ext cx="9392644" cy="2851688"/>
          </a:xfrm>
        </p:spPr>
        <p:txBody>
          <a:bodyPr/>
          <a:lstStyle/>
          <a:p>
            <a:pPr algn="ctr">
              <a:lnSpc>
                <a:spcPct val="100000"/>
              </a:lnSpc>
            </a:pPr>
            <a:r>
              <a:rPr lang="cs-CZ" sz="4000" b="1" dirty="0"/>
              <a:t>Ekonomické a sankční nástroje</a:t>
            </a:r>
          </a:p>
          <a:p>
            <a:endParaRPr lang="cs-CZ" dirty="0"/>
          </a:p>
        </p:txBody>
      </p:sp>
      <p:pic>
        <p:nvPicPr>
          <p:cNvPr id="4" name="Obrázek 3">
            <a:hlinkClick r:id="rId2"/>
            <a:extLst>
              <a:ext uri="{FF2B5EF4-FFF2-40B4-BE49-F238E27FC236}">
                <a16:creationId xmlns:a16="http://schemas.microsoft.com/office/drawing/2014/main" id="{8C5D11DD-50FC-F5E7-34F3-9595F4B6AD69}"/>
              </a:ex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6558" y="1658319"/>
            <a:ext cx="5393410" cy="4045058"/>
          </a:xfrm>
          <a:prstGeom prst="rect">
            <a:avLst/>
          </a:prstGeom>
        </p:spPr>
      </p:pic>
    </p:spTree>
    <p:extLst>
      <p:ext uri="{BB962C8B-B14F-4D97-AF65-F5344CB8AC3E}">
        <p14:creationId xmlns:p14="http://schemas.microsoft.com/office/powerpoint/2010/main" val="1812475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395CA4C-02CB-CEAA-6B69-CA108959900E}"/>
              </a:ext>
            </a:extLst>
          </p:cNvPr>
          <p:cNvSpPr>
            <a:spLocks noGrp="1"/>
          </p:cNvSpPr>
          <p:nvPr>
            <p:ph type="ftr" sz="quarter" idx="10"/>
          </p:nvPr>
        </p:nvSpPr>
        <p:spPr/>
        <p:txBody>
          <a:bodyPr/>
          <a:lstStyle/>
          <a:p>
            <a:r>
              <a:rPr lang="cs-CZ"/>
              <a:t>Ochrana ovzduší</a:t>
            </a:r>
            <a:endParaRPr lang="cs-CZ" dirty="0"/>
          </a:p>
        </p:txBody>
      </p:sp>
      <p:sp>
        <p:nvSpPr>
          <p:cNvPr id="3" name="Zástupný symbol pro číslo snímku 2">
            <a:extLst>
              <a:ext uri="{FF2B5EF4-FFF2-40B4-BE49-F238E27FC236}">
                <a16:creationId xmlns:a16="http://schemas.microsoft.com/office/drawing/2014/main" id="{F15CCB92-39D6-4259-7B78-D1C0ADCFEA1F}"/>
              </a:ext>
            </a:extLst>
          </p:cNvPr>
          <p:cNvSpPr>
            <a:spLocks noGrp="1"/>
          </p:cNvSpPr>
          <p:nvPr>
            <p:ph type="sldNum" sz="quarter" idx="11"/>
          </p:nvPr>
        </p:nvSpPr>
        <p:spPr/>
        <p:txBody>
          <a:bodyPr/>
          <a:lstStyle/>
          <a:p>
            <a:fld id="{0970407D-EE58-4A0B-824B-1D3AE42DD9CF}" type="slidenum">
              <a:rPr lang="cs-CZ" altLang="cs-CZ" smtClean="0"/>
              <a:pPr/>
              <a:t>28</a:t>
            </a:fld>
            <a:endParaRPr lang="cs-CZ" altLang="cs-CZ" dirty="0"/>
          </a:p>
        </p:txBody>
      </p:sp>
      <p:sp>
        <p:nvSpPr>
          <p:cNvPr id="6" name="AutoShape 2" descr="Hardcore Brn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Nadpis 3">
            <a:extLst>
              <a:ext uri="{FF2B5EF4-FFF2-40B4-BE49-F238E27FC236}">
                <a16:creationId xmlns:a16="http://schemas.microsoft.com/office/drawing/2014/main" id="{89FAF3A0-6EAF-DED5-16E4-2A8C1373F10F}"/>
              </a:ext>
            </a:extLst>
          </p:cNvPr>
          <p:cNvSpPr txBox="1">
            <a:spLocks/>
          </p:cNvSpPr>
          <p:nvPr/>
        </p:nvSpPr>
        <p:spPr>
          <a:xfrm>
            <a:off x="720000" y="255050"/>
            <a:ext cx="10753200" cy="451576"/>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cs-CZ" sz="3300" kern="0" dirty="0"/>
              <a:t>Sankční a ekonomické nástroje</a:t>
            </a:r>
          </a:p>
        </p:txBody>
      </p:sp>
      <p:sp>
        <p:nvSpPr>
          <p:cNvPr id="10" name="Zástupný symbol pro obsah 2"/>
          <p:cNvSpPr>
            <a:spLocks noGrp="1"/>
          </p:cNvSpPr>
          <p:nvPr>
            <p:ph idx="1"/>
          </p:nvPr>
        </p:nvSpPr>
        <p:spPr>
          <a:xfrm>
            <a:off x="539998" y="954557"/>
            <a:ext cx="10604579" cy="2935517"/>
          </a:xfrm>
        </p:spPr>
        <p:txBody>
          <a:bodyPr>
            <a:normAutofit fontScale="70000" lnSpcReduction="20000"/>
          </a:bodyPr>
          <a:lstStyle/>
          <a:p>
            <a:pPr marL="0" indent="0" algn="ctr">
              <a:lnSpc>
                <a:spcPct val="120000"/>
              </a:lnSpc>
              <a:buNone/>
            </a:pPr>
            <a:r>
              <a:rPr lang="cs-CZ" sz="3100" b="1" u="sng" dirty="0"/>
              <a:t>Poplatky za znečišťování ovzduší – § 15 ZOO</a:t>
            </a:r>
          </a:p>
          <a:p>
            <a:pPr>
              <a:lnSpc>
                <a:spcPct val="120000"/>
              </a:lnSpc>
            </a:pPr>
            <a:r>
              <a:rPr lang="cs-CZ" sz="2400" dirty="0"/>
              <a:t>Poplatníkem poplatku za znečišťování je provozovatel </a:t>
            </a:r>
            <a:r>
              <a:rPr lang="cs-CZ" sz="2400" b="1" dirty="0"/>
              <a:t>stacionárního zdroje uvedeného v příloze č. 2 </a:t>
            </a:r>
            <a:r>
              <a:rPr lang="cs-CZ" sz="2400" dirty="0"/>
              <a:t>(projev principu „znečišťovatel platí“).</a:t>
            </a:r>
          </a:p>
          <a:p>
            <a:pPr>
              <a:lnSpc>
                <a:spcPct val="120000"/>
              </a:lnSpc>
            </a:pPr>
            <a:r>
              <a:rPr lang="cs-CZ" sz="2400" dirty="0"/>
              <a:t>Poplatek závisí na:</a:t>
            </a:r>
          </a:p>
          <a:p>
            <a:pPr lvl="1">
              <a:lnSpc>
                <a:spcPct val="120000"/>
              </a:lnSpc>
            </a:pPr>
            <a:r>
              <a:rPr lang="cs-CZ" sz="2000" dirty="0"/>
              <a:t>Množství emisí</a:t>
            </a:r>
          </a:p>
          <a:p>
            <a:pPr lvl="1">
              <a:lnSpc>
                <a:spcPct val="120000"/>
              </a:lnSpc>
            </a:pPr>
            <a:r>
              <a:rPr lang="cs-CZ" sz="2000" dirty="0"/>
              <a:t>Výši sazby za znečišťující látku (viz příloha č. 9 bod 1 ZOO)</a:t>
            </a:r>
          </a:p>
          <a:p>
            <a:pPr lvl="1">
              <a:lnSpc>
                <a:spcPct val="120000"/>
              </a:lnSpc>
            </a:pPr>
            <a:r>
              <a:rPr lang="cs-CZ" sz="2000" dirty="0"/>
              <a:t>Koeficientu úrovně emisí (viz příloha č. 9 bod 2 ZOO).</a:t>
            </a:r>
          </a:p>
          <a:p>
            <a:pPr>
              <a:lnSpc>
                <a:spcPct val="120000"/>
              </a:lnSpc>
            </a:pPr>
            <a:r>
              <a:rPr lang="cs-CZ" sz="2400" dirty="0"/>
              <a:t>Od poplatku za znečišťování se osvobozují znečišťující látky vypouštěné stacionárním zdrojem nebo zdroji v </a:t>
            </a:r>
            <a:r>
              <a:rPr lang="cs-CZ" sz="2400" b="1" dirty="0"/>
              <a:t>provozovně</a:t>
            </a:r>
            <a:r>
              <a:rPr lang="cs-CZ" sz="2400" dirty="0"/>
              <a:t>, u které celková výše poplatků za poplatkové období činí méně než 50 000 Kč.</a:t>
            </a:r>
          </a:p>
          <a:p>
            <a:pPr>
              <a:lnSpc>
                <a:spcPct val="120000"/>
              </a:lnSpc>
            </a:pPr>
            <a:r>
              <a:rPr lang="cs-CZ" sz="2400" dirty="0"/>
              <a:t>Další výjimky – viz § 15 odst. 6 ZOO</a:t>
            </a:r>
            <a:endParaRPr lang="cs-CZ" sz="2500" dirty="0"/>
          </a:p>
        </p:txBody>
      </p:sp>
      <p:pic>
        <p:nvPicPr>
          <p:cNvPr id="11" name="Obrázek 10" descr="Obsah obrázku stůl&#10;&#10;Popis byl vytvořen automaticky">
            <a:extLst>
              <a:ext uri="{FF2B5EF4-FFF2-40B4-BE49-F238E27FC236}">
                <a16:creationId xmlns:a16="http://schemas.microsoft.com/office/drawing/2014/main" id="{D4694334-8EA9-A619-BFD8-AD2714DC12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7163" y="3565700"/>
            <a:ext cx="8630247" cy="2569310"/>
          </a:xfrm>
          <a:prstGeom prst="rect">
            <a:avLst/>
          </a:prstGeom>
        </p:spPr>
      </p:pic>
    </p:spTree>
    <p:extLst>
      <p:ext uri="{BB962C8B-B14F-4D97-AF65-F5344CB8AC3E}">
        <p14:creationId xmlns:p14="http://schemas.microsoft.com/office/powerpoint/2010/main" val="228067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2" end="2"/>
                                            </p:txEl>
                                          </p:spTgt>
                                        </p:tgtEl>
                                        <p:attrNameLst>
                                          <p:attrName>style.visibility</p:attrName>
                                        </p:attrNameLst>
                                      </p:cBhvr>
                                      <p:to>
                                        <p:strVal val="visible"/>
                                      </p:to>
                                    </p:set>
                                    <p:animEffect transition="in" filter="fade">
                                      <p:cBhvr>
                                        <p:cTn id="10" dur="500"/>
                                        <p:tgtEl>
                                          <p:spTgt spid="10">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animEffect transition="in" filter="fade">
                                      <p:cBhvr>
                                        <p:cTn id="13" dur="500"/>
                                        <p:tgtEl>
                                          <p:spTgt spid="10">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xEl>
                                              <p:pRg st="4" end="4"/>
                                            </p:txEl>
                                          </p:spTgt>
                                        </p:tgtEl>
                                        <p:attrNameLst>
                                          <p:attrName>style.visibility</p:attrName>
                                        </p:attrNameLst>
                                      </p:cBhvr>
                                      <p:to>
                                        <p:strVal val="visible"/>
                                      </p:to>
                                    </p:set>
                                    <p:animEffect transition="in" filter="fade">
                                      <p:cBhvr>
                                        <p:cTn id="16" dur="500"/>
                                        <p:tgtEl>
                                          <p:spTgt spid="10">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animEffect transition="in" filter="fade">
                                      <p:cBhvr>
                                        <p:cTn id="19" dur="500"/>
                                        <p:tgtEl>
                                          <p:spTgt spid="10">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
                                            <p:txEl>
                                              <p:pRg st="6" end="6"/>
                                            </p:txEl>
                                          </p:spTgt>
                                        </p:tgtEl>
                                        <p:attrNameLst>
                                          <p:attrName>style.visibility</p:attrName>
                                        </p:attrNameLst>
                                      </p:cBhvr>
                                      <p:to>
                                        <p:strVal val="visible"/>
                                      </p:to>
                                    </p:set>
                                    <p:animEffect transition="in" filter="fade">
                                      <p:cBhvr>
                                        <p:cTn id="24" dur="500"/>
                                        <p:tgtEl>
                                          <p:spTgt spid="10">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0">
                                            <p:txEl>
                                              <p:pRg st="7" end="7"/>
                                            </p:txEl>
                                          </p:spTgt>
                                        </p:tgtEl>
                                        <p:attrNameLst>
                                          <p:attrName>style.visibility</p:attrName>
                                        </p:attrNameLst>
                                      </p:cBhvr>
                                      <p:to>
                                        <p:strVal val="visible"/>
                                      </p:to>
                                    </p:set>
                                    <p:animEffect transition="in" filter="fade">
                                      <p:cBhvr>
                                        <p:cTn id="27" dur="500"/>
                                        <p:tgtEl>
                                          <p:spTgt spid="10">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395CA4C-02CB-CEAA-6B69-CA108959900E}"/>
              </a:ext>
            </a:extLst>
          </p:cNvPr>
          <p:cNvSpPr>
            <a:spLocks noGrp="1"/>
          </p:cNvSpPr>
          <p:nvPr>
            <p:ph type="ftr" sz="quarter" idx="10"/>
          </p:nvPr>
        </p:nvSpPr>
        <p:spPr/>
        <p:txBody>
          <a:bodyPr/>
          <a:lstStyle/>
          <a:p>
            <a:r>
              <a:rPr lang="cs-CZ" dirty="0"/>
              <a:t>Ochrana ovzduší</a:t>
            </a:r>
          </a:p>
        </p:txBody>
      </p:sp>
      <p:sp>
        <p:nvSpPr>
          <p:cNvPr id="3" name="Zástupný symbol pro číslo snímku 2">
            <a:extLst>
              <a:ext uri="{FF2B5EF4-FFF2-40B4-BE49-F238E27FC236}">
                <a16:creationId xmlns:a16="http://schemas.microsoft.com/office/drawing/2014/main" id="{F15CCB92-39D6-4259-7B78-D1C0ADCFEA1F}"/>
              </a:ext>
            </a:extLst>
          </p:cNvPr>
          <p:cNvSpPr>
            <a:spLocks noGrp="1"/>
          </p:cNvSpPr>
          <p:nvPr>
            <p:ph type="sldNum" sz="quarter" idx="11"/>
          </p:nvPr>
        </p:nvSpPr>
        <p:spPr/>
        <p:txBody>
          <a:bodyPr/>
          <a:lstStyle/>
          <a:p>
            <a:fld id="{0970407D-EE58-4A0B-824B-1D3AE42DD9CF}" type="slidenum">
              <a:rPr lang="cs-CZ" altLang="cs-CZ" smtClean="0"/>
              <a:pPr/>
              <a:t>29</a:t>
            </a:fld>
            <a:endParaRPr lang="cs-CZ" altLang="cs-CZ" dirty="0"/>
          </a:p>
        </p:txBody>
      </p:sp>
      <p:sp>
        <p:nvSpPr>
          <p:cNvPr id="6" name="AutoShape 2" descr="Hardcore Brn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Nadpis 3">
            <a:extLst>
              <a:ext uri="{FF2B5EF4-FFF2-40B4-BE49-F238E27FC236}">
                <a16:creationId xmlns:a16="http://schemas.microsoft.com/office/drawing/2014/main" id="{89FAF3A0-6EAF-DED5-16E4-2A8C1373F10F}"/>
              </a:ext>
            </a:extLst>
          </p:cNvPr>
          <p:cNvSpPr txBox="1">
            <a:spLocks/>
          </p:cNvSpPr>
          <p:nvPr/>
        </p:nvSpPr>
        <p:spPr>
          <a:xfrm>
            <a:off x="720000" y="255050"/>
            <a:ext cx="10753200" cy="451576"/>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cs-CZ" sz="3300" kern="0" dirty="0"/>
              <a:t>Sankční a ekonomické nástroje</a:t>
            </a:r>
          </a:p>
        </p:txBody>
      </p:sp>
      <p:sp>
        <p:nvSpPr>
          <p:cNvPr id="9" name="Zástupný symbol pro obsah 2"/>
          <p:cNvSpPr>
            <a:spLocks noGrp="1"/>
          </p:cNvSpPr>
          <p:nvPr>
            <p:ph idx="1"/>
          </p:nvPr>
        </p:nvSpPr>
        <p:spPr>
          <a:xfrm>
            <a:off x="561949" y="1140538"/>
            <a:ext cx="10984288" cy="4957338"/>
          </a:xfrm>
        </p:spPr>
        <p:txBody>
          <a:bodyPr>
            <a:normAutofit fontScale="92500" lnSpcReduction="10000"/>
          </a:bodyPr>
          <a:lstStyle/>
          <a:p>
            <a:pPr>
              <a:lnSpc>
                <a:spcPct val="120000"/>
              </a:lnSpc>
            </a:pPr>
            <a:r>
              <a:rPr lang="cs-CZ" sz="2500" b="1" dirty="0"/>
              <a:t>Opatření ke zjednání nápravy </a:t>
            </a:r>
            <a:r>
              <a:rPr lang="cs-CZ" sz="2500" dirty="0"/>
              <a:t>– § 22 ZOO</a:t>
            </a:r>
          </a:p>
          <a:p>
            <a:pPr>
              <a:lnSpc>
                <a:spcPct val="120000"/>
              </a:lnSpc>
            </a:pPr>
            <a:r>
              <a:rPr lang="cs-CZ" sz="2500" b="1" dirty="0"/>
              <a:t>Zastavení provozu stacionárního zdroje </a:t>
            </a:r>
            <a:r>
              <a:rPr lang="cs-CZ" sz="2500" dirty="0"/>
              <a:t>– § 22 ZOO</a:t>
            </a:r>
          </a:p>
          <a:p>
            <a:pPr marL="857250" lvl="1" indent="-457200">
              <a:lnSpc>
                <a:spcPct val="120000"/>
              </a:lnSpc>
            </a:pPr>
            <a:r>
              <a:rPr lang="cs-CZ" sz="2100" dirty="0"/>
              <a:t>správní rozhodnutí, odvolání nemá odkladný účinek</a:t>
            </a:r>
          </a:p>
          <a:p>
            <a:pPr marL="857250" lvl="1" indent="-457200">
              <a:lnSpc>
                <a:spcPct val="120000"/>
              </a:lnSpc>
            </a:pPr>
            <a:r>
              <a:rPr lang="cs-CZ" sz="2100" dirty="0"/>
              <a:t>působnost viz předmětné ustanovení</a:t>
            </a:r>
          </a:p>
          <a:p>
            <a:pPr marL="857250" lvl="1" indent="-457200">
              <a:lnSpc>
                <a:spcPct val="120000"/>
              </a:lnSpc>
            </a:pPr>
            <a:r>
              <a:rPr lang="cs-CZ" sz="2100" dirty="0"/>
              <a:t>může se uložit i vedle sankce za přestupek (není </a:t>
            </a:r>
            <a:r>
              <a:rPr lang="cs-CZ" sz="2100" i="1" dirty="0"/>
              <a:t>ne bis in idem</a:t>
            </a:r>
            <a:r>
              <a:rPr lang="cs-CZ" sz="2100" dirty="0"/>
              <a:t>)!</a:t>
            </a:r>
          </a:p>
          <a:p>
            <a:pPr>
              <a:lnSpc>
                <a:spcPct val="120000"/>
              </a:lnSpc>
            </a:pPr>
            <a:r>
              <a:rPr lang="cs-CZ" sz="2500" b="1" dirty="0"/>
              <a:t>Přestupky fyzických osob </a:t>
            </a:r>
            <a:r>
              <a:rPr lang="cs-CZ" sz="2500" dirty="0"/>
              <a:t>– § 23 a 24 ZOO</a:t>
            </a:r>
          </a:p>
          <a:p>
            <a:pPr lvl="1">
              <a:lnSpc>
                <a:spcPct val="120000"/>
              </a:lnSpc>
            </a:pPr>
            <a:r>
              <a:rPr lang="cs-CZ" sz="2100" dirty="0"/>
              <a:t>pokuty až do výše 50 000 Kč</a:t>
            </a:r>
          </a:p>
          <a:p>
            <a:pPr>
              <a:lnSpc>
                <a:spcPct val="120000"/>
              </a:lnSpc>
            </a:pPr>
            <a:r>
              <a:rPr lang="cs-CZ" sz="2500" b="1" dirty="0"/>
              <a:t>Přestupky právnických a podnikajících fyzických osob </a:t>
            </a:r>
            <a:r>
              <a:rPr lang="cs-CZ" sz="2500" dirty="0"/>
              <a:t>– § 25 a 26 ZOO</a:t>
            </a:r>
          </a:p>
          <a:p>
            <a:pPr lvl="1">
              <a:lnSpc>
                <a:spcPct val="120000"/>
              </a:lnSpc>
            </a:pPr>
            <a:r>
              <a:rPr lang="cs-CZ" sz="2100" dirty="0"/>
              <a:t>pokuty až do výše 10 000 000 Kč</a:t>
            </a:r>
          </a:p>
          <a:p>
            <a:pPr>
              <a:lnSpc>
                <a:spcPct val="120000"/>
              </a:lnSpc>
            </a:pPr>
            <a:endParaRPr lang="cs-CZ" sz="2500" dirty="0"/>
          </a:p>
          <a:p>
            <a:pPr>
              <a:lnSpc>
                <a:spcPct val="120000"/>
              </a:lnSpc>
            </a:pPr>
            <a:r>
              <a:rPr lang="cs-CZ" sz="2500" b="1" dirty="0"/>
              <a:t>Trestné činy proti životnímu prostředí </a:t>
            </a:r>
            <a:r>
              <a:rPr lang="cs-CZ" sz="2500" dirty="0"/>
              <a:t>– zejména § 293, 294 a případně i § 298a TZ</a:t>
            </a:r>
            <a:r>
              <a:rPr lang="cs-CZ" sz="2500" i="1" dirty="0"/>
              <a:t> (Neoprávněná výroba a jiné nakládání s látkami poškozujícími ozonovou vrstvu)</a:t>
            </a:r>
          </a:p>
          <a:p>
            <a:endParaRPr lang="cs-CZ" sz="2500" b="1" dirty="0"/>
          </a:p>
          <a:p>
            <a:pPr marL="857250" lvl="1" indent="-457200"/>
            <a:endParaRPr lang="cs-CZ" sz="2100" dirty="0"/>
          </a:p>
          <a:p>
            <a:pPr marL="457200" indent="-457200" algn="ctr">
              <a:buFont typeface="+mj-lt"/>
              <a:buAutoNum type="arabicPeriod"/>
            </a:pPr>
            <a:endParaRPr lang="cs-CZ" sz="2500" b="1" dirty="0"/>
          </a:p>
        </p:txBody>
      </p:sp>
    </p:spTree>
    <p:extLst>
      <p:ext uri="{BB962C8B-B14F-4D97-AF65-F5344CB8AC3E}">
        <p14:creationId xmlns:p14="http://schemas.microsoft.com/office/powerpoint/2010/main" val="235998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500"/>
                                        <p:tgtEl>
                                          <p:spTgt spid="9">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fade">
                                      <p:cBhvr>
                                        <p:cTn id="16" dur="500"/>
                                        <p:tgtEl>
                                          <p:spTgt spid="9">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Effect transition="in" filter="fade">
                                      <p:cBhvr>
                                        <p:cTn id="19" dur="500"/>
                                        <p:tgtEl>
                                          <p:spTgt spid="9">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xEl>
                                              <p:pRg st="5" end="5"/>
                                            </p:txEl>
                                          </p:spTgt>
                                        </p:tgtEl>
                                        <p:attrNameLst>
                                          <p:attrName>style.visibility</p:attrName>
                                        </p:attrNameLst>
                                      </p:cBhvr>
                                      <p:to>
                                        <p:strVal val="visible"/>
                                      </p:to>
                                    </p:set>
                                    <p:animEffect transition="in" filter="fade">
                                      <p:cBhvr>
                                        <p:cTn id="24" dur="500"/>
                                        <p:tgtEl>
                                          <p:spTgt spid="9">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Effect transition="in" filter="fade">
                                      <p:cBhvr>
                                        <p:cTn id="27" dur="500"/>
                                        <p:tgtEl>
                                          <p:spTgt spid="9">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9">
                                            <p:txEl>
                                              <p:pRg st="7" end="7"/>
                                            </p:txEl>
                                          </p:spTgt>
                                        </p:tgtEl>
                                        <p:attrNameLst>
                                          <p:attrName>style.visibility</p:attrName>
                                        </p:attrNameLst>
                                      </p:cBhvr>
                                      <p:to>
                                        <p:strVal val="visible"/>
                                      </p:to>
                                    </p:set>
                                    <p:animEffect transition="in" filter="fade">
                                      <p:cBhvr>
                                        <p:cTn id="30" dur="500"/>
                                        <p:tgtEl>
                                          <p:spTgt spid="9">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9">
                                            <p:txEl>
                                              <p:pRg st="8" end="8"/>
                                            </p:txEl>
                                          </p:spTgt>
                                        </p:tgtEl>
                                        <p:attrNameLst>
                                          <p:attrName>style.visibility</p:attrName>
                                        </p:attrNameLst>
                                      </p:cBhvr>
                                      <p:to>
                                        <p:strVal val="visible"/>
                                      </p:to>
                                    </p:set>
                                    <p:animEffect transition="in" filter="fade">
                                      <p:cBhvr>
                                        <p:cTn id="33" dur="500"/>
                                        <p:tgtEl>
                                          <p:spTgt spid="9">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9">
                                            <p:txEl>
                                              <p:pRg st="10" end="10"/>
                                            </p:txEl>
                                          </p:spTgt>
                                        </p:tgtEl>
                                        <p:attrNameLst>
                                          <p:attrName>style.visibility</p:attrName>
                                        </p:attrNameLst>
                                      </p:cBhvr>
                                      <p:to>
                                        <p:strVal val="visible"/>
                                      </p:to>
                                    </p:set>
                                    <p:animEffect transition="in" filter="fade">
                                      <p:cBhvr>
                                        <p:cTn id="38" dur="500"/>
                                        <p:tgtEl>
                                          <p:spTgt spid="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395CA4C-02CB-CEAA-6B69-CA108959900E}"/>
              </a:ext>
            </a:extLst>
          </p:cNvPr>
          <p:cNvSpPr>
            <a:spLocks noGrp="1"/>
          </p:cNvSpPr>
          <p:nvPr>
            <p:ph type="ftr" sz="quarter" idx="10"/>
          </p:nvPr>
        </p:nvSpPr>
        <p:spPr/>
        <p:txBody>
          <a:bodyPr/>
          <a:lstStyle/>
          <a:p>
            <a:r>
              <a:rPr lang="cs-CZ"/>
              <a:t>Ochrana ovzduší</a:t>
            </a:r>
            <a:endParaRPr lang="cs-CZ" dirty="0"/>
          </a:p>
        </p:txBody>
      </p:sp>
      <p:sp>
        <p:nvSpPr>
          <p:cNvPr id="3" name="Zástupný symbol pro číslo snímku 2">
            <a:extLst>
              <a:ext uri="{FF2B5EF4-FFF2-40B4-BE49-F238E27FC236}">
                <a16:creationId xmlns:a16="http://schemas.microsoft.com/office/drawing/2014/main" id="{F15CCB92-39D6-4259-7B78-D1C0ADCFEA1F}"/>
              </a:ext>
            </a:extLst>
          </p:cNvPr>
          <p:cNvSpPr>
            <a:spLocks noGrp="1"/>
          </p:cNvSpPr>
          <p:nvPr>
            <p:ph type="sldNum" sz="quarter" idx="11"/>
          </p:nvPr>
        </p:nvSpPr>
        <p:spPr/>
        <p:txBody>
          <a:bodyPr/>
          <a:lstStyle/>
          <a:p>
            <a:fld id="{0970407D-EE58-4A0B-824B-1D3AE42DD9CF}" type="slidenum">
              <a:rPr lang="cs-CZ" altLang="cs-CZ" smtClean="0"/>
              <a:pPr/>
              <a:t>3</a:t>
            </a:fld>
            <a:endParaRPr lang="cs-CZ" altLang="cs-CZ" dirty="0"/>
          </a:p>
        </p:txBody>
      </p:sp>
      <p:sp>
        <p:nvSpPr>
          <p:cNvPr id="6" name="AutoShape 2" descr="Hardcore Brn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9" name="Zástupný symbol pro obsah 2"/>
          <p:cNvSpPr>
            <a:spLocks noGrp="1"/>
          </p:cNvSpPr>
          <p:nvPr>
            <p:ph idx="1"/>
          </p:nvPr>
        </p:nvSpPr>
        <p:spPr>
          <a:xfrm>
            <a:off x="1604075" y="947860"/>
            <a:ext cx="8507288" cy="1271820"/>
          </a:xfrm>
        </p:spPr>
        <p:txBody>
          <a:bodyPr>
            <a:normAutofit fontScale="70000" lnSpcReduction="20000"/>
          </a:bodyPr>
          <a:lstStyle/>
          <a:p>
            <a:pPr marL="0" indent="0" algn="ctr">
              <a:buNone/>
            </a:pPr>
            <a:r>
              <a:rPr lang="cs-CZ" sz="4000" b="1" dirty="0"/>
              <a:t>Videa pro zajímavost na domácí rozšíření obzorů:</a:t>
            </a:r>
            <a:endParaRPr lang="cs-CZ" sz="4000" b="1" i="1" dirty="0"/>
          </a:p>
          <a:p>
            <a:pPr marL="0" indent="0" algn="ctr">
              <a:buNone/>
            </a:pPr>
            <a:r>
              <a:rPr lang="cs-CZ" sz="2900" i="1" dirty="0"/>
              <a:t>(nejsou právně zaměřená, ale o to více mohou být pro vás zajímavá) </a:t>
            </a:r>
            <a:endParaRPr lang="cs-CZ" sz="2900" dirty="0"/>
          </a:p>
        </p:txBody>
      </p:sp>
      <p:sp>
        <p:nvSpPr>
          <p:cNvPr id="10" name="Zástupný symbol pro obsah 2">
            <a:extLst>
              <a:ext uri="{FF2B5EF4-FFF2-40B4-BE49-F238E27FC236}">
                <a16:creationId xmlns:a16="http://schemas.microsoft.com/office/drawing/2014/main" id="{0B3A21BC-933D-875C-E6E0-F721965DD307}"/>
              </a:ext>
            </a:extLst>
          </p:cNvPr>
          <p:cNvSpPr txBox="1">
            <a:spLocks/>
          </p:cNvSpPr>
          <p:nvPr/>
        </p:nvSpPr>
        <p:spPr>
          <a:xfrm>
            <a:off x="460375" y="2340967"/>
            <a:ext cx="9962236" cy="3765746"/>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cs-CZ" sz="4000" dirty="0"/>
              <a:t>Kanál Čisté Nebe (krátká vzdělávací videa): </a:t>
            </a:r>
            <a:r>
              <a:rPr lang="cs-CZ" sz="4000" dirty="0">
                <a:hlinkClick r:id="rId2"/>
              </a:rPr>
              <a:t>https://www.youtube.com/@CistenebeCz</a:t>
            </a:r>
            <a:endParaRPr lang="cs-CZ" sz="4000" dirty="0"/>
          </a:p>
          <a:p>
            <a:pPr marL="0" indent="0">
              <a:buFont typeface="Arial" pitchFamily="34" charset="0"/>
              <a:buNone/>
            </a:pPr>
            <a:endParaRPr lang="cs-CZ" sz="4000" dirty="0"/>
          </a:p>
          <a:p>
            <a:pPr marL="0" indent="0">
              <a:buNone/>
            </a:pPr>
            <a:r>
              <a:rPr lang="pl-PL" sz="4000" dirty="0"/>
              <a:t>Výzkum ovzduší – </a:t>
            </a:r>
            <a:r>
              <a:rPr lang="cs-CZ" sz="4000" dirty="0"/>
              <a:t>Věda na doma (3 krátké díly): </a:t>
            </a:r>
            <a:r>
              <a:rPr lang="cs-CZ" sz="4000" dirty="0">
                <a:hlinkClick r:id="rId3"/>
              </a:rPr>
              <a:t>https://www.youtube.com/watch?v=ghMYVmly3vo</a:t>
            </a:r>
            <a:endParaRPr lang="cs-CZ" sz="4000" dirty="0"/>
          </a:p>
          <a:p>
            <a:pPr marL="0" indent="0">
              <a:buNone/>
            </a:pPr>
            <a:r>
              <a:rPr lang="cs-CZ" sz="4000" dirty="0">
                <a:hlinkClick r:id="rId4"/>
              </a:rPr>
              <a:t>https://www.youtube.com/watch?v=_9BwhlLDIbw</a:t>
            </a:r>
            <a:endParaRPr lang="cs-CZ" sz="4000" dirty="0"/>
          </a:p>
          <a:p>
            <a:pPr marL="0" indent="0">
              <a:buNone/>
            </a:pPr>
            <a:r>
              <a:rPr lang="cs-CZ" sz="4000" dirty="0">
                <a:hlinkClick r:id="rId5"/>
              </a:rPr>
              <a:t>https://www.youtube.com/watch?v=G7ZMd0Whyq4</a:t>
            </a:r>
            <a:endParaRPr lang="cs-CZ" sz="4000" dirty="0"/>
          </a:p>
          <a:p>
            <a:pPr marL="0" indent="0">
              <a:buNone/>
            </a:pPr>
            <a:endParaRPr lang="cs-CZ" sz="4000" dirty="0"/>
          </a:p>
          <a:p>
            <a:pPr marL="0" indent="0">
              <a:buNone/>
            </a:pPr>
            <a:r>
              <a:rPr lang="cs-CZ" sz="4000" dirty="0"/>
              <a:t>Které zdroje znečištění ovzduší poškozují naše zdraví nejvíce? – přednáška RNDr. Jaroslava </a:t>
            </a:r>
            <a:r>
              <a:rPr lang="cs-CZ" sz="4000" dirty="0" err="1"/>
              <a:t>Reslera</a:t>
            </a:r>
            <a:r>
              <a:rPr lang="cs-CZ" sz="4000" dirty="0"/>
              <a:t>, Ph.D. (Ústav informatiky AV ČR, v. v. i.):</a:t>
            </a:r>
          </a:p>
          <a:p>
            <a:pPr marL="0" indent="0">
              <a:buNone/>
            </a:pPr>
            <a:r>
              <a:rPr lang="cs-CZ" sz="4000" dirty="0">
                <a:hlinkClick r:id="rId6"/>
              </a:rPr>
              <a:t>https://www.youtube.com/watch?v=7bfppg7pLsM</a:t>
            </a:r>
            <a:r>
              <a:rPr lang="cs-CZ" sz="4000" dirty="0"/>
              <a:t> </a:t>
            </a:r>
          </a:p>
          <a:p>
            <a:pPr marL="0" indent="0">
              <a:buNone/>
            </a:pPr>
            <a:endParaRPr lang="cs-CZ" sz="2400" dirty="0"/>
          </a:p>
          <a:p>
            <a:pPr marL="0" indent="0">
              <a:buNone/>
            </a:pPr>
            <a:endParaRPr lang="cs-CZ" sz="2900" dirty="0"/>
          </a:p>
        </p:txBody>
      </p:sp>
    </p:spTree>
    <p:extLst>
      <p:ext uri="{BB962C8B-B14F-4D97-AF65-F5344CB8AC3E}">
        <p14:creationId xmlns:p14="http://schemas.microsoft.com/office/powerpoint/2010/main" val="4979862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sz="quarter" idx="13"/>
          </p:nvPr>
        </p:nvSpPr>
        <p:spPr>
          <a:xfrm>
            <a:off x="1246941" y="867905"/>
            <a:ext cx="9392644" cy="2851688"/>
          </a:xfrm>
        </p:spPr>
        <p:txBody>
          <a:bodyPr/>
          <a:lstStyle/>
          <a:p>
            <a:pPr algn="ctr">
              <a:lnSpc>
                <a:spcPct val="100000"/>
              </a:lnSpc>
            </a:pPr>
            <a:r>
              <a:rPr lang="cs-CZ" sz="4000" b="1" dirty="0"/>
              <a:t>Zvláštní ochrana ovzduší</a:t>
            </a:r>
          </a:p>
          <a:p>
            <a:endParaRPr lang="cs-CZ" dirty="0"/>
          </a:p>
        </p:txBody>
      </p:sp>
      <p:pic>
        <p:nvPicPr>
          <p:cNvPr id="5" name="Obrázek 4" descr="Obsah obrázku text&#10;&#10;Popis byl vytvořen automaticky">
            <a:extLst>
              <a:ext uri="{FF2B5EF4-FFF2-40B4-BE49-F238E27FC236}">
                <a16:creationId xmlns:a16="http://schemas.microsoft.com/office/drawing/2014/main" id="{F67402D3-65ED-E366-E3D5-20F0B66F90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085" y="2693088"/>
            <a:ext cx="4724356" cy="2657450"/>
          </a:xfrm>
          <a:prstGeom prst="rect">
            <a:avLst/>
          </a:prstGeom>
        </p:spPr>
      </p:pic>
    </p:spTree>
    <p:extLst>
      <p:ext uri="{BB962C8B-B14F-4D97-AF65-F5344CB8AC3E}">
        <p14:creationId xmlns:p14="http://schemas.microsoft.com/office/powerpoint/2010/main" val="11550882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395CA4C-02CB-CEAA-6B69-CA108959900E}"/>
              </a:ext>
            </a:extLst>
          </p:cNvPr>
          <p:cNvSpPr>
            <a:spLocks noGrp="1"/>
          </p:cNvSpPr>
          <p:nvPr>
            <p:ph type="ftr" sz="quarter" idx="10"/>
          </p:nvPr>
        </p:nvSpPr>
        <p:spPr/>
        <p:txBody>
          <a:bodyPr/>
          <a:lstStyle/>
          <a:p>
            <a:r>
              <a:rPr lang="cs-CZ" dirty="0"/>
              <a:t>Ochrana ovzduší</a:t>
            </a:r>
          </a:p>
        </p:txBody>
      </p:sp>
      <p:sp>
        <p:nvSpPr>
          <p:cNvPr id="3" name="Zástupný symbol pro číslo snímku 2">
            <a:extLst>
              <a:ext uri="{FF2B5EF4-FFF2-40B4-BE49-F238E27FC236}">
                <a16:creationId xmlns:a16="http://schemas.microsoft.com/office/drawing/2014/main" id="{F15CCB92-39D6-4259-7B78-D1C0ADCFEA1F}"/>
              </a:ext>
            </a:extLst>
          </p:cNvPr>
          <p:cNvSpPr>
            <a:spLocks noGrp="1"/>
          </p:cNvSpPr>
          <p:nvPr>
            <p:ph type="sldNum" sz="quarter" idx="11"/>
          </p:nvPr>
        </p:nvSpPr>
        <p:spPr/>
        <p:txBody>
          <a:bodyPr/>
          <a:lstStyle/>
          <a:p>
            <a:fld id="{0970407D-EE58-4A0B-824B-1D3AE42DD9CF}" type="slidenum">
              <a:rPr lang="cs-CZ" altLang="cs-CZ" smtClean="0"/>
              <a:pPr/>
              <a:t>31</a:t>
            </a:fld>
            <a:endParaRPr lang="cs-CZ" altLang="cs-CZ" dirty="0"/>
          </a:p>
        </p:txBody>
      </p:sp>
      <p:sp>
        <p:nvSpPr>
          <p:cNvPr id="6" name="AutoShape 2" descr="Hardcore Brn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Nadpis 3">
            <a:extLst>
              <a:ext uri="{FF2B5EF4-FFF2-40B4-BE49-F238E27FC236}">
                <a16:creationId xmlns:a16="http://schemas.microsoft.com/office/drawing/2014/main" id="{89FAF3A0-6EAF-DED5-16E4-2A8C1373F10F}"/>
              </a:ext>
            </a:extLst>
          </p:cNvPr>
          <p:cNvSpPr txBox="1">
            <a:spLocks/>
          </p:cNvSpPr>
          <p:nvPr/>
        </p:nvSpPr>
        <p:spPr>
          <a:xfrm>
            <a:off x="720000" y="255050"/>
            <a:ext cx="10753200" cy="451576"/>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cs-CZ" sz="3300" kern="0" dirty="0"/>
              <a:t>Zvláštní ochrana ovzduší</a:t>
            </a:r>
          </a:p>
        </p:txBody>
      </p:sp>
      <p:sp>
        <p:nvSpPr>
          <p:cNvPr id="10" name="Zástupný symbol pro obsah 2"/>
          <p:cNvSpPr>
            <a:spLocks noGrp="1"/>
          </p:cNvSpPr>
          <p:nvPr>
            <p:ph idx="1"/>
          </p:nvPr>
        </p:nvSpPr>
        <p:spPr>
          <a:xfrm>
            <a:off x="666000" y="1016532"/>
            <a:ext cx="10426348" cy="5211468"/>
          </a:xfrm>
        </p:spPr>
        <p:txBody>
          <a:bodyPr>
            <a:normAutofit/>
          </a:bodyPr>
          <a:lstStyle/>
          <a:p>
            <a:pPr marL="0" indent="0" algn="ctr">
              <a:lnSpc>
                <a:spcPct val="110000"/>
              </a:lnSpc>
              <a:buNone/>
            </a:pPr>
            <a:r>
              <a:rPr lang="cs-CZ" sz="2900" b="1" dirty="0"/>
              <a:t>Smogová situace</a:t>
            </a:r>
            <a:r>
              <a:rPr lang="cs-CZ" sz="2900" dirty="0"/>
              <a:t>: § 10 ZOO</a:t>
            </a:r>
          </a:p>
          <a:p>
            <a:pPr>
              <a:lnSpc>
                <a:spcPct val="110000"/>
              </a:lnSpc>
            </a:pPr>
            <a:r>
              <a:rPr lang="cs-CZ" sz="2500" b="0" i="0" u="none" strike="noStrike" baseline="0" dirty="0">
                <a:solidFill>
                  <a:srgbClr val="000000"/>
                </a:solidFill>
              </a:rPr>
              <a:t>stav mimořádně znečištěného ovzduší, kdy úroveň znečištění oxidem siřičitým, oxidem dusičitým, částicemi PM10 nebo troposférickým ozonem překročí některou z prahových hodnot uvedených v </a:t>
            </a:r>
            <a:r>
              <a:rPr lang="cs-CZ" sz="2500" b="1" i="0" u="none" strike="noStrike" baseline="0" dirty="0">
                <a:solidFill>
                  <a:srgbClr val="000000"/>
                </a:solidFill>
              </a:rPr>
              <a:t>příloze č. 6</a:t>
            </a:r>
            <a:endParaRPr lang="cs-CZ" sz="2500" dirty="0">
              <a:solidFill>
                <a:srgbClr val="000000"/>
              </a:solidFill>
            </a:endParaRPr>
          </a:p>
          <a:p>
            <a:pPr lvl="1">
              <a:lnSpc>
                <a:spcPct val="110000"/>
              </a:lnSpc>
            </a:pPr>
            <a:r>
              <a:rPr lang="en-US" sz="2500" b="0" i="0" u="none" strike="noStrike" baseline="0" dirty="0" err="1">
                <a:solidFill>
                  <a:srgbClr val="000000"/>
                </a:solidFill>
              </a:rPr>
              <a:t>imisní</a:t>
            </a:r>
            <a:r>
              <a:rPr lang="en-US" sz="2500" b="0" i="0" u="none" strike="noStrike" baseline="0" dirty="0">
                <a:solidFill>
                  <a:srgbClr val="000000"/>
                </a:solidFill>
              </a:rPr>
              <a:t> limit pro PM10</a:t>
            </a:r>
            <a:r>
              <a:rPr lang="cs-CZ" sz="2500" b="0" i="0" u="none" strike="noStrike" baseline="0" dirty="0">
                <a:solidFill>
                  <a:srgbClr val="000000"/>
                </a:solidFill>
              </a:rPr>
              <a:t>: </a:t>
            </a:r>
            <a:r>
              <a:rPr lang="en-US" sz="2500" b="0" i="0" u="none" strike="noStrike" baseline="0" dirty="0">
                <a:solidFill>
                  <a:srgbClr val="000000"/>
                </a:solidFill>
              </a:rPr>
              <a:t>50 ug/m3</a:t>
            </a:r>
            <a:endParaRPr lang="cs-CZ" sz="2500" b="0" i="0" u="none" strike="noStrike" baseline="0" dirty="0">
              <a:solidFill>
                <a:srgbClr val="000000"/>
              </a:solidFill>
            </a:endParaRPr>
          </a:p>
          <a:p>
            <a:pPr lvl="1">
              <a:lnSpc>
                <a:spcPct val="110000"/>
              </a:lnSpc>
            </a:pPr>
            <a:r>
              <a:rPr lang="cs-CZ" sz="2500" b="0" i="0" u="none" strike="noStrike" baseline="0" dirty="0">
                <a:solidFill>
                  <a:srgbClr val="000000"/>
                </a:solidFill>
              </a:rPr>
              <a:t>informativní prahová hodnota: 100 </a:t>
            </a:r>
            <a:r>
              <a:rPr lang="cs-CZ" sz="2500" b="0" i="0" u="none" strike="noStrike" baseline="0" dirty="0" err="1">
                <a:solidFill>
                  <a:srgbClr val="000000"/>
                </a:solidFill>
              </a:rPr>
              <a:t>ug</a:t>
            </a:r>
            <a:r>
              <a:rPr lang="cs-CZ" sz="2500" b="0" i="0" u="none" strike="noStrike" baseline="0" dirty="0">
                <a:solidFill>
                  <a:srgbClr val="000000"/>
                </a:solidFill>
              </a:rPr>
              <a:t>/m3</a:t>
            </a:r>
          </a:p>
          <a:p>
            <a:pPr lvl="1">
              <a:lnSpc>
                <a:spcPct val="110000"/>
              </a:lnSpc>
            </a:pPr>
            <a:r>
              <a:rPr lang="cs-CZ" sz="2500" b="0" i="0" u="none" strike="noStrike" baseline="0" dirty="0">
                <a:solidFill>
                  <a:srgbClr val="000000"/>
                </a:solidFill>
              </a:rPr>
              <a:t>regulační prahová hodnota: 150 </a:t>
            </a:r>
            <a:r>
              <a:rPr lang="cs-CZ" sz="2500" b="0" i="0" u="none" strike="noStrike" baseline="0" dirty="0" err="1">
                <a:solidFill>
                  <a:srgbClr val="000000"/>
                </a:solidFill>
              </a:rPr>
              <a:t>ug</a:t>
            </a:r>
            <a:r>
              <a:rPr lang="cs-CZ" sz="2500" b="0" i="0" u="none" strike="noStrike" baseline="0" dirty="0">
                <a:solidFill>
                  <a:srgbClr val="000000"/>
                </a:solidFill>
              </a:rPr>
              <a:t>/m3 </a:t>
            </a:r>
          </a:p>
          <a:p>
            <a:pPr marL="0" indent="0">
              <a:lnSpc>
                <a:spcPct val="110000"/>
              </a:lnSpc>
              <a:buNone/>
            </a:pPr>
            <a:endParaRPr lang="cs-CZ" sz="2500" b="1" dirty="0"/>
          </a:p>
          <a:p>
            <a:pPr marL="0" indent="0">
              <a:lnSpc>
                <a:spcPct val="110000"/>
              </a:lnSpc>
              <a:buNone/>
            </a:pPr>
            <a:r>
              <a:rPr lang="cs-CZ" sz="2100" dirty="0"/>
              <a:t>viz též </a:t>
            </a:r>
          </a:p>
          <a:p>
            <a:pPr>
              <a:lnSpc>
                <a:spcPct val="110000"/>
              </a:lnSpc>
            </a:pPr>
            <a:r>
              <a:rPr lang="cs-CZ" sz="2100" dirty="0"/>
              <a:t>Státní síť imisního monitoringu; </a:t>
            </a:r>
          </a:p>
          <a:p>
            <a:pPr>
              <a:lnSpc>
                <a:spcPct val="110000"/>
              </a:lnSpc>
            </a:pPr>
            <a:r>
              <a:rPr lang="cs-CZ" sz="2100" dirty="0"/>
              <a:t>Informační systém kvality ovzduší apod.</a:t>
            </a:r>
          </a:p>
          <a:p>
            <a:pPr marL="0" indent="0">
              <a:lnSpc>
                <a:spcPct val="110000"/>
              </a:lnSpc>
              <a:buNone/>
            </a:pPr>
            <a:r>
              <a:rPr lang="cs-CZ" sz="2100" dirty="0">
                <a:hlinkClick r:id="rId3"/>
              </a:rPr>
              <a:t>https://www.mzp.cz/cz/kvalita_ovzdusi</a:t>
            </a:r>
            <a:r>
              <a:rPr lang="cs-CZ" sz="2100" dirty="0"/>
              <a:t> </a:t>
            </a:r>
          </a:p>
        </p:txBody>
      </p:sp>
    </p:spTree>
    <p:extLst>
      <p:ext uri="{BB962C8B-B14F-4D97-AF65-F5344CB8AC3E}">
        <p14:creationId xmlns:p14="http://schemas.microsoft.com/office/powerpoint/2010/main" val="3619333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2" end="2"/>
                                            </p:txEl>
                                          </p:spTgt>
                                        </p:tgtEl>
                                        <p:attrNameLst>
                                          <p:attrName>style.visibility</p:attrName>
                                        </p:attrNameLst>
                                      </p:cBhvr>
                                      <p:to>
                                        <p:strVal val="visible"/>
                                      </p:to>
                                    </p:set>
                                    <p:animEffect transition="in" filter="fade">
                                      <p:cBhvr>
                                        <p:cTn id="10" dur="500"/>
                                        <p:tgtEl>
                                          <p:spTgt spid="10">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animEffect transition="in" filter="fade">
                                      <p:cBhvr>
                                        <p:cTn id="13" dur="500"/>
                                        <p:tgtEl>
                                          <p:spTgt spid="10">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xEl>
                                              <p:pRg st="4" end="4"/>
                                            </p:txEl>
                                          </p:spTgt>
                                        </p:tgtEl>
                                        <p:attrNameLst>
                                          <p:attrName>style.visibility</p:attrName>
                                        </p:attrNameLst>
                                      </p:cBhvr>
                                      <p:to>
                                        <p:strVal val="visible"/>
                                      </p:to>
                                    </p:set>
                                    <p:animEffect transition="in" filter="fade">
                                      <p:cBhvr>
                                        <p:cTn id="16" dur="500"/>
                                        <p:tgtEl>
                                          <p:spTgt spid="10">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
                                            <p:txEl>
                                              <p:pRg st="6" end="6"/>
                                            </p:txEl>
                                          </p:spTgt>
                                        </p:tgtEl>
                                        <p:attrNameLst>
                                          <p:attrName>style.visibility</p:attrName>
                                        </p:attrNameLst>
                                      </p:cBhvr>
                                      <p:to>
                                        <p:strVal val="visible"/>
                                      </p:to>
                                    </p:set>
                                    <p:animEffect transition="in" filter="fade">
                                      <p:cBhvr>
                                        <p:cTn id="21" dur="500"/>
                                        <p:tgtEl>
                                          <p:spTgt spid="10">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xEl>
                                              <p:pRg st="7" end="7"/>
                                            </p:txEl>
                                          </p:spTgt>
                                        </p:tgtEl>
                                        <p:attrNameLst>
                                          <p:attrName>style.visibility</p:attrName>
                                        </p:attrNameLst>
                                      </p:cBhvr>
                                      <p:to>
                                        <p:strVal val="visible"/>
                                      </p:to>
                                    </p:set>
                                    <p:animEffect transition="in" filter="fade">
                                      <p:cBhvr>
                                        <p:cTn id="24" dur="500"/>
                                        <p:tgtEl>
                                          <p:spTgt spid="10">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0">
                                            <p:txEl>
                                              <p:pRg st="8" end="8"/>
                                            </p:txEl>
                                          </p:spTgt>
                                        </p:tgtEl>
                                        <p:attrNameLst>
                                          <p:attrName>style.visibility</p:attrName>
                                        </p:attrNameLst>
                                      </p:cBhvr>
                                      <p:to>
                                        <p:strVal val="visible"/>
                                      </p:to>
                                    </p:set>
                                    <p:animEffect transition="in" filter="fade">
                                      <p:cBhvr>
                                        <p:cTn id="27" dur="500"/>
                                        <p:tgtEl>
                                          <p:spTgt spid="10">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0">
                                            <p:txEl>
                                              <p:pRg st="9" end="9"/>
                                            </p:txEl>
                                          </p:spTgt>
                                        </p:tgtEl>
                                        <p:attrNameLst>
                                          <p:attrName>style.visibility</p:attrName>
                                        </p:attrNameLst>
                                      </p:cBhvr>
                                      <p:to>
                                        <p:strVal val="visible"/>
                                      </p:to>
                                    </p:set>
                                    <p:animEffect transition="in" filter="fade">
                                      <p:cBhvr>
                                        <p:cTn id="30" dur="500"/>
                                        <p:tgtEl>
                                          <p:spTgt spid="1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395CA4C-02CB-CEAA-6B69-CA108959900E}"/>
              </a:ext>
            </a:extLst>
          </p:cNvPr>
          <p:cNvSpPr>
            <a:spLocks noGrp="1"/>
          </p:cNvSpPr>
          <p:nvPr>
            <p:ph type="ftr" sz="quarter" idx="10"/>
          </p:nvPr>
        </p:nvSpPr>
        <p:spPr/>
        <p:txBody>
          <a:bodyPr/>
          <a:lstStyle/>
          <a:p>
            <a:r>
              <a:rPr lang="cs-CZ" dirty="0"/>
              <a:t>Ochrana ovzduší</a:t>
            </a:r>
          </a:p>
        </p:txBody>
      </p:sp>
      <p:sp>
        <p:nvSpPr>
          <p:cNvPr id="3" name="Zástupný symbol pro číslo snímku 2">
            <a:extLst>
              <a:ext uri="{FF2B5EF4-FFF2-40B4-BE49-F238E27FC236}">
                <a16:creationId xmlns:a16="http://schemas.microsoft.com/office/drawing/2014/main" id="{F15CCB92-39D6-4259-7B78-D1C0ADCFEA1F}"/>
              </a:ext>
            </a:extLst>
          </p:cNvPr>
          <p:cNvSpPr>
            <a:spLocks noGrp="1"/>
          </p:cNvSpPr>
          <p:nvPr>
            <p:ph type="sldNum" sz="quarter" idx="11"/>
          </p:nvPr>
        </p:nvSpPr>
        <p:spPr/>
        <p:txBody>
          <a:bodyPr/>
          <a:lstStyle/>
          <a:p>
            <a:fld id="{0970407D-EE58-4A0B-824B-1D3AE42DD9CF}" type="slidenum">
              <a:rPr lang="cs-CZ" altLang="cs-CZ" smtClean="0"/>
              <a:pPr/>
              <a:t>32</a:t>
            </a:fld>
            <a:endParaRPr lang="cs-CZ" altLang="cs-CZ" dirty="0"/>
          </a:p>
        </p:txBody>
      </p:sp>
      <p:sp>
        <p:nvSpPr>
          <p:cNvPr id="6" name="AutoShape 2" descr="Hardcore Brn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Nadpis 3">
            <a:extLst>
              <a:ext uri="{FF2B5EF4-FFF2-40B4-BE49-F238E27FC236}">
                <a16:creationId xmlns:a16="http://schemas.microsoft.com/office/drawing/2014/main" id="{89FAF3A0-6EAF-DED5-16E4-2A8C1373F10F}"/>
              </a:ext>
            </a:extLst>
          </p:cNvPr>
          <p:cNvSpPr txBox="1">
            <a:spLocks/>
          </p:cNvSpPr>
          <p:nvPr/>
        </p:nvSpPr>
        <p:spPr>
          <a:xfrm>
            <a:off x="720000" y="255050"/>
            <a:ext cx="10753200" cy="451576"/>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cs-CZ" sz="3300" kern="0" dirty="0"/>
              <a:t>Zvláštní ochrana ovzduší</a:t>
            </a:r>
          </a:p>
        </p:txBody>
      </p:sp>
      <p:sp>
        <p:nvSpPr>
          <p:cNvPr id="9" name="Zástupný symbol pro obsah 2"/>
          <p:cNvSpPr>
            <a:spLocks noGrp="1"/>
          </p:cNvSpPr>
          <p:nvPr>
            <p:ph idx="1"/>
          </p:nvPr>
        </p:nvSpPr>
        <p:spPr>
          <a:xfrm>
            <a:off x="666000" y="954559"/>
            <a:ext cx="11114001" cy="5211468"/>
          </a:xfrm>
        </p:spPr>
        <p:txBody>
          <a:bodyPr>
            <a:normAutofit fontScale="85000" lnSpcReduction="20000"/>
          </a:bodyPr>
          <a:lstStyle/>
          <a:p>
            <a:pPr marL="0" indent="0" algn="ctr">
              <a:lnSpc>
                <a:spcPct val="120000"/>
              </a:lnSpc>
              <a:buNone/>
            </a:pPr>
            <a:r>
              <a:rPr lang="cs-CZ" sz="3100" b="1" dirty="0"/>
              <a:t>Zvláštní ochrana ovzduší se zajišťuje např.:</a:t>
            </a:r>
          </a:p>
          <a:p>
            <a:pPr>
              <a:lnSpc>
                <a:spcPct val="120000"/>
              </a:lnSpc>
            </a:pPr>
            <a:r>
              <a:rPr lang="cs-CZ" dirty="0"/>
              <a:t>nepřetržitým sledováním úrovně znečištění ovzduší</a:t>
            </a:r>
          </a:p>
          <a:p>
            <a:pPr>
              <a:lnSpc>
                <a:spcPct val="120000"/>
              </a:lnSpc>
            </a:pPr>
            <a:r>
              <a:rPr lang="cs-CZ" dirty="0"/>
              <a:t>stanovením zón a aglomerací se zhoršenou kvalitou ovzduší </a:t>
            </a:r>
          </a:p>
          <a:p>
            <a:pPr>
              <a:lnSpc>
                <a:spcPct val="120000"/>
              </a:lnSpc>
            </a:pPr>
            <a:r>
              <a:rPr lang="cs-CZ" dirty="0"/>
              <a:t>zpracováním programů ke zlepšení kvality ovzduší</a:t>
            </a:r>
          </a:p>
          <a:p>
            <a:pPr>
              <a:lnSpc>
                <a:spcPct val="120000"/>
              </a:lnSpc>
            </a:pPr>
            <a:r>
              <a:rPr lang="cs-CZ" dirty="0"/>
              <a:t>stanovením prahových hodnot pro vznik a ukončení smogové situace (informativní a regulační hodnoty)</a:t>
            </a:r>
          </a:p>
          <a:p>
            <a:pPr>
              <a:lnSpc>
                <a:spcPct val="120000"/>
              </a:lnSpc>
            </a:pPr>
            <a:r>
              <a:rPr lang="cs-CZ" dirty="0"/>
              <a:t>vyhlašováním vzniku smogové situace</a:t>
            </a:r>
          </a:p>
          <a:p>
            <a:pPr>
              <a:lnSpc>
                <a:spcPct val="120000"/>
              </a:lnSpc>
            </a:pPr>
            <a:r>
              <a:rPr lang="cs-CZ" dirty="0"/>
              <a:t>stanovením zvláštních podmínek provozu pro případy překročení regulační prahové hodnoty</a:t>
            </a:r>
          </a:p>
          <a:p>
            <a:pPr>
              <a:lnSpc>
                <a:spcPct val="120000"/>
              </a:lnSpc>
            </a:pPr>
            <a:r>
              <a:rPr lang="cs-CZ" dirty="0"/>
              <a:t>regulačními řády k omezení provozu silničních vozidel</a:t>
            </a:r>
          </a:p>
          <a:p>
            <a:pPr>
              <a:lnSpc>
                <a:spcPct val="120000"/>
              </a:lnSpc>
            </a:pPr>
            <a:r>
              <a:rPr lang="cs-CZ" dirty="0"/>
              <a:t>zveřejňováním informací o vzniku smogové situace,</a:t>
            </a:r>
          </a:p>
          <a:p>
            <a:pPr>
              <a:lnSpc>
                <a:spcPct val="120000"/>
              </a:lnSpc>
            </a:pPr>
            <a:r>
              <a:rPr lang="cs-CZ" dirty="0"/>
              <a:t>stanovením nízkoemisních zón stanovením zvláštních podmínek provozu v nízkoemisních zónách pro případy vzniku smogové situace.</a:t>
            </a:r>
          </a:p>
        </p:txBody>
      </p:sp>
    </p:spTree>
    <p:extLst>
      <p:ext uri="{BB962C8B-B14F-4D97-AF65-F5344CB8AC3E}">
        <p14:creationId xmlns:p14="http://schemas.microsoft.com/office/powerpoint/2010/main" val="78216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2" end="2"/>
                                            </p:txEl>
                                          </p:spTgt>
                                        </p:tgtEl>
                                        <p:attrNameLst>
                                          <p:attrName>style.visibility</p:attrName>
                                        </p:attrNameLst>
                                      </p:cBhvr>
                                      <p:to>
                                        <p:strVal val="visible"/>
                                      </p:to>
                                    </p:set>
                                    <p:animEffect transition="in" filter="fade">
                                      <p:cBhvr>
                                        <p:cTn id="10" dur="500"/>
                                        <p:tgtEl>
                                          <p:spTgt spid="9">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animEffect transition="in" filter="fade">
                                      <p:cBhvr>
                                        <p:cTn id="13" dur="500"/>
                                        <p:tgtEl>
                                          <p:spTgt spid="9">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
                                            <p:txEl>
                                              <p:pRg st="4" end="4"/>
                                            </p:txEl>
                                          </p:spTgt>
                                        </p:tgtEl>
                                        <p:attrNameLst>
                                          <p:attrName>style.visibility</p:attrName>
                                        </p:attrNameLst>
                                      </p:cBhvr>
                                      <p:to>
                                        <p:strVal val="visible"/>
                                      </p:to>
                                    </p:set>
                                    <p:animEffect transition="in" filter="fade">
                                      <p:cBhvr>
                                        <p:cTn id="16" dur="500"/>
                                        <p:tgtEl>
                                          <p:spTgt spid="9">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animEffect transition="in" filter="fade">
                                      <p:cBhvr>
                                        <p:cTn id="19" dur="500"/>
                                        <p:tgtEl>
                                          <p:spTgt spid="9">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animEffect transition="in" filter="fade">
                                      <p:cBhvr>
                                        <p:cTn id="22" dur="500"/>
                                        <p:tgtEl>
                                          <p:spTgt spid="9">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9">
                                            <p:txEl>
                                              <p:pRg st="7" end="7"/>
                                            </p:txEl>
                                          </p:spTgt>
                                        </p:tgtEl>
                                        <p:attrNameLst>
                                          <p:attrName>style.visibility</p:attrName>
                                        </p:attrNameLst>
                                      </p:cBhvr>
                                      <p:to>
                                        <p:strVal val="visible"/>
                                      </p:to>
                                    </p:set>
                                    <p:animEffect transition="in" filter="fade">
                                      <p:cBhvr>
                                        <p:cTn id="25" dur="500"/>
                                        <p:tgtEl>
                                          <p:spTgt spid="9">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9">
                                            <p:txEl>
                                              <p:pRg st="8" end="8"/>
                                            </p:txEl>
                                          </p:spTgt>
                                        </p:tgtEl>
                                        <p:attrNameLst>
                                          <p:attrName>style.visibility</p:attrName>
                                        </p:attrNameLst>
                                      </p:cBhvr>
                                      <p:to>
                                        <p:strVal val="visible"/>
                                      </p:to>
                                    </p:set>
                                    <p:animEffect transition="in" filter="fade">
                                      <p:cBhvr>
                                        <p:cTn id="28" dur="500"/>
                                        <p:tgtEl>
                                          <p:spTgt spid="9">
                                            <p:txEl>
                                              <p:pRg st="8" end="8"/>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9">
                                            <p:txEl>
                                              <p:pRg st="9" end="9"/>
                                            </p:txEl>
                                          </p:spTgt>
                                        </p:tgtEl>
                                        <p:attrNameLst>
                                          <p:attrName>style.visibility</p:attrName>
                                        </p:attrNameLst>
                                      </p:cBhvr>
                                      <p:to>
                                        <p:strVal val="visible"/>
                                      </p:to>
                                    </p:set>
                                    <p:animEffect transition="in" filter="fade">
                                      <p:cBhvr>
                                        <p:cTn id="31" dur="5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sz="quarter" idx="13"/>
          </p:nvPr>
        </p:nvSpPr>
        <p:spPr>
          <a:xfrm>
            <a:off x="1246941" y="867905"/>
            <a:ext cx="9392644" cy="2851688"/>
          </a:xfrm>
        </p:spPr>
        <p:txBody>
          <a:bodyPr/>
          <a:lstStyle/>
          <a:p>
            <a:pPr algn="ctr">
              <a:lnSpc>
                <a:spcPct val="100000"/>
              </a:lnSpc>
            </a:pPr>
            <a:r>
              <a:rPr lang="cs-CZ" sz="4000" b="1" dirty="0"/>
              <a:t>Specifika mobilních zdrojů znečištění ovzduší</a:t>
            </a:r>
          </a:p>
          <a:p>
            <a:endParaRPr lang="cs-CZ" dirty="0"/>
          </a:p>
        </p:txBody>
      </p:sp>
      <p:pic>
        <p:nvPicPr>
          <p:cNvPr id="4" name="Obrázek 3" descr="Obsah obrázku text, tráva, obloha, exteriér&#10;&#10;Popis byl vytvořen automaticky">
            <a:extLst>
              <a:ext uri="{FF2B5EF4-FFF2-40B4-BE49-F238E27FC236}">
                <a16:creationId xmlns:a16="http://schemas.microsoft.com/office/drawing/2014/main" id="{492532AB-5E63-9B45-5319-7206BBC1AC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5860" y="2383774"/>
            <a:ext cx="5814806" cy="4161740"/>
          </a:xfrm>
          <a:prstGeom prst="rect">
            <a:avLst/>
          </a:prstGeom>
        </p:spPr>
      </p:pic>
    </p:spTree>
    <p:extLst>
      <p:ext uri="{BB962C8B-B14F-4D97-AF65-F5344CB8AC3E}">
        <p14:creationId xmlns:p14="http://schemas.microsoft.com/office/powerpoint/2010/main" val="24826429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CD726B8-CCEA-42F8-9531-3466599016F6}"/>
              </a:ext>
            </a:extLst>
          </p:cNvPr>
          <p:cNvSpPr>
            <a:spLocks noGrp="1"/>
          </p:cNvSpPr>
          <p:nvPr>
            <p:ph type="ftr" sz="quarter" idx="10"/>
          </p:nvPr>
        </p:nvSpPr>
        <p:spPr/>
        <p:txBody>
          <a:bodyPr/>
          <a:lstStyle/>
          <a:p>
            <a:r>
              <a:rPr lang="cs-CZ"/>
              <a:t>Ochrana ovzduší</a:t>
            </a:r>
            <a:endParaRPr lang="cs-CZ" dirty="0"/>
          </a:p>
        </p:txBody>
      </p:sp>
      <p:sp>
        <p:nvSpPr>
          <p:cNvPr id="3" name="Zástupný symbol pro číslo snímku 2">
            <a:extLst>
              <a:ext uri="{FF2B5EF4-FFF2-40B4-BE49-F238E27FC236}">
                <a16:creationId xmlns:a16="http://schemas.microsoft.com/office/drawing/2014/main" id="{2662E460-E3DB-4717-A330-D800560EF910}"/>
              </a:ext>
            </a:extLst>
          </p:cNvPr>
          <p:cNvSpPr>
            <a:spLocks noGrp="1"/>
          </p:cNvSpPr>
          <p:nvPr>
            <p:ph type="sldNum" sz="quarter" idx="11"/>
          </p:nvPr>
        </p:nvSpPr>
        <p:spPr/>
        <p:txBody>
          <a:bodyPr/>
          <a:lstStyle/>
          <a:p>
            <a:fld id="{0970407D-EE58-4A0B-824B-1D3AE42DD9CF}" type="slidenum">
              <a:rPr lang="cs-CZ" altLang="cs-CZ" smtClean="0"/>
              <a:pPr/>
              <a:t>34</a:t>
            </a:fld>
            <a:endParaRPr lang="cs-CZ" altLang="cs-CZ" dirty="0"/>
          </a:p>
        </p:txBody>
      </p:sp>
      <p:sp>
        <p:nvSpPr>
          <p:cNvPr id="4" name="Nadpis 3">
            <a:extLst>
              <a:ext uri="{FF2B5EF4-FFF2-40B4-BE49-F238E27FC236}">
                <a16:creationId xmlns:a16="http://schemas.microsoft.com/office/drawing/2014/main" id="{08F4D3EF-BA18-4DAE-95ED-046836608866}"/>
              </a:ext>
            </a:extLst>
          </p:cNvPr>
          <p:cNvSpPr>
            <a:spLocks noGrp="1"/>
          </p:cNvSpPr>
          <p:nvPr>
            <p:ph type="title"/>
          </p:nvPr>
        </p:nvSpPr>
        <p:spPr>
          <a:xfrm>
            <a:off x="719400" y="378000"/>
            <a:ext cx="10753200" cy="451576"/>
          </a:xfrm>
        </p:spPr>
        <p:txBody>
          <a:bodyPr/>
          <a:lstStyle/>
          <a:p>
            <a:r>
              <a:rPr lang="cs-CZ" dirty="0"/>
              <a:t>Mobilní zdroje</a:t>
            </a:r>
          </a:p>
        </p:txBody>
      </p:sp>
      <p:graphicFrame>
        <p:nvGraphicFramePr>
          <p:cNvPr id="6" name="Diagram 5">
            <a:extLst>
              <a:ext uri="{FF2B5EF4-FFF2-40B4-BE49-F238E27FC236}">
                <a16:creationId xmlns:a16="http://schemas.microsoft.com/office/drawing/2014/main" id="{DE78B203-6A97-48FD-9343-137F68037E3A}"/>
              </a:ext>
            </a:extLst>
          </p:cNvPr>
          <p:cNvGraphicFramePr/>
          <p:nvPr>
            <p:extLst>
              <p:ext uri="{D42A27DB-BD31-4B8C-83A1-F6EECF244321}">
                <p14:modId xmlns:p14="http://schemas.microsoft.com/office/powerpoint/2010/main" val="1486844535"/>
              </p:ext>
            </p:extLst>
          </p:nvPr>
        </p:nvGraphicFramePr>
        <p:xfrm>
          <a:off x="1352939" y="531845"/>
          <a:ext cx="9573207" cy="59481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35911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E5000BA-4D78-4C38-882F-326F198040A1}"/>
              </a:ext>
            </a:extLst>
          </p:cNvPr>
          <p:cNvSpPr>
            <a:spLocks noGrp="1"/>
          </p:cNvSpPr>
          <p:nvPr>
            <p:ph type="ftr" sz="quarter" idx="10"/>
          </p:nvPr>
        </p:nvSpPr>
        <p:spPr/>
        <p:txBody>
          <a:bodyPr/>
          <a:lstStyle/>
          <a:p>
            <a:r>
              <a:rPr lang="cs-CZ"/>
              <a:t>Ochrana ovzduší</a:t>
            </a:r>
            <a:endParaRPr lang="cs-CZ" dirty="0"/>
          </a:p>
        </p:txBody>
      </p:sp>
      <p:sp>
        <p:nvSpPr>
          <p:cNvPr id="3" name="Zástupný symbol pro číslo snímku 2">
            <a:extLst>
              <a:ext uri="{FF2B5EF4-FFF2-40B4-BE49-F238E27FC236}">
                <a16:creationId xmlns:a16="http://schemas.microsoft.com/office/drawing/2014/main" id="{FA00D6CB-3396-4040-9093-1BB7DB22CB52}"/>
              </a:ext>
            </a:extLst>
          </p:cNvPr>
          <p:cNvSpPr>
            <a:spLocks noGrp="1"/>
          </p:cNvSpPr>
          <p:nvPr>
            <p:ph type="sldNum" sz="quarter" idx="11"/>
          </p:nvPr>
        </p:nvSpPr>
        <p:spPr/>
        <p:txBody>
          <a:bodyPr/>
          <a:lstStyle/>
          <a:p>
            <a:fld id="{0970407D-EE58-4A0B-824B-1D3AE42DD9CF}" type="slidenum">
              <a:rPr lang="cs-CZ" altLang="cs-CZ" smtClean="0"/>
              <a:pPr/>
              <a:t>35</a:t>
            </a:fld>
            <a:endParaRPr lang="cs-CZ" altLang="cs-CZ" dirty="0"/>
          </a:p>
        </p:txBody>
      </p:sp>
      <p:sp>
        <p:nvSpPr>
          <p:cNvPr id="4" name="Nadpis 3">
            <a:extLst>
              <a:ext uri="{FF2B5EF4-FFF2-40B4-BE49-F238E27FC236}">
                <a16:creationId xmlns:a16="http://schemas.microsoft.com/office/drawing/2014/main" id="{8DB5D914-A0E8-4DF4-A6FB-0EF9E640DE4F}"/>
              </a:ext>
            </a:extLst>
          </p:cNvPr>
          <p:cNvSpPr>
            <a:spLocks noGrp="1"/>
          </p:cNvSpPr>
          <p:nvPr>
            <p:ph type="title"/>
          </p:nvPr>
        </p:nvSpPr>
        <p:spPr/>
        <p:txBody>
          <a:bodyPr/>
          <a:lstStyle/>
          <a:p>
            <a:r>
              <a:rPr lang="cs-CZ" dirty="0"/>
              <a:t>Mobilní zdroje – společná východiska</a:t>
            </a:r>
          </a:p>
        </p:txBody>
      </p:sp>
      <p:sp>
        <p:nvSpPr>
          <p:cNvPr id="5" name="Zástupný obsah 4">
            <a:extLst>
              <a:ext uri="{FF2B5EF4-FFF2-40B4-BE49-F238E27FC236}">
                <a16:creationId xmlns:a16="http://schemas.microsoft.com/office/drawing/2014/main" id="{2F076DF1-CE97-4477-AC77-EE799C940586}"/>
              </a:ext>
            </a:extLst>
          </p:cNvPr>
          <p:cNvSpPr>
            <a:spLocks noGrp="1"/>
          </p:cNvSpPr>
          <p:nvPr>
            <p:ph idx="1"/>
          </p:nvPr>
        </p:nvSpPr>
        <p:spPr/>
        <p:txBody>
          <a:bodyPr/>
          <a:lstStyle/>
          <a:p>
            <a:r>
              <a:rPr lang="cs-CZ" dirty="0"/>
              <a:t>Typové schválení</a:t>
            </a:r>
          </a:p>
          <a:p>
            <a:pPr lvl="1"/>
            <a:r>
              <a:rPr lang="cs-CZ" dirty="0"/>
              <a:t>Právní úprava EU</a:t>
            </a:r>
          </a:p>
          <a:p>
            <a:pPr lvl="1"/>
            <a:r>
              <a:rPr lang="cs-CZ" dirty="0"/>
              <a:t>Ještě před vstupem na trh</a:t>
            </a:r>
          </a:p>
          <a:p>
            <a:endParaRPr lang="cs-CZ" dirty="0"/>
          </a:p>
          <a:p>
            <a:endParaRPr lang="cs-CZ" dirty="0"/>
          </a:p>
          <a:p>
            <a:endParaRPr lang="cs-CZ" dirty="0"/>
          </a:p>
          <a:p>
            <a:r>
              <a:rPr lang="cs-CZ" dirty="0"/>
              <a:t>Způsobilost k provozu</a:t>
            </a:r>
          </a:p>
          <a:p>
            <a:pPr lvl="1"/>
            <a:r>
              <a:rPr lang="cs-CZ" dirty="0"/>
              <a:t>Národní právní úprava</a:t>
            </a:r>
          </a:p>
        </p:txBody>
      </p:sp>
      <p:sp>
        <p:nvSpPr>
          <p:cNvPr id="6" name="Obdélník 5">
            <a:extLst>
              <a:ext uri="{FF2B5EF4-FFF2-40B4-BE49-F238E27FC236}">
                <a16:creationId xmlns:a16="http://schemas.microsoft.com/office/drawing/2014/main" id="{9FBD3926-EC59-4D84-BBD5-342B8F66695A}"/>
              </a:ext>
            </a:extLst>
          </p:cNvPr>
          <p:cNvSpPr/>
          <p:nvPr/>
        </p:nvSpPr>
        <p:spPr bwMode="auto">
          <a:xfrm>
            <a:off x="9339943" y="1530221"/>
            <a:ext cx="2668555" cy="1119673"/>
          </a:xfrm>
          <a:prstGeom prst="rect">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dirty="0">
                <a:ln>
                  <a:noFill/>
                </a:ln>
                <a:solidFill>
                  <a:schemeClr val="bg1"/>
                </a:solidFill>
                <a:effectLst/>
                <a:latin typeface="+mn-lt"/>
              </a:rPr>
              <a:t>Typové schválení </a:t>
            </a:r>
          </a:p>
          <a:p>
            <a:pPr marL="0" marR="0" indent="0" algn="l" defTabSz="914400" rtl="0" eaLnBrk="1" fontAlgn="base" latinLnBrk="0" hangingPunct="1">
              <a:lnSpc>
                <a:spcPct val="100000"/>
              </a:lnSpc>
              <a:spcBef>
                <a:spcPct val="0"/>
              </a:spcBef>
              <a:spcAft>
                <a:spcPct val="0"/>
              </a:spcAft>
              <a:buClrTx/>
              <a:buSzTx/>
              <a:buFontTx/>
              <a:buNone/>
              <a:tabLst/>
            </a:pPr>
            <a:r>
              <a:rPr lang="cs-CZ" sz="2000" dirty="0">
                <a:solidFill>
                  <a:schemeClr val="bg1"/>
                </a:solidFill>
                <a:latin typeface="+mn-lt"/>
              </a:rPr>
              <a:t>	</a:t>
            </a:r>
            <a:r>
              <a:rPr kumimoji="0" lang="cs-CZ" sz="2000" b="0" i="0" u="none" strike="noStrike" cap="none" normalizeH="0" baseline="0" dirty="0">
                <a:ln>
                  <a:noFill/>
                </a:ln>
                <a:solidFill>
                  <a:schemeClr val="bg1"/>
                </a:solidFill>
                <a:effectLst/>
                <a:latin typeface="+mn-lt"/>
              </a:rPr>
              <a:t>x</a:t>
            </a:r>
          </a:p>
          <a:p>
            <a:pPr marL="0" marR="0" indent="0" algn="l" defTabSz="914400" rtl="0" eaLnBrk="1" fontAlgn="base" latinLnBrk="0" hangingPunct="1">
              <a:lnSpc>
                <a:spcPct val="100000"/>
              </a:lnSpc>
              <a:spcBef>
                <a:spcPct val="0"/>
              </a:spcBef>
              <a:spcAft>
                <a:spcPct val="0"/>
              </a:spcAft>
              <a:buClrTx/>
              <a:buSzTx/>
              <a:buFontTx/>
              <a:buNone/>
              <a:tabLst/>
            </a:pPr>
            <a:r>
              <a:rPr lang="cs-CZ" sz="2000" dirty="0">
                <a:solidFill>
                  <a:schemeClr val="bg1"/>
                </a:solidFill>
                <a:latin typeface="+mn-lt"/>
              </a:rPr>
              <a:t>Způsobilost k provozu</a:t>
            </a:r>
            <a:r>
              <a:rPr kumimoji="0" lang="cs-CZ" sz="2000" b="0" i="0" u="none" strike="noStrike" cap="none" normalizeH="0" baseline="0" dirty="0">
                <a:ln>
                  <a:noFill/>
                </a:ln>
                <a:solidFill>
                  <a:schemeClr val="bg1"/>
                </a:solidFill>
                <a:effectLst/>
                <a:latin typeface="+mn-lt"/>
              </a:rPr>
              <a:t> </a:t>
            </a:r>
          </a:p>
        </p:txBody>
      </p:sp>
      <p:sp>
        <p:nvSpPr>
          <p:cNvPr id="7" name="TextovéPole 6">
            <a:extLst>
              <a:ext uri="{FF2B5EF4-FFF2-40B4-BE49-F238E27FC236}">
                <a16:creationId xmlns:a16="http://schemas.microsoft.com/office/drawing/2014/main" id="{DB95BB50-9463-4485-B744-2DFF7FAEB52D}"/>
              </a:ext>
            </a:extLst>
          </p:cNvPr>
          <p:cNvSpPr txBox="1"/>
          <p:nvPr/>
        </p:nvSpPr>
        <p:spPr>
          <a:xfrm>
            <a:off x="4847805" y="2932246"/>
            <a:ext cx="3792195" cy="707886"/>
          </a:xfrm>
          <a:prstGeom prst="rect">
            <a:avLst/>
          </a:prstGeom>
          <a:noFill/>
        </p:spPr>
        <p:txBody>
          <a:bodyPr wrap="square" rtlCol="0">
            <a:spAutoFit/>
          </a:bodyPr>
          <a:lstStyle/>
          <a:p>
            <a:pPr algn="l"/>
            <a:r>
              <a:rPr lang="cs-CZ" sz="2000" dirty="0">
                <a:latin typeface="+mn-lt"/>
              </a:rPr>
              <a:t>Široký okruh požadavků</a:t>
            </a:r>
          </a:p>
          <a:p>
            <a:pPr algn="l"/>
            <a:r>
              <a:rPr lang="cs-CZ" sz="2000" dirty="0">
                <a:latin typeface="+mn-lt"/>
              </a:rPr>
              <a:t>př. bezpečnost, ŽP, technologie</a:t>
            </a:r>
          </a:p>
        </p:txBody>
      </p:sp>
      <p:cxnSp>
        <p:nvCxnSpPr>
          <p:cNvPr id="9" name="Přímá spojnice se šipkou 8">
            <a:extLst>
              <a:ext uri="{FF2B5EF4-FFF2-40B4-BE49-F238E27FC236}">
                <a16:creationId xmlns:a16="http://schemas.microsoft.com/office/drawing/2014/main" id="{D29175D9-A821-43A6-86A8-18B2CFD696FB}"/>
              </a:ext>
            </a:extLst>
          </p:cNvPr>
          <p:cNvCxnSpPr/>
          <p:nvPr/>
        </p:nvCxnSpPr>
        <p:spPr bwMode="auto">
          <a:xfrm flipH="1" flipV="1">
            <a:off x="3956180" y="2090057"/>
            <a:ext cx="895738" cy="634482"/>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ovéPole 9">
            <a:extLst>
              <a:ext uri="{FF2B5EF4-FFF2-40B4-BE49-F238E27FC236}">
                <a16:creationId xmlns:a16="http://schemas.microsoft.com/office/drawing/2014/main" id="{16B07657-7D1B-498F-8221-772E2D31F660}"/>
              </a:ext>
            </a:extLst>
          </p:cNvPr>
          <p:cNvSpPr txBox="1"/>
          <p:nvPr/>
        </p:nvSpPr>
        <p:spPr>
          <a:xfrm>
            <a:off x="5196148" y="5639838"/>
            <a:ext cx="4143795" cy="707886"/>
          </a:xfrm>
          <a:prstGeom prst="rect">
            <a:avLst/>
          </a:prstGeom>
          <a:noFill/>
        </p:spPr>
        <p:txBody>
          <a:bodyPr wrap="square" rtlCol="0">
            <a:spAutoFit/>
          </a:bodyPr>
          <a:lstStyle/>
          <a:p>
            <a:pPr algn="l"/>
            <a:r>
              <a:rPr lang="cs-CZ" sz="2000" dirty="0">
                <a:latin typeface="+mn-lt"/>
              </a:rPr>
              <a:t>Technický stav, ŽP, změny vozidla</a:t>
            </a:r>
          </a:p>
          <a:p>
            <a:pPr algn="l"/>
            <a:r>
              <a:rPr lang="cs-CZ" sz="2000" dirty="0">
                <a:latin typeface="+mn-lt"/>
              </a:rPr>
              <a:t>Např. STK</a:t>
            </a:r>
          </a:p>
        </p:txBody>
      </p:sp>
      <p:cxnSp>
        <p:nvCxnSpPr>
          <p:cNvPr id="11" name="Přímá spojnice se šipkou 10">
            <a:extLst>
              <a:ext uri="{FF2B5EF4-FFF2-40B4-BE49-F238E27FC236}">
                <a16:creationId xmlns:a16="http://schemas.microsoft.com/office/drawing/2014/main" id="{1B7548FF-24CB-4979-A28A-F7D18AD658E5}"/>
              </a:ext>
            </a:extLst>
          </p:cNvPr>
          <p:cNvCxnSpPr/>
          <p:nvPr/>
        </p:nvCxnSpPr>
        <p:spPr bwMode="auto">
          <a:xfrm flipH="1" flipV="1">
            <a:off x="4361611" y="4802171"/>
            <a:ext cx="895738" cy="634482"/>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Přímá spojnice se šipkou 11">
            <a:extLst>
              <a:ext uri="{FF2B5EF4-FFF2-40B4-BE49-F238E27FC236}">
                <a16:creationId xmlns:a16="http://schemas.microsoft.com/office/drawing/2014/main" id="{303C5E24-C9DE-4683-A2C1-E943E8E8B1BD}"/>
              </a:ext>
            </a:extLst>
          </p:cNvPr>
          <p:cNvCxnSpPr/>
          <p:nvPr/>
        </p:nvCxnSpPr>
        <p:spPr bwMode="auto">
          <a:xfrm flipH="1">
            <a:off x="3956180" y="1902004"/>
            <a:ext cx="1239967" cy="1"/>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ovéPole 14">
            <a:extLst>
              <a:ext uri="{FF2B5EF4-FFF2-40B4-BE49-F238E27FC236}">
                <a16:creationId xmlns:a16="http://schemas.microsoft.com/office/drawing/2014/main" id="{25562C0C-FD20-4C7F-99F3-F0C256EF1CBA}"/>
              </a:ext>
            </a:extLst>
          </p:cNvPr>
          <p:cNvSpPr txBox="1"/>
          <p:nvPr/>
        </p:nvSpPr>
        <p:spPr>
          <a:xfrm>
            <a:off x="5354767" y="1701949"/>
            <a:ext cx="2240351" cy="400110"/>
          </a:xfrm>
          <a:prstGeom prst="rect">
            <a:avLst/>
          </a:prstGeom>
          <a:noFill/>
        </p:spPr>
        <p:txBody>
          <a:bodyPr wrap="square" rtlCol="0">
            <a:spAutoFit/>
          </a:bodyPr>
          <a:lstStyle/>
          <a:p>
            <a:pPr algn="l"/>
            <a:r>
              <a:rPr lang="cs-CZ" sz="2000" dirty="0">
                <a:latin typeface="+mn-lt"/>
              </a:rPr>
              <a:t>Jakýkoliv výrobek</a:t>
            </a:r>
          </a:p>
        </p:txBody>
      </p:sp>
    </p:spTree>
    <p:extLst>
      <p:ext uri="{BB962C8B-B14F-4D97-AF65-F5344CB8AC3E}">
        <p14:creationId xmlns:p14="http://schemas.microsoft.com/office/powerpoint/2010/main" val="5323049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B27DB35-8A31-42C6-9105-F949D49AC3FF}"/>
              </a:ext>
            </a:extLst>
          </p:cNvPr>
          <p:cNvSpPr>
            <a:spLocks noGrp="1"/>
          </p:cNvSpPr>
          <p:nvPr>
            <p:ph type="ftr" sz="quarter" idx="10"/>
          </p:nvPr>
        </p:nvSpPr>
        <p:spPr/>
        <p:txBody>
          <a:bodyPr/>
          <a:lstStyle/>
          <a:p>
            <a:r>
              <a:rPr lang="cs-CZ"/>
              <a:t>Ochrana ovzduší</a:t>
            </a:r>
            <a:endParaRPr lang="cs-CZ" dirty="0"/>
          </a:p>
        </p:txBody>
      </p:sp>
      <p:sp>
        <p:nvSpPr>
          <p:cNvPr id="3" name="Zástupný symbol pro číslo snímku 2">
            <a:extLst>
              <a:ext uri="{FF2B5EF4-FFF2-40B4-BE49-F238E27FC236}">
                <a16:creationId xmlns:a16="http://schemas.microsoft.com/office/drawing/2014/main" id="{9D5E1271-D1D7-448F-AF8C-8B507B6A78CD}"/>
              </a:ext>
            </a:extLst>
          </p:cNvPr>
          <p:cNvSpPr>
            <a:spLocks noGrp="1"/>
          </p:cNvSpPr>
          <p:nvPr>
            <p:ph type="sldNum" sz="quarter" idx="11"/>
          </p:nvPr>
        </p:nvSpPr>
        <p:spPr/>
        <p:txBody>
          <a:bodyPr/>
          <a:lstStyle/>
          <a:p>
            <a:fld id="{0970407D-EE58-4A0B-824B-1D3AE42DD9CF}" type="slidenum">
              <a:rPr lang="cs-CZ" altLang="cs-CZ" smtClean="0"/>
              <a:pPr/>
              <a:t>36</a:t>
            </a:fld>
            <a:endParaRPr lang="cs-CZ" altLang="cs-CZ" dirty="0"/>
          </a:p>
        </p:txBody>
      </p:sp>
      <p:sp>
        <p:nvSpPr>
          <p:cNvPr id="4" name="Nadpis 3">
            <a:extLst>
              <a:ext uri="{FF2B5EF4-FFF2-40B4-BE49-F238E27FC236}">
                <a16:creationId xmlns:a16="http://schemas.microsoft.com/office/drawing/2014/main" id="{8837B3C6-393C-43C1-A54A-68D6A71758E6}"/>
              </a:ext>
            </a:extLst>
          </p:cNvPr>
          <p:cNvSpPr>
            <a:spLocks noGrp="1"/>
          </p:cNvSpPr>
          <p:nvPr>
            <p:ph type="title"/>
          </p:nvPr>
        </p:nvSpPr>
        <p:spPr/>
        <p:txBody>
          <a:bodyPr/>
          <a:lstStyle/>
          <a:p>
            <a:r>
              <a:rPr lang="cs-CZ" dirty="0"/>
              <a:t>Mobilní zdroje</a:t>
            </a:r>
          </a:p>
        </p:txBody>
      </p:sp>
      <p:sp>
        <p:nvSpPr>
          <p:cNvPr id="5" name="Zástupný obsah 4">
            <a:extLst>
              <a:ext uri="{FF2B5EF4-FFF2-40B4-BE49-F238E27FC236}">
                <a16:creationId xmlns:a16="http://schemas.microsoft.com/office/drawing/2014/main" id="{028E2275-7F08-49D2-AC88-94AFA82A619B}"/>
              </a:ext>
            </a:extLst>
          </p:cNvPr>
          <p:cNvSpPr>
            <a:spLocks noGrp="1"/>
          </p:cNvSpPr>
          <p:nvPr>
            <p:ph idx="1"/>
          </p:nvPr>
        </p:nvSpPr>
        <p:spPr/>
        <p:txBody>
          <a:bodyPr/>
          <a:lstStyle/>
          <a:p>
            <a:r>
              <a:rPr lang="cs-CZ" dirty="0"/>
              <a:t>Dopravní x Jiné (nedopravní)</a:t>
            </a:r>
          </a:p>
          <a:p>
            <a:endParaRPr lang="cs-CZ" dirty="0"/>
          </a:p>
          <a:p>
            <a:r>
              <a:rPr lang="cs-CZ" dirty="0"/>
              <a:t>Silniční x nesilniční</a:t>
            </a:r>
          </a:p>
          <a:p>
            <a:pPr lvl="1"/>
            <a:r>
              <a:rPr lang="cs-CZ" dirty="0"/>
              <a:t>Kolejové</a:t>
            </a:r>
          </a:p>
          <a:p>
            <a:pPr lvl="1"/>
            <a:r>
              <a:rPr lang="cs-CZ" dirty="0"/>
              <a:t>Námořní</a:t>
            </a:r>
          </a:p>
          <a:p>
            <a:pPr lvl="1"/>
            <a:r>
              <a:rPr lang="cs-CZ" dirty="0"/>
              <a:t>Letadla</a:t>
            </a:r>
          </a:p>
          <a:p>
            <a:pPr marL="72000" indent="0">
              <a:buNone/>
            </a:pPr>
            <a:endParaRPr lang="cs-CZ" sz="2000" i="1" dirty="0"/>
          </a:p>
          <a:p>
            <a:pPr marL="72000" indent="0">
              <a:buNone/>
            </a:pPr>
            <a:r>
              <a:rPr lang="cs-CZ" sz="2000" i="1" dirty="0"/>
              <a:t>Mobilním zdrojem se rozumí samohybná a další pohyblivá, případně přenosná technická jednotka </a:t>
            </a:r>
            <a:r>
              <a:rPr lang="cs-CZ" sz="2000" b="1" i="1" u="sng" dirty="0"/>
              <a:t>vybavená spalovacím motorem</a:t>
            </a:r>
            <a:r>
              <a:rPr lang="cs-CZ" sz="2000" i="1" dirty="0"/>
              <a:t>, pokud tento slouží k vlastnímu pohonu nebo je zabudován jako nedílná součást technologického vybavení.</a:t>
            </a:r>
          </a:p>
        </p:txBody>
      </p:sp>
      <p:sp>
        <p:nvSpPr>
          <p:cNvPr id="6" name="Obdélník 5">
            <a:extLst>
              <a:ext uri="{FF2B5EF4-FFF2-40B4-BE49-F238E27FC236}">
                <a16:creationId xmlns:a16="http://schemas.microsoft.com/office/drawing/2014/main" id="{5D17A2FB-28F2-4ED2-8BF8-347A4E83FBE8}"/>
              </a:ext>
            </a:extLst>
          </p:cNvPr>
          <p:cNvSpPr/>
          <p:nvPr/>
        </p:nvSpPr>
        <p:spPr bwMode="auto">
          <a:xfrm>
            <a:off x="9022702" y="880239"/>
            <a:ext cx="2817845" cy="1296955"/>
          </a:xfrm>
          <a:prstGeom prst="rect">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cs-CZ" sz="2800" dirty="0">
                <a:solidFill>
                  <a:schemeClr val="bg1"/>
                </a:solidFill>
                <a:latin typeface="+mn-lt"/>
              </a:rPr>
              <a:t>Skleníkové plyny</a:t>
            </a:r>
          </a:p>
          <a:p>
            <a:pPr marL="0" marR="0" indent="0" algn="l" defTabSz="914400" rtl="0" eaLnBrk="1" fontAlgn="base" latinLnBrk="0" hangingPunct="1">
              <a:lnSpc>
                <a:spcPct val="100000"/>
              </a:lnSpc>
              <a:spcBef>
                <a:spcPct val="0"/>
              </a:spcBef>
              <a:spcAft>
                <a:spcPct val="0"/>
              </a:spcAft>
              <a:buClrTx/>
              <a:buSzTx/>
              <a:buFontTx/>
              <a:buNone/>
              <a:tabLst/>
            </a:pPr>
            <a:r>
              <a:rPr kumimoji="0" lang="cs-CZ" sz="2800" b="0" i="0" u="none" strike="noStrike" cap="none" normalizeH="0" baseline="0" dirty="0">
                <a:ln>
                  <a:noFill/>
                </a:ln>
                <a:solidFill>
                  <a:schemeClr val="bg1"/>
                </a:solidFill>
                <a:effectLst/>
                <a:latin typeface="+mn-lt"/>
              </a:rPr>
              <a:t>	x</a:t>
            </a:r>
          </a:p>
          <a:p>
            <a:pPr marL="0" marR="0" indent="0" algn="l" defTabSz="914400" rtl="0" eaLnBrk="1" fontAlgn="base" latinLnBrk="0" hangingPunct="1">
              <a:lnSpc>
                <a:spcPct val="100000"/>
              </a:lnSpc>
              <a:spcBef>
                <a:spcPct val="0"/>
              </a:spcBef>
              <a:spcAft>
                <a:spcPct val="0"/>
              </a:spcAft>
              <a:buClrTx/>
              <a:buSzTx/>
              <a:buFontTx/>
              <a:buNone/>
              <a:tabLst/>
            </a:pPr>
            <a:r>
              <a:rPr lang="cs-CZ" sz="2800" dirty="0">
                <a:solidFill>
                  <a:schemeClr val="bg1"/>
                </a:solidFill>
                <a:latin typeface="+mn-lt"/>
              </a:rPr>
              <a:t>Znečišťující látky</a:t>
            </a:r>
            <a:endParaRPr kumimoji="0" lang="cs-CZ" sz="2800" b="0"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16971967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186FB7E-B334-44E4-B9E9-520CF6E901C3}"/>
              </a:ext>
            </a:extLst>
          </p:cNvPr>
          <p:cNvSpPr>
            <a:spLocks noGrp="1"/>
          </p:cNvSpPr>
          <p:nvPr>
            <p:ph type="ftr" sz="quarter" idx="10"/>
          </p:nvPr>
        </p:nvSpPr>
        <p:spPr/>
        <p:txBody>
          <a:bodyPr/>
          <a:lstStyle/>
          <a:p>
            <a:r>
              <a:rPr lang="cs-CZ"/>
              <a:t>Ochrana ovzduší</a:t>
            </a:r>
            <a:endParaRPr lang="cs-CZ" dirty="0"/>
          </a:p>
        </p:txBody>
      </p:sp>
      <p:sp>
        <p:nvSpPr>
          <p:cNvPr id="3" name="Zástupný symbol pro číslo snímku 2">
            <a:extLst>
              <a:ext uri="{FF2B5EF4-FFF2-40B4-BE49-F238E27FC236}">
                <a16:creationId xmlns:a16="http://schemas.microsoft.com/office/drawing/2014/main" id="{01C9E9E1-CCB8-4A29-A906-51FC54A449E0}"/>
              </a:ext>
            </a:extLst>
          </p:cNvPr>
          <p:cNvSpPr>
            <a:spLocks noGrp="1"/>
          </p:cNvSpPr>
          <p:nvPr>
            <p:ph type="sldNum" sz="quarter" idx="11"/>
          </p:nvPr>
        </p:nvSpPr>
        <p:spPr/>
        <p:txBody>
          <a:bodyPr/>
          <a:lstStyle/>
          <a:p>
            <a:fld id="{0970407D-EE58-4A0B-824B-1D3AE42DD9CF}" type="slidenum">
              <a:rPr lang="cs-CZ" altLang="cs-CZ" smtClean="0"/>
              <a:pPr/>
              <a:t>37</a:t>
            </a:fld>
            <a:endParaRPr lang="cs-CZ" altLang="cs-CZ" dirty="0"/>
          </a:p>
        </p:txBody>
      </p:sp>
      <p:sp>
        <p:nvSpPr>
          <p:cNvPr id="4" name="Nadpis 3">
            <a:extLst>
              <a:ext uri="{FF2B5EF4-FFF2-40B4-BE49-F238E27FC236}">
                <a16:creationId xmlns:a16="http://schemas.microsoft.com/office/drawing/2014/main" id="{CA8DDE74-93B7-4187-9823-EB87A916AFD8}"/>
              </a:ext>
            </a:extLst>
          </p:cNvPr>
          <p:cNvSpPr>
            <a:spLocks noGrp="1"/>
          </p:cNvSpPr>
          <p:nvPr>
            <p:ph type="title"/>
          </p:nvPr>
        </p:nvSpPr>
        <p:spPr/>
        <p:txBody>
          <a:bodyPr/>
          <a:lstStyle/>
          <a:p>
            <a:r>
              <a:rPr lang="cs-CZ" dirty="0"/>
              <a:t>Mobilní zdroje – nesilniční</a:t>
            </a:r>
          </a:p>
        </p:txBody>
      </p:sp>
      <p:sp>
        <p:nvSpPr>
          <p:cNvPr id="5" name="Zástupný obsah 4">
            <a:extLst>
              <a:ext uri="{FF2B5EF4-FFF2-40B4-BE49-F238E27FC236}">
                <a16:creationId xmlns:a16="http://schemas.microsoft.com/office/drawing/2014/main" id="{06A0DB18-6094-45A0-859D-9667B0CC1943}"/>
              </a:ext>
            </a:extLst>
          </p:cNvPr>
          <p:cNvSpPr>
            <a:spLocks noGrp="1"/>
          </p:cNvSpPr>
          <p:nvPr>
            <p:ph idx="1"/>
          </p:nvPr>
        </p:nvSpPr>
        <p:spPr/>
        <p:txBody>
          <a:bodyPr/>
          <a:lstStyle/>
          <a:p>
            <a:r>
              <a:rPr lang="cs-CZ" sz="2000" dirty="0"/>
              <a:t>Nařízení Evropského parlamentu a Rady (EU) 2016/1628 o požadavcích na mezní hodnoty emisí plynných a tuhých znečišťujících látek a schválení typu spalovacích motorů v nesilničních mobilních strojích</a:t>
            </a:r>
          </a:p>
          <a:p>
            <a:endParaRPr lang="cs-CZ" sz="2400" dirty="0"/>
          </a:p>
          <a:p>
            <a:r>
              <a:rPr lang="cs-CZ" sz="2400" dirty="0"/>
              <a:t>Pozor na definici!</a:t>
            </a:r>
          </a:p>
          <a:p>
            <a:pPr marL="72000" indent="0">
              <a:buNone/>
            </a:pPr>
            <a:r>
              <a:rPr lang="cs-CZ" sz="1800" i="1" dirty="0"/>
              <a:t>„nesilničním mobilním strojem“ každý mobilní stroj, pojízdné zařízení nebo vozidlo s karoserií nebo bez ní a s koly či bez kol, které </a:t>
            </a:r>
            <a:r>
              <a:rPr lang="cs-CZ" sz="1800" b="1" i="1" u="sng" dirty="0"/>
              <a:t>nejsou určeny pro přepravu osob nebo zboží na silnicích</a:t>
            </a:r>
            <a:r>
              <a:rPr lang="cs-CZ" sz="1800" i="1" dirty="0"/>
              <a:t>, včetně strojů instalovaných na podvozku vozidel určených pro přepravu osob nebo zboží na silnicích</a:t>
            </a:r>
          </a:p>
          <a:p>
            <a:endParaRPr lang="cs-CZ" sz="1800" dirty="0"/>
          </a:p>
          <a:p>
            <a:endParaRPr lang="cs-CZ" sz="1800" i="1" dirty="0"/>
          </a:p>
        </p:txBody>
      </p:sp>
      <p:pic>
        <p:nvPicPr>
          <p:cNvPr id="7" name="Obrázek 6">
            <a:extLst>
              <a:ext uri="{FF2B5EF4-FFF2-40B4-BE49-F238E27FC236}">
                <a16:creationId xmlns:a16="http://schemas.microsoft.com/office/drawing/2014/main" id="{B8481F40-69B3-4B6B-96B0-7355ABCC7A51}"/>
              </a:ext>
            </a:extLst>
          </p:cNvPr>
          <p:cNvPicPr>
            <a:picLocks noChangeAspect="1"/>
          </p:cNvPicPr>
          <p:nvPr/>
        </p:nvPicPr>
        <p:blipFill>
          <a:blip r:embed="rId2"/>
          <a:stretch>
            <a:fillRect/>
          </a:stretch>
        </p:blipFill>
        <p:spPr>
          <a:xfrm>
            <a:off x="933450" y="942975"/>
            <a:ext cx="10325100" cy="4972050"/>
          </a:xfrm>
          <a:prstGeom prst="rect">
            <a:avLst/>
          </a:prstGeom>
        </p:spPr>
      </p:pic>
      <p:pic>
        <p:nvPicPr>
          <p:cNvPr id="9" name="Obrázek 8">
            <a:extLst>
              <a:ext uri="{FF2B5EF4-FFF2-40B4-BE49-F238E27FC236}">
                <a16:creationId xmlns:a16="http://schemas.microsoft.com/office/drawing/2014/main" id="{3DDF65E5-FCEE-421D-B209-911901A9F316}"/>
              </a:ext>
            </a:extLst>
          </p:cNvPr>
          <p:cNvPicPr>
            <a:picLocks noChangeAspect="1"/>
          </p:cNvPicPr>
          <p:nvPr/>
        </p:nvPicPr>
        <p:blipFill>
          <a:blip r:embed="rId3"/>
          <a:stretch>
            <a:fillRect/>
          </a:stretch>
        </p:blipFill>
        <p:spPr>
          <a:xfrm>
            <a:off x="6576150" y="378000"/>
            <a:ext cx="4895850" cy="3714750"/>
          </a:xfrm>
          <a:prstGeom prst="rect">
            <a:avLst/>
          </a:prstGeom>
        </p:spPr>
      </p:pic>
      <p:pic>
        <p:nvPicPr>
          <p:cNvPr id="11" name="Obrázek 10">
            <a:extLst>
              <a:ext uri="{FF2B5EF4-FFF2-40B4-BE49-F238E27FC236}">
                <a16:creationId xmlns:a16="http://schemas.microsoft.com/office/drawing/2014/main" id="{4D4434BC-A3BD-4468-80EA-DED80ABF8211}"/>
              </a:ext>
            </a:extLst>
          </p:cNvPr>
          <p:cNvPicPr>
            <a:picLocks noChangeAspect="1"/>
          </p:cNvPicPr>
          <p:nvPr/>
        </p:nvPicPr>
        <p:blipFill>
          <a:blip r:embed="rId4"/>
          <a:stretch>
            <a:fillRect/>
          </a:stretch>
        </p:blipFill>
        <p:spPr>
          <a:xfrm>
            <a:off x="414000" y="2009813"/>
            <a:ext cx="6343650" cy="4686300"/>
          </a:xfrm>
          <a:prstGeom prst="rect">
            <a:avLst/>
          </a:prstGeom>
        </p:spPr>
      </p:pic>
      <p:pic>
        <p:nvPicPr>
          <p:cNvPr id="13" name="Obrázek 12">
            <a:extLst>
              <a:ext uri="{FF2B5EF4-FFF2-40B4-BE49-F238E27FC236}">
                <a16:creationId xmlns:a16="http://schemas.microsoft.com/office/drawing/2014/main" id="{786A2EC1-128F-4273-BCC6-B71D93DB802E}"/>
              </a:ext>
            </a:extLst>
          </p:cNvPr>
          <p:cNvPicPr>
            <a:picLocks noChangeAspect="1"/>
          </p:cNvPicPr>
          <p:nvPr/>
        </p:nvPicPr>
        <p:blipFill>
          <a:blip r:embed="rId5"/>
          <a:stretch>
            <a:fillRect/>
          </a:stretch>
        </p:blipFill>
        <p:spPr>
          <a:xfrm>
            <a:off x="7495530" y="3428999"/>
            <a:ext cx="4282470" cy="3148875"/>
          </a:xfrm>
          <a:prstGeom prst="rect">
            <a:avLst/>
          </a:prstGeom>
        </p:spPr>
      </p:pic>
    </p:spTree>
    <p:extLst>
      <p:ext uri="{BB962C8B-B14F-4D97-AF65-F5344CB8AC3E}">
        <p14:creationId xmlns:p14="http://schemas.microsoft.com/office/powerpoint/2010/main" val="40231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729864B-7BDD-4270-B6D7-9DDDE59AF4FE}"/>
              </a:ext>
            </a:extLst>
          </p:cNvPr>
          <p:cNvSpPr>
            <a:spLocks noGrp="1"/>
          </p:cNvSpPr>
          <p:nvPr>
            <p:ph type="ftr" sz="quarter" idx="10"/>
          </p:nvPr>
        </p:nvSpPr>
        <p:spPr/>
        <p:txBody>
          <a:bodyPr/>
          <a:lstStyle/>
          <a:p>
            <a:r>
              <a:rPr lang="cs-CZ"/>
              <a:t>Ochrana ovzduší</a:t>
            </a:r>
            <a:endParaRPr lang="cs-CZ" dirty="0"/>
          </a:p>
        </p:txBody>
      </p:sp>
      <p:sp>
        <p:nvSpPr>
          <p:cNvPr id="3" name="Zástupný symbol pro číslo snímku 2">
            <a:extLst>
              <a:ext uri="{FF2B5EF4-FFF2-40B4-BE49-F238E27FC236}">
                <a16:creationId xmlns:a16="http://schemas.microsoft.com/office/drawing/2014/main" id="{CE46CCBD-DA73-4CE3-9DAE-99E891BEFB11}"/>
              </a:ext>
            </a:extLst>
          </p:cNvPr>
          <p:cNvSpPr>
            <a:spLocks noGrp="1"/>
          </p:cNvSpPr>
          <p:nvPr>
            <p:ph type="sldNum" sz="quarter" idx="11"/>
          </p:nvPr>
        </p:nvSpPr>
        <p:spPr/>
        <p:txBody>
          <a:bodyPr/>
          <a:lstStyle/>
          <a:p>
            <a:fld id="{0970407D-EE58-4A0B-824B-1D3AE42DD9CF}" type="slidenum">
              <a:rPr lang="cs-CZ" altLang="cs-CZ" smtClean="0"/>
              <a:pPr/>
              <a:t>38</a:t>
            </a:fld>
            <a:endParaRPr lang="cs-CZ" altLang="cs-CZ" dirty="0"/>
          </a:p>
        </p:txBody>
      </p:sp>
      <p:sp>
        <p:nvSpPr>
          <p:cNvPr id="4" name="Nadpis 3">
            <a:extLst>
              <a:ext uri="{FF2B5EF4-FFF2-40B4-BE49-F238E27FC236}">
                <a16:creationId xmlns:a16="http://schemas.microsoft.com/office/drawing/2014/main" id="{3807710F-C246-4764-B271-2E28AA91B121}"/>
              </a:ext>
            </a:extLst>
          </p:cNvPr>
          <p:cNvSpPr>
            <a:spLocks noGrp="1"/>
          </p:cNvSpPr>
          <p:nvPr>
            <p:ph type="title"/>
          </p:nvPr>
        </p:nvSpPr>
        <p:spPr/>
        <p:txBody>
          <a:bodyPr/>
          <a:lstStyle/>
          <a:p>
            <a:r>
              <a:rPr lang="cs-CZ" dirty="0"/>
              <a:t>Mobilní zdroje – silniční</a:t>
            </a:r>
          </a:p>
        </p:txBody>
      </p:sp>
      <p:sp>
        <p:nvSpPr>
          <p:cNvPr id="5" name="Zástupný obsah 4">
            <a:extLst>
              <a:ext uri="{FF2B5EF4-FFF2-40B4-BE49-F238E27FC236}">
                <a16:creationId xmlns:a16="http://schemas.microsoft.com/office/drawing/2014/main" id="{67495DA9-7EA5-4092-89C5-FD2A61E4C180}"/>
              </a:ext>
            </a:extLst>
          </p:cNvPr>
          <p:cNvSpPr>
            <a:spLocks noGrp="1"/>
          </p:cNvSpPr>
          <p:nvPr>
            <p:ph idx="1"/>
          </p:nvPr>
        </p:nvSpPr>
        <p:spPr>
          <a:xfrm>
            <a:off x="720000" y="1362269"/>
            <a:ext cx="10753200" cy="5117731"/>
          </a:xfrm>
        </p:spPr>
        <p:txBody>
          <a:bodyPr/>
          <a:lstStyle/>
          <a:p>
            <a:r>
              <a:rPr lang="cs-CZ" sz="2400" dirty="0"/>
              <a:t>Regulace přímo a nepřímo regulující silniční vozidla</a:t>
            </a:r>
          </a:p>
          <a:p>
            <a:pPr marL="72000" indent="0">
              <a:buNone/>
            </a:pPr>
            <a:r>
              <a:rPr lang="cs-CZ" sz="2000" dirty="0"/>
              <a:t>	Plány kvality ovzduší 	Emisní normy Euro</a:t>
            </a:r>
          </a:p>
          <a:p>
            <a:pPr marL="72000" indent="0">
              <a:buNone/>
            </a:pPr>
            <a:endParaRPr lang="cs-CZ" sz="2400" dirty="0"/>
          </a:p>
          <a:p>
            <a:pPr marL="72000" indent="0">
              <a:buNone/>
            </a:pPr>
            <a:r>
              <a:rPr lang="cs-CZ" sz="2400" dirty="0"/>
              <a:t>Mezinárodní regulace</a:t>
            </a:r>
          </a:p>
          <a:p>
            <a:r>
              <a:rPr lang="cs-CZ" sz="2000" dirty="0"/>
              <a:t>Dohoda Evropské hospodářské komise OSN o zavedení celosvětových technických předpisů pro kolová vozidla, vybavení a části, které se mohou montovat nebo užívat na kolových vozidlech z roku 1958</a:t>
            </a:r>
          </a:p>
          <a:p>
            <a:pPr lvl="1"/>
            <a:endParaRPr lang="cs-CZ" dirty="0"/>
          </a:p>
        </p:txBody>
      </p:sp>
      <p:sp>
        <p:nvSpPr>
          <p:cNvPr id="8" name="Znak násobení 7">
            <a:extLst>
              <a:ext uri="{FF2B5EF4-FFF2-40B4-BE49-F238E27FC236}">
                <a16:creationId xmlns:a16="http://schemas.microsoft.com/office/drawing/2014/main" id="{B172519D-1BFA-44DA-8ECE-E00D968539A3}"/>
              </a:ext>
            </a:extLst>
          </p:cNvPr>
          <p:cNvSpPr/>
          <p:nvPr/>
        </p:nvSpPr>
        <p:spPr bwMode="auto">
          <a:xfrm>
            <a:off x="4007795" y="1876520"/>
            <a:ext cx="321013" cy="330740"/>
          </a:xfrm>
          <a:prstGeom prst="mathMultiply">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32215223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88F7C2DA-DE5D-4D26-89C1-7F5F8C7052DB}"/>
              </a:ext>
            </a:extLst>
          </p:cNvPr>
          <p:cNvSpPr>
            <a:spLocks noGrp="1"/>
          </p:cNvSpPr>
          <p:nvPr>
            <p:ph type="ftr" sz="quarter" idx="10"/>
          </p:nvPr>
        </p:nvSpPr>
        <p:spPr/>
        <p:txBody>
          <a:bodyPr/>
          <a:lstStyle/>
          <a:p>
            <a:r>
              <a:rPr lang="cs-CZ"/>
              <a:t>Ochrana ovzduší</a:t>
            </a:r>
            <a:endParaRPr lang="cs-CZ" dirty="0"/>
          </a:p>
        </p:txBody>
      </p:sp>
      <p:sp>
        <p:nvSpPr>
          <p:cNvPr id="3" name="Zástupný symbol pro číslo snímku 2">
            <a:extLst>
              <a:ext uri="{FF2B5EF4-FFF2-40B4-BE49-F238E27FC236}">
                <a16:creationId xmlns:a16="http://schemas.microsoft.com/office/drawing/2014/main" id="{D0486B14-E4A0-497C-B6A2-93B45D54328D}"/>
              </a:ext>
            </a:extLst>
          </p:cNvPr>
          <p:cNvSpPr>
            <a:spLocks noGrp="1"/>
          </p:cNvSpPr>
          <p:nvPr>
            <p:ph type="sldNum" sz="quarter" idx="11"/>
          </p:nvPr>
        </p:nvSpPr>
        <p:spPr/>
        <p:txBody>
          <a:bodyPr/>
          <a:lstStyle/>
          <a:p>
            <a:fld id="{0970407D-EE58-4A0B-824B-1D3AE42DD9CF}" type="slidenum">
              <a:rPr lang="cs-CZ" altLang="cs-CZ" smtClean="0"/>
              <a:pPr/>
              <a:t>39</a:t>
            </a:fld>
            <a:endParaRPr lang="cs-CZ" altLang="cs-CZ" dirty="0"/>
          </a:p>
        </p:txBody>
      </p:sp>
      <p:sp>
        <p:nvSpPr>
          <p:cNvPr id="4" name="Nadpis 3">
            <a:extLst>
              <a:ext uri="{FF2B5EF4-FFF2-40B4-BE49-F238E27FC236}">
                <a16:creationId xmlns:a16="http://schemas.microsoft.com/office/drawing/2014/main" id="{56C04F2D-78DA-49CF-BCD2-7D7879C0215F}"/>
              </a:ext>
            </a:extLst>
          </p:cNvPr>
          <p:cNvSpPr>
            <a:spLocks noGrp="1"/>
          </p:cNvSpPr>
          <p:nvPr>
            <p:ph type="title"/>
          </p:nvPr>
        </p:nvSpPr>
        <p:spPr/>
        <p:txBody>
          <a:bodyPr/>
          <a:lstStyle/>
          <a:p>
            <a:r>
              <a:rPr lang="cs-CZ" dirty="0"/>
              <a:t>Mobilní zdroje – silniční</a:t>
            </a:r>
          </a:p>
        </p:txBody>
      </p:sp>
      <p:sp>
        <p:nvSpPr>
          <p:cNvPr id="5" name="Zástupný obsah 4">
            <a:extLst>
              <a:ext uri="{FF2B5EF4-FFF2-40B4-BE49-F238E27FC236}">
                <a16:creationId xmlns:a16="http://schemas.microsoft.com/office/drawing/2014/main" id="{90D4F0F9-6239-49E9-9C99-F8BB587528D0}"/>
              </a:ext>
            </a:extLst>
          </p:cNvPr>
          <p:cNvSpPr>
            <a:spLocks noGrp="1"/>
          </p:cNvSpPr>
          <p:nvPr>
            <p:ph idx="1"/>
          </p:nvPr>
        </p:nvSpPr>
        <p:spPr>
          <a:xfrm>
            <a:off x="720000" y="1692002"/>
            <a:ext cx="10753200" cy="4445998"/>
          </a:xfrm>
        </p:spPr>
        <p:txBody>
          <a:bodyPr/>
          <a:lstStyle/>
          <a:p>
            <a:pPr marL="72000" indent="0">
              <a:buNone/>
            </a:pPr>
            <a:r>
              <a:rPr lang="cs-CZ" dirty="0"/>
              <a:t>EU</a:t>
            </a:r>
          </a:p>
          <a:p>
            <a:r>
              <a:rPr lang="cs-CZ" sz="1600" dirty="0"/>
              <a:t>Nařízení 2018/858 o schvalování motorových vozidel a jejich přípojných vozidel, jakož i systémů, konstrukčních částí a samostatných technických celků určených pro tato vozidla a o dozoru nad trhem s nimi</a:t>
            </a:r>
          </a:p>
          <a:p>
            <a:r>
              <a:rPr lang="cs-CZ" sz="1600" dirty="0"/>
              <a:t>Nařízení Evropského parlamentu a Rady (ES) č. 715/2007 o schvalování typu motorových vozidel z hlediska emisí z lehkých osobních vozidel a z užitkových vozidel (Euro 5 a Euro 6) a z hlediska přístupu k informacím o opravách a údržbě vozidla</a:t>
            </a:r>
          </a:p>
          <a:p>
            <a:endParaRPr lang="cs-CZ" dirty="0"/>
          </a:p>
          <a:p>
            <a:r>
              <a:rPr lang="cs-CZ" sz="1800" dirty="0"/>
              <a:t>Nařízení Evropského parlamentu a Rady (EU) 2019/631, kterým se stanoví výkonnostní normy pro emise </a:t>
            </a:r>
            <a:r>
              <a:rPr lang="cs-CZ" sz="1800" b="1" u="sng" dirty="0"/>
              <a:t>CO2</a:t>
            </a:r>
            <a:r>
              <a:rPr lang="cs-CZ" sz="1800" dirty="0"/>
              <a:t> pro nové osobní automobily a pro nová lehká užitková vozidla</a:t>
            </a:r>
          </a:p>
          <a:p>
            <a:endParaRPr lang="cs-CZ" dirty="0"/>
          </a:p>
        </p:txBody>
      </p:sp>
      <p:sp>
        <p:nvSpPr>
          <p:cNvPr id="6" name="Řečová bublina: obdélníkový bublinový popisek 5">
            <a:extLst>
              <a:ext uri="{FF2B5EF4-FFF2-40B4-BE49-F238E27FC236}">
                <a16:creationId xmlns:a16="http://schemas.microsoft.com/office/drawing/2014/main" id="{249D0151-0B6E-43DB-9554-07F25D17A34B}"/>
              </a:ext>
            </a:extLst>
          </p:cNvPr>
          <p:cNvSpPr/>
          <p:nvPr/>
        </p:nvSpPr>
        <p:spPr bwMode="auto">
          <a:xfrm>
            <a:off x="8956594" y="4220128"/>
            <a:ext cx="3041780" cy="760434"/>
          </a:xfrm>
          <a:prstGeom prst="wedgeRectCallout">
            <a:avLst>
              <a:gd name="adj1" fmla="val -52525"/>
              <a:gd name="adj2" fmla="val -75833"/>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cs-CZ" b="0" i="0" u="none" strike="noStrike" cap="none" normalizeH="0" baseline="0" dirty="0">
                <a:ln>
                  <a:noFill/>
                </a:ln>
                <a:solidFill>
                  <a:schemeClr val="bg1"/>
                </a:solidFill>
                <a:effectLst/>
                <a:latin typeface="+mn-lt"/>
              </a:rPr>
              <a:t>Brzy bude </a:t>
            </a:r>
            <a:r>
              <a:rPr lang="cs-CZ" dirty="0">
                <a:solidFill>
                  <a:schemeClr val="bg1"/>
                </a:solidFill>
                <a:latin typeface="+mn-lt"/>
              </a:rPr>
              <a:t>nahrazeno</a:t>
            </a:r>
          </a:p>
          <a:p>
            <a:pPr marL="0" marR="0" indent="0" algn="l" defTabSz="914400" rtl="0" eaLnBrk="1" fontAlgn="base" latinLnBrk="0" hangingPunct="1">
              <a:lnSpc>
                <a:spcPct val="100000"/>
              </a:lnSpc>
              <a:spcBef>
                <a:spcPct val="0"/>
              </a:spcBef>
              <a:spcAft>
                <a:spcPct val="0"/>
              </a:spcAft>
              <a:buClrTx/>
              <a:buSzTx/>
              <a:buFontTx/>
              <a:buNone/>
              <a:tabLst/>
            </a:pPr>
            <a:r>
              <a:rPr kumimoji="0" lang="cs-CZ" b="0" i="0" u="none" strike="noStrike" cap="none" normalizeH="0" baseline="0" dirty="0">
                <a:ln>
                  <a:noFill/>
                </a:ln>
                <a:solidFill>
                  <a:schemeClr val="bg1"/>
                </a:solidFill>
                <a:effectLst/>
                <a:latin typeface="+mn-lt"/>
              </a:rPr>
              <a:t>EURO 7!</a:t>
            </a:r>
          </a:p>
        </p:txBody>
      </p:sp>
      <p:sp>
        <p:nvSpPr>
          <p:cNvPr id="7" name="Řečová bublina: obdélníkový bublinový popisek 6">
            <a:extLst>
              <a:ext uri="{FF2B5EF4-FFF2-40B4-BE49-F238E27FC236}">
                <a16:creationId xmlns:a16="http://schemas.microsoft.com/office/drawing/2014/main" id="{DF356092-A545-47C8-A331-4F2F4F007A9E}"/>
              </a:ext>
            </a:extLst>
          </p:cNvPr>
          <p:cNvSpPr/>
          <p:nvPr/>
        </p:nvSpPr>
        <p:spPr bwMode="auto">
          <a:xfrm>
            <a:off x="3103123" y="4220128"/>
            <a:ext cx="5398851" cy="532693"/>
          </a:xfrm>
          <a:prstGeom prst="wedgeRectCallout">
            <a:avLst>
              <a:gd name="adj1" fmla="val 20772"/>
              <a:gd name="adj2" fmla="val -88317"/>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r>
              <a:rPr lang="cs-CZ" sz="2000" dirty="0">
                <a:solidFill>
                  <a:schemeClr val="bg1"/>
                </a:solidFill>
                <a:latin typeface="+mn-lt"/>
              </a:rPr>
              <a:t>CO, NOX, PM, PN, NMHC, THC, THC + NOX </a:t>
            </a:r>
            <a:endParaRPr kumimoji="0" lang="cs-CZ" sz="2000" b="0" i="0" u="none" strike="noStrike" cap="none" normalizeH="0" baseline="0" dirty="0">
              <a:ln>
                <a:noFill/>
              </a:ln>
              <a:solidFill>
                <a:schemeClr val="bg1"/>
              </a:solidFill>
              <a:effectLst/>
              <a:latin typeface="+mn-lt"/>
            </a:endParaRPr>
          </a:p>
        </p:txBody>
      </p:sp>
      <p:pic>
        <p:nvPicPr>
          <p:cNvPr id="9" name="Grafický objekt 8" descr="Vykřičník se souvislou výplní">
            <a:extLst>
              <a:ext uri="{FF2B5EF4-FFF2-40B4-BE49-F238E27FC236}">
                <a16:creationId xmlns:a16="http://schemas.microsoft.com/office/drawing/2014/main" id="{5E91DC61-EF4A-4365-B578-21FD6EED2DA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699098" y="5772975"/>
            <a:ext cx="365025" cy="365025"/>
          </a:xfrm>
          <a:prstGeom prst="rect">
            <a:avLst/>
          </a:prstGeom>
        </p:spPr>
      </p:pic>
    </p:spTree>
    <p:extLst>
      <p:ext uri="{BB962C8B-B14F-4D97-AF65-F5344CB8AC3E}">
        <p14:creationId xmlns:p14="http://schemas.microsoft.com/office/powerpoint/2010/main" val="5533304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395CA4C-02CB-CEAA-6B69-CA108959900E}"/>
              </a:ext>
            </a:extLst>
          </p:cNvPr>
          <p:cNvSpPr>
            <a:spLocks noGrp="1"/>
          </p:cNvSpPr>
          <p:nvPr>
            <p:ph type="ftr" sz="quarter" idx="10"/>
          </p:nvPr>
        </p:nvSpPr>
        <p:spPr/>
        <p:txBody>
          <a:bodyPr/>
          <a:lstStyle/>
          <a:p>
            <a:r>
              <a:rPr lang="cs-CZ"/>
              <a:t>Ochrana ovzduší</a:t>
            </a:r>
            <a:endParaRPr lang="cs-CZ" dirty="0"/>
          </a:p>
        </p:txBody>
      </p:sp>
      <p:sp>
        <p:nvSpPr>
          <p:cNvPr id="3" name="Zástupný symbol pro číslo snímku 2">
            <a:extLst>
              <a:ext uri="{FF2B5EF4-FFF2-40B4-BE49-F238E27FC236}">
                <a16:creationId xmlns:a16="http://schemas.microsoft.com/office/drawing/2014/main" id="{F15CCB92-39D6-4259-7B78-D1C0ADCFEA1F}"/>
              </a:ext>
            </a:extLst>
          </p:cNvPr>
          <p:cNvSpPr>
            <a:spLocks noGrp="1"/>
          </p:cNvSpPr>
          <p:nvPr>
            <p:ph type="sldNum" sz="quarter" idx="11"/>
          </p:nvPr>
        </p:nvSpPr>
        <p:spPr/>
        <p:txBody>
          <a:bodyPr/>
          <a:lstStyle/>
          <a:p>
            <a:fld id="{0970407D-EE58-4A0B-824B-1D3AE42DD9CF}" type="slidenum">
              <a:rPr lang="cs-CZ" altLang="cs-CZ" smtClean="0"/>
              <a:pPr/>
              <a:t>4</a:t>
            </a:fld>
            <a:endParaRPr lang="cs-CZ" altLang="cs-CZ" dirty="0"/>
          </a:p>
        </p:txBody>
      </p:sp>
      <p:sp>
        <p:nvSpPr>
          <p:cNvPr id="4" name="Nadpis 3">
            <a:extLst>
              <a:ext uri="{FF2B5EF4-FFF2-40B4-BE49-F238E27FC236}">
                <a16:creationId xmlns:a16="http://schemas.microsoft.com/office/drawing/2014/main" id="{89FAF3A0-6EAF-DED5-16E4-2A8C1373F10F}"/>
              </a:ext>
            </a:extLst>
          </p:cNvPr>
          <p:cNvSpPr>
            <a:spLocks noGrp="1"/>
          </p:cNvSpPr>
          <p:nvPr>
            <p:ph type="title"/>
          </p:nvPr>
        </p:nvSpPr>
        <p:spPr>
          <a:xfrm>
            <a:off x="720000" y="255050"/>
            <a:ext cx="10753200" cy="451576"/>
          </a:xfrm>
        </p:spPr>
        <p:txBody>
          <a:bodyPr/>
          <a:lstStyle/>
          <a:p>
            <a:r>
              <a:rPr lang="cs-CZ" sz="3300" dirty="0"/>
              <a:t>Kde shánět aktuální informace o stavu ovzduší?</a:t>
            </a:r>
          </a:p>
        </p:txBody>
      </p:sp>
      <p:sp>
        <p:nvSpPr>
          <p:cNvPr id="6" name="AutoShape 2" descr="Hardcore Brn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Zástupný symbol pro obsah 2"/>
          <p:cNvSpPr>
            <a:spLocks noGrp="1"/>
          </p:cNvSpPr>
          <p:nvPr>
            <p:ph idx="1"/>
          </p:nvPr>
        </p:nvSpPr>
        <p:spPr>
          <a:xfrm>
            <a:off x="368323" y="1140371"/>
            <a:ext cx="9806313" cy="5442991"/>
          </a:xfrm>
        </p:spPr>
        <p:txBody>
          <a:bodyPr>
            <a:normAutofit/>
          </a:bodyPr>
          <a:lstStyle/>
          <a:p>
            <a:r>
              <a:rPr lang="cs-CZ" sz="2800" dirty="0" err="1"/>
              <a:t>The</a:t>
            </a:r>
            <a:r>
              <a:rPr lang="cs-CZ" sz="2800" dirty="0"/>
              <a:t> </a:t>
            </a:r>
            <a:r>
              <a:rPr lang="cs-CZ" sz="2800" dirty="0" err="1"/>
              <a:t>European</a:t>
            </a:r>
            <a:r>
              <a:rPr lang="cs-CZ" sz="2800" dirty="0"/>
              <a:t> Environment </a:t>
            </a:r>
            <a:r>
              <a:rPr lang="cs-CZ" sz="2800" dirty="0" err="1"/>
              <a:t>Agency</a:t>
            </a:r>
            <a:r>
              <a:rPr lang="cs-CZ" sz="2800" dirty="0"/>
              <a:t>: </a:t>
            </a:r>
            <a:r>
              <a:rPr lang="cs-CZ" sz="2800" dirty="0">
                <a:hlinkClick r:id="rId2"/>
              </a:rPr>
              <a:t>https://www.eea.europa.eu/themes/air</a:t>
            </a:r>
            <a:r>
              <a:rPr lang="cs-CZ" sz="2800" dirty="0"/>
              <a:t> </a:t>
            </a:r>
          </a:p>
          <a:p>
            <a:r>
              <a:rPr lang="cs-CZ" sz="2800" dirty="0"/>
              <a:t>Český hydrometeorologický ústav: </a:t>
            </a:r>
            <a:r>
              <a:rPr lang="cs-CZ" sz="2800" dirty="0">
                <a:hlinkClick r:id="rId3"/>
              </a:rPr>
              <a:t>https://www.chmi.cz/?tab=2</a:t>
            </a:r>
            <a:endParaRPr lang="cs-CZ" sz="2800" dirty="0"/>
          </a:p>
          <a:p>
            <a:pPr marL="0" indent="0">
              <a:buNone/>
            </a:pPr>
            <a:endParaRPr lang="cs-CZ" sz="2800" dirty="0"/>
          </a:p>
          <a:p>
            <a:endParaRPr lang="cs-CZ" dirty="0"/>
          </a:p>
          <a:p>
            <a:endParaRPr lang="cs-CZ" dirty="0"/>
          </a:p>
          <a:p>
            <a:endParaRPr lang="cs-CZ" dirty="0"/>
          </a:p>
        </p:txBody>
      </p:sp>
      <p:sp>
        <p:nvSpPr>
          <p:cNvPr id="9" name="TextovéPole 8">
            <a:extLst>
              <a:ext uri="{FF2B5EF4-FFF2-40B4-BE49-F238E27FC236}">
                <a16:creationId xmlns:a16="http://schemas.microsoft.com/office/drawing/2014/main" id="{AC75FAC7-C9CE-BDF8-0270-493FF2E2E6C7}"/>
              </a:ext>
            </a:extLst>
          </p:cNvPr>
          <p:cNvSpPr txBox="1"/>
          <p:nvPr/>
        </p:nvSpPr>
        <p:spPr>
          <a:xfrm>
            <a:off x="2395343" y="3384812"/>
            <a:ext cx="7849036" cy="477054"/>
          </a:xfrm>
          <a:prstGeom prst="rect">
            <a:avLst/>
          </a:prstGeom>
          <a:noFill/>
        </p:spPr>
        <p:txBody>
          <a:bodyPr wrap="square">
            <a:spAutoFit/>
          </a:bodyPr>
          <a:lstStyle/>
          <a:p>
            <a:r>
              <a:rPr lang="en-US" sz="2500" dirty="0">
                <a:highlight>
                  <a:srgbClr val="C0C0C0"/>
                </a:highlight>
              </a:rPr>
              <a:t>Download the </a:t>
            </a:r>
            <a:r>
              <a:rPr lang="en-US" sz="2500" b="1" dirty="0">
                <a:highlight>
                  <a:srgbClr val="C0C0C0"/>
                </a:highlight>
              </a:rPr>
              <a:t>Air quality index mobile app</a:t>
            </a:r>
            <a:r>
              <a:rPr lang="cs-CZ" sz="2500" b="1" dirty="0">
                <a:highlight>
                  <a:srgbClr val="C0C0C0"/>
                </a:highlight>
              </a:rPr>
              <a:t>:</a:t>
            </a:r>
            <a:r>
              <a:rPr lang="en-US" sz="2500" b="1" dirty="0">
                <a:highlight>
                  <a:srgbClr val="C0C0C0"/>
                </a:highlight>
              </a:rPr>
              <a:t> </a:t>
            </a:r>
            <a:endParaRPr lang="cs-CZ" sz="2500" dirty="0">
              <a:highlight>
                <a:srgbClr val="C0C0C0"/>
              </a:highlight>
            </a:endParaRPr>
          </a:p>
        </p:txBody>
      </p:sp>
      <p:pic>
        <p:nvPicPr>
          <p:cNvPr id="12" name="Obrázek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88125" y="3998563"/>
            <a:ext cx="2762146" cy="2762146"/>
          </a:xfrm>
          <a:prstGeom prst="rect">
            <a:avLst/>
          </a:prstGeom>
        </p:spPr>
      </p:pic>
      <p:pic>
        <p:nvPicPr>
          <p:cNvPr id="13" name="Obrázek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45229" y="4014061"/>
            <a:ext cx="2727702" cy="2727702"/>
          </a:xfrm>
          <a:prstGeom prst="rect">
            <a:avLst/>
          </a:prstGeom>
        </p:spPr>
      </p:pic>
      <p:sp>
        <p:nvSpPr>
          <p:cNvPr id="14" name="Bublinový popisek ve tvaru obláčku 15">
            <a:extLst>
              <a:ext uri="{FF2B5EF4-FFF2-40B4-BE49-F238E27FC236}">
                <a16:creationId xmlns:a16="http://schemas.microsoft.com/office/drawing/2014/main" id="{338DFA49-8122-FAB8-3465-8941A31E248D}"/>
              </a:ext>
            </a:extLst>
          </p:cNvPr>
          <p:cNvSpPr/>
          <p:nvPr/>
        </p:nvSpPr>
        <p:spPr>
          <a:xfrm>
            <a:off x="861376" y="4014061"/>
            <a:ext cx="1611232" cy="1536454"/>
          </a:xfrm>
          <a:prstGeom prst="cloudCallout">
            <a:avLst>
              <a:gd name="adj1" fmla="val 58093"/>
              <a:gd name="adj2" fmla="val 64112"/>
            </a:avLst>
          </a:prstGeom>
          <a:solidFill>
            <a:srgbClr val="7030A0"/>
          </a:solidFill>
          <a:ln w="25400" cap="flat" cmpd="sng" algn="ctr">
            <a:solidFill>
              <a:srgbClr val="7030A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cs-CZ" sz="1500" kern="0" dirty="0">
                <a:solidFill>
                  <a:prstClr val="white"/>
                </a:solidFill>
                <a:latin typeface="Calibri"/>
              </a:rPr>
              <a:t>Android </a:t>
            </a:r>
            <a:r>
              <a:rPr lang="cs-CZ" sz="1500" kern="0" dirty="0" err="1">
                <a:solidFill>
                  <a:prstClr val="white"/>
                </a:solidFill>
                <a:latin typeface="Calibri"/>
              </a:rPr>
              <a:t>PlayStore</a:t>
            </a:r>
            <a:endParaRPr kumimoji="0" lang="cs-CZ" sz="1500" b="0" i="0" u="none" strike="noStrike" kern="0" cap="none" spc="0" normalizeH="0" baseline="0" noProof="0" dirty="0">
              <a:ln>
                <a:noFill/>
              </a:ln>
              <a:solidFill>
                <a:prstClr val="white"/>
              </a:solidFill>
              <a:effectLst/>
              <a:uLnTx/>
              <a:uFillTx/>
              <a:latin typeface="Calibri"/>
              <a:ea typeface="+mn-ea"/>
              <a:cs typeface="+mn-cs"/>
            </a:endParaRPr>
          </a:p>
        </p:txBody>
      </p:sp>
      <p:sp>
        <p:nvSpPr>
          <p:cNvPr id="15" name="Bublinový popisek ve tvaru obláčku 15">
            <a:extLst>
              <a:ext uri="{FF2B5EF4-FFF2-40B4-BE49-F238E27FC236}">
                <a16:creationId xmlns:a16="http://schemas.microsoft.com/office/drawing/2014/main" id="{338DFA49-8122-FAB8-3465-8941A31E248D}"/>
              </a:ext>
            </a:extLst>
          </p:cNvPr>
          <p:cNvSpPr/>
          <p:nvPr/>
        </p:nvSpPr>
        <p:spPr>
          <a:xfrm>
            <a:off x="9403892" y="3998563"/>
            <a:ext cx="1611232" cy="1536454"/>
          </a:xfrm>
          <a:prstGeom prst="cloudCallout">
            <a:avLst>
              <a:gd name="adj1" fmla="val -63586"/>
              <a:gd name="adj2" fmla="val 69155"/>
            </a:avLst>
          </a:prstGeom>
          <a:solidFill>
            <a:srgbClr val="7030A0"/>
          </a:solidFill>
          <a:ln w="25400" cap="flat" cmpd="sng" algn="ctr">
            <a:solidFill>
              <a:srgbClr val="7030A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cs-CZ" sz="1500" kern="0" dirty="0">
                <a:solidFill>
                  <a:prstClr val="white"/>
                </a:solidFill>
                <a:latin typeface="Calibri"/>
              </a:rPr>
              <a:t>Apple </a:t>
            </a:r>
            <a:r>
              <a:rPr lang="cs-CZ" sz="1500" kern="0" dirty="0" err="1">
                <a:solidFill>
                  <a:prstClr val="white"/>
                </a:solidFill>
                <a:latin typeface="Calibri"/>
              </a:rPr>
              <a:t>iOS</a:t>
            </a:r>
            <a:endParaRPr kumimoji="0" lang="cs-CZ" sz="15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7251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8F3D8CDB-69EA-44E5-AAF8-09D5CFA22D99}"/>
              </a:ext>
            </a:extLst>
          </p:cNvPr>
          <p:cNvSpPr>
            <a:spLocks noGrp="1"/>
          </p:cNvSpPr>
          <p:nvPr>
            <p:ph type="ftr" sz="quarter" idx="10"/>
          </p:nvPr>
        </p:nvSpPr>
        <p:spPr/>
        <p:txBody>
          <a:bodyPr/>
          <a:lstStyle/>
          <a:p>
            <a:r>
              <a:rPr lang="cs-CZ"/>
              <a:t>Ochrana ovzduší</a:t>
            </a:r>
            <a:endParaRPr lang="cs-CZ" dirty="0"/>
          </a:p>
        </p:txBody>
      </p:sp>
      <p:sp>
        <p:nvSpPr>
          <p:cNvPr id="3" name="Zástupný symbol pro číslo snímku 2">
            <a:extLst>
              <a:ext uri="{FF2B5EF4-FFF2-40B4-BE49-F238E27FC236}">
                <a16:creationId xmlns:a16="http://schemas.microsoft.com/office/drawing/2014/main" id="{F0C72CD2-F086-484B-AEAF-697DB6819C2C}"/>
              </a:ext>
            </a:extLst>
          </p:cNvPr>
          <p:cNvSpPr>
            <a:spLocks noGrp="1"/>
          </p:cNvSpPr>
          <p:nvPr>
            <p:ph type="sldNum" sz="quarter" idx="11"/>
          </p:nvPr>
        </p:nvSpPr>
        <p:spPr/>
        <p:txBody>
          <a:bodyPr/>
          <a:lstStyle/>
          <a:p>
            <a:fld id="{0970407D-EE58-4A0B-824B-1D3AE42DD9CF}" type="slidenum">
              <a:rPr lang="cs-CZ" altLang="cs-CZ" smtClean="0"/>
              <a:pPr/>
              <a:t>40</a:t>
            </a:fld>
            <a:endParaRPr lang="cs-CZ" altLang="cs-CZ" dirty="0"/>
          </a:p>
        </p:txBody>
      </p:sp>
      <p:sp>
        <p:nvSpPr>
          <p:cNvPr id="4" name="Nadpis 3">
            <a:extLst>
              <a:ext uri="{FF2B5EF4-FFF2-40B4-BE49-F238E27FC236}">
                <a16:creationId xmlns:a16="http://schemas.microsoft.com/office/drawing/2014/main" id="{A64024CE-8E85-4B9F-BEEA-30FF0523EE3B}"/>
              </a:ext>
            </a:extLst>
          </p:cNvPr>
          <p:cNvSpPr>
            <a:spLocks noGrp="1"/>
          </p:cNvSpPr>
          <p:nvPr>
            <p:ph type="title"/>
          </p:nvPr>
        </p:nvSpPr>
        <p:spPr/>
        <p:txBody>
          <a:bodyPr/>
          <a:lstStyle/>
          <a:p>
            <a:r>
              <a:rPr lang="cs-CZ" dirty="0"/>
              <a:t>Mobilní zdroje – silniční</a:t>
            </a:r>
          </a:p>
        </p:txBody>
      </p:sp>
      <p:sp>
        <p:nvSpPr>
          <p:cNvPr id="5" name="Zástupný obsah 4">
            <a:extLst>
              <a:ext uri="{FF2B5EF4-FFF2-40B4-BE49-F238E27FC236}">
                <a16:creationId xmlns:a16="http://schemas.microsoft.com/office/drawing/2014/main" id="{7710ABA2-100A-4C25-A91F-35616BCA9939}"/>
              </a:ext>
            </a:extLst>
          </p:cNvPr>
          <p:cNvSpPr>
            <a:spLocks noGrp="1"/>
          </p:cNvSpPr>
          <p:nvPr>
            <p:ph idx="1"/>
          </p:nvPr>
        </p:nvSpPr>
        <p:spPr>
          <a:xfrm>
            <a:off x="578498" y="1455576"/>
            <a:ext cx="11613502" cy="4682424"/>
          </a:xfrm>
        </p:spPr>
        <p:txBody>
          <a:bodyPr/>
          <a:lstStyle/>
          <a:p>
            <a:pPr marL="72000" indent="0">
              <a:buNone/>
            </a:pPr>
            <a:r>
              <a:rPr lang="cs-CZ" dirty="0"/>
              <a:t>Národní regulace</a:t>
            </a:r>
          </a:p>
          <a:p>
            <a:pPr marL="72000" indent="0">
              <a:lnSpc>
                <a:spcPct val="100000"/>
              </a:lnSpc>
              <a:buNone/>
            </a:pPr>
            <a:endParaRPr lang="cs-CZ" sz="2400" dirty="0"/>
          </a:p>
          <a:p>
            <a:r>
              <a:rPr lang="cs-CZ" sz="2400" dirty="0"/>
              <a:t>Zákon o ochraně ovzduší</a:t>
            </a:r>
          </a:p>
          <a:p>
            <a:pPr lvl="1"/>
            <a:r>
              <a:rPr lang="cs-CZ" sz="1800" dirty="0"/>
              <a:t>Nízko emisní zóny</a:t>
            </a:r>
          </a:p>
          <a:p>
            <a:pPr lvl="1"/>
            <a:r>
              <a:rPr lang="cs-CZ" sz="1800" dirty="0"/>
              <a:t>Kritéria pro biopaliva a povinnosti pro distributory paliv </a:t>
            </a:r>
          </a:p>
          <a:p>
            <a:r>
              <a:rPr lang="pl-PL" sz="2400" dirty="0"/>
              <a:t>Zákon o podmínkách provozu vozidel na pozemních komunikacích (č. 56/2001 Sb.)</a:t>
            </a:r>
          </a:p>
          <a:p>
            <a:pPr lvl="1"/>
            <a:r>
              <a:rPr lang="pl-PL" sz="1800" dirty="0"/>
              <a:t>Způsobilost k provozu vozidla na pozemních komunikacích</a:t>
            </a:r>
          </a:p>
          <a:p>
            <a:r>
              <a:rPr lang="pl-PL" sz="2400" dirty="0"/>
              <a:t>Zákon o pozemních komunikacích (č. 13/1997 Sb.)</a:t>
            </a:r>
          </a:p>
          <a:p>
            <a:pPr lvl="1"/>
            <a:r>
              <a:rPr lang="pl-PL" sz="1800" dirty="0"/>
              <a:t>Časový poplatek za užívání (dálníční známka), mýtné</a:t>
            </a:r>
          </a:p>
          <a:p>
            <a:r>
              <a:rPr lang="pl-PL" dirty="0"/>
              <a:t>Zákon o výrobcích s ukončenou životností (č. 542/2020 Sb.)</a:t>
            </a:r>
          </a:p>
          <a:p>
            <a:pPr lvl="1"/>
            <a:r>
              <a:rPr lang="pl-PL" sz="1800" dirty="0"/>
              <a:t>„ekologická daň” = emisní poplatek Euro 0-2</a:t>
            </a:r>
          </a:p>
          <a:p>
            <a:pPr lvl="1"/>
            <a:endParaRPr lang="pl-PL" dirty="0"/>
          </a:p>
          <a:p>
            <a:endParaRPr lang="cs-CZ" dirty="0"/>
          </a:p>
        </p:txBody>
      </p:sp>
      <p:sp>
        <p:nvSpPr>
          <p:cNvPr id="6" name="Obdélník 5">
            <a:extLst>
              <a:ext uri="{FF2B5EF4-FFF2-40B4-BE49-F238E27FC236}">
                <a16:creationId xmlns:a16="http://schemas.microsoft.com/office/drawing/2014/main" id="{752A6873-2059-438F-AA0E-004F94C914E3}"/>
              </a:ext>
            </a:extLst>
          </p:cNvPr>
          <p:cNvSpPr/>
          <p:nvPr/>
        </p:nvSpPr>
        <p:spPr bwMode="auto">
          <a:xfrm>
            <a:off x="7464490" y="335903"/>
            <a:ext cx="4572000" cy="1390260"/>
          </a:xfrm>
          <a:prstGeom prst="rect">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cs-CZ" b="0" i="0" u="none" strike="noStrike" cap="none" normalizeH="0" baseline="0" dirty="0">
                <a:ln>
                  <a:noFill/>
                </a:ln>
                <a:solidFill>
                  <a:schemeClr val="bg1"/>
                </a:solidFill>
                <a:effectLst/>
                <a:latin typeface="+mn-lt"/>
              </a:rPr>
              <a:t>NEZ vyhlašována OOP</a:t>
            </a:r>
          </a:p>
          <a:p>
            <a:pPr marL="0" marR="0" indent="0" algn="l" defTabSz="914400" rtl="0" eaLnBrk="1" fontAlgn="base" latinLnBrk="0" hangingPunct="1">
              <a:lnSpc>
                <a:spcPct val="100000"/>
              </a:lnSpc>
              <a:spcBef>
                <a:spcPct val="0"/>
              </a:spcBef>
              <a:spcAft>
                <a:spcPct val="0"/>
              </a:spcAft>
              <a:buClrTx/>
              <a:buSzTx/>
              <a:buFontTx/>
              <a:buNone/>
              <a:tabLst/>
            </a:pPr>
            <a:r>
              <a:rPr lang="cs-CZ" dirty="0">
                <a:solidFill>
                  <a:schemeClr val="bg1"/>
                </a:solidFill>
                <a:latin typeface="+mn-lt"/>
              </a:rPr>
              <a:t>Nutnost plakety, ale výjimky!</a:t>
            </a:r>
          </a:p>
          <a:p>
            <a:pPr marL="0" marR="0" indent="0" algn="l" defTabSz="914400" rtl="0" eaLnBrk="1" fontAlgn="base" latinLnBrk="0" hangingPunct="1">
              <a:lnSpc>
                <a:spcPct val="100000"/>
              </a:lnSpc>
              <a:spcBef>
                <a:spcPct val="0"/>
              </a:spcBef>
              <a:spcAft>
                <a:spcPct val="0"/>
              </a:spcAft>
              <a:buClrTx/>
              <a:buSzTx/>
              <a:buFontTx/>
              <a:buNone/>
              <a:tabLst/>
            </a:pPr>
            <a:r>
              <a:rPr kumimoji="0" lang="cs-CZ" b="0" i="0" u="none" strike="noStrike" cap="none" normalizeH="0" baseline="0" dirty="0">
                <a:ln>
                  <a:noFill/>
                </a:ln>
                <a:solidFill>
                  <a:schemeClr val="bg1"/>
                </a:solidFill>
                <a:effectLst/>
                <a:latin typeface="+mn-lt"/>
              </a:rPr>
              <a:t>ČR = 0</a:t>
            </a:r>
          </a:p>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a:ln>
                <a:noFill/>
              </a:ln>
              <a:solidFill>
                <a:schemeClr val="bg1"/>
              </a:solidFill>
              <a:effectLst/>
              <a:latin typeface="+mn-lt"/>
            </a:endParaRPr>
          </a:p>
        </p:txBody>
      </p:sp>
      <p:pic>
        <p:nvPicPr>
          <p:cNvPr id="7" name="Obrázek 6">
            <a:extLst>
              <a:ext uri="{FF2B5EF4-FFF2-40B4-BE49-F238E27FC236}">
                <a16:creationId xmlns:a16="http://schemas.microsoft.com/office/drawing/2014/main" id="{979C77F8-BC89-4ABC-917A-9049A12355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3425" y="172633"/>
            <a:ext cx="3020518" cy="6512734"/>
          </a:xfrm>
          <a:prstGeom prst="rect">
            <a:avLst/>
          </a:prstGeom>
        </p:spPr>
      </p:pic>
    </p:spTree>
    <p:extLst>
      <p:ext uri="{BB962C8B-B14F-4D97-AF65-F5344CB8AC3E}">
        <p14:creationId xmlns:p14="http://schemas.microsoft.com/office/powerpoint/2010/main" val="1569471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7"/>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7A2C4C81-B9C9-49E6-B875-7BAA398125F7}"/>
              </a:ext>
            </a:extLst>
          </p:cNvPr>
          <p:cNvSpPr>
            <a:spLocks noGrp="1"/>
          </p:cNvSpPr>
          <p:nvPr>
            <p:ph type="ftr" sz="quarter" idx="10"/>
          </p:nvPr>
        </p:nvSpPr>
        <p:spPr/>
        <p:txBody>
          <a:bodyPr/>
          <a:lstStyle/>
          <a:p>
            <a:r>
              <a:rPr lang="cs-CZ"/>
              <a:t>Ochrana ovzduší</a:t>
            </a:r>
            <a:endParaRPr lang="cs-CZ" dirty="0"/>
          </a:p>
        </p:txBody>
      </p:sp>
      <p:sp>
        <p:nvSpPr>
          <p:cNvPr id="3" name="Zástupný symbol pro číslo snímku 2">
            <a:extLst>
              <a:ext uri="{FF2B5EF4-FFF2-40B4-BE49-F238E27FC236}">
                <a16:creationId xmlns:a16="http://schemas.microsoft.com/office/drawing/2014/main" id="{D50E819A-6367-4901-AEC7-59DB07DF9E79}"/>
              </a:ext>
            </a:extLst>
          </p:cNvPr>
          <p:cNvSpPr>
            <a:spLocks noGrp="1"/>
          </p:cNvSpPr>
          <p:nvPr>
            <p:ph type="sldNum" sz="quarter" idx="11"/>
          </p:nvPr>
        </p:nvSpPr>
        <p:spPr/>
        <p:txBody>
          <a:bodyPr/>
          <a:lstStyle/>
          <a:p>
            <a:fld id="{0970407D-EE58-4A0B-824B-1D3AE42DD9CF}" type="slidenum">
              <a:rPr lang="cs-CZ" altLang="cs-CZ" smtClean="0"/>
              <a:pPr/>
              <a:t>41</a:t>
            </a:fld>
            <a:endParaRPr lang="cs-CZ" altLang="cs-CZ" dirty="0"/>
          </a:p>
        </p:txBody>
      </p:sp>
      <p:sp>
        <p:nvSpPr>
          <p:cNvPr id="4" name="Nadpis 3">
            <a:extLst>
              <a:ext uri="{FF2B5EF4-FFF2-40B4-BE49-F238E27FC236}">
                <a16:creationId xmlns:a16="http://schemas.microsoft.com/office/drawing/2014/main" id="{519C5A95-CE03-4D32-AAC7-EC07A7E6C9C8}"/>
              </a:ext>
            </a:extLst>
          </p:cNvPr>
          <p:cNvSpPr>
            <a:spLocks noGrp="1"/>
          </p:cNvSpPr>
          <p:nvPr>
            <p:ph type="title"/>
          </p:nvPr>
        </p:nvSpPr>
        <p:spPr/>
        <p:txBody>
          <a:bodyPr/>
          <a:lstStyle/>
          <a:p>
            <a:r>
              <a:rPr lang="cs-CZ" dirty="0"/>
              <a:t>Mobilní zdroje – problémy</a:t>
            </a:r>
          </a:p>
        </p:txBody>
      </p:sp>
      <p:sp>
        <p:nvSpPr>
          <p:cNvPr id="8" name="TextovéPole 7">
            <a:extLst>
              <a:ext uri="{FF2B5EF4-FFF2-40B4-BE49-F238E27FC236}">
                <a16:creationId xmlns:a16="http://schemas.microsoft.com/office/drawing/2014/main" id="{C2782EC3-E9BA-44F5-B332-31561239D110}"/>
              </a:ext>
            </a:extLst>
          </p:cNvPr>
          <p:cNvSpPr txBox="1"/>
          <p:nvPr/>
        </p:nvSpPr>
        <p:spPr>
          <a:xfrm>
            <a:off x="9046723" y="1449420"/>
            <a:ext cx="1050588" cy="523220"/>
          </a:xfrm>
          <a:prstGeom prst="rect">
            <a:avLst/>
          </a:prstGeom>
          <a:noFill/>
        </p:spPr>
        <p:txBody>
          <a:bodyPr wrap="square" rtlCol="0">
            <a:spAutoFit/>
          </a:bodyPr>
          <a:lstStyle/>
          <a:p>
            <a:pPr algn="l"/>
            <a:r>
              <a:rPr lang="cs-CZ" sz="2800" dirty="0">
                <a:latin typeface="+mn-lt"/>
                <a:hlinkClick r:id="rId3"/>
              </a:rPr>
              <a:t>video</a:t>
            </a:r>
            <a:endParaRPr lang="cs-CZ" sz="2800" dirty="0">
              <a:latin typeface="+mn-lt"/>
            </a:endParaRPr>
          </a:p>
        </p:txBody>
      </p:sp>
      <p:sp>
        <p:nvSpPr>
          <p:cNvPr id="9" name="TextovéPole 8">
            <a:extLst>
              <a:ext uri="{FF2B5EF4-FFF2-40B4-BE49-F238E27FC236}">
                <a16:creationId xmlns:a16="http://schemas.microsoft.com/office/drawing/2014/main" id="{D0EEA519-3783-465F-9CBB-E23BA71C713B}"/>
              </a:ext>
            </a:extLst>
          </p:cNvPr>
          <p:cNvSpPr txBox="1"/>
          <p:nvPr/>
        </p:nvSpPr>
        <p:spPr>
          <a:xfrm>
            <a:off x="8694000" y="5830780"/>
            <a:ext cx="1447583" cy="523220"/>
          </a:xfrm>
          <a:prstGeom prst="rect">
            <a:avLst/>
          </a:prstGeom>
          <a:noFill/>
        </p:spPr>
        <p:txBody>
          <a:bodyPr wrap="square" rtlCol="0">
            <a:spAutoFit/>
          </a:bodyPr>
          <a:lstStyle/>
          <a:p>
            <a:pPr algn="l"/>
            <a:r>
              <a:rPr lang="cs-CZ" sz="2800" dirty="0" err="1">
                <a:latin typeface="+mn-lt"/>
                <a:hlinkClick r:id="rId4"/>
              </a:rPr>
              <a:t>podcast</a:t>
            </a:r>
            <a:endParaRPr lang="cs-CZ" sz="2800" dirty="0">
              <a:latin typeface="+mn-lt"/>
            </a:endParaRPr>
          </a:p>
        </p:txBody>
      </p:sp>
      <p:sp>
        <p:nvSpPr>
          <p:cNvPr id="5" name="Zástupný obsah 4">
            <a:extLst>
              <a:ext uri="{FF2B5EF4-FFF2-40B4-BE49-F238E27FC236}">
                <a16:creationId xmlns:a16="http://schemas.microsoft.com/office/drawing/2014/main" id="{632680BC-6AF3-4E8D-9319-DFE75EEBD700}"/>
              </a:ext>
            </a:extLst>
          </p:cNvPr>
          <p:cNvSpPr>
            <a:spLocks noGrp="1"/>
          </p:cNvSpPr>
          <p:nvPr>
            <p:ph idx="1"/>
          </p:nvPr>
        </p:nvSpPr>
        <p:spPr>
          <a:xfrm>
            <a:off x="720000" y="1692002"/>
            <a:ext cx="10753200" cy="4699070"/>
          </a:xfrm>
        </p:spPr>
        <p:txBody>
          <a:bodyPr/>
          <a:lstStyle/>
          <a:p>
            <a:pPr marL="72000" indent="0">
              <a:buNone/>
            </a:pPr>
            <a:r>
              <a:rPr lang="cs-CZ" dirty="0"/>
              <a:t>Emise znečišťujících látek</a:t>
            </a:r>
          </a:p>
          <a:p>
            <a:r>
              <a:rPr lang="cs-CZ" sz="2400" dirty="0"/>
              <a:t>5-10 % nevyhovujících vozidel vytváří až 50 % emisí</a:t>
            </a:r>
          </a:p>
          <a:p>
            <a:r>
              <a:rPr lang="cs-CZ" sz="2400" dirty="0"/>
              <a:t>STK SME v ČR nefungují</a:t>
            </a:r>
          </a:p>
          <a:p>
            <a:pPr lvl="1"/>
            <a:r>
              <a:rPr lang="cs-CZ" sz="1600" dirty="0"/>
              <a:t>neprojde cca 2 % a průměrný věk 15,3 let	Německo: neprojde cca 6 % a průměrný věk 9,8 let</a:t>
            </a:r>
          </a:p>
          <a:p>
            <a:r>
              <a:rPr lang="cs-CZ" sz="2400" dirty="0"/>
              <a:t>Velký problém částic PM: otěry pneumatik a brzdových destiček </a:t>
            </a:r>
          </a:p>
          <a:p>
            <a:pPr marL="72000" indent="0">
              <a:buNone/>
            </a:pPr>
            <a:endParaRPr lang="cs-CZ" dirty="0"/>
          </a:p>
          <a:p>
            <a:pPr marL="72000" indent="0">
              <a:buNone/>
            </a:pPr>
            <a:r>
              <a:rPr lang="cs-CZ" dirty="0"/>
              <a:t>Snižování skleníkových plynů</a:t>
            </a:r>
          </a:p>
          <a:p>
            <a:r>
              <a:rPr lang="cs-CZ" sz="2400" dirty="0"/>
              <a:t>Sektor dopravy (a zejména silniční) jedním z největších producentů</a:t>
            </a:r>
          </a:p>
          <a:p>
            <a:r>
              <a:rPr lang="cs-CZ" sz="2400" dirty="0"/>
              <a:t>Elektrické vozy závislé na energetickém mixu (v ČR emisně výhodnější o cca 30 %)</a:t>
            </a:r>
          </a:p>
        </p:txBody>
      </p:sp>
      <p:sp>
        <p:nvSpPr>
          <p:cNvPr id="10" name="Znak násobení 9">
            <a:extLst>
              <a:ext uri="{FF2B5EF4-FFF2-40B4-BE49-F238E27FC236}">
                <a16:creationId xmlns:a16="http://schemas.microsoft.com/office/drawing/2014/main" id="{5003173C-1771-48BA-86AF-0ACFE641501B}"/>
              </a:ext>
            </a:extLst>
          </p:cNvPr>
          <p:cNvSpPr/>
          <p:nvPr/>
        </p:nvSpPr>
        <p:spPr bwMode="auto">
          <a:xfrm>
            <a:off x="4990289" y="3005847"/>
            <a:ext cx="291830" cy="335604"/>
          </a:xfrm>
          <a:prstGeom prst="mathMultiply">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pic>
        <p:nvPicPr>
          <p:cNvPr id="7" name="Obrázek 6">
            <a:extLst>
              <a:ext uri="{FF2B5EF4-FFF2-40B4-BE49-F238E27FC236}">
                <a16:creationId xmlns:a16="http://schemas.microsoft.com/office/drawing/2014/main" id="{F1E0E573-3B86-4C33-8DDC-2107DFC76A2D}"/>
              </a:ext>
            </a:extLst>
          </p:cNvPr>
          <p:cNvPicPr>
            <a:picLocks noChangeAspect="1"/>
          </p:cNvPicPr>
          <p:nvPr/>
        </p:nvPicPr>
        <p:blipFill>
          <a:blip r:embed="rId5"/>
          <a:stretch>
            <a:fillRect/>
          </a:stretch>
        </p:blipFill>
        <p:spPr>
          <a:xfrm>
            <a:off x="1119187" y="866775"/>
            <a:ext cx="9953625" cy="5124450"/>
          </a:xfrm>
          <a:prstGeom prst="rect">
            <a:avLst/>
          </a:prstGeom>
        </p:spPr>
      </p:pic>
    </p:spTree>
    <p:extLst>
      <p:ext uri="{BB962C8B-B14F-4D97-AF65-F5344CB8AC3E}">
        <p14:creationId xmlns:p14="http://schemas.microsoft.com/office/powerpoint/2010/main" val="756364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DC54609-0562-4202-B767-9CD9490E4A7E}"/>
              </a:ext>
            </a:extLst>
          </p:cNvPr>
          <p:cNvSpPr>
            <a:spLocks noGrp="1"/>
          </p:cNvSpPr>
          <p:nvPr>
            <p:ph type="ftr" sz="quarter" idx="10"/>
          </p:nvPr>
        </p:nvSpPr>
        <p:spPr/>
        <p:txBody>
          <a:bodyPr/>
          <a:lstStyle/>
          <a:p>
            <a:r>
              <a:rPr lang="cs-CZ"/>
              <a:t>Ochrana ovzduší</a:t>
            </a:r>
            <a:endParaRPr lang="cs-CZ" dirty="0"/>
          </a:p>
        </p:txBody>
      </p:sp>
      <p:sp>
        <p:nvSpPr>
          <p:cNvPr id="3" name="Zástupný symbol pro číslo snímku 2">
            <a:extLst>
              <a:ext uri="{FF2B5EF4-FFF2-40B4-BE49-F238E27FC236}">
                <a16:creationId xmlns:a16="http://schemas.microsoft.com/office/drawing/2014/main" id="{F757C955-6E65-4BB5-97C5-9E12A537ABB0}"/>
              </a:ext>
            </a:extLst>
          </p:cNvPr>
          <p:cNvSpPr>
            <a:spLocks noGrp="1"/>
          </p:cNvSpPr>
          <p:nvPr>
            <p:ph type="sldNum" sz="quarter" idx="11"/>
          </p:nvPr>
        </p:nvSpPr>
        <p:spPr/>
        <p:txBody>
          <a:bodyPr/>
          <a:lstStyle/>
          <a:p>
            <a:fld id="{0970407D-EE58-4A0B-824B-1D3AE42DD9CF}" type="slidenum">
              <a:rPr lang="cs-CZ" altLang="cs-CZ" smtClean="0"/>
              <a:pPr/>
              <a:t>42</a:t>
            </a:fld>
            <a:endParaRPr lang="cs-CZ" altLang="cs-CZ" dirty="0"/>
          </a:p>
        </p:txBody>
      </p:sp>
      <p:sp>
        <p:nvSpPr>
          <p:cNvPr id="5" name="Zástupný obsah 4">
            <a:extLst>
              <a:ext uri="{FF2B5EF4-FFF2-40B4-BE49-F238E27FC236}">
                <a16:creationId xmlns:a16="http://schemas.microsoft.com/office/drawing/2014/main" id="{61B52E4C-787A-4B8E-BFF5-B1FDEC3F678E}"/>
              </a:ext>
            </a:extLst>
          </p:cNvPr>
          <p:cNvSpPr>
            <a:spLocks noGrp="1"/>
          </p:cNvSpPr>
          <p:nvPr>
            <p:ph idx="1"/>
          </p:nvPr>
        </p:nvSpPr>
        <p:spPr>
          <a:xfrm>
            <a:off x="720000" y="2827176"/>
            <a:ext cx="10753200" cy="3004824"/>
          </a:xfrm>
        </p:spPr>
        <p:txBody>
          <a:bodyPr/>
          <a:lstStyle/>
          <a:p>
            <a:pPr marL="72000" indent="0" algn="ctr">
              <a:buNone/>
            </a:pPr>
            <a:r>
              <a:rPr lang="cs-CZ" dirty="0"/>
              <a:t>Děkujeme za pozornost!</a:t>
            </a:r>
          </a:p>
        </p:txBody>
      </p:sp>
    </p:spTree>
    <p:extLst>
      <p:ext uri="{BB962C8B-B14F-4D97-AF65-F5344CB8AC3E}">
        <p14:creationId xmlns:p14="http://schemas.microsoft.com/office/powerpoint/2010/main" val="14287338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395CA4C-02CB-CEAA-6B69-CA108959900E}"/>
              </a:ext>
            </a:extLst>
          </p:cNvPr>
          <p:cNvSpPr>
            <a:spLocks noGrp="1"/>
          </p:cNvSpPr>
          <p:nvPr>
            <p:ph type="ftr" sz="quarter" idx="10"/>
          </p:nvPr>
        </p:nvSpPr>
        <p:spPr/>
        <p:txBody>
          <a:bodyPr/>
          <a:lstStyle/>
          <a:p>
            <a:r>
              <a:rPr lang="cs-CZ" dirty="0"/>
              <a:t>Ochrana ovzduší</a:t>
            </a:r>
          </a:p>
        </p:txBody>
      </p:sp>
      <p:sp>
        <p:nvSpPr>
          <p:cNvPr id="3" name="Zástupný symbol pro číslo snímku 2">
            <a:extLst>
              <a:ext uri="{FF2B5EF4-FFF2-40B4-BE49-F238E27FC236}">
                <a16:creationId xmlns:a16="http://schemas.microsoft.com/office/drawing/2014/main" id="{F15CCB92-39D6-4259-7B78-D1C0ADCFEA1F}"/>
              </a:ext>
            </a:extLst>
          </p:cNvPr>
          <p:cNvSpPr>
            <a:spLocks noGrp="1"/>
          </p:cNvSpPr>
          <p:nvPr>
            <p:ph type="sldNum" sz="quarter" idx="11"/>
          </p:nvPr>
        </p:nvSpPr>
        <p:spPr/>
        <p:txBody>
          <a:bodyPr/>
          <a:lstStyle/>
          <a:p>
            <a:fld id="{0970407D-EE58-4A0B-824B-1D3AE42DD9CF}" type="slidenum">
              <a:rPr lang="cs-CZ" altLang="cs-CZ" smtClean="0"/>
              <a:pPr/>
              <a:t>43</a:t>
            </a:fld>
            <a:endParaRPr lang="cs-CZ" altLang="cs-CZ" dirty="0"/>
          </a:p>
        </p:txBody>
      </p:sp>
      <p:sp>
        <p:nvSpPr>
          <p:cNvPr id="6" name="AutoShape 2" descr="Hardcore Brn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Nadpis 3">
            <a:extLst>
              <a:ext uri="{FF2B5EF4-FFF2-40B4-BE49-F238E27FC236}">
                <a16:creationId xmlns:a16="http://schemas.microsoft.com/office/drawing/2014/main" id="{89FAF3A0-6EAF-DED5-16E4-2A8C1373F10F}"/>
              </a:ext>
            </a:extLst>
          </p:cNvPr>
          <p:cNvSpPr txBox="1">
            <a:spLocks/>
          </p:cNvSpPr>
          <p:nvPr/>
        </p:nvSpPr>
        <p:spPr>
          <a:xfrm>
            <a:off x="720000" y="255050"/>
            <a:ext cx="10753200" cy="451576"/>
          </a:xfrm>
          <a:prstGeom prst="rect">
            <a:avLst/>
          </a:prstGeom>
        </p:spPr>
        <p:txBody>
          <a:bodyPr vert="horz" lIns="0" tIns="0" rIns="0" bIns="0" rtlCol="0" anchor="t" anchorCtr="0">
            <a:noAutofit/>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cs-CZ" sz="3300" kern="0" dirty="0"/>
              <a:t>Zdroje a další materiály ke studiu</a:t>
            </a:r>
          </a:p>
        </p:txBody>
      </p:sp>
      <p:sp>
        <p:nvSpPr>
          <p:cNvPr id="10" name="Zástupný symbol pro obsah 2"/>
          <p:cNvSpPr>
            <a:spLocks noGrp="1"/>
          </p:cNvSpPr>
          <p:nvPr>
            <p:ph idx="1"/>
          </p:nvPr>
        </p:nvSpPr>
        <p:spPr>
          <a:xfrm>
            <a:off x="540000" y="1016532"/>
            <a:ext cx="11216762" cy="5211468"/>
          </a:xfrm>
        </p:spPr>
        <p:txBody>
          <a:bodyPr>
            <a:normAutofit fontScale="85000" lnSpcReduction="20000"/>
          </a:bodyPr>
          <a:lstStyle/>
          <a:p>
            <a:pPr>
              <a:lnSpc>
                <a:spcPct val="120000"/>
              </a:lnSpc>
            </a:pPr>
            <a:r>
              <a:rPr lang="cs-CZ" sz="2100" dirty="0"/>
              <a:t>JANČÁŘOVÁ, Ilona. </a:t>
            </a:r>
            <a:r>
              <a:rPr lang="cs-CZ" sz="2100" i="1" dirty="0"/>
              <a:t>Právní režim ochrany ovzduší</a:t>
            </a:r>
            <a:r>
              <a:rPr lang="cs-CZ" sz="2100" dirty="0"/>
              <a:t>. Prezentace v IS MUNI. Jaro 2022.</a:t>
            </a:r>
          </a:p>
          <a:p>
            <a:pPr>
              <a:lnSpc>
                <a:spcPct val="120000"/>
              </a:lnSpc>
            </a:pPr>
            <a:r>
              <a:rPr lang="cs-CZ" sz="2100" dirty="0"/>
              <a:t>JANČÁŘOVÁ, Ilona a kol. </a:t>
            </a:r>
            <a:r>
              <a:rPr lang="cs-CZ" sz="2100" i="1" dirty="0"/>
              <a:t>Auta, auta, auta… a životní prostředí. </a:t>
            </a:r>
            <a:r>
              <a:rPr lang="cs-CZ" sz="2100" dirty="0"/>
              <a:t>1. vyd. Brno: Masarykova univerzita, 2019. 292 s. Spisy Právnické fakulty MU, řada teoretická, Edice </a:t>
            </a:r>
            <a:r>
              <a:rPr lang="cs-CZ" sz="2100" dirty="0" err="1"/>
              <a:t>Scientia</a:t>
            </a:r>
            <a:r>
              <a:rPr lang="cs-CZ" sz="2100" dirty="0"/>
              <a:t>, svazek č. 663. ISBN 978-80-210-9408-6.</a:t>
            </a:r>
          </a:p>
          <a:p>
            <a:pPr>
              <a:lnSpc>
                <a:spcPct val="120000"/>
              </a:lnSpc>
            </a:pPr>
            <a:r>
              <a:rPr lang="cs-CZ" sz="2100" dirty="0"/>
              <a:t>MRLINA, Matěj a Ilona JANČÁŘOVÁ. Programy zlepšování kvality ovzduší – právní forma v průběhu času. </a:t>
            </a:r>
            <a:r>
              <a:rPr lang="cs-CZ" sz="2100" i="1" dirty="0"/>
              <a:t>Časopis pro právní vědu a praxi. </a:t>
            </a:r>
            <a:r>
              <a:rPr lang="cs-CZ" sz="2100" dirty="0"/>
              <a:t>Brno: Masarykova univerzita, 2021, roč. 29, č. 4, s. 779-799. ISSN 1210-9126. doi:10.5817/CPVP2021-4-4.</a:t>
            </a:r>
          </a:p>
          <a:p>
            <a:pPr>
              <a:lnSpc>
                <a:spcPct val="120000"/>
              </a:lnSpc>
            </a:pPr>
            <a:r>
              <a:rPr lang="cs-CZ" sz="2100" dirty="0"/>
              <a:t>MRLINA, Matěj a Ilona JANČÁŘOVÁ. Poplatek za znečišťování – prokazování nároku na snížení či osvobození od poplatku. </a:t>
            </a:r>
            <a:r>
              <a:rPr lang="cs-CZ" sz="2100" i="1" dirty="0"/>
              <a:t>České právo životního prostředí : časopis České společnosti pro právo životního prostředí. </a:t>
            </a:r>
            <a:r>
              <a:rPr lang="cs-CZ" sz="2100" dirty="0"/>
              <a:t>Česká společnost pro právo životního prostředí, 2021, roč. 61, č. 3, s. 65-83. ISSN 1213-5542.</a:t>
            </a:r>
          </a:p>
          <a:p>
            <a:pPr>
              <a:lnSpc>
                <a:spcPct val="120000"/>
              </a:lnSpc>
            </a:pPr>
            <a:r>
              <a:rPr lang="cs-CZ" sz="2100" dirty="0"/>
              <a:t>JANČÁŘOVÁ, Ilona a Jiří VODIČKA. Kam se poděly krátkodobé akční plány? </a:t>
            </a:r>
            <a:r>
              <a:rPr lang="cs-CZ" sz="2100" i="1" dirty="0"/>
              <a:t>Časopis pro právní vědu a praxi. </a:t>
            </a:r>
            <a:r>
              <a:rPr lang="cs-CZ" sz="2100" dirty="0"/>
              <a:t>Brno: Masarykova univerzita, 2018, roč. 26, č. 2, s. 337-355. ISSN 1210-9126. doi:10.5817/CPVP2018-2-8.</a:t>
            </a:r>
          </a:p>
          <a:p>
            <a:pPr>
              <a:lnSpc>
                <a:spcPct val="120000"/>
              </a:lnSpc>
            </a:pPr>
            <a:r>
              <a:rPr lang="cs-CZ" sz="2100" dirty="0"/>
              <a:t>VODIČKA, Jiří</a:t>
            </a:r>
            <a:r>
              <a:rPr lang="cs-CZ" sz="2100" i="1" dirty="0"/>
              <a:t>. Auta, emise a klima: právní nástroje environmentální regulace. </a:t>
            </a:r>
            <a:r>
              <a:rPr lang="cs-CZ" sz="2100" dirty="0"/>
              <a:t>1. vyd. Brno: Masarykova univerzita, 2021. 202 s. sv. č. 709. ISBN 978-80-210-9878-7.</a:t>
            </a:r>
          </a:p>
          <a:p>
            <a:pPr>
              <a:lnSpc>
                <a:spcPct val="120000"/>
              </a:lnSpc>
            </a:pPr>
            <a:r>
              <a:rPr lang="cs-CZ" sz="2100" dirty="0"/>
              <a:t>JANČÁŘOVÁ, Ilona. </a:t>
            </a:r>
            <a:r>
              <a:rPr lang="cs-CZ" sz="2100" dirty="0" err="1"/>
              <a:t>Significance</a:t>
            </a:r>
            <a:r>
              <a:rPr lang="cs-CZ" sz="2100" dirty="0"/>
              <a:t> </a:t>
            </a:r>
            <a:r>
              <a:rPr lang="cs-CZ" sz="2100" dirty="0" err="1"/>
              <a:t>of</a:t>
            </a:r>
            <a:r>
              <a:rPr lang="cs-CZ" sz="2100" dirty="0"/>
              <a:t> Air </a:t>
            </a:r>
            <a:r>
              <a:rPr lang="cs-CZ" sz="2100" dirty="0" err="1"/>
              <a:t>Quality</a:t>
            </a:r>
            <a:r>
              <a:rPr lang="cs-CZ" sz="2100" dirty="0"/>
              <a:t> </a:t>
            </a:r>
            <a:r>
              <a:rPr lang="cs-CZ" sz="2100" dirty="0" err="1"/>
              <a:t>Plans</a:t>
            </a:r>
            <a:r>
              <a:rPr lang="cs-CZ" sz="2100" dirty="0"/>
              <a:t> - </a:t>
            </a:r>
            <a:r>
              <a:rPr lang="cs-CZ" sz="2100" dirty="0" err="1"/>
              <a:t>the</a:t>
            </a:r>
            <a:r>
              <a:rPr lang="cs-CZ" sz="2100" dirty="0"/>
              <a:t> Czech </a:t>
            </a:r>
            <a:r>
              <a:rPr lang="cs-CZ" sz="2100" dirty="0" err="1"/>
              <a:t>Experience</a:t>
            </a:r>
            <a:r>
              <a:rPr lang="cs-CZ" sz="2100" dirty="0"/>
              <a:t>. In Helle </a:t>
            </a:r>
            <a:r>
              <a:rPr lang="cs-CZ" sz="2100" dirty="0" err="1"/>
              <a:t>Tegner</a:t>
            </a:r>
            <a:r>
              <a:rPr lang="cs-CZ" sz="2100" dirty="0"/>
              <a:t> </a:t>
            </a:r>
            <a:r>
              <a:rPr lang="cs-CZ" sz="2100" dirty="0" err="1"/>
              <a:t>Anker</a:t>
            </a:r>
            <a:r>
              <a:rPr lang="cs-CZ" sz="2100" dirty="0"/>
              <a:t>, </a:t>
            </a:r>
            <a:r>
              <a:rPr lang="cs-CZ" sz="2100" dirty="0" err="1"/>
              <a:t>Birgitte</a:t>
            </a:r>
            <a:r>
              <a:rPr lang="cs-CZ" sz="2100" dirty="0"/>
              <a:t> </a:t>
            </a:r>
            <a:r>
              <a:rPr lang="cs-CZ" sz="2100" dirty="0" err="1"/>
              <a:t>Egelund</a:t>
            </a:r>
            <a:r>
              <a:rPr lang="cs-CZ" sz="2100" dirty="0"/>
              <a:t> </a:t>
            </a:r>
            <a:r>
              <a:rPr lang="cs-CZ" sz="2100" dirty="0" err="1"/>
              <a:t>Olsen</a:t>
            </a:r>
            <a:r>
              <a:rPr lang="cs-CZ" sz="2100" i="1" dirty="0"/>
              <a:t>. </a:t>
            </a:r>
            <a:r>
              <a:rPr lang="cs-CZ" sz="2100" i="1" dirty="0" err="1"/>
              <a:t>Sustainable</a:t>
            </a:r>
            <a:r>
              <a:rPr lang="cs-CZ" sz="2100" i="1" dirty="0"/>
              <a:t> Management </a:t>
            </a:r>
            <a:r>
              <a:rPr lang="cs-CZ" sz="2100" i="1" dirty="0" err="1"/>
              <a:t>of</a:t>
            </a:r>
            <a:r>
              <a:rPr lang="cs-CZ" sz="2100" i="1" dirty="0"/>
              <a:t> Natural </a:t>
            </a:r>
            <a:r>
              <a:rPr lang="cs-CZ" sz="2100" i="1" dirty="0" err="1"/>
              <a:t>Resources</a:t>
            </a:r>
            <a:r>
              <a:rPr lang="cs-CZ" sz="2100" i="1" dirty="0"/>
              <a:t>: </a:t>
            </a:r>
            <a:r>
              <a:rPr lang="cs-CZ" sz="2100" i="1" dirty="0" err="1"/>
              <a:t>Legal</a:t>
            </a:r>
            <a:r>
              <a:rPr lang="cs-CZ" sz="2100" i="1" dirty="0"/>
              <a:t> Instruments and </a:t>
            </a:r>
            <a:r>
              <a:rPr lang="cs-CZ" sz="2100" i="1" dirty="0" err="1"/>
              <a:t>Approaches</a:t>
            </a:r>
            <a:r>
              <a:rPr lang="cs-CZ" sz="2100" i="1" dirty="0"/>
              <a:t>. </a:t>
            </a:r>
            <a:r>
              <a:rPr lang="cs-CZ" sz="2100" dirty="0"/>
              <a:t>Cambridge: Cambridge: </a:t>
            </a:r>
            <a:r>
              <a:rPr lang="cs-CZ" sz="2100" dirty="0" err="1"/>
              <a:t>Intersentia</a:t>
            </a:r>
            <a:r>
              <a:rPr lang="cs-CZ" sz="2100" dirty="0"/>
              <a:t>, 2018. s. 195-210. </a:t>
            </a:r>
            <a:r>
              <a:rPr lang="cs-CZ" sz="2100" dirty="0" err="1"/>
              <a:t>European</a:t>
            </a:r>
            <a:r>
              <a:rPr lang="cs-CZ" sz="2100" dirty="0"/>
              <a:t> Environmental </a:t>
            </a:r>
            <a:r>
              <a:rPr lang="cs-CZ" sz="2100" dirty="0" err="1"/>
              <a:t>Law</a:t>
            </a:r>
            <a:r>
              <a:rPr lang="cs-CZ" sz="2100" dirty="0"/>
              <a:t> </a:t>
            </a:r>
            <a:r>
              <a:rPr lang="cs-CZ" sz="2100" dirty="0" err="1"/>
              <a:t>Forum</a:t>
            </a:r>
            <a:r>
              <a:rPr lang="cs-CZ" sz="2100" dirty="0"/>
              <a:t> </a:t>
            </a:r>
            <a:r>
              <a:rPr lang="cs-CZ" sz="2100" dirty="0" err="1"/>
              <a:t>Series</a:t>
            </a:r>
            <a:r>
              <a:rPr lang="cs-CZ" sz="2100" dirty="0"/>
              <a:t>, </a:t>
            </a:r>
            <a:r>
              <a:rPr lang="cs-CZ" sz="2100" dirty="0" err="1"/>
              <a:t>Volume</a:t>
            </a:r>
            <a:r>
              <a:rPr lang="cs-CZ" sz="2100" dirty="0"/>
              <a:t> 5. ISBN 978-1-78068-759-9.</a:t>
            </a:r>
          </a:p>
        </p:txBody>
      </p:sp>
    </p:spTree>
    <p:extLst>
      <p:ext uri="{BB962C8B-B14F-4D97-AF65-F5344CB8AC3E}">
        <p14:creationId xmlns:p14="http://schemas.microsoft.com/office/powerpoint/2010/main" val="434272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Obsah obrázku text, stojící, savci&#10;&#10;Popis byl vytvořen automaticky">
            <a:hlinkClick r:id="rId2"/>
            <a:extLst>
              <a:ext uri="{FF2B5EF4-FFF2-40B4-BE49-F238E27FC236}">
                <a16:creationId xmlns:a16="http://schemas.microsoft.com/office/drawing/2014/main" id="{5733694E-2ADF-503E-AC89-1E07DB57E2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6547" y="4448014"/>
            <a:ext cx="3929330" cy="2210248"/>
          </a:xfrm>
          <a:prstGeom prst="rect">
            <a:avLst/>
          </a:prstGeom>
        </p:spPr>
      </p:pic>
    </p:spTree>
    <p:extLst>
      <p:ext uri="{BB962C8B-B14F-4D97-AF65-F5344CB8AC3E}">
        <p14:creationId xmlns:p14="http://schemas.microsoft.com/office/powerpoint/2010/main" val="29244655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sz="quarter" idx="13"/>
          </p:nvPr>
        </p:nvSpPr>
        <p:spPr>
          <a:xfrm>
            <a:off x="1254692" y="1821051"/>
            <a:ext cx="9392644" cy="2851688"/>
          </a:xfrm>
        </p:spPr>
        <p:txBody>
          <a:bodyPr/>
          <a:lstStyle/>
          <a:p>
            <a:pPr algn="ctr">
              <a:lnSpc>
                <a:spcPct val="100000"/>
              </a:lnSpc>
            </a:pPr>
            <a:r>
              <a:rPr lang="cs-CZ" sz="4000" b="1" dirty="0"/>
              <a:t>Mezinárodní a evropské prameny právní úpravy v kostce</a:t>
            </a:r>
          </a:p>
          <a:p>
            <a:endParaRPr lang="cs-CZ" dirty="0"/>
          </a:p>
        </p:txBody>
      </p:sp>
    </p:spTree>
    <p:extLst>
      <p:ext uri="{BB962C8B-B14F-4D97-AF65-F5344CB8AC3E}">
        <p14:creationId xmlns:p14="http://schemas.microsoft.com/office/powerpoint/2010/main" val="496394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395CA4C-02CB-CEAA-6B69-CA108959900E}"/>
              </a:ext>
            </a:extLst>
          </p:cNvPr>
          <p:cNvSpPr>
            <a:spLocks noGrp="1"/>
          </p:cNvSpPr>
          <p:nvPr>
            <p:ph type="ftr" sz="quarter" idx="10"/>
          </p:nvPr>
        </p:nvSpPr>
        <p:spPr/>
        <p:txBody>
          <a:bodyPr/>
          <a:lstStyle/>
          <a:p>
            <a:r>
              <a:rPr lang="cs-CZ"/>
              <a:t>Ochrana ovzduší</a:t>
            </a:r>
            <a:endParaRPr lang="cs-CZ" dirty="0"/>
          </a:p>
        </p:txBody>
      </p:sp>
      <p:sp>
        <p:nvSpPr>
          <p:cNvPr id="3" name="Zástupný symbol pro číslo snímku 2">
            <a:extLst>
              <a:ext uri="{FF2B5EF4-FFF2-40B4-BE49-F238E27FC236}">
                <a16:creationId xmlns:a16="http://schemas.microsoft.com/office/drawing/2014/main" id="{F15CCB92-39D6-4259-7B78-D1C0ADCFEA1F}"/>
              </a:ext>
            </a:extLst>
          </p:cNvPr>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sp>
        <p:nvSpPr>
          <p:cNvPr id="4" name="Nadpis 3">
            <a:extLst>
              <a:ext uri="{FF2B5EF4-FFF2-40B4-BE49-F238E27FC236}">
                <a16:creationId xmlns:a16="http://schemas.microsoft.com/office/drawing/2014/main" id="{89FAF3A0-6EAF-DED5-16E4-2A8C1373F10F}"/>
              </a:ext>
            </a:extLst>
          </p:cNvPr>
          <p:cNvSpPr>
            <a:spLocks noGrp="1"/>
          </p:cNvSpPr>
          <p:nvPr>
            <p:ph type="title"/>
          </p:nvPr>
        </p:nvSpPr>
        <p:spPr>
          <a:xfrm>
            <a:off x="720000" y="255050"/>
            <a:ext cx="10753200" cy="451576"/>
          </a:xfrm>
        </p:spPr>
        <p:txBody>
          <a:bodyPr/>
          <a:lstStyle/>
          <a:p>
            <a:r>
              <a:rPr lang="cs-CZ" sz="3300" dirty="0"/>
              <a:t>Mezinárodní a evropské prameny právní úpravy </a:t>
            </a:r>
          </a:p>
        </p:txBody>
      </p:sp>
      <p:sp>
        <p:nvSpPr>
          <p:cNvPr id="6" name="AutoShape 2" descr="Hardcore Brn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6" name="Zástupný symbol pro obsah 2"/>
          <p:cNvSpPr>
            <a:spLocks noGrp="1"/>
          </p:cNvSpPr>
          <p:nvPr>
            <p:ph idx="1"/>
          </p:nvPr>
        </p:nvSpPr>
        <p:spPr>
          <a:xfrm>
            <a:off x="414000" y="1039632"/>
            <a:ext cx="10976435" cy="4841975"/>
          </a:xfrm>
        </p:spPr>
        <p:txBody>
          <a:bodyPr>
            <a:normAutofit lnSpcReduction="10000"/>
          </a:bodyPr>
          <a:lstStyle/>
          <a:p>
            <a:pPr>
              <a:lnSpc>
                <a:spcPct val="120000"/>
              </a:lnSpc>
            </a:pPr>
            <a:r>
              <a:rPr lang="cs-CZ" sz="2500" dirty="0"/>
              <a:t>Úmluva o dálkovém znečišťování ovzduší přecházejícím přes hranice států (Ženeva 1979) a její protokoly</a:t>
            </a:r>
          </a:p>
          <a:p>
            <a:pPr lvl="1">
              <a:lnSpc>
                <a:spcPct val="120000"/>
              </a:lnSpc>
            </a:pPr>
            <a:r>
              <a:rPr lang="cs-CZ" sz="1600" dirty="0">
                <a:hlinkClick r:id="rId2"/>
              </a:rPr>
              <a:t>https://www.mzp.cz/cz/umluva_o_dalkovem_znecistovani_ovzdusi_hranice</a:t>
            </a:r>
            <a:endParaRPr lang="cs-CZ" sz="1600" dirty="0"/>
          </a:p>
          <a:p>
            <a:pPr>
              <a:lnSpc>
                <a:spcPct val="120000"/>
              </a:lnSpc>
            </a:pPr>
            <a:endParaRPr lang="cs-CZ" sz="2000" dirty="0"/>
          </a:p>
          <a:p>
            <a:pPr>
              <a:lnSpc>
                <a:spcPct val="120000"/>
              </a:lnSpc>
            </a:pPr>
            <a:r>
              <a:rPr lang="cs-CZ" sz="2000" dirty="0"/>
              <a:t>Směrnice 2008/50/ES ze dne 21. května 2008 </a:t>
            </a:r>
            <a:r>
              <a:rPr lang="cs-CZ" sz="2000" b="1" dirty="0"/>
              <a:t>o kvalitě vnějšího ovzduší a čistším ovzduší pro Evropu</a:t>
            </a:r>
          </a:p>
          <a:p>
            <a:pPr>
              <a:lnSpc>
                <a:spcPct val="120000"/>
              </a:lnSpc>
            </a:pPr>
            <a:r>
              <a:rPr lang="cs-CZ" sz="2000" dirty="0"/>
              <a:t>Směrnice 2016/2284 ze dne 14. prosince 2016 </a:t>
            </a:r>
            <a:r>
              <a:rPr lang="cs-CZ" sz="2000" b="1" dirty="0"/>
              <a:t>o snížení národních emisí některých látek znečišťujících ovzduší</a:t>
            </a:r>
          </a:p>
          <a:p>
            <a:pPr>
              <a:lnSpc>
                <a:spcPct val="120000"/>
              </a:lnSpc>
            </a:pPr>
            <a:r>
              <a:rPr lang="cs-CZ" sz="2000" dirty="0"/>
              <a:t>Směrnice 2010/75/EU ze dne 24. listopadu 2010 </a:t>
            </a:r>
            <a:r>
              <a:rPr lang="cs-CZ" sz="2000" b="1" dirty="0"/>
              <a:t>o průmyslových emisích (integrované prevenci a omezování znečištění)</a:t>
            </a:r>
          </a:p>
          <a:p>
            <a:pPr>
              <a:lnSpc>
                <a:spcPct val="120000"/>
              </a:lnSpc>
            </a:pPr>
            <a:endParaRPr lang="cs-CZ" sz="2000" dirty="0"/>
          </a:p>
          <a:p>
            <a:pPr>
              <a:lnSpc>
                <a:spcPct val="120000"/>
              </a:lnSpc>
            </a:pPr>
            <a:r>
              <a:rPr lang="cs-CZ" sz="2000" dirty="0"/>
              <a:t>=&gt; případná řízení pro nesplnění povinností – např. rozsudek SDEU ze dne 9. 2. 2023 ve věci C‑342/21, Evropská komise proti Slovenské republice =&gt; shledáno porušení povinností: </a:t>
            </a:r>
            <a:r>
              <a:rPr lang="cs-CZ" sz="1600" dirty="0">
                <a:hlinkClick r:id="rId3"/>
              </a:rPr>
              <a:t>https://eur-lex.europa.eu/legal-content/CS/TXT/?uri=CELEX:62021CJ0342</a:t>
            </a:r>
            <a:r>
              <a:rPr lang="cs-CZ" sz="1600" dirty="0"/>
              <a:t> </a:t>
            </a:r>
          </a:p>
          <a:p>
            <a:pPr marL="0" indent="0">
              <a:buNone/>
            </a:pPr>
            <a:endParaRPr lang="cs-CZ" sz="2000" dirty="0"/>
          </a:p>
          <a:p>
            <a:pPr marL="0" indent="0">
              <a:buNone/>
            </a:pPr>
            <a:endParaRPr lang="cs-CZ" dirty="0"/>
          </a:p>
          <a:p>
            <a:endParaRPr lang="cs-CZ" dirty="0"/>
          </a:p>
          <a:p>
            <a:endParaRPr lang="cs-CZ" dirty="0"/>
          </a:p>
        </p:txBody>
      </p:sp>
    </p:spTree>
    <p:extLst>
      <p:ext uri="{BB962C8B-B14F-4D97-AF65-F5344CB8AC3E}">
        <p14:creationId xmlns:p14="http://schemas.microsoft.com/office/powerpoint/2010/main" val="4180006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xEl>
                                              <p:pRg st="1" end="1"/>
                                            </p:txEl>
                                          </p:spTgt>
                                        </p:tgtEl>
                                        <p:attrNameLst>
                                          <p:attrName>style.visibility</p:attrName>
                                        </p:attrNameLst>
                                      </p:cBhvr>
                                      <p:to>
                                        <p:strVal val="visible"/>
                                      </p:to>
                                    </p:set>
                                    <p:animEffect transition="in" filter="fade">
                                      <p:cBhvr>
                                        <p:cTn id="10" dur="500"/>
                                        <p:tgtEl>
                                          <p:spTgt spid="1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animEffect transition="in" filter="fade">
                                      <p:cBhvr>
                                        <p:cTn id="15" dur="500"/>
                                        <p:tgtEl>
                                          <p:spTgt spid="16">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xEl>
                                              <p:pRg st="4" end="4"/>
                                            </p:txEl>
                                          </p:spTgt>
                                        </p:tgtEl>
                                        <p:attrNameLst>
                                          <p:attrName>style.visibility</p:attrName>
                                        </p:attrNameLst>
                                      </p:cBhvr>
                                      <p:to>
                                        <p:strVal val="visible"/>
                                      </p:to>
                                    </p:set>
                                    <p:animEffect transition="in" filter="fade">
                                      <p:cBhvr>
                                        <p:cTn id="18" dur="500"/>
                                        <p:tgtEl>
                                          <p:spTgt spid="16">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6">
                                            <p:txEl>
                                              <p:pRg st="5" end="5"/>
                                            </p:txEl>
                                          </p:spTgt>
                                        </p:tgtEl>
                                        <p:attrNameLst>
                                          <p:attrName>style.visibility</p:attrName>
                                        </p:attrNameLst>
                                      </p:cBhvr>
                                      <p:to>
                                        <p:strVal val="visible"/>
                                      </p:to>
                                    </p:set>
                                    <p:animEffect transition="in" filter="fade">
                                      <p:cBhvr>
                                        <p:cTn id="21" dur="500"/>
                                        <p:tgtEl>
                                          <p:spTgt spid="16">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6">
                                            <p:txEl>
                                              <p:pRg st="7" end="7"/>
                                            </p:txEl>
                                          </p:spTgt>
                                        </p:tgtEl>
                                        <p:attrNameLst>
                                          <p:attrName>style.visibility</p:attrName>
                                        </p:attrNameLst>
                                      </p:cBhvr>
                                      <p:to>
                                        <p:strVal val="visible"/>
                                      </p:to>
                                    </p:set>
                                    <p:animEffect transition="in" filter="fade">
                                      <p:cBhvr>
                                        <p:cTn id="26" dur="500"/>
                                        <p:tgtEl>
                                          <p:spTgt spid="1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sz="quarter" idx="13"/>
          </p:nvPr>
        </p:nvSpPr>
        <p:spPr>
          <a:xfrm>
            <a:off x="1254691" y="302217"/>
            <a:ext cx="9392644" cy="2851688"/>
          </a:xfrm>
        </p:spPr>
        <p:txBody>
          <a:bodyPr/>
          <a:lstStyle/>
          <a:p>
            <a:pPr algn="ctr">
              <a:lnSpc>
                <a:spcPct val="100000"/>
              </a:lnSpc>
            </a:pPr>
            <a:r>
              <a:rPr lang="cs-CZ" sz="4000" b="1" dirty="0"/>
              <a:t>Prameny právní úpravy v ČR a základní pojmy a instituty</a:t>
            </a:r>
          </a:p>
          <a:p>
            <a:endParaRPr lang="cs-CZ" dirty="0"/>
          </a:p>
        </p:txBody>
      </p:sp>
      <p:pic>
        <p:nvPicPr>
          <p:cNvPr id="4" name="Obrázek 3" descr="Obsah obrázku mapa&#10;&#10;Popis byl vytvořen automaticky">
            <a:extLst>
              <a:ext uri="{FF2B5EF4-FFF2-40B4-BE49-F238E27FC236}">
                <a16:creationId xmlns:a16="http://schemas.microsoft.com/office/drawing/2014/main" id="{31F81E14-2043-0A6B-4F21-DBC9CA00F6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2215" y="1790054"/>
            <a:ext cx="7117597" cy="4983780"/>
          </a:xfrm>
          <a:prstGeom prst="rect">
            <a:avLst/>
          </a:prstGeom>
        </p:spPr>
      </p:pic>
    </p:spTree>
    <p:extLst>
      <p:ext uri="{BB962C8B-B14F-4D97-AF65-F5344CB8AC3E}">
        <p14:creationId xmlns:p14="http://schemas.microsoft.com/office/powerpoint/2010/main" val="41844316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395CA4C-02CB-CEAA-6B69-CA108959900E}"/>
              </a:ext>
            </a:extLst>
          </p:cNvPr>
          <p:cNvSpPr>
            <a:spLocks noGrp="1"/>
          </p:cNvSpPr>
          <p:nvPr>
            <p:ph type="ftr" sz="quarter" idx="10"/>
          </p:nvPr>
        </p:nvSpPr>
        <p:spPr/>
        <p:txBody>
          <a:bodyPr/>
          <a:lstStyle/>
          <a:p>
            <a:r>
              <a:rPr lang="cs-CZ"/>
              <a:t>Ochrana ovzduší</a:t>
            </a:r>
            <a:endParaRPr lang="cs-CZ" dirty="0"/>
          </a:p>
        </p:txBody>
      </p:sp>
      <p:sp>
        <p:nvSpPr>
          <p:cNvPr id="3" name="Zástupný symbol pro číslo snímku 2">
            <a:extLst>
              <a:ext uri="{FF2B5EF4-FFF2-40B4-BE49-F238E27FC236}">
                <a16:creationId xmlns:a16="http://schemas.microsoft.com/office/drawing/2014/main" id="{F15CCB92-39D6-4259-7B78-D1C0ADCFEA1F}"/>
              </a:ext>
            </a:extLst>
          </p:cNvPr>
          <p:cNvSpPr>
            <a:spLocks noGrp="1"/>
          </p:cNvSpPr>
          <p:nvPr>
            <p:ph type="sldNum" sz="quarter" idx="11"/>
          </p:nvPr>
        </p:nvSpPr>
        <p:spPr/>
        <p:txBody>
          <a:bodyPr/>
          <a:lstStyle/>
          <a:p>
            <a:fld id="{0970407D-EE58-4A0B-824B-1D3AE42DD9CF}" type="slidenum">
              <a:rPr lang="cs-CZ" altLang="cs-CZ" smtClean="0"/>
              <a:pPr/>
              <a:t>8</a:t>
            </a:fld>
            <a:endParaRPr lang="cs-CZ" altLang="cs-CZ" dirty="0"/>
          </a:p>
        </p:txBody>
      </p:sp>
      <p:sp>
        <p:nvSpPr>
          <p:cNvPr id="4" name="Nadpis 3">
            <a:extLst>
              <a:ext uri="{FF2B5EF4-FFF2-40B4-BE49-F238E27FC236}">
                <a16:creationId xmlns:a16="http://schemas.microsoft.com/office/drawing/2014/main" id="{89FAF3A0-6EAF-DED5-16E4-2A8C1373F10F}"/>
              </a:ext>
            </a:extLst>
          </p:cNvPr>
          <p:cNvSpPr>
            <a:spLocks noGrp="1"/>
          </p:cNvSpPr>
          <p:nvPr>
            <p:ph type="title"/>
          </p:nvPr>
        </p:nvSpPr>
        <p:spPr>
          <a:xfrm>
            <a:off x="720000" y="255050"/>
            <a:ext cx="10753200" cy="451576"/>
          </a:xfrm>
        </p:spPr>
        <p:txBody>
          <a:bodyPr/>
          <a:lstStyle/>
          <a:p>
            <a:r>
              <a:rPr lang="cs-CZ" sz="3100" dirty="0"/>
              <a:t>Prameny právní úpravy v ČR a základní pojmy a instituty</a:t>
            </a:r>
          </a:p>
        </p:txBody>
      </p:sp>
      <p:sp>
        <p:nvSpPr>
          <p:cNvPr id="6" name="AutoShape 2" descr="Hardcore Brn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8" name="Zástupný symbol pro obsah 2"/>
          <p:cNvSpPr txBox="1">
            <a:spLocks/>
          </p:cNvSpPr>
          <p:nvPr/>
        </p:nvSpPr>
        <p:spPr>
          <a:xfrm>
            <a:off x="368323" y="1140371"/>
            <a:ext cx="10906693" cy="5211635"/>
          </a:xfrm>
          <a:prstGeom prst="rect">
            <a:avLst/>
          </a:prstGeom>
        </p:spPr>
        <p:txBody>
          <a:bodyPr vert="horz" lIns="0" tIns="0" rIns="0" bIns="0" rtlCol="0">
            <a:norm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3"/>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r>
              <a:rPr lang="cs-CZ" b="1" kern="0" dirty="0"/>
              <a:t>Stacionární zdroje znečištění ovzduší</a:t>
            </a:r>
            <a:r>
              <a:rPr lang="cs-CZ" kern="0" dirty="0"/>
              <a:t>:</a:t>
            </a:r>
          </a:p>
          <a:p>
            <a:pPr lvl="1"/>
            <a:r>
              <a:rPr lang="cs-CZ" kern="0" dirty="0"/>
              <a:t>zákon č. 201/2012 Sb., o ochraně ovzduší</a:t>
            </a:r>
          </a:p>
          <a:p>
            <a:pPr marL="457200" lvl="1" indent="0">
              <a:buFont typeface="Arial" panose="020B0604020202020204" pitchFamily="34" charset="0"/>
              <a:buNone/>
            </a:pPr>
            <a:endParaRPr lang="cs-CZ" sz="1200" kern="0" dirty="0"/>
          </a:p>
          <a:p>
            <a:pPr marL="457200" lvl="1" indent="0">
              <a:buFont typeface="Arial" panose="020B0604020202020204" pitchFamily="34" charset="0"/>
              <a:buNone/>
            </a:pPr>
            <a:endParaRPr lang="cs-CZ" sz="1200" kern="0" dirty="0"/>
          </a:p>
          <a:p>
            <a:r>
              <a:rPr lang="cs-CZ" b="1" kern="0" dirty="0"/>
              <a:t>Mobilní zdroje znečištění ovzduší</a:t>
            </a:r>
            <a:r>
              <a:rPr lang="cs-CZ" kern="0" dirty="0"/>
              <a:t> (v podrobnostech dr. Vodička)</a:t>
            </a:r>
          </a:p>
          <a:p>
            <a:pPr lvl="1"/>
            <a:r>
              <a:rPr lang="cs-CZ" kern="0" dirty="0"/>
              <a:t>zákon č. 201/2012 Sb., o ochraně ovzduší</a:t>
            </a:r>
          </a:p>
          <a:p>
            <a:pPr lvl="1"/>
            <a:r>
              <a:rPr lang="cs-CZ" kern="0" dirty="0"/>
              <a:t>zákon č. 56/2001 Sb., o podmínkách provozu vozidel na pozemních komunikacích</a:t>
            </a:r>
          </a:p>
          <a:p>
            <a:pPr lvl="1"/>
            <a:r>
              <a:rPr lang="cs-CZ" kern="0" dirty="0"/>
              <a:t>zákon č. 361/2000 Sb., o provozu na pozemních komunikacích (zákon o silničním provozu)</a:t>
            </a:r>
          </a:p>
          <a:p>
            <a:pPr marL="457200" lvl="1" indent="0">
              <a:buFont typeface="Arial" panose="020B0604020202020204" pitchFamily="34" charset="0"/>
              <a:buNone/>
            </a:pPr>
            <a:endParaRPr lang="cs-CZ" sz="1200" kern="0" dirty="0"/>
          </a:p>
          <a:p>
            <a:pPr marL="457200" lvl="1" indent="0">
              <a:buFont typeface="Arial" panose="020B0604020202020204" pitchFamily="34" charset="0"/>
              <a:buNone/>
            </a:pPr>
            <a:endParaRPr lang="cs-CZ" sz="1200" kern="0" dirty="0"/>
          </a:p>
          <a:p>
            <a:r>
              <a:rPr lang="cs-CZ" b="1" kern="0" dirty="0"/>
              <a:t>Přírodní zdroje znečištění ovzduší:</a:t>
            </a:r>
          </a:p>
          <a:p>
            <a:pPr lvl="1"/>
            <a:r>
              <a:rPr lang="cs-CZ" kern="0" dirty="0"/>
              <a:t>např. sopky, dobytek, požáry apod. =&gt; regulace širokým množstvím právních předpisů</a:t>
            </a:r>
          </a:p>
          <a:p>
            <a:pPr lvl="1"/>
            <a:r>
              <a:rPr lang="cs-CZ" i="1" kern="0" dirty="0"/>
              <a:t>Vesmírná technologie mj. na zjišťování množství plynů produkovaných krávami: </a:t>
            </a:r>
            <a:r>
              <a:rPr lang="cs-CZ" i="1" kern="0" dirty="0">
                <a:hlinkClick r:id="rId4"/>
              </a:rPr>
              <a:t>https://www.methanesat.org/</a:t>
            </a:r>
            <a:r>
              <a:rPr lang="cs-CZ" i="1" kern="0" dirty="0"/>
              <a:t>.</a:t>
            </a:r>
          </a:p>
          <a:p>
            <a:pPr marL="0" indent="0">
              <a:buFont typeface="Arial" panose="020B0604020202020204" pitchFamily="34" charset="0"/>
              <a:buNone/>
            </a:pPr>
            <a:endParaRPr lang="cs-CZ" kern="0" dirty="0"/>
          </a:p>
          <a:p>
            <a:endParaRPr lang="cs-CZ" kern="0" dirty="0"/>
          </a:p>
          <a:p>
            <a:endParaRPr lang="cs-CZ" kern="0" dirty="0"/>
          </a:p>
        </p:txBody>
      </p:sp>
    </p:spTree>
    <p:extLst>
      <p:ext uri="{BB962C8B-B14F-4D97-AF65-F5344CB8AC3E}">
        <p14:creationId xmlns:p14="http://schemas.microsoft.com/office/powerpoint/2010/main" val="263960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animEffect transition="in" filter="fade">
                                      <p:cBhvr>
                                        <p:cTn id="15" dur="500"/>
                                        <p:tgtEl>
                                          <p:spTgt spid="8">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xEl>
                                              <p:pRg st="5" end="5"/>
                                            </p:txEl>
                                          </p:spTgt>
                                        </p:tgtEl>
                                        <p:attrNameLst>
                                          <p:attrName>style.visibility</p:attrName>
                                        </p:attrNameLst>
                                      </p:cBhvr>
                                      <p:to>
                                        <p:strVal val="visible"/>
                                      </p:to>
                                    </p:set>
                                    <p:animEffect transition="in" filter="fade">
                                      <p:cBhvr>
                                        <p:cTn id="18" dur="500"/>
                                        <p:tgtEl>
                                          <p:spTgt spid="8">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animEffect transition="in" filter="fade">
                                      <p:cBhvr>
                                        <p:cTn id="21" dur="500"/>
                                        <p:tgtEl>
                                          <p:spTgt spid="8">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8">
                                            <p:txEl>
                                              <p:pRg st="7" end="7"/>
                                            </p:txEl>
                                          </p:spTgt>
                                        </p:tgtEl>
                                        <p:attrNameLst>
                                          <p:attrName>style.visibility</p:attrName>
                                        </p:attrNameLst>
                                      </p:cBhvr>
                                      <p:to>
                                        <p:strVal val="visible"/>
                                      </p:to>
                                    </p:set>
                                    <p:animEffect transition="in" filter="fade">
                                      <p:cBhvr>
                                        <p:cTn id="24" dur="500"/>
                                        <p:tgtEl>
                                          <p:spTgt spid="8">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
                                            <p:txEl>
                                              <p:pRg st="10" end="10"/>
                                            </p:txEl>
                                          </p:spTgt>
                                        </p:tgtEl>
                                        <p:attrNameLst>
                                          <p:attrName>style.visibility</p:attrName>
                                        </p:attrNameLst>
                                      </p:cBhvr>
                                      <p:to>
                                        <p:strVal val="visible"/>
                                      </p:to>
                                    </p:set>
                                    <p:animEffect transition="in" filter="fade">
                                      <p:cBhvr>
                                        <p:cTn id="29" dur="500"/>
                                        <p:tgtEl>
                                          <p:spTgt spid="8">
                                            <p:txEl>
                                              <p:pRg st="10" end="1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8">
                                            <p:txEl>
                                              <p:pRg st="11" end="11"/>
                                            </p:txEl>
                                          </p:spTgt>
                                        </p:tgtEl>
                                        <p:attrNameLst>
                                          <p:attrName>style.visibility</p:attrName>
                                        </p:attrNameLst>
                                      </p:cBhvr>
                                      <p:to>
                                        <p:strVal val="visible"/>
                                      </p:to>
                                    </p:set>
                                    <p:animEffect transition="in" filter="fade">
                                      <p:cBhvr>
                                        <p:cTn id="32" dur="500"/>
                                        <p:tgtEl>
                                          <p:spTgt spid="8">
                                            <p:txEl>
                                              <p:pRg st="11" end="11"/>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8">
                                            <p:txEl>
                                              <p:pRg st="12" end="12"/>
                                            </p:txEl>
                                          </p:spTgt>
                                        </p:tgtEl>
                                        <p:attrNameLst>
                                          <p:attrName>style.visibility</p:attrName>
                                        </p:attrNameLst>
                                      </p:cBhvr>
                                      <p:to>
                                        <p:strVal val="visible"/>
                                      </p:to>
                                    </p:set>
                                    <p:animEffect transition="in" filter="fade">
                                      <p:cBhvr>
                                        <p:cTn id="35" dur="500"/>
                                        <p:tgtEl>
                                          <p:spTgt spid="8">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395CA4C-02CB-CEAA-6B69-CA108959900E}"/>
              </a:ext>
            </a:extLst>
          </p:cNvPr>
          <p:cNvSpPr>
            <a:spLocks noGrp="1"/>
          </p:cNvSpPr>
          <p:nvPr>
            <p:ph type="ftr" sz="quarter" idx="10"/>
          </p:nvPr>
        </p:nvSpPr>
        <p:spPr/>
        <p:txBody>
          <a:bodyPr/>
          <a:lstStyle/>
          <a:p>
            <a:r>
              <a:rPr lang="cs-CZ"/>
              <a:t>Ochrana ovzduší</a:t>
            </a:r>
            <a:endParaRPr lang="cs-CZ" dirty="0"/>
          </a:p>
        </p:txBody>
      </p:sp>
      <p:sp>
        <p:nvSpPr>
          <p:cNvPr id="3" name="Zástupný symbol pro číslo snímku 2">
            <a:extLst>
              <a:ext uri="{FF2B5EF4-FFF2-40B4-BE49-F238E27FC236}">
                <a16:creationId xmlns:a16="http://schemas.microsoft.com/office/drawing/2014/main" id="{F15CCB92-39D6-4259-7B78-D1C0ADCFEA1F}"/>
              </a:ext>
            </a:extLst>
          </p:cNvPr>
          <p:cNvSpPr>
            <a:spLocks noGrp="1"/>
          </p:cNvSpPr>
          <p:nvPr>
            <p:ph type="sldNum" sz="quarter" idx="11"/>
          </p:nvPr>
        </p:nvSpPr>
        <p:spPr/>
        <p:txBody>
          <a:bodyPr/>
          <a:lstStyle/>
          <a:p>
            <a:fld id="{0970407D-EE58-4A0B-824B-1D3AE42DD9CF}" type="slidenum">
              <a:rPr lang="cs-CZ" altLang="cs-CZ" smtClean="0"/>
              <a:pPr/>
              <a:t>9</a:t>
            </a:fld>
            <a:endParaRPr lang="cs-CZ" altLang="cs-CZ" dirty="0"/>
          </a:p>
        </p:txBody>
      </p:sp>
      <p:sp>
        <p:nvSpPr>
          <p:cNvPr id="4" name="Nadpis 3">
            <a:extLst>
              <a:ext uri="{FF2B5EF4-FFF2-40B4-BE49-F238E27FC236}">
                <a16:creationId xmlns:a16="http://schemas.microsoft.com/office/drawing/2014/main" id="{89FAF3A0-6EAF-DED5-16E4-2A8C1373F10F}"/>
              </a:ext>
            </a:extLst>
          </p:cNvPr>
          <p:cNvSpPr>
            <a:spLocks noGrp="1"/>
          </p:cNvSpPr>
          <p:nvPr>
            <p:ph type="title"/>
          </p:nvPr>
        </p:nvSpPr>
        <p:spPr>
          <a:xfrm>
            <a:off x="720000" y="255050"/>
            <a:ext cx="10753200" cy="451576"/>
          </a:xfrm>
        </p:spPr>
        <p:txBody>
          <a:bodyPr/>
          <a:lstStyle/>
          <a:p>
            <a:r>
              <a:rPr lang="cs-CZ" sz="3100" dirty="0"/>
              <a:t>Prameny právní úpravy v ČR a základní pojmy a instituty</a:t>
            </a:r>
          </a:p>
        </p:txBody>
      </p:sp>
      <p:sp>
        <p:nvSpPr>
          <p:cNvPr id="6" name="AutoShape 2" descr="Hardcore Brn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Zástupný symbol pro obsah 2"/>
          <p:cNvSpPr>
            <a:spLocks noGrp="1"/>
          </p:cNvSpPr>
          <p:nvPr>
            <p:ph idx="1"/>
          </p:nvPr>
        </p:nvSpPr>
        <p:spPr>
          <a:xfrm>
            <a:off x="460375" y="1078379"/>
            <a:ext cx="5354961" cy="4888470"/>
          </a:xfrm>
        </p:spPr>
        <p:txBody>
          <a:bodyPr>
            <a:normAutofit fontScale="92500" lnSpcReduction="10000"/>
          </a:bodyPr>
          <a:lstStyle/>
          <a:p>
            <a:pPr marL="0" indent="0" algn="ctr">
              <a:lnSpc>
                <a:spcPct val="120000"/>
              </a:lnSpc>
              <a:buNone/>
            </a:pPr>
            <a:r>
              <a:rPr lang="cs-CZ" sz="2500" b="1" dirty="0"/>
              <a:t>Definiční ustanovení § 2 ZOO:</a:t>
            </a:r>
          </a:p>
          <a:p>
            <a:pPr>
              <a:lnSpc>
                <a:spcPct val="120000"/>
              </a:lnSpc>
            </a:pPr>
            <a:r>
              <a:rPr lang="cs-CZ" sz="2000" b="1" dirty="0"/>
              <a:t>znečišťující látkou </a:t>
            </a:r>
            <a:r>
              <a:rPr lang="cs-CZ" sz="2000" dirty="0"/>
              <a:t>je každá látka, která svou přítomností v ovzduší má nebo může mít škodlivé účinky na lidské zdraví nebo životní prostředí anebo obtěžuje zápachem,</a:t>
            </a:r>
          </a:p>
          <a:p>
            <a:pPr>
              <a:lnSpc>
                <a:spcPct val="120000"/>
              </a:lnSpc>
            </a:pPr>
            <a:r>
              <a:rPr lang="cs-CZ" sz="2000" dirty="0"/>
              <a:t>znečišťováním (</a:t>
            </a:r>
            <a:r>
              <a:rPr lang="cs-CZ" sz="2000" b="1" dirty="0"/>
              <a:t>emisí</a:t>
            </a:r>
            <a:r>
              <a:rPr lang="cs-CZ" sz="2000" dirty="0"/>
              <a:t>) je vnášení jedné nebo více znečišťujících látek do ovzduší</a:t>
            </a:r>
          </a:p>
          <a:p>
            <a:pPr>
              <a:lnSpc>
                <a:spcPct val="120000"/>
              </a:lnSpc>
            </a:pPr>
            <a:r>
              <a:rPr lang="cs-CZ" sz="2000" dirty="0"/>
              <a:t>úrovní znečištění je hmotnostní koncentrace znečišťující látky v ovzduší (</a:t>
            </a:r>
            <a:r>
              <a:rPr lang="cs-CZ" sz="2000" b="1" dirty="0"/>
              <a:t>imise</a:t>
            </a:r>
            <a:r>
              <a:rPr lang="cs-CZ" sz="2000" dirty="0"/>
              <a:t>) nebo její depozice na zemský povrch za jednotku času</a:t>
            </a:r>
          </a:p>
          <a:p>
            <a:pPr>
              <a:lnSpc>
                <a:spcPct val="120000"/>
              </a:lnSpc>
            </a:pPr>
            <a:r>
              <a:rPr lang="cs-CZ" sz="2000" b="1" dirty="0"/>
              <a:t>provozovatelem</a:t>
            </a:r>
            <a:r>
              <a:rPr lang="cs-CZ" sz="2000" dirty="0"/>
              <a:t> je právnická nebo fyzická osoba, která stacionární zdroj skutečně provozuje; není-li taková osoba známa nebo neexistuje, považuje se za provozovatele vlastník stacionárního zdroje</a:t>
            </a:r>
          </a:p>
          <a:p>
            <a:pPr marL="0" indent="0">
              <a:buNone/>
            </a:pPr>
            <a:endParaRPr lang="cs-CZ" dirty="0"/>
          </a:p>
          <a:p>
            <a:endParaRPr lang="cs-CZ" dirty="0"/>
          </a:p>
          <a:p>
            <a:pPr marL="0" indent="0">
              <a:buNone/>
            </a:pPr>
            <a:endParaRPr lang="cs-CZ" dirty="0"/>
          </a:p>
        </p:txBody>
      </p:sp>
      <p:pic>
        <p:nvPicPr>
          <p:cNvPr id="9" name="Obrázek 8">
            <a:extLst>
              <a:ext uri="{FF2B5EF4-FFF2-40B4-BE49-F238E27FC236}">
                <a16:creationId xmlns:a16="http://schemas.microsoft.com/office/drawing/2014/main" id="{49DB7194-29E0-8348-86E0-C840AC4C15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0877" y="1258012"/>
            <a:ext cx="4804247" cy="4453114"/>
          </a:xfrm>
          <a:prstGeom prst="rect">
            <a:avLst/>
          </a:prstGeom>
        </p:spPr>
      </p:pic>
    </p:spTree>
    <p:extLst>
      <p:ext uri="{BB962C8B-B14F-4D97-AF65-F5344CB8AC3E}">
        <p14:creationId xmlns:p14="http://schemas.microsoft.com/office/powerpoint/2010/main" val="2656217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fade">
                                      <p:cBhvr>
                                        <p:cTn id="20" dur="500"/>
                                        <p:tgtEl>
                                          <p:spTgt spid="7">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Effect transition="in" filter="fade">
                                      <p:cBhvr>
                                        <p:cTn id="25" dur="500"/>
                                        <p:tgtEl>
                                          <p:spTgt spid="7">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law-prezentace-16-9-cz-v11.potx" id="{4E9291F6-B920-48C7-AC35-9342B417E3C9}" vid="{A04E845E-CC96-4AFA-B6AA-9EA935455C7B}"/>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muni-law-prezentace-16-9-cz-v11</Template>
  <TotalTime>6</TotalTime>
  <Words>3456</Words>
  <Application>Microsoft Office PowerPoint</Application>
  <PresentationFormat>Širokoúhlá obrazovka</PresentationFormat>
  <Paragraphs>413</Paragraphs>
  <Slides>44</Slides>
  <Notes>25</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44</vt:i4>
      </vt:variant>
    </vt:vector>
  </HeadingPairs>
  <TitlesOfParts>
    <vt:vector size="50" baseType="lpstr">
      <vt:lpstr>Arial</vt:lpstr>
      <vt:lpstr>Calibri</vt:lpstr>
      <vt:lpstr>Tahoma</vt:lpstr>
      <vt:lpstr>Times New Roman</vt:lpstr>
      <vt:lpstr>Wingdings</vt:lpstr>
      <vt:lpstr>Prezentace_MU_CZ</vt:lpstr>
      <vt:lpstr>Ochrana ovzduší</vt:lpstr>
      <vt:lpstr>Obsah</vt:lpstr>
      <vt:lpstr>Prezentace aplikace PowerPoint</vt:lpstr>
      <vt:lpstr>Kde shánět aktuální informace o stavu ovzduší?</vt:lpstr>
      <vt:lpstr>Prezentace aplikace PowerPoint</vt:lpstr>
      <vt:lpstr>Mezinárodní a evropské prameny právní úpravy </vt:lpstr>
      <vt:lpstr>Prezentace aplikace PowerPoint</vt:lpstr>
      <vt:lpstr>Prameny právní úpravy v ČR a základní pojmy a instituty</vt:lpstr>
      <vt:lpstr>Prameny právní úpravy v ČR a základní pojmy a instituty</vt:lpstr>
      <vt:lpstr>Prameny právní úpravy v ČR a základní pojmy a instituty</vt:lpstr>
      <vt:lpstr>Prameny právní úpravy v ČR a základní pojmy a instituty</vt:lpstr>
      <vt:lpstr>Prameny právní úpravy v ČR a základní pojmy a instituty</vt:lpstr>
      <vt:lpstr>Prameny právní úpravy v ČR a základní pojmy a instituty</vt:lpstr>
      <vt:lpstr>Prameny právní úpravy v ČR a základní pojmy a instituty</vt:lpstr>
      <vt:lpstr>Prezentace aplikace PowerPoint</vt:lpstr>
      <vt:lpstr>Plánovací a koncepční nástroje</vt:lpstr>
      <vt:lpstr>Plánovací a koncepční nástroje</vt:lpstr>
      <vt:lpstr>Prezentace aplikace PowerPoint</vt:lpstr>
      <vt:lpstr>Administrativní nástroje</vt:lpstr>
      <vt:lpstr>Administrativní nástroje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Mobilní zdroje</vt:lpstr>
      <vt:lpstr>Mobilní zdroje – společná východiska</vt:lpstr>
      <vt:lpstr>Mobilní zdroje</vt:lpstr>
      <vt:lpstr>Mobilní zdroje – nesilniční</vt:lpstr>
      <vt:lpstr>Mobilní zdroje – silniční</vt:lpstr>
      <vt:lpstr>Mobilní zdroje – silniční</vt:lpstr>
      <vt:lpstr>Mobilní zdroje – silniční</vt:lpstr>
      <vt:lpstr>Mobilní zdroje – problémy</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Ústavněprávní východiska vynuceného vstupu do obydlí za účelem ochrany environmentálních zájmů</dc:title>
  <dc:creator>Dominik Židek</dc:creator>
  <cp:lastModifiedBy>Židek Dominik</cp:lastModifiedBy>
  <cp:revision>159</cp:revision>
  <cp:lastPrinted>2023-04-01T12:29:54Z</cp:lastPrinted>
  <dcterms:created xsi:type="dcterms:W3CDTF">2023-04-01T10:23:11Z</dcterms:created>
  <dcterms:modified xsi:type="dcterms:W3CDTF">2024-03-04T15:25:50Z</dcterms:modified>
</cp:coreProperties>
</file>