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74" r:id="rId2"/>
    <p:sldId id="375" r:id="rId3"/>
    <p:sldId id="438" r:id="rId4"/>
    <p:sldId id="437" r:id="rId5"/>
    <p:sldId id="435" r:id="rId6"/>
    <p:sldId id="439" r:id="rId7"/>
    <p:sldId id="440" r:id="rId8"/>
    <p:sldId id="441" r:id="rId9"/>
    <p:sldId id="442" r:id="rId10"/>
    <p:sldId id="453" r:id="rId11"/>
    <p:sldId id="454" r:id="rId12"/>
    <p:sldId id="443" r:id="rId13"/>
    <p:sldId id="445" r:id="rId14"/>
    <p:sldId id="446" r:id="rId15"/>
    <p:sldId id="447" r:id="rId16"/>
    <p:sldId id="444" r:id="rId17"/>
    <p:sldId id="448" r:id="rId18"/>
    <p:sldId id="449" r:id="rId19"/>
    <p:sldId id="450" r:id="rId20"/>
    <p:sldId id="459" r:id="rId21"/>
    <p:sldId id="460" r:id="rId22"/>
    <p:sldId id="461" r:id="rId23"/>
    <p:sldId id="463" r:id="rId24"/>
    <p:sldId id="474" r:id="rId25"/>
    <p:sldId id="451" r:id="rId26"/>
    <p:sldId id="428" r:id="rId27"/>
    <p:sldId id="452" r:id="rId28"/>
    <p:sldId id="455" r:id="rId29"/>
    <p:sldId id="456" r:id="rId30"/>
    <p:sldId id="457" r:id="rId31"/>
    <p:sldId id="386" r:id="rId32"/>
    <p:sldId id="429" r:id="rId33"/>
    <p:sldId id="475" r:id="rId34"/>
    <p:sldId id="430" r:id="rId35"/>
    <p:sldId id="458" r:id="rId36"/>
    <p:sldId id="431" r:id="rId37"/>
    <p:sldId id="432" r:id="rId38"/>
    <p:sldId id="433" r:id="rId39"/>
    <p:sldId id="469" r:id="rId40"/>
    <p:sldId id="470" r:id="rId41"/>
    <p:sldId id="471" r:id="rId42"/>
    <p:sldId id="472" r:id="rId43"/>
    <p:sldId id="473" r:id="rId44"/>
    <p:sldId id="464" r:id="rId45"/>
    <p:sldId id="436" r:id="rId46"/>
    <p:sldId id="465" r:id="rId47"/>
    <p:sldId id="468" r:id="rId48"/>
    <p:sldId id="466" r:id="rId49"/>
    <p:sldId id="467" r:id="rId50"/>
    <p:sldId id="434" r:id="rId51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2" autoAdjust="0"/>
    <p:restoredTop sz="94494" autoAdjust="0"/>
  </p:normalViewPr>
  <p:slideViewPr>
    <p:cSldViewPr>
      <p:cViewPr varScale="1">
        <p:scale>
          <a:sx n="124" d="100"/>
          <a:sy n="124" d="100"/>
        </p:scale>
        <p:origin x="85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AB431-00AA-4DFF-8258-BE6DD9E079AD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7E10-F2ED-48A5-A561-8811B8322F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124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DB26A-32E1-4AF1-9BB1-6207795F64F8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593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26D5E-8548-4350-9679-832A1C292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15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72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46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56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88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024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428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076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282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664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190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19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80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42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97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84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3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33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40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856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31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18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9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80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60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82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1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05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72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96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64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95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21. května 2024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Dominik Židek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18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.techmania.cz/cs/encyklopedie/fyzika/atomy-castice/jaderna-elektrarna/nejvetsi-havarie-jadernych-elektraren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ujb.cz/legislativa/nove-atomove-pravo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zdarsky.denik.cz/zpravy_region/posledni-vozik-s-uranovou-rudou-byl-vyvezen-na-povrch-dul-rozna-1-konci-20170427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urao.cz/o-nas/zakladni-dokumenty-a-pravni-predpisy/aktualizace-koncepce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D-581sS11w" TargetMode="External"/><Relationship Id="rId5" Type="http://schemas.openxmlformats.org/officeDocument/2006/relationships/hyperlink" Target="https://www.youtube.com/watch?v=2FGIeUDeZmk" TargetMode="Externa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.cenia.cz/eiasea/detail/EIA_MZP041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ao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hyperlink" Target="https://www.sujb.cz/jaderna-bezpecnost/nakladani-s-radioaktivnim-odpadem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ao.cz/" TargetMode="External"/><Relationship Id="rId5" Type="http://schemas.openxmlformats.org/officeDocument/2006/relationships/image" Target="../media/image22.jpg"/><Relationship Id="rId4" Type="http://schemas.openxmlformats.org/officeDocument/2006/relationships/image" Target="../media/image6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6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6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mailto:dominik.zidek@law.muni.cz" TargetMode="Externa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home.cern/" TargetMode="External"/><Relationship Id="rId3" Type="http://schemas.openxmlformats.org/officeDocument/2006/relationships/image" Target="../media/image6.gif"/><Relationship Id="rId7" Type="http://schemas.openxmlformats.org/officeDocument/2006/relationships/hyperlink" Target="https://www.unscear.org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ecd-nea.org/" TargetMode="External"/><Relationship Id="rId5" Type="http://schemas.openxmlformats.org/officeDocument/2006/relationships/hyperlink" Target="https://www.iaea.org/" TargetMode="External"/><Relationship Id="rId10" Type="http://schemas.openxmlformats.org/officeDocument/2006/relationships/hyperlink" Target="https://muni.cz/go/6d3a36" TargetMode="External"/><Relationship Id="rId4" Type="http://schemas.openxmlformats.org/officeDocument/2006/relationships/hyperlink" Target="https://muni.cz/go/4e704c" TargetMode="External"/><Relationship Id="rId9" Type="http://schemas.openxmlformats.org/officeDocument/2006/relationships/hyperlink" Target="http://www.istc.i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vojtech\Pictures\Obrázky\logo katedry\logoE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59641"/>
            <a:ext cx="4597857" cy="20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vojtech\Pictures\Obrázky\logo katedry\logoCZ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59641"/>
            <a:ext cx="4658544" cy="205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ATA\grafika\pruh 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90111"/>
            <a:ext cx="12212093" cy="164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1580" y="1537533"/>
            <a:ext cx="7560840" cy="1470025"/>
          </a:xfrm>
        </p:spPr>
        <p:txBody>
          <a:bodyPr>
            <a:normAutofit/>
          </a:bodyPr>
          <a:lstStyle/>
          <a:p>
            <a:r>
              <a:rPr lang="cs-CZ" sz="3200" b="1" dirty="0"/>
              <a:t>Ionizující záření a radioaktivní odpady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14120" y="60932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JUDr. Dominik Židek, Ph.D.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34" y="2972510"/>
            <a:ext cx="3542506" cy="26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Havárie v jaderných zařízeních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160">
            <a:off x="6133054" y="2751935"/>
            <a:ext cx="2619375" cy="174307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119560"/>
          </a:xfrm>
        </p:spPr>
        <p:txBody>
          <a:bodyPr>
            <a:normAutofit/>
          </a:bodyPr>
          <a:lstStyle/>
          <a:p>
            <a:r>
              <a:rPr lang="cs-CZ" b="1" dirty="0" err="1"/>
              <a:t>Majak</a:t>
            </a:r>
            <a:r>
              <a:rPr lang="cs-CZ" b="1" dirty="0"/>
              <a:t>/</a:t>
            </a:r>
            <a:r>
              <a:rPr lang="cs-CZ" b="1" dirty="0" err="1"/>
              <a:t>Kyštym</a:t>
            </a:r>
            <a:r>
              <a:rPr lang="cs-CZ" b="1" dirty="0"/>
              <a:t> </a:t>
            </a:r>
            <a:r>
              <a:rPr lang="cs-CZ" dirty="0"/>
              <a:t>(SSSR)</a:t>
            </a:r>
          </a:p>
          <a:p>
            <a:r>
              <a:rPr lang="cs-CZ" b="1" dirty="0" err="1"/>
              <a:t>Windscale</a:t>
            </a:r>
            <a:r>
              <a:rPr lang="cs-CZ" b="1" dirty="0"/>
              <a:t> </a:t>
            </a:r>
            <a:r>
              <a:rPr lang="cs-CZ" b="1" dirty="0" err="1"/>
              <a:t>Fire</a:t>
            </a:r>
            <a:r>
              <a:rPr lang="cs-CZ" b="1" dirty="0"/>
              <a:t> </a:t>
            </a:r>
            <a:r>
              <a:rPr lang="cs-CZ" dirty="0"/>
              <a:t>(Velká Británie)</a:t>
            </a:r>
          </a:p>
          <a:p>
            <a:r>
              <a:rPr lang="cs-CZ" b="1" dirty="0" err="1"/>
              <a:t>Three</a:t>
            </a:r>
            <a:r>
              <a:rPr lang="cs-CZ" b="1" dirty="0"/>
              <a:t> Mile Island </a:t>
            </a:r>
            <a:r>
              <a:rPr lang="cs-CZ" dirty="0"/>
              <a:t>(USA)</a:t>
            </a:r>
          </a:p>
          <a:p>
            <a:r>
              <a:rPr lang="cs-CZ" b="1" dirty="0"/>
              <a:t>Černobyl </a:t>
            </a:r>
            <a:r>
              <a:rPr lang="cs-CZ" dirty="0"/>
              <a:t>(SSSR, dnešní Ukrajina)</a:t>
            </a:r>
          </a:p>
          <a:p>
            <a:r>
              <a:rPr lang="cs-CZ" b="1" dirty="0" err="1"/>
              <a:t>Goiania</a:t>
            </a:r>
            <a:r>
              <a:rPr lang="cs-CZ" b="1" dirty="0"/>
              <a:t> </a:t>
            </a:r>
            <a:r>
              <a:rPr lang="cs-CZ" dirty="0"/>
              <a:t>(Brazílie)</a:t>
            </a:r>
          </a:p>
          <a:p>
            <a:r>
              <a:rPr lang="cs-CZ" b="1" dirty="0" err="1"/>
              <a:t>Fukušima</a:t>
            </a:r>
            <a:r>
              <a:rPr lang="cs-CZ" b="1" dirty="0"/>
              <a:t> </a:t>
            </a:r>
            <a:r>
              <a:rPr lang="cs-CZ" dirty="0"/>
              <a:t>(Japonsko)</a:t>
            </a:r>
          </a:p>
          <a:p>
            <a:pPr marL="0" indent="0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1900" dirty="0">
                <a:hlinkClick r:id="rId5"/>
              </a:rPr>
              <a:t>https://edu.techmania.cz/cs/encyklopedie/fyzika/atomy-castice/jaderna-elektrarna/nejvetsi-havarie-jadernych-elektraren</a:t>
            </a:r>
            <a:r>
              <a:rPr lang="cs-CZ" sz="1900" dirty="0"/>
              <a:t>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C299FB-EF22-4D71-B7AF-6BFC3A52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24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Havárie v jaderných zařízeních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7" y="2003480"/>
            <a:ext cx="8229600" cy="424141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43173" y="1069319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200" b="1" dirty="0"/>
              <a:t>Mezinárodní stupnice jaderných událostí (INES – International </a:t>
            </a:r>
            <a:r>
              <a:rPr lang="cs-CZ" altLang="cs-CZ" sz="2200" b="1" dirty="0" err="1"/>
              <a:t>Nuclear</a:t>
            </a:r>
            <a:r>
              <a:rPr lang="cs-CZ" altLang="cs-CZ" sz="2200" b="1" dirty="0"/>
              <a:t> </a:t>
            </a:r>
            <a:r>
              <a:rPr lang="cs-CZ" altLang="cs-CZ" sz="2200" b="1" dirty="0" err="1"/>
              <a:t>Event</a:t>
            </a:r>
            <a:r>
              <a:rPr lang="cs-CZ" altLang="cs-CZ" sz="2200" b="1" dirty="0"/>
              <a:t> </a:t>
            </a:r>
            <a:r>
              <a:rPr lang="cs-CZ" altLang="cs-CZ" sz="2200" b="1" dirty="0" err="1"/>
              <a:t>Scale</a:t>
            </a:r>
            <a:r>
              <a:rPr lang="cs-CZ" altLang="cs-CZ" sz="2200" b="1" dirty="0"/>
              <a:t>)</a:t>
            </a:r>
            <a:endParaRPr lang="cs-CZ" sz="2200" b="1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952E099-B224-4C66-B756-A1F75C27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9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375" y="1417638"/>
            <a:ext cx="8507288" cy="127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Prameny právní úpravy v ČR a základní pojmy a instituty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46" y="2698181"/>
            <a:ext cx="4440651" cy="3330488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41210F-0FD2-49E4-851C-6CA074F03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8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zákon č. 263/2016 Sb., atomový zákon</a:t>
            </a:r>
          </a:p>
          <a:p>
            <a:r>
              <a:rPr lang="cs-CZ" dirty="0"/>
              <a:t>zákon č. 18/1997 Sb., o mírovém využívání jaderné energie a ionizujícího záření (atomový zákon) =&gt; tzv. „starý atomový zákon“</a:t>
            </a:r>
          </a:p>
          <a:p>
            <a:pPr lvl="1"/>
            <a:r>
              <a:rPr lang="cs-CZ" dirty="0"/>
              <a:t>zákon však byl ponechán ve zbytkové podobě a upravuje již jen občanskoprávní odpovědnost za jaderné škody</a:t>
            </a:r>
          </a:p>
          <a:p>
            <a:r>
              <a:rPr lang="cs-CZ" dirty="0"/>
              <a:t>Prováděcí předpisy (zejména Úřad)</a:t>
            </a:r>
          </a:p>
          <a:p>
            <a:pPr lvl="1"/>
            <a:r>
              <a:rPr lang="cs-CZ" dirty="0">
                <a:hlinkClick r:id="rId4"/>
              </a:rPr>
              <a:t>https://www.sujb.cz/legislativa/nove-atomove-pravo/</a:t>
            </a:r>
            <a:r>
              <a:rPr lang="cs-CZ" dirty="0"/>
              <a:t> </a:t>
            </a:r>
          </a:p>
          <a:p>
            <a:r>
              <a:rPr lang="cs-CZ" dirty="0"/>
              <a:t>Související předpisy:</a:t>
            </a:r>
          </a:p>
          <a:p>
            <a:pPr lvl="1"/>
            <a:r>
              <a:rPr lang="cs-CZ" dirty="0"/>
              <a:t>správní rád a soudní řád správní </a:t>
            </a:r>
          </a:p>
          <a:p>
            <a:pPr lvl="1"/>
            <a:r>
              <a:rPr lang="cs-CZ" dirty="0"/>
              <a:t>zákon o posuzování vlivů na životní prostředí</a:t>
            </a:r>
          </a:p>
          <a:p>
            <a:pPr lvl="1"/>
            <a:r>
              <a:rPr lang="cs-CZ" dirty="0"/>
              <a:t>stavební zákon</a:t>
            </a:r>
          </a:p>
          <a:p>
            <a:pPr lvl="1"/>
            <a:r>
              <a:rPr lang="cs-CZ" dirty="0"/>
              <a:t>IZS, krizový zákon</a:t>
            </a:r>
          </a:p>
          <a:p>
            <a:pPr lvl="1"/>
            <a:r>
              <a:rPr lang="cs-CZ" dirty="0"/>
              <a:t>zákon o potravinách (ozařování potravin)</a:t>
            </a:r>
          </a:p>
          <a:p>
            <a:pPr lvl="1"/>
            <a:r>
              <a:rPr lang="cs-CZ" dirty="0"/>
              <a:t>informační zákony</a:t>
            </a:r>
          </a:p>
          <a:p>
            <a:pPr lvl="1"/>
            <a:r>
              <a:rPr lang="cs-CZ" dirty="0"/>
              <a:t>horní předpisy, lázeňské předpisy</a:t>
            </a:r>
          </a:p>
          <a:p>
            <a:pPr lvl="1"/>
            <a:r>
              <a:rPr lang="cs-CZ" dirty="0"/>
              <a:t>trestní zákoník a zákon o trestní odpovědnosti právnických osob</a:t>
            </a:r>
          </a:p>
          <a:p>
            <a:pPr lvl="1"/>
            <a:r>
              <a:rPr lang="cs-CZ" dirty="0"/>
              <a:t>a další předpisy, u kterých není (vzájemně) vyloučeno jejich použití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Prameny právní úpravy v ČR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4FDD1C-1572-4EDD-886B-52B1B350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89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Systematika atomového zákona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54161" y="1163328"/>
            <a:ext cx="8579296" cy="5096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/>
              <a:t>§ 1: Předmět úpravy</a:t>
            </a:r>
          </a:p>
          <a:p>
            <a:pPr marL="0" indent="0">
              <a:buNone/>
            </a:pPr>
            <a:r>
              <a:rPr lang="cs-CZ" dirty="0"/>
              <a:t>§ 2 - § 4: Vymezení některých pojmů</a:t>
            </a:r>
          </a:p>
          <a:p>
            <a:pPr marL="0" indent="0">
              <a:buNone/>
            </a:pPr>
            <a:r>
              <a:rPr lang="cs-CZ" dirty="0"/>
              <a:t>§ 5 - § 8: Základní pravidla mírového využívání jaderné energie a ionizujícího záření </a:t>
            </a:r>
          </a:p>
          <a:p>
            <a:pPr marL="0" indent="0">
              <a:buNone/>
            </a:pPr>
            <a:r>
              <a:rPr lang="cs-CZ" dirty="0"/>
              <a:t>§ 9 - § 28: Regulace využívání jaderné energie a ionizujícího záření</a:t>
            </a:r>
          </a:p>
          <a:p>
            <a:pPr marL="0" indent="0">
              <a:buNone/>
            </a:pPr>
            <a:r>
              <a:rPr lang="cs-CZ" dirty="0"/>
              <a:t>§ 29 - § 33: Systém řízení</a:t>
            </a:r>
          </a:p>
          <a:p>
            <a:pPr marL="0" indent="0">
              <a:buNone/>
            </a:pPr>
            <a:r>
              <a:rPr lang="cs-CZ" dirty="0"/>
              <a:t>§ 34 - § 42: Poplatky na odbornou činnost Úřadu</a:t>
            </a:r>
          </a:p>
          <a:p>
            <a:pPr marL="0" indent="0">
              <a:buNone/>
            </a:pPr>
            <a:r>
              <a:rPr lang="cs-CZ" dirty="0"/>
              <a:t>§ 43 - § 59: Využívání jaderné energie</a:t>
            </a:r>
          </a:p>
          <a:p>
            <a:pPr marL="0" indent="0">
              <a:buNone/>
            </a:pPr>
            <a:r>
              <a:rPr lang="cs-CZ" dirty="0"/>
              <a:t>§ 60 - § 104: Radiační ochrana</a:t>
            </a:r>
          </a:p>
          <a:p>
            <a:pPr marL="0" indent="0">
              <a:buNone/>
            </a:pPr>
            <a:r>
              <a:rPr lang="cs-CZ" dirty="0"/>
              <a:t>§ 105: Úplné vyřazení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Font typeface="Arial" pitchFamily="34" charset="0"/>
              <a:buNone/>
            </a:pPr>
            <a:endParaRPr lang="cs-CZ" dirty="0"/>
          </a:p>
          <a:p>
            <a:pPr marL="0" indent="0">
              <a:buFont typeface="Arial" pitchFamily="34" charset="0"/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DEA9B27-616F-4F6D-A6C0-696566A6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80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Systematika atomového zákona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54161" y="1163328"/>
            <a:ext cx="8579296" cy="5188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/>
              <a:t>§ 106 - § 117: Nakládání s radioaktivním odpadem a vyhořelým jaderným palivem</a:t>
            </a:r>
          </a:p>
          <a:p>
            <a:pPr marL="0" indent="0">
              <a:buFont typeface="Arial" pitchFamily="34" charset="0"/>
              <a:buNone/>
            </a:pPr>
            <a:r>
              <a:rPr lang="cs-CZ" dirty="0"/>
              <a:t>§ 118 - § 135: Poplatky za ukládání radioaktivních odpadů</a:t>
            </a:r>
          </a:p>
          <a:p>
            <a:pPr marL="0" indent="0">
              <a:buNone/>
            </a:pPr>
            <a:r>
              <a:rPr lang="cs-CZ" dirty="0"/>
              <a:t>§ 136 - § 148: Schvalování typu některých výrobků v oblasti mírového využívání jaderné energie a ionizujícího záření a přeprava</a:t>
            </a:r>
          </a:p>
          <a:p>
            <a:pPr marL="0" indent="0">
              <a:buNone/>
            </a:pPr>
            <a:r>
              <a:rPr lang="cs-CZ" dirty="0"/>
              <a:t>§ 149 - § 150: Monitorování radiační situace</a:t>
            </a:r>
          </a:p>
          <a:p>
            <a:pPr marL="0" indent="0">
              <a:buNone/>
            </a:pPr>
            <a:r>
              <a:rPr lang="cs-CZ" dirty="0"/>
              <a:t>§ 151 - § 158: Zvládání radiační mimořádné události</a:t>
            </a:r>
          </a:p>
          <a:p>
            <a:pPr marL="0" indent="0">
              <a:buNone/>
            </a:pPr>
            <a:r>
              <a:rPr lang="cs-CZ" dirty="0"/>
              <a:t>§ 159 - § 164: Zabezpečení</a:t>
            </a:r>
          </a:p>
          <a:p>
            <a:pPr marL="0" indent="0">
              <a:buNone/>
            </a:pPr>
            <a:r>
              <a:rPr lang="cs-CZ" dirty="0"/>
              <a:t>§ 165 - § 174: Nešíření jaderných zbraní</a:t>
            </a:r>
          </a:p>
          <a:p>
            <a:pPr marL="0" indent="0">
              <a:buNone/>
            </a:pPr>
            <a:r>
              <a:rPr lang="cs-CZ" dirty="0"/>
              <a:t>§ 175 - § 199: Přestupky</a:t>
            </a:r>
          </a:p>
          <a:p>
            <a:pPr marL="0" indent="0">
              <a:buNone/>
            </a:pPr>
            <a:r>
              <a:rPr lang="cs-CZ" dirty="0"/>
              <a:t>§ 200 - § 226: Výkon státní správy</a:t>
            </a:r>
          </a:p>
          <a:p>
            <a:pPr marL="0" indent="0">
              <a:buNone/>
            </a:pPr>
            <a:r>
              <a:rPr lang="cs-CZ" dirty="0"/>
              <a:t>§ 227 - § 239: Ustanovení společná, přechodná a závěrečná</a:t>
            </a:r>
          </a:p>
          <a:p>
            <a:pPr marL="0" indent="0">
              <a:buNone/>
            </a:pPr>
            <a:r>
              <a:rPr lang="cs-CZ" dirty="0"/>
              <a:t>Přílohy: Dokumentace</a:t>
            </a:r>
          </a:p>
          <a:p>
            <a:pPr marL="0" indent="0">
              <a:buFont typeface="Arial" pitchFamily="34" charset="0"/>
              <a:buNone/>
            </a:pPr>
            <a:endParaRPr lang="cs-CZ" dirty="0"/>
          </a:p>
          <a:p>
            <a:pPr marL="0" indent="0">
              <a:buFont typeface="Arial" pitchFamily="34" charset="0"/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D89F4D-F5BB-4671-AC9A-6525D4D07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4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ionizujícím zářením</a:t>
            </a:r>
            <a:r>
              <a:rPr lang="cs-CZ" dirty="0"/>
              <a:t> je přenos energie v podobě částic nebo elektromagnetických vln vlnové délky nižší nebo rovnající se 100 </a:t>
            </a:r>
            <a:r>
              <a:rPr lang="cs-CZ" dirty="0" err="1"/>
              <a:t>nm</a:t>
            </a:r>
            <a:r>
              <a:rPr lang="cs-CZ" dirty="0"/>
              <a:t> s frekvencí vyšší nebo rovnající se 3 × 1015 Hz, který je schopen vytvářet ionty</a:t>
            </a:r>
          </a:p>
          <a:p>
            <a:r>
              <a:rPr lang="cs-CZ" b="1" dirty="0"/>
              <a:t>zdrojem ionizujícího záření </a:t>
            </a:r>
            <a:r>
              <a:rPr lang="cs-CZ" dirty="0"/>
              <a:t>je:</a:t>
            </a:r>
          </a:p>
          <a:p>
            <a:pPr lvl="1"/>
            <a:r>
              <a:rPr lang="cs-CZ" dirty="0"/>
              <a:t>1. radioaktivní látka a předmět nebo zařízení ji obsahující nebo uvolňující, nebo</a:t>
            </a:r>
          </a:p>
          <a:p>
            <a:pPr lvl="1"/>
            <a:r>
              <a:rPr lang="cs-CZ" dirty="0"/>
              <a:t>2. generátor záření, kterým je zařízení způsobilé generovat ionizující záření</a:t>
            </a:r>
          </a:p>
          <a:p>
            <a:r>
              <a:rPr lang="cs-CZ" b="1" dirty="0"/>
              <a:t>radioaktivní látkou </a:t>
            </a:r>
            <a:r>
              <a:rPr lang="cs-CZ" dirty="0"/>
              <a:t>je jakákoliv látka, která obsahuje radionuklid nebo je jím kontaminovaná v míře, která z hlediska možného ozáření vyžaduje regulaci podle tohoto zákona</a:t>
            </a:r>
          </a:p>
          <a:p>
            <a:r>
              <a:rPr lang="cs-CZ" b="1" dirty="0"/>
              <a:t>ozářením </a:t>
            </a:r>
            <a:r>
              <a:rPr lang="cs-CZ" dirty="0"/>
              <a:t>je vystavení fyzické osoby ionizujícímu záření s výjimkou ozáření z přírodního pozadí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Základní pojmy a instituty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E41C78-F46C-4863-8602-7C8D2B8DA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57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jaderným zařízením </a:t>
            </a:r>
            <a:r>
              <a:rPr lang="cs-CZ" dirty="0"/>
              <a:t>je</a:t>
            </a:r>
          </a:p>
          <a:p>
            <a:pPr lvl="1"/>
            <a:r>
              <a:rPr lang="cs-CZ" dirty="0"/>
              <a:t>1. stavba nebo provozní celek, jehož součástí je jaderný reaktor využívající štěpnou řetězovou reakci nebo jinou řetězovou jadernou reakci,</a:t>
            </a:r>
          </a:p>
          <a:p>
            <a:pPr lvl="1"/>
            <a:r>
              <a:rPr lang="cs-CZ" dirty="0"/>
              <a:t>2. sklad vyhořelého jaderného paliva,</a:t>
            </a:r>
          </a:p>
          <a:p>
            <a:pPr lvl="1"/>
            <a:r>
              <a:rPr lang="cs-CZ" dirty="0"/>
              <a:t>3. sklad čerstvého jaderného paliva, pokud není součástí jiného jaderného zařízení,</a:t>
            </a:r>
          </a:p>
          <a:p>
            <a:pPr lvl="1"/>
            <a:r>
              <a:rPr lang="cs-CZ" dirty="0"/>
              <a:t>4. obohacovací závod, závod na výrobu jaderného paliva nebo závod na přepracování vyhořelého jaderného paliva,</a:t>
            </a:r>
          </a:p>
          <a:p>
            <a:pPr lvl="1"/>
            <a:r>
              <a:rPr lang="cs-CZ" dirty="0"/>
              <a:t>5. sklad radioaktivního odpadu, s výjimkou zařízení pro skladování radioaktivních odpadů, které je součástí jiného jaderného zařízení nebo jiného pracoviště, kde se vykonává radiační činnost,</a:t>
            </a:r>
          </a:p>
          <a:p>
            <a:pPr lvl="1"/>
            <a:r>
              <a:rPr lang="cs-CZ" dirty="0"/>
              <a:t>6. úložiště radioaktivního odpadu, s výjimkou úložiště obsahujícího výlučně přírodní radionuklidy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Základní pojmy a instituty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7734F6-285A-4EFD-9C20-C02E0C57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3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činností související s využíváním jaderné energie</a:t>
            </a:r>
            <a:r>
              <a:rPr lang="cs-CZ" dirty="0"/>
              <a:t> je</a:t>
            </a:r>
          </a:p>
          <a:p>
            <a:pPr lvl="1"/>
            <a:r>
              <a:rPr lang="cs-CZ" dirty="0"/>
              <a:t>1. projektování, umísťování, výstavba, uvádění do provozu, provoz, provádění změny nebo vyřazování z provozu jaderného zařízení,</a:t>
            </a:r>
          </a:p>
          <a:p>
            <a:pPr lvl="1"/>
            <a:r>
              <a:rPr lang="cs-CZ" dirty="0"/>
              <a:t>2. navrhování, výroba, montáž, údržba, opravy a ověřování systémů jaderného zařízení nebo jejich součástí včetně materiálu k jejich výrobě,</a:t>
            </a:r>
          </a:p>
          <a:p>
            <a:pPr lvl="1"/>
            <a:r>
              <a:rPr lang="cs-CZ" dirty="0"/>
              <a:t>3. navrhování, výroba, údržba, opravy a ověřování obalového souboru pro přepravy, skladování nebo ukládání štěpných látek nebo radioaktivních látek,</a:t>
            </a:r>
          </a:p>
          <a:p>
            <a:pPr lvl="1"/>
            <a:r>
              <a:rPr lang="cs-CZ" dirty="0"/>
              <a:t>4. nakládání s jadernou položkou a provádění výzkumu a vývoje souvisejícího s jadernou položkou,</a:t>
            </a:r>
          </a:p>
          <a:p>
            <a:pPr lvl="1"/>
            <a:r>
              <a:rPr lang="cs-CZ" dirty="0"/>
              <a:t>5. přeprava radioaktivní nebo štěpné látky,</a:t>
            </a:r>
          </a:p>
          <a:p>
            <a:pPr lvl="1"/>
            <a:r>
              <a:rPr lang="cs-CZ" dirty="0"/>
              <a:t>6. uzavření úložiště radioaktivního odpadu</a:t>
            </a:r>
          </a:p>
          <a:p>
            <a:r>
              <a:rPr lang="cs-CZ" b="1" dirty="0"/>
              <a:t>jadernou bezpečností </a:t>
            </a:r>
            <a:r>
              <a:rPr lang="cs-CZ" dirty="0"/>
              <a:t>je stav a schopnost jaderného zařízení a fyzických osob obsluhujících jaderné zařízení zabránit nekontrolovatelnému rozvoji štěpné řetězové reakce nebo úniku radioaktivních látek anebo ionizujícího záření do životního prostředí a omezit následky nehod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Základní pojmy a instituty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A0501A-BF3E-4B11-8591-6C87B265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78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radiační mimořádnou událostí </a:t>
            </a:r>
            <a:r>
              <a:rPr lang="cs-CZ" dirty="0"/>
              <a:t>je událost, která vede nebo může vést k překročení limitů ozáření a která vyžaduje opatření, jež by zabránila jejich překročení nebo zhoršování situace z pohledu zajištění radiační ochrany</a:t>
            </a:r>
          </a:p>
          <a:p>
            <a:r>
              <a:rPr lang="cs-CZ" b="1" dirty="0"/>
              <a:t>radioaktivním odpadem </a:t>
            </a:r>
            <a:r>
              <a:rPr lang="cs-CZ" dirty="0"/>
              <a:t>je věc, která je radioaktivní látkou nebo předmětem nebo zařízením ji obsahujícím nebo jí kontaminovaným, pro kterou se nepředpokládá další využití a která nesplňuje podmínky stanovené tímto zákonem pro uvolňování radioaktivní látky z pracoviště</a:t>
            </a:r>
          </a:p>
          <a:p>
            <a:r>
              <a:rPr lang="cs-CZ" b="1" dirty="0"/>
              <a:t>úložištěm radioaktivního odpadu </a:t>
            </a:r>
            <a:r>
              <a:rPr lang="cs-CZ" dirty="0"/>
              <a:t>je prostor, objekt nebo zařízení sloužící k ukládání radioaktivního odpadu</a:t>
            </a:r>
          </a:p>
          <a:p>
            <a:r>
              <a:rPr lang="cs-CZ" b="1" dirty="0"/>
              <a:t>vyhořelým jaderným palivem </a:t>
            </a:r>
            <a:r>
              <a:rPr lang="cs-CZ" dirty="0"/>
              <a:t>je ozářené jaderné palivo, které bylo trvale vyjmuto z aktivní zóny jaderného reaktoru</a:t>
            </a:r>
          </a:p>
          <a:p>
            <a:r>
              <a:rPr lang="cs-CZ" b="1" dirty="0"/>
              <a:t>národním radiačním havarijním plánem </a:t>
            </a:r>
            <a:r>
              <a:rPr lang="cs-CZ" dirty="0"/>
              <a:t>je plán zpracovávaný pro území České republiky vně areálu jaderného zařízení nebo pracoviště IV. kategorie pro přípravu na řízení a provádění odezvy na radiační nehodu nebo radiační havárii s dopadem mimo zónu havarijního plánování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Základní pojmy a instituty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CB6A99-54CD-4489-99EC-1BF8D4E9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7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8356" y="1205974"/>
            <a:ext cx="8507288" cy="416724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Mezinárodní a evropské prameny právní úpravy a organizace</a:t>
            </a:r>
          </a:p>
          <a:p>
            <a:r>
              <a:rPr lang="cs-CZ" dirty="0"/>
              <a:t>Prameny právní úpravy v ČR a základní pojmy a instituty</a:t>
            </a:r>
          </a:p>
          <a:p>
            <a:r>
              <a:rPr lang="cs-CZ" dirty="0"/>
              <a:t>Institucionální zabezpečení výkonu státní správy a jednotlivé povolovací akty </a:t>
            </a:r>
          </a:p>
          <a:p>
            <a:pPr lvl="1"/>
            <a:r>
              <a:rPr lang="cs-CZ" dirty="0"/>
              <a:t>Postavení Státního úřadu pro jadernou bezpečnost („Úřad“) a jím vydávané </a:t>
            </a:r>
            <a:r>
              <a:rPr lang="cs-CZ" dirty="0"/>
              <a:t>akty s vazbou na veřejné stavební právo</a:t>
            </a:r>
            <a:endParaRPr lang="cs-CZ" dirty="0"/>
          </a:p>
          <a:p>
            <a:pPr lvl="1"/>
            <a:r>
              <a:rPr lang="cs-CZ" dirty="0"/>
              <a:t>Postavení Úřadu při posuzování vlivů záměrů na životní prostředí (EIA)</a:t>
            </a:r>
          </a:p>
          <a:p>
            <a:r>
              <a:rPr lang="cs-CZ" dirty="0"/>
              <a:t>Radioaktivní odpady a úložiště</a:t>
            </a:r>
          </a:p>
          <a:p>
            <a:r>
              <a:rPr lang="cs-CZ" dirty="0"/>
              <a:t>Odpovědnostní vztahy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Obsah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78" y="4265885"/>
            <a:ext cx="2746619" cy="183108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57" y="5029617"/>
            <a:ext cx="2181720" cy="1636291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3FB03F-AF1C-4A37-BACD-2B590CEE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65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2" y="1140371"/>
            <a:ext cx="8579296" cy="544299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Klasifikace zdrojů ionizujícího záření podle míry ohrožení osob a životního prostředí:</a:t>
            </a:r>
          </a:p>
          <a:p>
            <a:pPr lvl="1"/>
            <a:r>
              <a:rPr lang="cs-CZ" b="1" dirty="0"/>
              <a:t>nevýznamné </a:t>
            </a:r>
            <a:r>
              <a:rPr lang="cs-CZ" dirty="0"/>
              <a:t>– při nakládání s nimi nehrozí radiační nehoda a nevznikají radioaktivní odpady;</a:t>
            </a:r>
          </a:p>
          <a:p>
            <a:pPr lvl="1"/>
            <a:r>
              <a:rPr lang="cs-CZ" b="1" dirty="0"/>
              <a:t>drobné </a:t>
            </a:r>
            <a:r>
              <a:rPr lang="cs-CZ" dirty="0"/>
              <a:t>– nehrozí radiační nehoda, ale mohou vzniknout radioaktivní odpady;</a:t>
            </a:r>
          </a:p>
          <a:p>
            <a:pPr lvl="1"/>
            <a:r>
              <a:rPr lang="cs-CZ" b="1" dirty="0"/>
              <a:t>jednoduché </a:t>
            </a:r>
            <a:r>
              <a:rPr lang="cs-CZ" dirty="0"/>
              <a:t>– existuje riziko radiační nehody, ale je vyloučena radiační nehoda s akutními účinky na zdraví – zubní rentgeny, další rentgenová zařízení;</a:t>
            </a:r>
          </a:p>
          <a:p>
            <a:pPr lvl="1"/>
            <a:r>
              <a:rPr lang="cs-CZ" b="1" dirty="0"/>
              <a:t>významné </a:t>
            </a:r>
            <a:r>
              <a:rPr lang="cs-CZ" dirty="0"/>
              <a:t>– při nakládání s nimi je nutné uvažovat s rizikem radiační nehody spojené s akutními účinky na zdraví, ale nehrozí radiační havárie – např. mamografy, rentgeny pro počítačovou tomografii, pro radioterapii apod.</a:t>
            </a:r>
          </a:p>
          <a:p>
            <a:pPr lvl="1"/>
            <a:r>
              <a:rPr lang="cs-CZ" b="1" dirty="0"/>
              <a:t>velmi významné </a:t>
            </a:r>
            <a:r>
              <a:rPr lang="cs-CZ" dirty="0"/>
              <a:t>– u nich nutné počítat s radiační havárií – jaderný reaktor, s ním související technologická zařízení, průmyslové ozařovače poživatin, předmětů běžného užívání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Základní pojmy a instituty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E77C54-0282-463F-A2E9-7047A326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58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237412"/>
            <a:ext cx="8579296" cy="351276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Zdroje ionizujícího záření</a:t>
            </a:r>
            <a:r>
              <a:rPr lang="cs-CZ" dirty="0"/>
              <a:t> (příklady):</a:t>
            </a:r>
          </a:p>
          <a:p>
            <a:pPr lvl="1"/>
            <a:r>
              <a:rPr lang="cs-CZ" dirty="0"/>
              <a:t>Jaderné elektrárny</a:t>
            </a:r>
          </a:p>
          <a:p>
            <a:pPr lvl="2"/>
            <a:r>
              <a:rPr lang="cs-CZ" dirty="0"/>
              <a:t>Dukovany, Temelín</a:t>
            </a:r>
          </a:p>
          <a:p>
            <a:pPr lvl="1"/>
            <a:r>
              <a:rPr lang="cs-CZ" dirty="0"/>
              <a:t>Lékařské přístroje využívající ionizující záření</a:t>
            </a:r>
          </a:p>
          <a:p>
            <a:pPr lvl="1"/>
            <a:r>
              <a:rPr lang="cs-CZ" dirty="0"/>
              <a:t>Lázeňství</a:t>
            </a:r>
          </a:p>
          <a:p>
            <a:pPr lvl="2"/>
            <a:r>
              <a:rPr lang="cs-CZ" dirty="0"/>
              <a:t>Lázně Jáchymov (radonové lázně)</a:t>
            </a:r>
          </a:p>
          <a:p>
            <a:pPr lvl="1"/>
            <a:r>
              <a:rPr lang="cs-CZ" dirty="0"/>
              <a:t>Uranové hornictví</a:t>
            </a:r>
          </a:p>
          <a:p>
            <a:pPr lvl="2"/>
            <a:r>
              <a:rPr lang="cs-CZ" dirty="0"/>
              <a:t>článek: </a:t>
            </a:r>
            <a:r>
              <a:rPr lang="cs-CZ" i="1" dirty="0"/>
              <a:t>Poslední vozík s uranovou rudou byl vyvezen napovrch. Důl Rožná 1 končí</a:t>
            </a:r>
            <a:r>
              <a:rPr lang="cs-CZ" dirty="0"/>
              <a:t>. </a:t>
            </a:r>
            <a:r>
              <a:rPr lang="cs-CZ" sz="1500" dirty="0"/>
              <a:t>Dostupný zde: </a:t>
            </a:r>
            <a:r>
              <a:rPr lang="cs-CZ" sz="1500" dirty="0">
                <a:hlinkClick r:id="rId4"/>
              </a:rPr>
              <a:t>https://zdarsky.denik.cz/zpravy_region/posledni-vozik-s-uranovou-rudou-byl-vyvezen-na-povrch-dul-rozna-1-konci-20170427.html</a:t>
            </a:r>
            <a:r>
              <a:rPr lang="cs-CZ" sz="1500" dirty="0"/>
              <a:t> </a:t>
            </a:r>
          </a:p>
          <a:p>
            <a:pPr lvl="1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185" y="4653136"/>
            <a:ext cx="3568824" cy="200746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Základní pojmy a instituty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837C97-1491-436C-B392-14151707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79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Základní pojmy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" y="37495"/>
            <a:ext cx="9255480" cy="6825470"/>
          </a:xfrm>
        </p:spPr>
      </p:pic>
    </p:spTree>
    <p:extLst>
      <p:ext uri="{BB962C8B-B14F-4D97-AF65-F5344CB8AC3E}">
        <p14:creationId xmlns:p14="http://schemas.microsoft.com/office/powerpoint/2010/main" val="33712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Základní pojmy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23</a:t>
            </a:fld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3"/>
            <a:ext cx="9200920" cy="6859331"/>
          </a:xfrm>
        </p:spPr>
      </p:pic>
    </p:spTree>
    <p:extLst>
      <p:ext uri="{BB962C8B-B14F-4D97-AF65-F5344CB8AC3E}">
        <p14:creationId xmlns:p14="http://schemas.microsoft.com/office/powerpoint/2010/main" val="203502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237412"/>
            <a:ext cx="8579296" cy="54840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4200" b="1" dirty="0"/>
              <a:t>Radiační monitorovací sítě </a:t>
            </a:r>
            <a:r>
              <a:rPr lang="cs-CZ" sz="4200" dirty="0"/>
              <a:t>– </a:t>
            </a:r>
            <a:r>
              <a:rPr lang="cs-CZ" sz="4200" u="sng" dirty="0"/>
              <a:t>Státní ústav radiační ochrany, v. v. i.</a:t>
            </a:r>
          </a:p>
          <a:p>
            <a:r>
              <a:rPr lang="cs-CZ" sz="3800" dirty="0"/>
              <a:t>tzv. normální monitorování, které je zaměřeno na monitorování za obvyklé radiační situace</a:t>
            </a:r>
          </a:p>
          <a:p>
            <a:r>
              <a:rPr lang="cs-CZ" sz="3800" dirty="0"/>
              <a:t>tzv. havarijní monitorování, do něhož monitorovací sítě přecházejí za nehodové expoziční situace</a:t>
            </a:r>
          </a:p>
          <a:p>
            <a:pPr marL="457200" lvl="1" indent="0">
              <a:buNone/>
            </a:pPr>
            <a:endParaRPr lang="cs-CZ" sz="400" b="1" dirty="0"/>
          </a:p>
          <a:p>
            <a:pPr lvl="1"/>
            <a:r>
              <a:rPr lang="cs-CZ" sz="3600" dirty="0"/>
              <a:t>Síť včasného zjištění tvořená 169 měřícími místy;</a:t>
            </a:r>
          </a:p>
          <a:p>
            <a:pPr lvl="1"/>
            <a:r>
              <a:rPr lang="cs-CZ" sz="3600" dirty="0"/>
              <a:t>teritoriální síť tvořená 180 měřícími místy (127 venku, 53 v budovách);</a:t>
            </a:r>
          </a:p>
          <a:p>
            <a:pPr lvl="1"/>
            <a:r>
              <a:rPr lang="cs-CZ" sz="3600" dirty="0"/>
              <a:t>lokální sítě s celkem 26 měřícími místy v okolí JE Dukovany (15 měřicích míst) a JE Temelín (11 měřicích míst)</a:t>
            </a:r>
          </a:p>
          <a:p>
            <a:pPr lvl="1"/>
            <a:r>
              <a:rPr lang="cs-CZ" sz="3600" dirty="0"/>
              <a:t>lokální sítě s celkem 97 měřícími místy v okolí JE Dukovany (55 měřicích míst) a JE  Temelín (42 měřicích míst)</a:t>
            </a:r>
          </a:p>
          <a:p>
            <a:pPr lvl="1"/>
            <a:r>
              <a:rPr lang="cs-CZ" sz="3600" dirty="0"/>
              <a:t>síť pro vnitřní ozáření tvořená monitorovacími místy, kde se měří obsah reprezentativních radionuklidů v životním prostředí, potravním řetězci nebo lidském těle;</a:t>
            </a:r>
          </a:p>
          <a:p>
            <a:pPr lvl="1"/>
            <a:r>
              <a:rPr lang="cs-CZ" sz="3600" dirty="0"/>
              <a:t>teritoriální síť odběru vzorků životního prostředí tvořená 10 měřícími místy kontaminace ovzduší;</a:t>
            </a:r>
          </a:p>
          <a:p>
            <a:pPr lvl="1"/>
            <a:r>
              <a:rPr lang="cs-CZ" sz="3600" dirty="0"/>
              <a:t>lokální sítě odběru vzorků životního prostředí s celkem 13 měřícími místy kontaminace ovzduší provozované JE Dukovany (6 měřicích míst) a JE Temelín (7 měřicích míst);</a:t>
            </a:r>
          </a:p>
          <a:p>
            <a:pPr lvl="1"/>
            <a:r>
              <a:rPr lang="cs-CZ" sz="3600" dirty="0"/>
              <a:t>teritoriální síť odběru vzorků životního prostředí, kterou tvoří 12 laboratoří, které jsou vybaveny pro kvalitativní i kvantitativní analýzy obsahu radionuklidů ve  vzorcích z životního prostředí (např. v aerosolech, spadech, potravinách, pitné vodě, krmivech apod.)</a:t>
            </a:r>
            <a:endParaRPr lang="cs-CZ" sz="36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Základní pojmy a instituty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1E65A0-A138-4EE4-8D50-016CA371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2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375" y="1417638"/>
            <a:ext cx="8507288" cy="127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Institucionální zabezpečení výkonu státní správy a jednotlivé povolovací akty 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4" y="3233917"/>
            <a:ext cx="4759176" cy="2531882"/>
          </a:xfrm>
          <a:prstGeom prst="rect">
            <a:avLst/>
          </a:prstGeom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75188E-E5C4-4115-9C49-8BD70C61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8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79296" cy="5412940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Úřad</a:t>
            </a:r>
          </a:p>
          <a:p>
            <a:pPr lvl="1"/>
            <a:r>
              <a:rPr lang="cs-CZ" sz="3100" dirty="0"/>
              <a:t>v podrobnostech viz dále</a:t>
            </a:r>
          </a:p>
          <a:p>
            <a:pPr lvl="1"/>
            <a:r>
              <a:rPr lang="cs-CZ" sz="3100" dirty="0"/>
              <a:t>pravomoc vydávat podzákonné právní předpisy (vyhlášky) – srov. § 236 AZ. Stejnou pravomoc, i když v mnohem menším rozsahu má také Ministerstvo průmyslu a obchodu a Ministerstvo financí (srov. § 237 AZ</a:t>
            </a:r>
            <a:r>
              <a:rPr lang="cs-CZ" sz="3100" dirty="0" smtClean="0"/>
              <a:t>)</a:t>
            </a:r>
            <a:endParaRPr lang="cs-CZ" sz="3100" dirty="0"/>
          </a:p>
          <a:p>
            <a:r>
              <a:rPr lang="cs-CZ" b="1" dirty="0"/>
              <a:t>Vláda</a:t>
            </a:r>
          </a:p>
          <a:p>
            <a:pPr lvl="1"/>
            <a:r>
              <a:rPr lang="cs-CZ" sz="3100" dirty="0"/>
              <a:t>státní energetická koncepce podle § 3 zákona č. 406/2000 Sb., o hospodaření energií </a:t>
            </a:r>
          </a:p>
          <a:p>
            <a:pPr lvl="1"/>
            <a:r>
              <a:rPr lang="cs-CZ" sz="3100" dirty="0"/>
              <a:t>usnesení č. 597 ze dne 26. srpna 2019: aktualizace „Koncepce nakládání s radioaktivními odpady a vyhořelým jaderným palivem v České republice“ </a:t>
            </a:r>
          </a:p>
          <a:p>
            <a:pPr lvl="2"/>
            <a:r>
              <a:rPr lang="cs-CZ" sz="2700" i="1" dirty="0">
                <a:hlinkClick r:id="rId4"/>
              </a:rPr>
              <a:t>https://www.surao.cz/o-nas/legislativa</a:t>
            </a:r>
            <a:r>
              <a:rPr lang="cs-CZ" sz="2700" i="1" dirty="0" smtClean="0">
                <a:hlinkClick r:id="rId4"/>
              </a:rPr>
              <a:t>/ </a:t>
            </a:r>
            <a:r>
              <a:rPr lang="cs-CZ" sz="2700" i="1" dirty="0" smtClean="0"/>
              <a:t> </a:t>
            </a:r>
          </a:p>
          <a:p>
            <a:r>
              <a:rPr lang="cs-CZ" b="1" dirty="0" smtClean="0"/>
              <a:t>Ministerstvo průmyslu a obchodu </a:t>
            </a:r>
            <a:r>
              <a:rPr lang="cs-CZ" dirty="0" smtClean="0"/>
              <a:t>(§ 212 AZ)</a:t>
            </a:r>
          </a:p>
          <a:p>
            <a:pPr lvl="1"/>
            <a:r>
              <a:rPr lang="cs-CZ" sz="3100" dirty="0" smtClean="0"/>
              <a:t>určování </a:t>
            </a:r>
            <a:r>
              <a:rPr lang="cs-CZ" sz="3100" dirty="0"/>
              <a:t>strategického směřování nakládání s radioaktivním odpadem v České republice</a:t>
            </a:r>
          </a:p>
          <a:p>
            <a:pPr lvl="1"/>
            <a:r>
              <a:rPr lang="cs-CZ" sz="3100" dirty="0"/>
              <a:t>udělení státní autorizace k výstavbě výrobny elektřiny o celkovém instalovaném elektrickém výkonu 1 MW =&gt; výstavba nových jaderných </a:t>
            </a:r>
            <a:r>
              <a:rPr lang="cs-CZ" sz="3100" dirty="0" smtClean="0"/>
              <a:t>zařízení</a:t>
            </a:r>
          </a:p>
          <a:p>
            <a:r>
              <a:rPr lang="cs-CZ" sz="3300" b="1" dirty="0" smtClean="0"/>
              <a:t>Dopravní a energetický stavební úřad (DESU) </a:t>
            </a:r>
            <a:r>
              <a:rPr lang="cs-CZ" sz="3300" dirty="0" smtClean="0"/>
              <a:t>– § 33 stavebního zákona</a:t>
            </a:r>
          </a:p>
          <a:p>
            <a:pPr lvl="1"/>
            <a:r>
              <a:rPr lang="cs-CZ" sz="3100" dirty="0"/>
              <a:t>vykonává působnost stavebního úřadu ve věcech vyhrazených </a:t>
            </a:r>
            <a:r>
              <a:rPr lang="cs-CZ" sz="3100" dirty="0" smtClean="0"/>
              <a:t>staveb (viz příloha 3), tj. i stavby </a:t>
            </a:r>
            <a:r>
              <a:rPr lang="cs-CZ" sz="3100" dirty="0"/>
              <a:t>jaderného zařízení a stavby související, nacházející se uvnitř i vně areálu jaderného zařízení,</a:t>
            </a:r>
          </a:p>
          <a:p>
            <a:pPr lvl="1"/>
            <a:r>
              <a:rPr lang="cs-CZ" sz="3100" dirty="0" smtClean="0"/>
              <a:t>vydává </a:t>
            </a:r>
            <a:r>
              <a:rPr lang="cs-CZ" sz="3100" dirty="0"/>
              <a:t>rámcové povolení pro stavby jaderného </a:t>
            </a:r>
            <a:r>
              <a:rPr lang="cs-CZ" sz="3100" dirty="0" smtClean="0"/>
              <a:t>zařízení </a:t>
            </a:r>
            <a:r>
              <a:rPr lang="cs-CZ" sz="3100" dirty="0"/>
              <a:t>a stavby související, nacházející se uvnitř i vně areálu jaderného </a:t>
            </a:r>
            <a:r>
              <a:rPr lang="cs-CZ" sz="3100" dirty="0" smtClean="0"/>
              <a:t>zařízení – </a:t>
            </a:r>
            <a:r>
              <a:rPr lang="cs-CZ" sz="3100" i="1" dirty="0" smtClean="0"/>
              <a:t>viz dále</a:t>
            </a:r>
            <a:endParaRPr lang="cs-CZ" sz="31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Institucionální zabezpečení výkonu státní správy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AD63A8-AFE3-4778-83D6-D3216561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76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58110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Působnost dalších ministerstev:</a:t>
            </a:r>
          </a:p>
          <a:p>
            <a:pPr lvl="1"/>
            <a:r>
              <a:rPr lang="cs-CZ" b="1" dirty="0"/>
              <a:t>Ministerstvo vnitra</a:t>
            </a:r>
            <a:r>
              <a:rPr lang="cs-CZ" dirty="0"/>
              <a:t> (§ 213 AZ)</a:t>
            </a:r>
          </a:p>
          <a:p>
            <a:pPr lvl="1"/>
            <a:r>
              <a:rPr lang="cs-CZ" b="1" dirty="0"/>
              <a:t>Ministerstvo zdravotnictví</a:t>
            </a:r>
            <a:r>
              <a:rPr lang="cs-CZ" dirty="0"/>
              <a:t> (§ 214 AZ)</a:t>
            </a:r>
          </a:p>
          <a:p>
            <a:pPr lvl="1"/>
            <a:r>
              <a:rPr lang="cs-CZ" b="1" dirty="0"/>
              <a:t>Ministerstvo financí</a:t>
            </a:r>
            <a:r>
              <a:rPr lang="cs-CZ" dirty="0"/>
              <a:t> (§ 215 AZ)</a:t>
            </a:r>
          </a:p>
          <a:p>
            <a:pPr lvl="2"/>
            <a:r>
              <a:rPr lang="cs-CZ" sz="2600" dirty="0"/>
              <a:t>správa jaderného účtu, u nějž existuje strategický zájem na ochraně prostředků a jejich bezpečné správě</a:t>
            </a:r>
          </a:p>
          <a:p>
            <a:pPr lvl="1"/>
            <a:r>
              <a:rPr lang="cs-CZ" b="1" dirty="0"/>
              <a:t>Ministerstvo obrany</a:t>
            </a:r>
            <a:r>
              <a:rPr lang="cs-CZ" dirty="0"/>
              <a:t> (§ 216 AZ)</a:t>
            </a:r>
          </a:p>
          <a:p>
            <a:pPr lvl="1"/>
            <a:r>
              <a:rPr lang="cs-CZ" b="1" dirty="0"/>
              <a:t>Ministerstvo zahraničních věcí</a:t>
            </a:r>
            <a:r>
              <a:rPr lang="cs-CZ" dirty="0"/>
              <a:t> (§ 217 AZ)</a:t>
            </a:r>
          </a:p>
          <a:p>
            <a:pPr lvl="1"/>
            <a:r>
              <a:rPr lang="cs-CZ" b="1" dirty="0"/>
              <a:t>Ministerstvo zemědělství</a:t>
            </a:r>
            <a:r>
              <a:rPr lang="cs-CZ" dirty="0"/>
              <a:t> (§ 218 AZ)</a:t>
            </a:r>
          </a:p>
          <a:p>
            <a:pPr lvl="1"/>
            <a:r>
              <a:rPr lang="cs-CZ" b="1" dirty="0"/>
              <a:t>Ministerstvo životního prostředí</a:t>
            </a:r>
            <a:r>
              <a:rPr lang="cs-CZ" dirty="0"/>
              <a:t> (§ 218 AZ)</a:t>
            </a:r>
          </a:p>
          <a:p>
            <a:pPr lvl="1"/>
            <a:r>
              <a:rPr lang="cs-CZ" b="1" dirty="0"/>
              <a:t>Ministerstvo pro místní rozvoj </a:t>
            </a:r>
            <a:r>
              <a:rPr lang="cs-CZ" dirty="0"/>
              <a:t>(§ 219 AZ)</a:t>
            </a:r>
          </a:p>
          <a:p>
            <a:r>
              <a:rPr lang="cs-CZ" b="1" dirty="0"/>
              <a:t>Hasičský záchranný sbor České republiky</a:t>
            </a:r>
            <a:r>
              <a:rPr lang="cs-CZ" dirty="0"/>
              <a:t> (§ 220 AZ)</a:t>
            </a:r>
          </a:p>
          <a:p>
            <a:pPr lvl="1"/>
            <a:r>
              <a:rPr lang="cs-CZ" dirty="0"/>
              <a:t>hledisko preventivní (mj. zpracovávání vnějšího havarijního plánu)</a:t>
            </a:r>
          </a:p>
          <a:p>
            <a:pPr lvl="1"/>
            <a:r>
              <a:rPr lang="cs-CZ" dirty="0"/>
              <a:t>působnost při řešení nenadálých situací v případě radiační nehody nebo radiační havárie, a to včetně povinnosti informovat obyvatelstvo v případě vzniku radiační mimořádné události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Institucionální zabezpečení výkonu státní správy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1B3847-E6A2-4A67-87A8-E1502B52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3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79296" cy="51195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Policie České republiky</a:t>
            </a:r>
            <a:r>
              <a:rPr lang="cs-CZ" dirty="0"/>
              <a:t> (§ 221 AZ)</a:t>
            </a:r>
          </a:p>
          <a:p>
            <a:r>
              <a:rPr lang="cs-CZ" b="1" dirty="0"/>
              <a:t>orgány Celní správy České republiky</a:t>
            </a:r>
            <a:r>
              <a:rPr lang="cs-CZ" dirty="0"/>
              <a:t> (§ 222 AZ)</a:t>
            </a:r>
          </a:p>
          <a:p>
            <a:r>
              <a:rPr lang="cs-CZ" b="1" dirty="0"/>
              <a:t>Státní zemědělská a potravinářská inspekce</a:t>
            </a:r>
            <a:r>
              <a:rPr lang="cs-CZ" dirty="0"/>
              <a:t> (§ 223 AZ) </a:t>
            </a:r>
          </a:p>
          <a:p>
            <a:r>
              <a:rPr lang="cs-CZ" b="1" dirty="0"/>
              <a:t>krajský úřad</a:t>
            </a:r>
            <a:r>
              <a:rPr lang="cs-CZ" dirty="0"/>
              <a:t> a </a:t>
            </a:r>
            <a:r>
              <a:rPr lang="cs-CZ" b="1" dirty="0"/>
              <a:t>hejtman kraje</a:t>
            </a:r>
            <a:r>
              <a:rPr lang="cs-CZ" dirty="0"/>
              <a:t> (§ 224 AZ)</a:t>
            </a:r>
          </a:p>
          <a:p>
            <a:pPr lvl="1"/>
            <a:r>
              <a:rPr lang="cs-CZ" dirty="0"/>
              <a:t>je schopen posoudit dopad příslušných opatření mj. při vyhledávání staveb s vyšším množstvím radonu v jejich vnitřním ovzduší, při informování obyvatelstva o riziku vyplývajícím ze zvýšené koncentrace radonu v domech, v informační kampani pro majitele staveb o podmínkách získání dotací na odhalení radonu a protiradonová opatření a při kontrole v této oblasti </a:t>
            </a:r>
          </a:p>
          <a:p>
            <a:r>
              <a:rPr lang="cs-CZ" b="1" dirty="0"/>
              <a:t>obecní úřad obce s rozšířenou působností </a:t>
            </a:r>
            <a:r>
              <a:rPr lang="cs-CZ" dirty="0"/>
              <a:t>(§ 225 AZ)</a:t>
            </a:r>
          </a:p>
          <a:p>
            <a:r>
              <a:rPr lang="cs-CZ" dirty="0"/>
              <a:t>Další orgány:</a:t>
            </a:r>
          </a:p>
          <a:p>
            <a:pPr lvl="1"/>
            <a:r>
              <a:rPr lang="cs-CZ" dirty="0"/>
              <a:t>Národní bezpečnostní úřad, Správa úložišť radioaktivních odpadů, Státní ústav radiační ochrany či Státní ústav jaderné, chemické a biologické ochrany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Institucionální zabezpečení výkonu státní správy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839367-59E5-48E5-9960-1E417C9B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6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772" y="1302815"/>
            <a:ext cx="8507288" cy="127182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cs-CZ" dirty="0"/>
              <a:t>Postavení Státního úřadu pro jadernou bezpečnost a jím vydávané </a:t>
            </a:r>
            <a:r>
              <a:rPr lang="cs-CZ" dirty="0" smtClean="0"/>
              <a:t>akty s vazbou na veřejné stavební právo</a:t>
            </a: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738251"/>
            <a:ext cx="6019800" cy="2924175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5F1F39-5B75-4304-96E8-2EAFF33D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375" y="1986530"/>
            <a:ext cx="8507288" cy="127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/>
              <a:t>Jak funguje jaderná elektrárna?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4328" y="2963741"/>
            <a:ext cx="8507288" cy="1271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500" dirty="0">
                <a:hlinkClick r:id="rId5"/>
              </a:rPr>
              <a:t>https://www.youtube.com/watch?v=2FGIeUDeZmk</a:t>
            </a:r>
            <a:r>
              <a:rPr lang="cs-CZ" sz="2500" dirty="0"/>
              <a:t>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F8453EB1-DE45-47E7-A029-701E1E9BDF01}"/>
              </a:ext>
            </a:extLst>
          </p:cNvPr>
          <p:cNvSpPr txBox="1">
            <a:spLocks/>
          </p:cNvSpPr>
          <p:nvPr/>
        </p:nvSpPr>
        <p:spPr>
          <a:xfrm>
            <a:off x="499936" y="4888277"/>
            <a:ext cx="8507288" cy="1271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500" dirty="0">
                <a:hlinkClick r:id="rId6"/>
              </a:rPr>
              <a:t>https://www.youtube.com/watch?v=TD-581sS11w</a:t>
            </a:r>
            <a:r>
              <a:rPr lang="cs-CZ" sz="2500" dirty="0"/>
              <a:t> 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7E6ADAE-5DB6-4619-9FCC-F706E6058AB7}"/>
              </a:ext>
            </a:extLst>
          </p:cNvPr>
          <p:cNvSpPr txBox="1">
            <a:spLocks/>
          </p:cNvSpPr>
          <p:nvPr/>
        </p:nvSpPr>
        <p:spPr>
          <a:xfrm>
            <a:off x="457200" y="4145280"/>
            <a:ext cx="8507288" cy="1271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4000" dirty="0"/>
              <a:t>Radioaktivita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18F8ED-FBF6-474F-8081-1501CB102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7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96164" cy="5119560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Stanoviska </a:t>
            </a:r>
            <a:r>
              <a:rPr lang="cs-CZ" dirty="0"/>
              <a:t>(§ 208 AZ)</a:t>
            </a:r>
          </a:p>
          <a:p>
            <a:r>
              <a:rPr lang="cs-CZ" b="1" dirty="0" smtClean="0"/>
              <a:t>Vyjádření </a:t>
            </a:r>
            <a:r>
              <a:rPr lang="cs-CZ" dirty="0"/>
              <a:t>(§ 228 AZ)</a:t>
            </a:r>
          </a:p>
          <a:p>
            <a:r>
              <a:rPr lang="cs-CZ" b="1" dirty="0"/>
              <a:t>Povolení</a:t>
            </a:r>
            <a:r>
              <a:rPr lang="cs-CZ" dirty="0"/>
              <a:t> (§ 9 odst. 1 AZ) – správní rozhodnutí:</a:t>
            </a:r>
          </a:p>
          <a:p>
            <a:pPr lvl="1"/>
            <a:r>
              <a:rPr lang="cs-CZ" dirty="0"/>
              <a:t>umístění jaderného zařízení</a:t>
            </a:r>
          </a:p>
          <a:p>
            <a:pPr lvl="1"/>
            <a:r>
              <a:rPr lang="cs-CZ" dirty="0"/>
              <a:t>výstavba jaderného zařízení</a:t>
            </a:r>
          </a:p>
          <a:p>
            <a:pPr lvl="1"/>
            <a:r>
              <a:rPr lang="cs-CZ" dirty="0"/>
              <a:t>první fyzikální spouštění jaderného zařízení s jaderným reaktorem</a:t>
            </a:r>
          </a:p>
          <a:p>
            <a:pPr lvl="1"/>
            <a:r>
              <a:rPr lang="cs-CZ" dirty="0"/>
              <a:t>první energetické spouštění jaderného zařízení s jaderným reaktorem</a:t>
            </a:r>
          </a:p>
          <a:p>
            <a:pPr lvl="1"/>
            <a:r>
              <a:rPr lang="cs-CZ" dirty="0"/>
              <a:t>uvádění do provozu jaderného zařízení bez jaderného reaktoru</a:t>
            </a:r>
          </a:p>
          <a:p>
            <a:pPr lvl="1"/>
            <a:r>
              <a:rPr lang="cs-CZ" dirty="0"/>
              <a:t>provoz jaderného zařízení</a:t>
            </a:r>
          </a:p>
          <a:p>
            <a:pPr lvl="1"/>
            <a:r>
              <a:rPr lang="cs-CZ" dirty="0"/>
              <a:t>jednotlivé etapy vyřazování z provozu jaderného zařízení</a:t>
            </a:r>
          </a:p>
          <a:p>
            <a:pPr lvl="1"/>
            <a:r>
              <a:rPr lang="cs-CZ" dirty="0"/>
              <a:t>provedení změny ovlivňující jadernou bezpečnost, technickou bezpečnost a fyzickou ochranu jaderného zařízení</a:t>
            </a:r>
          </a:p>
          <a:p>
            <a:r>
              <a:rPr lang="cs-CZ" b="1" dirty="0"/>
              <a:t>Povolení</a:t>
            </a:r>
            <a:r>
              <a:rPr lang="cs-CZ" dirty="0"/>
              <a:t> – správní rozhodnutí:</a:t>
            </a:r>
          </a:p>
          <a:p>
            <a:pPr lvl="1"/>
            <a:r>
              <a:rPr lang="cs-CZ" dirty="0"/>
              <a:t>vyjmenované činnosti v rámci expozičních situací (§ 9 odst. 2 AZ)</a:t>
            </a:r>
          </a:p>
          <a:p>
            <a:pPr lvl="1"/>
            <a:r>
              <a:rPr lang="cs-CZ" dirty="0"/>
              <a:t>vyjmenované činnosti v oblasti nakládání s radioaktivním odpadem (§ 9 odst. 3 AZ)</a:t>
            </a:r>
          </a:p>
          <a:p>
            <a:pPr lvl="1"/>
            <a:r>
              <a:rPr lang="cs-CZ" dirty="0"/>
              <a:t>přeprava radioaktivní nebo štěpné látky (§ 9 odst. 4 AZ)</a:t>
            </a:r>
          </a:p>
          <a:p>
            <a:pPr lvl="1"/>
            <a:r>
              <a:rPr lang="cs-CZ" dirty="0"/>
              <a:t>další oblasti (§ 9 odst. 5 – 8 AZ)</a:t>
            </a:r>
          </a:p>
          <a:p>
            <a:r>
              <a:rPr lang="cs-CZ" b="1" dirty="0"/>
              <a:t>Registrace, ohlášení a výjimky </a:t>
            </a:r>
            <a:r>
              <a:rPr lang="cs-CZ" dirty="0"/>
              <a:t>(§ 10 – 12 AZ)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42472" y="449427"/>
            <a:ext cx="70683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/>
              <a:t>Postavení Úřadu a jím vydávané akty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1799FA-B30C-41BD-82F3-A64BF8B7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5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Zaoblený obdélník 2053"/>
          <p:cNvSpPr/>
          <p:nvPr/>
        </p:nvSpPr>
        <p:spPr>
          <a:xfrm>
            <a:off x="5577742" y="5507873"/>
            <a:ext cx="1656184" cy="71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subsumovaný správní akt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732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sz="1800" dirty="0"/>
          </a:p>
        </p:txBody>
      </p:sp>
      <p:sp>
        <p:nvSpPr>
          <p:cNvPr id="11" name="Obdélník 10"/>
          <p:cNvSpPr/>
          <p:nvPr/>
        </p:nvSpPr>
        <p:spPr>
          <a:xfrm>
            <a:off x="683568" y="1049248"/>
            <a:ext cx="4697324" cy="3886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stanovisko</a:t>
            </a:r>
            <a:r>
              <a:rPr lang="cs-CZ" dirty="0"/>
              <a:t> [§ 208 písm. n) AZ]</a:t>
            </a:r>
          </a:p>
        </p:txBody>
      </p:sp>
      <p:sp>
        <p:nvSpPr>
          <p:cNvPr id="12" name="AutoShape 50"/>
          <p:cNvSpPr>
            <a:spLocks noChangeShapeType="1"/>
          </p:cNvSpPr>
          <p:nvPr/>
        </p:nvSpPr>
        <p:spPr bwMode="auto">
          <a:xfrm>
            <a:off x="7423374" y="3060867"/>
            <a:ext cx="677018" cy="16045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6988966" y="4955232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5547433" y="1489875"/>
            <a:ext cx="701518" cy="3602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642472" y="449427"/>
            <a:ext cx="70683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/>
              <a:t>Postavení Úřadu a jím vydávané akty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66290" y="1579236"/>
            <a:ext cx="2372855" cy="147685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stavby v areálu jaderného zařízení </a:t>
            </a:r>
            <a:r>
              <a:rPr lang="cs-CZ" sz="1600" dirty="0">
                <a:solidFill>
                  <a:schemeClr val="tx1"/>
                </a:solidFill>
              </a:rPr>
              <a:t>(nejsou-li součástí jaderného zařízení nebo samostatným jaderným zařízením)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56045" y="3147215"/>
            <a:ext cx="2372855" cy="3130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stavby dopravní </a:t>
            </a:r>
            <a:r>
              <a:rPr lang="cs-CZ" sz="1600" b="1" dirty="0">
                <a:solidFill>
                  <a:schemeClr val="tx1"/>
                </a:solidFill>
              </a:rPr>
              <a:t>nebo technické infrastruktury nacházející se vně areálu jaderného zařízení </a:t>
            </a:r>
            <a:r>
              <a:rPr lang="cs-CZ" sz="1600" dirty="0">
                <a:solidFill>
                  <a:schemeClr val="tx1"/>
                </a:solidFill>
              </a:rPr>
              <a:t>s možným vlivem na jadernou bezpečnost, radiační ochranu, technickou bezpečnost, monitorování radiační situace, zvládání radiační mimořádné události nebo zabezpečení jaderného </a:t>
            </a:r>
            <a:r>
              <a:rPr lang="cs-CZ" sz="1600" dirty="0" smtClean="0">
                <a:solidFill>
                  <a:schemeClr val="tx1"/>
                </a:solidFill>
              </a:rPr>
              <a:t>zařízení</a:t>
            </a:r>
            <a:endParaRPr lang="cs-CZ" sz="1600" dirty="0">
              <a:solidFill>
                <a:schemeClr val="tx1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6248951" y="4874096"/>
            <a:ext cx="555297" cy="20130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3124200" y="1549192"/>
            <a:ext cx="2372855" cy="110164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stavba na pozemku</a:t>
            </a:r>
            <a:r>
              <a:rPr lang="cs-CZ" sz="1600" dirty="0">
                <a:solidFill>
                  <a:schemeClr val="tx1"/>
                </a:solidFill>
              </a:rPr>
              <a:t>, kde je umístěno uzavřené </a:t>
            </a:r>
            <a:r>
              <a:rPr lang="cs-CZ" sz="1600" b="1" dirty="0">
                <a:solidFill>
                  <a:schemeClr val="tx1"/>
                </a:solidFill>
              </a:rPr>
              <a:t>úložiště radioaktivního odpadu</a:t>
            </a:r>
          </a:p>
        </p:txBody>
      </p:sp>
      <p:sp>
        <p:nvSpPr>
          <p:cNvPr id="31" name="Bublinový popisek ve tvaru obláčku 30"/>
          <p:cNvSpPr/>
          <p:nvPr/>
        </p:nvSpPr>
        <p:spPr>
          <a:xfrm>
            <a:off x="3282797" y="4236682"/>
            <a:ext cx="2817864" cy="1908606"/>
          </a:xfrm>
          <a:prstGeom prst="cloudCallout">
            <a:avLst>
              <a:gd name="adj1" fmla="val -51632"/>
              <a:gd name="adj2" fmla="val -5990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vyjádření </a:t>
            </a:r>
            <a:r>
              <a:rPr lang="cs-CZ" sz="1600" dirty="0">
                <a:solidFill>
                  <a:schemeClr val="tx1"/>
                </a:solidFill>
              </a:rPr>
              <a:t>[</a:t>
            </a:r>
            <a:r>
              <a:rPr lang="cs-CZ" sz="1600" dirty="0" smtClean="0">
                <a:solidFill>
                  <a:schemeClr val="tx1"/>
                </a:solidFill>
              </a:rPr>
              <a:t>§ 208 pís</a:t>
            </a:r>
            <a:r>
              <a:rPr lang="cs-CZ" sz="1600" dirty="0" smtClean="0">
                <a:solidFill>
                  <a:schemeClr val="tx1"/>
                </a:solidFill>
              </a:rPr>
              <a:t>m. p) a q)             </a:t>
            </a:r>
            <a:r>
              <a:rPr lang="cs-CZ" sz="1600" dirty="0" smtClean="0">
                <a:solidFill>
                  <a:schemeClr val="tx1"/>
                </a:solidFill>
              </a:rPr>
              <a:t>+ § 228 AZ)]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BC5B7E-21B8-4D4F-8657-FCB4CB24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3124200" y="2774547"/>
            <a:ext cx="2372855" cy="110164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pro řízení </a:t>
            </a:r>
            <a:r>
              <a:rPr lang="cs-CZ" sz="1600" dirty="0">
                <a:solidFill>
                  <a:schemeClr val="tx1"/>
                </a:solidFill>
              </a:rPr>
              <a:t>týkající se </a:t>
            </a:r>
            <a:r>
              <a:rPr lang="cs-CZ" sz="1600" b="1" dirty="0">
                <a:solidFill>
                  <a:schemeClr val="tx1"/>
                </a:solidFill>
              </a:rPr>
              <a:t>jaderného zařízení </a:t>
            </a:r>
            <a:r>
              <a:rPr lang="cs-CZ" sz="1600" dirty="0">
                <a:solidFill>
                  <a:schemeClr val="tx1"/>
                </a:solidFill>
              </a:rPr>
              <a:t>podle</a:t>
            </a:r>
            <a:r>
              <a:rPr lang="cs-CZ" sz="1600" b="1" dirty="0">
                <a:solidFill>
                  <a:schemeClr val="tx1"/>
                </a:solidFill>
              </a:rPr>
              <a:t> stavebního </a:t>
            </a:r>
            <a:r>
              <a:rPr lang="cs-CZ" sz="1600" b="1" dirty="0" smtClean="0">
                <a:solidFill>
                  <a:schemeClr val="tx1"/>
                </a:solidFill>
              </a:rPr>
              <a:t>zákona</a:t>
            </a:r>
            <a:endParaRPr lang="cs-CZ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3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11" grpId="0" animBg="1"/>
      <p:bldP spid="12" grpId="0" animBg="1"/>
      <p:bldP spid="13" grpId="0" animBg="1"/>
      <p:bldP spid="22" grpId="0" animBg="1"/>
      <p:bldP spid="25" grpId="0" animBg="1"/>
      <p:bldP spid="29" grpId="0" animBg="1"/>
      <p:bldP spid="33" grpId="0" animBg="1"/>
      <p:bldP spid="31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aoblený obdélník 35"/>
          <p:cNvSpPr/>
          <p:nvPr/>
        </p:nvSpPr>
        <p:spPr>
          <a:xfrm>
            <a:off x="103136" y="3846436"/>
            <a:ext cx="1656184" cy="71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řetězící se správní akt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0" y="634539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83568" y="1049248"/>
            <a:ext cx="4697324" cy="3886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stanovisko</a:t>
            </a:r>
            <a:r>
              <a:rPr lang="cs-CZ" dirty="0"/>
              <a:t> [§ 208 písm. n) AZ]</a:t>
            </a: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7068036" y="4150355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8028384" y="2348880"/>
            <a:ext cx="82216" cy="1728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5532483" y="1155252"/>
            <a:ext cx="551685" cy="2763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6297661" y="1377181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25" name="Obdélník 24"/>
          <p:cNvSpPr/>
          <p:nvPr/>
        </p:nvSpPr>
        <p:spPr>
          <a:xfrm>
            <a:off x="457200" y="1544742"/>
            <a:ext cx="5075283" cy="12211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žádné z předešlých uvedených </a:t>
            </a:r>
            <a:r>
              <a:rPr lang="cs-CZ" dirty="0" smtClean="0"/>
              <a:t>vyjádření se </a:t>
            </a:r>
            <a:r>
              <a:rPr lang="cs-CZ" dirty="0"/>
              <a:t>nevydává, jde-li o stavby, ke kterým bylo vydáno povolení podle AZ =&gt; </a:t>
            </a:r>
            <a:r>
              <a:rPr lang="cs-CZ" b="1" dirty="0"/>
              <a:t>stavby jaderných zařízení </a:t>
            </a:r>
            <a:r>
              <a:rPr lang="cs-CZ" dirty="0"/>
              <a:t>[taxativní výčet: § 3 odst. 2 písm. e) AZ]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525337" y="2872721"/>
            <a:ext cx="2372855" cy="62014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povolení k umístění jaderného zařízení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525453" y="3570187"/>
            <a:ext cx="2372855" cy="605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povolení k výstavbě jaderného zařízení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525337" y="4252348"/>
            <a:ext cx="2372855" cy="162350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povolení k uvádění do provozu jaderného zařízení bez jaderného reaktoru a povolení k provozu jaderného zařízení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3525337" y="5952621"/>
            <a:ext cx="2372855" cy="83135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povolení k provedení změny ovlivňující jadernou bezpečnost</a:t>
            </a:r>
          </a:p>
        </p:txBody>
      </p:sp>
      <p:sp>
        <p:nvSpPr>
          <p:cNvPr id="35" name="Bublinový popisek ve tvaru obláčku 34"/>
          <p:cNvSpPr/>
          <p:nvPr/>
        </p:nvSpPr>
        <p:spPr>
          <a:xfrm>
            <a:off x="103136" y="4371452"/>
            <a:ext cx="2805708" cy="1908606"/>
          </a:xfrm>
          <a:prstGeom prst="cloudCallout">
            <a:avLst>
              <a:gd name="adj1" fmla="val 64067"/>
              <a:gd name="adj2" fmla="val -10781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správní rozhodnutí </a:t>
            </a:r>
            <a:r>
              <a:rPr lang="cs-CZ" sz="1600" dirty="0">
                <a:solidFill>
                  <a:schemeClr val="tx1"/>
                </a:solidFill>
              </a:rPr>
              <a:t>(§ 9 AZ)</a:t>
            </a:r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5981603" y="3861866"/>
            <a:ext cx="1028290" cy="2334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H="1">
            <a:off x="8114692" y="4717671"/>
            <a:ext cx="8384" cy="39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7046152" y="5232245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kolaudace</a:t>
            </a:r>
            <a:endParaRPr lang="cs-CZ" altLang="cs-CZ" sz="2000" b="1" dirty="0"/>
          </a:p>
        </p:txBody>
      </p:sp>
      <p:cxnSp>
        <p:nvCxnSpPr>
          <p:cNvPr id="45" name="Přímá spojnice se šipkou 44"/>
          <p:cNvCxnSpPr/>
          <p:nvPr/>
        </p:nvCxnSpPr>
        <p:spPr>
          <a:xfrm>
            <a:off x="6006366" y="5017023"/>
            <a:ext cx="904398" cy="3327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1642472" y="449427"/>
            <a:ext cx="70683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/>
              <a:t>Postavení Úřadu a jím vydávané akty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3A14D1-0040-4040-9BB6-E78E3B81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  <p:cxnSp>
        <p:nvCxnSpPr>
          <p:cNvPr id="32" name="Přímá spojnice se šipkou 31"/>
          <p:cNvCxnSpPr/>
          <p:nvPr/>
        </p:nvCxnSpPr>
        <p:spPr>
          <a:xfrm>
            <a:off x="6017862" y="3152700"/>
            <a:ext cx="1050174" cy="6626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1" grpId="0" animBg="1"/>
      <p:bldP spid="14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96164" cy="5010330"/>
          </a:xfrm>
        </p:spPr>
        <p:txBody>
          <a:bodyPr>
            <a:normAutofit fontScale="40000" lnSpcReduction="20000"/>
          </a:bodyPr>
          <a:lstStyle/>
          <a:p>
            <a:r>
              <a:rPr lang="cs-CZ" dirty="0" smtClean="0"/>
              <a:t>DESU vydá </a:t>
            </a:r>
            <a:r>
              <a:rPr lang="cs-CZ" dirty="0"/>
              <a:t>na žádost stavebníka rámcové </a:t>
            </a:r>
            <a:r>
              <a:rPr lang="cs-CZ" dirty="0" smtClean="0"/>
              <a:t>povolení mj. v </a:t>
            </a:r>
            <a:r>
              <a:rPr lang="cs-CZ" dirty="0"/>
              <a:t>případě staveb jaderného zařízení a staveb souvisejících, nacházejících se uvnitř i vně areálu jaderného </a:t>
            </a:r>
            <a:r>
              <a:rPr lang="cs-CZ" dirty="0" smtClean="0"/>
              <a:t>zařízení.</a:t>
            </a:r>
          </a:p>
          <a:p>
            <a:r>
              <a:rPr lang="cs-CZ" dirty="0" smtClean="0"/>
              <a:t>Rámcové </a:t>
            </a:r>
            <a:r>
              <a:rPr lang="cs-CZ" dirty="0"/>
              <a:t>povolení neumožňuje provedení </a:t>
            </a:r>
            <a:r>
              <a:rPr lang="cs-CZ" dirty="0" smtClean="0"/>
              <a:t>záměru =&gt; provedení </a:t>
            </a:r>
            <a:r>
              <a:rPr lang="cs-CZ" dirty="0"/>
              <a:t>záměru se povolí </a:t>
            </a:r>
            <a:r>
              <a:rPr lang="cs-CZ" b="1" dirty="0"/>
              <a:t>povolením záměru</a:t>
            </a:r>
            <a:r>
              <a:rPr lang="cs-CZ" dirty="0"/>
              <a:t>, které lze vydat jen za podmínek a v souladu s rámcovým povolením stavebního </a:t>
            </a:r>
            <a:r>
              <a:rPr lang="cs-CZ" dirty="0" smtClean="0"/>
              <a:t>úřadu. </a:t>
            </a:r>
          </a:p>
          <a:p>
            <a:r>
              <a:rPr lang="cs-CZ" b="1" dirty="0" smtClean="0"/>
              <a:t>Stavby </a:t>
            </a:r>
            <a:r>
              <a:rPr lang="cs-CZ" b="1" dirty="0"/>
              <a:t>podle </a:t>
            </a:r>
            <a:r>
              <a:rPr lang="cs-CZ" b="1" dirty="0" smtClean="0"/>
              <a:t>atomového zákona může DESU povolit </a:t>
            </a:r>
            <a:r>
              <a:rPr lang="cs-CZ" b="1" dirty="0"/>
              <a:t>i bez předchozího rámcového povolení</a:t>
            </a:r>
            <a:r>
              <a:rPr lang="cs-CZ" dirty="0"/>
              <a:t>. </a:t>
            </a:r>
          </a:p>
          <a:p>
            <a:r>
              <a:rPr lang="cs-CZ" dirty="0" smtClean="0"/>
              <a:t>Záměry</a:t>
            </a:r>
            <a:r>
              <a:rPr lang="cs-CZ" dirty="0"/>
              <a:t>, které se nacházejí v areálech dokončených staveb a nepřekračují stávající prostorové </a:t>
            </a:r>
            <a:r>
              <a:rPr lang="cs-CZ" dirty="0" smtClean="0"/>
              <a:t>parametry, zejména výškovou hladinu stávajících staveb nebo </a:t>
            </a:r>
            <a:r>
              <a:rPr lang="cs-CZ" dirty="0" err="1" smtClean="0"/>
              <a:t>odstupové</a:t>
            </a:r>
            <a:r>
              <a:rPr lang="cs-CZ" dirty="0" smtClean="0"/>
              <a:t> vzdálenosti od hranic pozemků a sousedních staveb, lze </a:t>
            </a:r>
            <a:r>
              <a:rPr lang="cs-CZ" dirty="0"/>
              <a:t>povolit i bez předchozího rámcového </a:t>
            </a:r>
            <a:r>
              <a:rPr lang="cs-CZ" dirty="0" smtClean="0"/>
              <a:t>povolení.</a:t>
            </a:r>
          </a:p>
          <a:p>
            <a:r>
              <a:rPr lang="cs-CZ" dirty="0" smtClean="0"/>
              <a:t>Rámcovým </a:t>
            </a:r>
            <a:r>
              <a:rPr lang="cs-CZ" dirty="0"/>
              <a:t>povolením stavební úřad pouze vymezí stavební pozemek a v jeho rámci stanoví skladbu, druh a účel staveb a rámcové podmínky pro jejich umístění v maximálních nebo minimálních prostorových parametrech, zejména vnější půdorysné a výškové ohraničení, </a:t>
            </a:r>
            <a:r>
              <a:rPr lang="cs-CZ" dirty="0" err="1"/>
              <a:t>odstupové</a:t>
            </a:r>
            <a:r>
              <a:rPr lang="cs-CZ" dirty="0"/>
              <a:t> vzdálenosti staveb od hranic pozemků a sousedních staveb a napojení na dopravní a technickou infrastrukturu a limitní hodnoty pro vstupy a </a:t>
            </a:r>
            <a:r>
              <a:rPr lang="cs-CZ" dirty="0" smtClean="0"/>
              <a:t>výstupy.</a:t>
            </a:r>
          </a:p>
          <a:p>
            <a:r>
              <a:rPr lang="cs-CZ" dirty="0" smtClean="0"/>
              <a:t> </a:t>
            </a:r>
            <a:r>
              <a:rPr lang="cs-CZ" dirty="0"/>
              <a:t>Rámcové povolení </a:t>
            </a:r>
            <a:r>
              <a:rPr lang="cs-CZ" dirty="0" smtClean="0"/>
              <a:t>ve </a:t>
            </a:r>
            <a:r>
              <a:rPr lang="cs-CZ" dirty="0"/>
              <a:t>výrokové části obsahuje kromě obecných náležitostí podle správního </a:t>
            </a:r>
            <a:r>
              <a:rPr lang="cs-CZ" dirty="0" smtClean="0"/>
              <a:t>řádu: </a:t>
            </a:r>
            <a:endParaRPr lang="cs-CZ" dirty="0"/>
          </a:p>
          <a:p>
            <a:pPr lvl="1"/>
            <a:r>
              <a:rPr lang="cs-CZ" dirty="0"/>
              <a:t>a) vymezení areálu jako stavebního pozemku</a:t>
            </a:r>
            <a:r>
              <a:rPr lang="cs-CZ" dirty="0" smtClean="0"/>
              <a:t>, </a:t>
            </a:r>
            <a:endParaRPr lang="cs-CZ" dirty="0"/>
          </a:p>
          <a:p>
            <a:pPr lvl="1"/>
            <a:r>
              <a:rPr lang="cs-CZ" dirty="0"/>
              <a:t>b) katastrální území, parcelní čísla a druh pozemků podle katastru nemovitostí, na nichž se soubor staveb umisťuje</a:t>
            </a:r>
            <a:r>
              <a:rPr lang="cs-CZ" dirty="0" smtClean="0"/>
              <a:t>, </a:t>
            </a:r>
            <a:endParaRPr lang="cs-CZ" dirty="0"/>
          </a:p>
          <a:p>
            <a:pPr lvl="1"/>
            <a:r>
              <a:rPr lang="cs-CZ" dirty="0"/>
              <a:t>c) stanovení skladby, druhu a účelu staveb</a:t>
            </a:r>
            <a:r>
              <a:rPr lang="cs-CZ" dirty="0" smtClean="0"/>
              <a:t>, </a:t>
            </a:r>
          </a:p>
          <a:p>
            <a:pPr lvl="1"/>
            <a:r>
              <a:rPr lang="cs-CZ" dirty="0" smtClean="0"/>
              <a:t>d) stanovení minimálních </a:t>
            </a:r>
            <a:r>
              <a:rPr lang="cs-CZ" dirty="0" err="1" smtClean="0"/>
              <a:t>odstupových</a:t>
            </a:r>
            <a:r>
              <a:rPr lang="cs-CZ" dirty="0" smtClean="0"/>
              <a:t> vzdáleností staveb umisťovaných od hranice areálu, popřípadě od sousedních staveb mimo areál, </a:t>
            </a:r>
            <a:endParaRPr lang="cs-CZ" dirty="0"/>
          </a:p>
          <a:p>
            <a:pPr lvl="1"/>
            <a:r>
              <a:rPr lang="cs-CZ" dirty="0"/>
              <a:t>e) vymezení maximální výměry zastavěných ploch pro umístění staveb v areálu jaderného zařízení a maximálního výškového omezení staveb uvnitř areálu jaderného zařízení</a:t>
            </a:r>
            <a:r>
              <a:rPr lang="cs-CZ" dirty="0" smtClean="0"/>
              <a:t>, </a:t>
            </a:r>
            <a:endParaRPr lang="cs-CZ" dirty="0"/>
          </a:p>
          <a:p>
            <a:pPr lvl="1"/>
            <a:r>
              <a:rPr lang="cs-CZ" dirty="0"/>
              <a:t>f) stanovení rámcových podmínek napojení stavby na dopravní a technickou infrastrukturu, zejména míst napojení a kapacit, limitních požadavků na vstupy a výstupy nezbytné pro realizaci a provoz areálu, a to kapacitních a časových maxim povolených vstupů, například vody, energie a skladovaného paliva, a kapacitních a časových maxim povolených výstupů, například odpadních vod, odpadů, emisí a imisí</a:t>
            </a:r>
            <a:r>
              <a:rPr lang="cs-CZ" dirty="0" smtClean="0"/>
              <a:t>, </a:t>
            </a:r>
            <a:endParaRPr lang="cs-CZ" dirty="0"/>
          </a:p>
          <a:p>
            <a:pPr lvl="1"/>
            <a:r>
              <a:rPr lang="cs-CZ" dirty="0"/>
              <a:t>g) vymezení území dotčeného vlivy stavby</a:t>
            </a:r>
            <a:r>
              <a:rPr lang="cs-CZ" dirty="0" smtClean="0"/>
              <a:t>, </a:t>
            </a:r>
            <a:endParaRPr lang="cs-CZ" dirty="0"/>
          </a:p>
          <a:p>
            <a:pPr lvl="1"/>
            <a:r>
              <a:rPr lang="cs-CZ" dirty="0"/>
              <a:t>h) podle potřeby stanovení dalších podmínek pro projektovou přípravu stavby</a:t>
            </a:r>
            <a:r>
              <a:rPr lang="cs-CZ" dirty="0" smtClean="0"/>
              <a:t>, </a:t>
            </a:r>
            <a:endParaRPr lang="cs-CZ" dirty="0"/>
          </a:p>
          <a:p>
            <a:pPr lvl="1"/>
            <a:r>
              <a:rPr lang="cs-CZ" dirty="0"/>
              <a:t>i) u dočasných staveb stanovení lhůty pro jejich odstranění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42472" y="449427"/>
            <a:ext cx="7068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Rámcové povolení podle § 221 až 223 stavebního zákona</a:t>
            </a:r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E34E68-B3A0-4661-A3F1-879B4031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107504" y="5819682"/>
            <a:ext cx="2613728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rámcové povolení</a:t>
            </a:r>
            <a:endParaRPr lang="cs-CZ" altLang="cs-CZ" sz="2000" b="1" dirty="0"/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3265136" y="5819682"/>
            <a:ext cx="2613728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povolení záměru</a:t>
            </a:r>
            <a:endParaRPr lang="cs-CZ" altLang="cs-CZ" sz="2000" b="1" dirty="0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313136" y="5819681"/>
            <a:ext cx="2613728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kolaudace</a:t>
            </a:r>
            <a:endParaRPr lang="cs-CZ" altLang="cs-CZ" sz="20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2818702" y="6026359"/>
            <a:ext cx="336802" cy="41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5938710" y="5992233"/>
            <a:ext cx="336802" cy="41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0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96164" cy="501033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§ 228 odst. </a:t>
            </a:r>
            <a:r>
              <a:rPr lang="cs-CZ" dirty="0" smtClean="0"/>
              <a:t>3AZ</a:t>
            </a:r>
            <a:endParaRPr lang="cs-CZ" dirty="0"/>
          </a:p>
          <a:p>
            <a:pPr lvl="1"/>
            <a:r>
              <a:rPr lang="cs-CZ" dirty="0"/>
              <a:t>stavby související s úložišti radioaktivních odpadů obsahujících výlučně přírodní radionuklidy, </a:t>
            </a:r>
          </a:p>
          <a:p>
            <a:pPr lvl="1"/>
            <a:r>
              <a:rPr lang="cs-CZ" dirty="0"/>
              <a:t>stavby, které jsou jaderným zařízením,</a:t>
            </a:r>
          </a:p>
          <a:p>
            <a:pPr lvl="1"/>
            <a:r>
              <a:rPr lang="cs-CZ" dirty="0"/>
              <a:t>stavby náležejí k provozním celkům, které jsou jaderným zařízením</a:t>
            </a:r>
          </a:p>
          <a:p>
            <a:pPr lvl="1"/>
            <a:r>
              <a:rPr lang="cs-CZ" dirty="0"/>
              <a:t>stavby, pro které je nutné obstarání </a:t>
            </a:r>
            <a:r>
              <a:rPr lang="cs-CZ" dirty="0" smtClean="0"/>
              <a:t>vyjádření Úřadu </a:t>
            </a:r>
            <a:r>
              <a:rPr lang="cs-CZ" dirty="0"/>
              <a:t>(viz výše)</a:t>
            </a:r>
          </a:p>
          <a:p>
            <a:pPr marL="0" indent="0">
              <a:buNone/>
            </a:pPr>
            <a:r>
              <a:rPr lang="cs-CZ" dirty="0"/>
              <a:t>jsou nezpůsobilé k posouzení autorizovaným inspektorem =&gt; </a:t>
            </a:r>
            <a:r>
              <a:rPr lang="cs-CZ" b="1" dirty="0"/>
              <a:t>vylučuje se </a:t>
            </a:r>
            <a:r>
              <a:rPr lang="cs-CZ" dirty="0"/>
              <a:t>působnost </a:t>
            </a:r>
            <a:r>
              <a:rPr lang="cs-CZ" b="1" dirty="0"/>
              <a:t>autorizovaných </a:t>
            </a:r>
            <a:r>
              <a:rPr lang="cs-CZ" b="1" dirty="0" smtClean="0"/>
              <a:t>inspektorů</a:t>
            </a:r>
            <a:r>
              <a:rPr lang="cs-CZ" b="1" i="1" dirty="0" smtClean="0"/>
              <a:t> </a:t>
            </a:r>
            <a:r>
              <a:rPr lang="cs-CZ" i="1" dirty="0" smtClean="0"/>
              <a:t>(ve smyslu       § 143 – 151 stavebního zákona 2006)</a:t>
            </a:r>
            <a:endParaRPr lang="cs-CZ" i="1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§ </a:t>
            </a:r>
            <a:r>
              <a:rPr lang="cs-CZ" dirty="0"/>
              <a:t>98 AZ – týkající se prevence </a:t>
            </a:r>
            <a:r>
              <a:rPr lang="cs-CZ" b="1" dirty="0"/>
              <a:t>pronikání radonu do pobytové stavby</a:t>
            </a:r>
            <a:r>
              <a:rPr lang="cs-CZ" dirty="0"/>
              <a:t>, s čímž souvisí zejména povinnost (typicky stavebníka) měření radonu na pozemku při </a:t>
            </a:r>
            <a:r>
              <a:rPr lang="cs-CZ" dirty="0" smtClean="0"/>
              <a:t>žádosti o povolení stavby (její změny) </a:t>
            </a:r>
            <a:r>
              <a:rPr lang="cs-CZ" dirty="0"/>
              <a:t>jako nutného podkladu pro povolení dle procesních postupů veřejného stavebního práva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42472" y="449427"/>
            <a:ext cx="70683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 smtClean="0"/>
              <a:t>Další souvislosti se stavebním zákonem</a:t>
            </a:r>
            <a:endParaRPr lang="cs-CZ" sz="25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E34E68-B3A0-4661-A3F1-879B4031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0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772" y="1302815"/>
            <a:ext cx="8507288" cy="127182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cs-CZ" dirty="0"/>
              <a:t>Postavení Úřadu při posuzování vlivů záměrů na životní prostředí (EIA)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56894"/>
            <a:ext cx="2488615" cy="248861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71448"/>
            <a:ext cx="4048608" cy="2259509"/>
          </a:xfrm>
          <a:prstGeom prst="rect">
            <a:avLst/>
          </a:prstGeom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223A05-911D-4D1F-93CD-C0691F3F9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2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79296" cy="501033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body 8 – 13 přílohy č. 1 k zákonu č. 100/2001 Sb., o posuzování vlivů na životní prostředí (zákona EIA):</a:t>
            </a:r>
          </a:p>
          <a:p>
            <a:pPr lvl="1"/>
            <a:r>
              <a:rPr lang="cs-CZ" dirty="0"/>
              <a:t>Jaderné elektrárny a jiné jaderné reaktory včetně demontáže nebo konečného uzavření těchto elektráren nebo reaktorů, s výjimkou výzkumných zařízení pro výrobu a přeměnu štěpných a množivých látek, jejichž maximální výkon nepřesahuje 1 kW nepřetržitého tepelného výkonu</a:t>
            </a:r>
            <a:r>
              <a:rPr lang="cs-CZ" dirty="0" smtClean="0"/>
              <a:t>.</a:t>
            </a:r>
            <a:endParaRPr lang="cs-CZ" dirty="0"/>
          </a:p>
          <a:p>
            <a:pPr lvl="1"/>
            <a:r>
              <a:rPr lang="cs-CZ" dirty="0" smtClean="0"/>
              <a:t>Zařízení </a:t>
            </a:r>
            <a:r>
              <a:rPr lang="cs-CZ" dirty="0"/>
              <a:t>na přepracování vyhořelého jaderného paliva.</a:t>
            </a:r>
          </a:p>
          <a:p>
            <a:pPr lvl="1"/>
            <a:r>
              <a:rPr lang="cs-CZ" dirty="0"/>
              <a:t>Zařízení na obohacování nebo výrobu jaderného paliva.</a:t>
            </a:r>
          </a:p>
          <a:p>
            <a:pPr lvl="1"/>
            <a:r>
              <a:rPr lang="cs-CZ" dirty="0"/>
              <a:t>Zařízení určená pro zpracování vyhořelého nebo ozářeného jaderného paliva nebo vysoce aktivních radioaktivních odpadů.</a:t>
            </a:r>
          </a:p>
          <a:p>
            <a:pPr lvl="1"/>
            <a:r>
              <a:rPr lang="cs-CZ" dirty="0"/>
              <a:t>Zařízení určená pro konečné uložení, konečné zneškodnění nebo dlouhodobé skladování plánované na více než 10 let vyhořelého nebo ozářeného jaderného paliva a radioaktivních odpadů na jiném místě, než na kterém jsou vyprodukovány.</a:t>
            </a:r>
          </a:p>
          <a:p>
            <a:pPr lvl="1"/>
            <a:r>
              <a:rPr lang="cs-CZ" dirty="0"/>
              <a:t>Zařízení ke zpracování </a:t>
            </a:r>
            <a:r>
              <a:rPr lang="cs-CZ" dirty="0" smtClean="0"/>
              <a:t>nebo </a:t>
            </a:r>
            <a:r>
              <a:rPr lang="cs-CZ" dirty="0"/>
              <a:t>skladování radioaktivního odpadu; vrty pro ukládání jaderného odpadu </a:t>
            </a:r>
            <a:r>
              <a:rPr lang="cs-CZ" i="1" dirty="0"/>
              <a:t>(zjišťovací řízení).</a:t>
            </a:r>
          </a:p>
          <a:p>
            <a:r>
              <a:rPr lang="cs-CZ" dirty="0"/>
              <a:t>Úřad hájí zájmy chráněné atomovým zákonem a může mj. podávat </a:t>
            </a:r>
            <a:r>
              <a:rPr lang="cs-CZ" b="1" dirty="0"/>
              <a:t>písemné vyjádření k oznámení </a:t>
            </a:r>
            <a:r>
              <a:rPr lang="cs-CZ" dirty="0"/>
              <a:t>(podle § 6 odst. </a:t>
            </a:r>
            <a:r>
              <a:rPr lang="cs-CZ" dirty="0" smtClean="0"/>
              <a:t>6 </a:t>
            </a:r>
            <a:r>
              <a:rPr lang="cs-CZ" dirty="0"/>
              <a:t>zákona EIA) či se může </a:t>
            </a:r>
            <a:r>
              <a:rPr lang="cs-CZ" b="1" dirty="0"/>
              <a:t>vyjádřit k dokumentaci</a:t>
            </a:r>
            <a:r>
              <a:rPr lang="cs-CZ" dirty="0"/>
              <a:t> (podle § 8 odst. 3 zákona EIA) a obecně bude mít veškeré oprávnění jako ostatní dotčené orgány.</a:t>
            </a:r>
          </a:p>
          <a:p>
            <a:endParaRPr lang="cs-CZ" i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25670" y="508150"/>
            <a:ext cx="70683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/>
              <a:t>Postavení Úřadu při posuzování vlivů záměrů na životní prostředí (EIA)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E50FF5-EFD3-456D-93E8-3CE74134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0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79296" cy="501033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Příslušným úřadem k samotnému posouzení vlivů záměru na životní prostředí pak bude v těchto případech Ministerstvo životního prostředí.</a:t>
            </a:r>
          </a:p>
          <a:p>
            <a:endParaRPr lang="cs-CZ" dirty="0"/>
          </a:p>
          <a:p>
            <a:r>
              <a:rPr lang="cs-CZ" dirty="0"/>
              <a:t>Jsou povolovací řízení podle § 9 AZ tzv. navazujícími řízení na proces EIA ve smyslu § 9b – 9d zákona EIA?</a:t>
            </a:r>
          </a:p>
          <a:p>
            <a:pPr lvl="1"/>
            <a:r>
              <a:rPr lang="cs-CZ" dirty="0"/>
              <a:t>Pro některá řízení [typicky povolení k výstavbě jaderného zařízení – podle § 9 odst. 1 písm. b) atomového zákona] se </a:t>
            </a:r>
            <a:r>
              <a:rPr lang="cs-CZ" b="1" dirty="0"/>
              <a:t>bude jednat o navazující řízení</a:t>
            </a:r>
            <a:r>
              <a:rPr lang="cs-CZ" dirty="0"/>
              <a:t> na proces EIA, jelikož se tímto povolením, byť ne „finálně“, ale přesto, povoluje provedení záměru.</a:t>
            </a:r>
          </a:p>
          <a:p>
            <a:pPr lvl="2"/>
            <a:r>
              <a:rPr lang="cs-CZ" dirty="0"/>
              <a:t>Argumentačně lze tento závěr podpořit (ale s opatrností, jelikož se týkal posouzení vlivů na životní prostředí ještě před novelou zákona EIA č. 39/2015 Sb. účinnou od 1. 4. 2015) rozsudkem Nejvyššího správního soudu ze dne 15. 10. 2015, č. j. 10 As 59/2015-42.</a:t>
            </a:r>
          </a:p>
          <a:p>
            <a:pPr marL="914400" lvl="2" indent="0">
              <a:buNone/>
            </a:pPr>
            <a:endParaRPr lang="cs-CZ" dirty="0"/>
          </a:p>
          <a:p>
            <a:r>
              <a:rPr lang="cs-CZ" dirty="0"/>
              <a:t>Praktický případ „Sklad vyhořelého jaderného paliva v lokalitě elektrárny Temelín“</a:t>
            </a:r>
            <a:r>
              <a:rPr lang="cs-CZ" i="1" dirty="0"/>
              <a:t> </a:t>
            </a:r>
            <a:r>
              <a:rPr lang="cs-CZ" sz="2700" i="1" dirty="0"/>
              <a:t>(</a:t>
            </a:r>
            <a:r>
              <a:rPr lang="cs-CZ" sz="2700" i="1" dirty="0">
                <a:hlinkClick r:id="rId4"/>
              </a:rPr>
              <a:t>https://portal.cenia.cz/</a:t>
            </a:r>
            <a:r>
              <a:rPr lang="cs-CZ" sz="2700" i="1" dirty="0" err="1">
                <a:hlinkClick r:id="rId4"/>
              </a:rPr>
              <a:t>eiasea</a:t>
            </a:r>
            <a:r>
              <a:rPr lang="cs-CZ" sz="2700" i="1" dirty="0">
                <a:hlinkClick r:id="rId4"/>
              </a:rPr>
              <a:t>/detail/EIA_MZP041</a:t>
            </a:r>
            <a:r>
              <a:rPr lang="cs-CZ" sz="2700" i="1" dirty="0"/>
              <a:t>) </a:t>
            </a:r>
            <a:r>
              <a:rPr lang="cs-CZ" sz="2700" dirty="0"/>
              <a:t>  </a:t>
            </a:r>
          </a:p>
          <a:p>
            <a:pPr lvl="2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25670" y="508150"/>
            <a:ext cx="70683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/>
              <a:t>Postavení Úřadu při posuzování vlivů záměrů na životní prostředí (EIA)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78EE33-AB57-4C23-B061-D8FCB53E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7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79296" cy="501033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38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4781341" cy="68580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712844" y="258167"/>
            <a:ext cx="4211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ZÁPIS z mezistátního veřejného projednání posudku a současně dokumentace: </a:t>
            </a:r>
          </a:p>
          <a:p>
            <a:pPr algn="just">
              <a:spcAft>
                <a:spcPts val="0"/>
              </a:spcAft>
            </a:pPr>
            <a:r>
              <a:rPr lang="cs-C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„Státní úřad pro jadernou bezpečnost zkoumal, zda dokumentace a posudek obsahují pro tuto fázi hodnocení záměru správné a dostatečné informace popisující možné vlivy ionizujícího záření na pracovníky, obyvatelstvo a životní prostředí za normálního provozu i při všech myslitelných mimořádných událostech. Dále zkoumal, zda  dokumentace a posudek obsahují pro tuto fázi hodnocení správné a dostatečné informace o technických řešeních, která zajistí, aby tyto vlivy byly akceptovatelné ve vztahu k jaderné bezpečnosti a radiační ochraně.</a:t>
            </a:r>
          </a:p>
          <a:p>
            <a:pPr algn="just">
              <a:spcAft>
                <a:spcPts val="0"/>
              </a:spcAft>
            </a:pPr>
            <a:r>
              <a:rPr lang="cs-C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Státní úřad pro jadernou bezpečnost neměl zásadních připomínek k dokumentaci, proto na vyjádření k dokumentaci nebylo třeba v posudku reagovat. K posudku, závěrům posudku ani návrhu stanoviska nejsou zásadní výhrady.“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95419F-3712-4A44-1375-9A796AFB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33792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375" y="1417638"/>
            <a:ext cx="8507288" cy="127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Radioaktivní odpady a úložiště radioaktivního odpadu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09" y="2834885"/>
            <a:ext cx="3647926" cy="3367316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23ABB1-8991-46F3-9FB2-CD340670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375" y="1417638"/>
            <a:ext cx="8507288" cy="127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Mezinárodní a evropské prameny právní úpravy a organizace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64" y="2698181"/>
            <a:ext cx="3647016" cy="314955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C5D318-56F4-4F97-9565-05416543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1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499" y="193383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328" y="1149067"/>
            <a:ext cx="8507288" cy="5394597"/>
          </a:xfrm>
        </p:spPr>
        <p:txBody>
          <a:bodyPr>
            <a:normAutofit lnSpcReduction="10000"/>
          </a:bodyPr>
          <a:lstStyle/>
          <a:p>
            <a:r>
              <a:rPr lang="cs-CZ" altLang="cs-CZ" sz="2500" dirty="0"/>
              <a:t>Na nakládání s radioaktivními odpady se nevztahuje zákon o odpadech, ale je upraveno přímo v § 106 - § 117 AZ </a:t>
            </a:r>
            <a:r>
              <a:rPr lang="en-US" altLang="cs-CZ" sz="2500" dirty="0"/>
              <a:t>+</a:t>
            </a:r>
            <a:r>
              <a:rPr lang="cs-CZ" altLang="cs-CZ" sz="2500" dirty="0"/>
              <a:t> ekonomický nástroj (§ 118 - § 135 AZ: poplatky za ukládání radioaktivních odpadů)</a:t>
            </a:r>
          </a:p>
          <a:p>
            <a:r>
              <a:rPr lang="cs-CZ" altLang="cs-CZ" sz="2500" dirty="0"/>
              <a:t>Základní povinnosti:</a:t>
            </a:r>
          </a:p>
          <a:p>
            <a:pPr lvl="1"/>
            <a:r>
              <a:rPr lang="cs-CZ" altLang="cs-CZ" sz="2100" dirty="0"/>
              <a:t>každý, kdo nakládá s radioaktivním odpadem má povinnost preventivního chování</a:t>
            </a:r>
          </a:p>
          <a:p>
            <a:pPr lvl="1"/>
            <a:r>
              <a:rPr lang="cs-CZ" altLang="cs-CZ" sz="2100" dirty="0"/>
              <a:t>stát ručí za bezpečné uložení jaderného odpadu, včetně monitorování úložišť a jejich uzavření </a:t>
            </a:r>
          </a:p>
          <a:p>
            <a:r>
              <a:rPr lang="cs-CZ" altLang="cs-CZ" sz="2500" dirty="0"/>
              <a:t>Pro zajišťování činností spojených s ukládáním radioaktivních odpadů, ministerstvo průmyslu a obchodu zřizuje </a:t>
            </a:r>
            <a:r>
              <a:rPr lang="cs-CZ" altLang="cs-CZ" sz="2500" b="1" dirty="0"/>
              <a:t>Správu úložišť radioaktivních odpadů </a:t>
            </a:r>
            <a:r>
              <a:rPr lang="cs-CZ" altLang="cs-CZ" sz="2500" dirty="0"/>
              <a:t>(</a:t>
            </a:r>
            <a:r>
              <a:rPr lang="cs-CZ" altLang="cs-CZ" sz="2500" dirty="0">
                <a:hlinkClick r:id="rId3"/>
              </a:rPr>
              <a:t>https://www.surao.cz/</a:t>
            </a:r>
            <a:r>
              <a:rPr lang="cs-CZ" altLang="cs-CZ" sz="2500" dirty="0"/>
              <a:t>)</a:t>
            </a:r>
            <a:r>
              <a:rPr lang="cs-CZ" altLang="cs-CZ" sz="2500" b="1" dirty="0"/>
              <a:t> </a:t>
            </a:r>
          </a:p>
          <a:p>
            <a:r>
              <a:rPr lang="cs-CZ" altLang="cs-CZ" sz="2500" dirty="0">
                <a:hlinkClick r:id="rId4"/>
              </a:rPr>
              <a:t>https://www.sujb.cz/jaderna-bezpecnost/nakladani-s-radioaktivnim-odpadem</a:t>
            </a:r>
            <a:r>
              <a:rPr lang="cs-CZ" altLang="cs-CZ" sz="2500" dirty="0"/>
              <a:t>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Radioaktivní odpady a úložiště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FC00DE-F64E-4881-BCC4-E8FB0823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14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499" y="193383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328" y="1149067"/>
            <a:ext cx="8507288" cy="5394597"/>
          </a:xfrm>
        </p:spPr>
        <p:txBody>
          <a:bodyPr>
            <a:normAutofit/>
          </a:bodyPr>
          <a:lstStyle/>
          <a:p>
            <a:r>
              <a:rPr lang="cs-CZ" sz="2800" b="1" dirty="0"/>
              <a:t>Úložiště radioaktivního odpadu</a:t>
            </a:r>
          </a:p>
          <a:p>
            <a:pPr lvl="1"/>
            <a:r>
              <a:rPr lang="cs-CZ" altLang="cs-CZ" dirty="0"/>
              <a:t>prostor, objekt nebo zařízení na povrchu nebo v podzemí sloužící k ukládání radioaktivních odpadů</a:t>
            </a:r>
          </a:p>
          <a:p>
            <a:pPr lvl="1"/>
            <a:r>
              <a:rPr lang="cs-CZ" altLang="cs-CZ" dirty="0"/>
              <a:t>na území ČR povrchové úložiště:</a:t>
            </a:r>
          </a:p>
          <a:p>
            <a:pPr lvl="2"/>
            <a:r>
              <a:rPr lang="cs-CZ" altLang="cs-CZ" dirty="0"/>
              <a:t>ÚRAO Dukovany</a:t>
            </a:r>
          </a:p>
          <a:p>
            <a:pPr lvl="2"/>
            <a:r>
              <a:rPr lang="cs-CZ" altLang="cs-CZ" dirty="0"/>
              <a:t>ÚRAO Richard (v prostoru bývalého dolu Richard)</a:t>
            </a:r>
          </a:p>
          <a:p>
            <a:pPr lvl="2"/>
            <a:r>
              <a:rPr lang="cs-CZ" altLang="cs-CZ" dirty="0"/>
              <a:t>ÚRAO Bratrství (těžební štola bývalého uranového dolu – výhradně přírodní radionuklidy)</a:t>
            </a:r>
          </a:p>
          <a:p>
            <a:pPr lvl="2"/>
            <a:r>
              <a:rPr lang="cs-CZ" altLang="cs-CZ" dirty="0"/>
              <a:t>ÚRAO Hostim (vápencový lom </a:t>
            </a:r>
            <a:r>
              <a:rPr lang="cs-CZ" altLang="cs-CZ" dirty="0" err="1"/>
              <a:t>Alkazar</a:t>
            </a:r>
            <a:r>
              <a:rPr lang="cs-CZ" altLang="cs-CZ" dirty="0"/>
              <a:t> u obce Hostím, provoz ukončen 1965, 1997 uzavřeno, dnes již pouze monitoring)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Radioaktivní odpady a úložiště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FDE164-04F1-41E5-9E54-E5E86247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499" y="193383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328" y="1149067"/>
            <a:ext cx="8507288" cy="5394597"/>
          </a:xfrm>
        </p:spPr>
        <p:txBody>
          <a:bodyPr>
            <a:normAutofit fontScale="92500" lnSpcReduction="20000"/>
          </a:bodyPr>
          <a:lstStyle/>
          <a:p>
            <a:r>
              <a:rPr lang="cs-CZ" sz="2800" b="1" dirty="0"/>
              <a:t>Hlubinné úložiště radioaktivního odpadu</a:t>
            </a:r>
          </a:p>
          <a:p>
            <a:pPr lvl="1"/>
            <a:r>
              <a:rPr lang="cs-CZ" dirty="0"/>
              <a:t>Bude sloužit k bezpečnému uložení všech radioaktivních odpadů, které není možné uložit do povrchových a přípovrchových úložišť. Funguje na základě systému geologických a inženýrských bariér, které se navzájem doplňují. Nejvýznamnější bariéru představuje 500 metrů stabilní horniny. Inženýrské bariéry tvoří ukládací kontejnery a výplně ze speciální jílové směsi (bentonitu).</a:t>
            </a:r>
          </a:p>
          <a:p>
            <a:pPr lvl="1"/>
            <a:r>
              <a:rPr lang="cs-CZ" altLang="cs-CZ" dirty="0"/>
              <a:t>Časový výhled: realizace cca v letech 2055-2060</a:t>
            </a:r>
          </a:p>
          <a:p>
            <a:pPr lvl="1"/>
            <a:r>
              <a:rPr lang="cs-CZ" altLang="cs-CZ" dirty="0"/>
              <a:t>Hlubinné úložiště radioaktivního odpadu (4 doporučené lokality):</a:t>
            </a:r>
          </a:p>
          <a:p>
            <a:pPr lvl="2"/>
            <a:r>
              <a:rPr lang="cs-CZ" altLang="cs-CZ" dirty="0"/>
              <a:t>lokalita Březový potok</a:t>
            </a:r>
          </a:p>
          <a:p>
            <a:pPr lvl="2"/>
            <a:r>
              <a:rPr lang="cs-CZ" altLang="cs-CZ" dirty="0"/>
              <a:t>lokalita Hrádek</a:t>
            </a:r>
          </a:p>
          <a:p>
            <a:pPr lvl="2"/>
            <a:r>
              <a:rPr lang="cs-CZ" altLang="cs-CZ" dirty="0"/>
              <a:t>lokalita Horka</a:t>
            </a:r>
          </a:p>
          <a:p>
            <a:pPr lvl="2"/>
            <a:r>
              <a:rPr lang="cs-CZ" altLang="cs-CZ" dirty="0"/>
              <a:t>lokalita </a:t>
            </a:r>
            <a:r>
              <a:rPr lang="cs-CZ" altLang="cs-CZ" dirty="0" err="1"/>
              <a:t>Janoch</a:t>
            </a:r>
            <a:endParaRPr lang="cs-CZ" altLang="cs-CZ" dirty="0"/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  <a:p>
            <a:pPr lvl="1"/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Radioaktivní odpady a úložiště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CEA793-7C84-4B1B-BA00-ADEAA06E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36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499" y="193383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Radioaktivní odpady a úložiště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43</a:t>
            </a:fld>
            <a:endParaRPr lang="cs-CZ"/>
          </a:p>
        </p:txBody>
      </p:sp>
      <p:pic>
        <p:nvPicPr>
          <p:cNvPr id="8" name="Obrázek 7" descr="Obsah obrázku mapa&#10;&#10;Popis byl vytvořen automaticky">
            <a:extLst>
              <a:ext uri="{FF2B5EF4-FFF2-40B4-BE49-F238E27FC236}">
                <a16:creationId xmlns:a16="http://schemas.microsoft.com/office/drawing/2014/main" id="{B96F22D9-E296-458B-BB43-C6B5776EE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9" y="992706"/>
            <a:ext cx="8218602" cy="581329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BD7367E-865D-4CA9-92AB-341668B64CEC}"/>
              </a:ext>
            </a:extLst>
          </p:cNvPr>
          <p:cNvSpPr txBox="1"/>
          <p:nvPr/>
        </p:nvSpPr>
        <p:spPr>
          <a:xfrm>
            <a:off x="6359088" y="1206972"/>
            <a:ext cx="2784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altLang="cs-CZ" dirty="0">
                <a:hlinkClick r:id="rId6"/>
              </a:rPr>
              <a:t>https://www.surao.cz/</a:t>
            </a:r>
            <a:r>
              <a:rPr lang="cs-CZ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02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375" y="1417638"/>
            <a:ext cx="8507288" cy="127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Odpovědnostní vztahy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20888"/>
            <a:ext cx="5289376" cy="3305860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A8EB72-A8CD-4019-98F7-2B90E18C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328" y="1149068"/>
            <a:ext cx="8507288" cy="19808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13710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Odpovědnostní vztahy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33621" y="1098153"/>
            <a:ext cx="8848699" cy="24031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Občanskoprávní odpovědnost za jaderné škody</a:t>
            </a:r>
          </a:p>
          <a:p>
            <a:r>
              <a:rPr lang="cs-CZ" dirty="0"/>
              <a:t>Správněprávní odpovědnost</a:t>
            </a:r>
          </a:p>
          <a:p>
            <a:r>
              <a:rPr lang="cs-CZ" dirty="0"/>
              <a:t>Trestní odpovědnost</a:t>
            </a:r>
          </a:p>
          <a:p>
            <a:r>
              <a:rPr lang="cs-CZ" strike="sngStrike" dirty="0"/>
              <a:t>Ekologická újma </a:t>
            </a:r>
            <a:r>
              <a:rPr lang="cs-CZ" dirty="0"/>
              <a:t>– nevztahuje se na činnosti dle atomového zákona [§ 1 odst. 3 písm. d) zákona č. 167/2008 Sb.]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01399"/>
            <a:ext cx="4725395" cy="2714438"/>
          </a:xfrm>
          <a:prstGeom prst="rect">
            <a:avLst/>
          </a:prstGeom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2207D8-DDBD-4605-8EFC-EF6C2C08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84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129" y="1148193"/>
            <a:ext cx="8507288" cy="510214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Vídeňská Úmluva o občanskoprávní odpovědnosti za jaderné škody a protokol o doplnění</a:t>
            </a:r>
          </a:p>
          <a:p>
            <a:r>
              <a:rPr lang="cs-CZ" dirty="0"/>
              <a:t>Úmluva o dodatkovém odškodnění jaderných škod</a:t>
            </a:r>
          </a:p>
          <a:p>
            <a:r>
              <a:rPr lang="cs-CZ" dirty="0"/>
              <a:t>zákon č. 18/1997 Sb., o mírovém využívání jaderné energie a ionizujícího záření (atomový zákon): § 32 - § 38</a:t>
            </a:r>
          </a:p>
          <a:p>
            <a:pPr lvl="1"/>
            <a:r>
              <a:rPr lang="cs-CZ" dirty="0"/>
              <a:t>Odpovědnost držitele povolení za jadernou škodu způsobenou každou jednotlivou jadernou událostí je omezena v případě</a:t>
            </a:r>
          </a:p>
          <a:p>
            <a:pPr lvl="2"/>
            <a:r>
              <a:rPr lang="cs-CZ" dirty="0"/>
              <a:t>jaderných zařízení pro energetické účely, skladů a úložišť vyhořelého jaderného paliva, určeného pro tato zařízení, nebo jaderných materiálů, vzniklých zpracováním tohoto paliva, </a:t>
            </a:r>
            <a:r>
              <a:rPr lang="cs-CZ" u="sng" dirty="0"/>
              <a:t>na částku 8 mld. Kč</a:t>
            </a:r>
            <a:r>
              <a:rPr lang="cs-CZ" dirty="0"/>
              <a:t>,</a:t>
            </a:r>
          </a:p>
          <a:p>
            <a:pPr lvl="2"/>
            <a:r>
              <a:rPr lang="cs-CZ" dirty="0"/>
              <a:t>ostatních jaderných zařízení a přeprav </a:t>
            </a:r>
            <a:r>
              <a:rPr lang="cs-CZ" u="sng" dirty="0"/>
              <a:t>na částku 2 mld. Kč</a:t>
            </a:r>
            <a:endParaRPr lang="cs-CZ" dirty="0"/>
          </a:p>
          <a:p>
            <a:pPr lvl="1"/>
            <a:r>
              <a:rPr lang="cs-CZ" dirty="0"/>
              <a:t>Stát poskytuje záruku za uspokojení přiznaných nároků na náhradu jaderné škody, pokud nejsou uhrazeny z povinného pojištění nebo jiného stanoveného finančního zajištění.</a:t>
            </a:r>
          </a:p>
          <a:p>
            <a:pPr lvl="1"/>
            <a:r>
              <a:rPr lang="cs-CZ" dirty="0"/>
              <a:t>promlčení (§ 38)</a:t>
            </a:r>
          </a:p>
          <a:p>
            <a:r>
              <a:rPr lang="cs-CZ" dirty="0"/>
              <a:t>zákon č. 89/2012 Sb., občanský zákoník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13710"/>
            <a:ext cx="6624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Občanskoprávní odpovědnost za jaderné škody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4952D5-292E-4201-8F09-116BFBF9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3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129" y="1148193"/>
            <a:ext cx="8507288" cy="510214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Úřad vykonává kontrolu dodržování atomového zákona, právních předpisů vydaných k jeho provedení a závazků plynoucích z mezinárodních smluv, kterými je Česká republika vázána, pokud se vztahují k mírovému využívání jaderné energie a ionizujícího záření, naplňování rozhodnutí vydaných na základě tohoto zákona a plnění povinností stanovených zákonem o metrologii v případě měřidel určených nebo používaných pro měření ionizujícího záření a radioaktivních látek. (§ 200 AZ)</a:t>
            </a:r>
          </a:p>
          <a:p>
            <a:r>
              <a:rPr lang="cs-CZ" dirty="0"/>
              <a:t>Kontrolujícími Úřadu jsou </a:t>
            </a:r>
            <a:r>
              <a:rPr lang="cs-CZ" b="1" dirty="0"/>
              <a:t>inspektoři </a:t>
            </a:r>
            <a:r>
              <a:rPr lang="cs-CZ" dirty="0"/>
              <a:t>=&gt; závazné pokyny inspektorů (§ 203 AZ)</a:t>
            </a:r>
          </a:p>
          <a:p>
            <a:r>
              <a:rPr lang="cs-CZ" dirty="0"/>
              <a:t>§ 204 AZ: Úřad rozhodnutím může uložit osobě </a:t>
            </a:r>
            <a:r>
              <a:rPr lang="cs-CZ" b="1" dirty="0"/>
              <a:t>opatření k nápravě </a:t>
            </a:r>
            <a:r>
              <a:rPr lang="cs-CZ" dirty="0"/>
              <a:t>zjištěného nedostatku a stanovit lhůtu k uskutečnění opatření k nápravě.</a:t>
            </a:r>
          </a:p>
          <a:p>
            <a:r>
              <a:rPr lang="cs-CZ" dirty="0"/>
              <a:t>§ 205 AZ: Mezinárodní kontrola </a:t>
            </a:r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13710"/>
            <a:ext cx="6624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Správněprávní odpovědnost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8D4DFB-FB42-490C-B4F7-D67E0AB2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27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129" y="1148193"/>
            <a:ext cx="8507288" cy="51021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Přestupky</a:t>
            </a:r>
          </a:p>
          <a:p>
            <a:r>
              <a:rPr lang="cs-CZ" dirty="0"/>
              <a:t>§ 175 - § 185 AZ: Přestupky držitele některého z povolení</a:t>
            </a:r>
          </a:p>
          <a:p>
            <a:r>
              <a:rPr lang="cs-CZ" dirty="0"/>
              <a:t>§ 186 AZ: Přestupky </a:t>
            </a:r>
            <a:r>
              <a:rPr lang="cs-CZ" dirty="0" err="1"/>
              <a:t>registranta</a:t>
            </a:r>
            <a:endParaRPr lang="cs-CZ" dirty="0"/>
          </a:p>
          <a:p>
            <a:r>
              <a:rPr lang="cs-CZ" dirty="0"/>
              <a:t>§ 187 AZ: Přestupky ohlašovatele</a:t>
            </a:r>
          </a:p>
          <a:p>
            <a:r>
              <a:rPr lang="cs-CZ" dirty="0"/>
              <a:t>§ 188 - § 197 AZ: Další a ostatní přestupky fyzických, právnických a podnikajících fyzických osob</a:t>
            </a:r>
          </a:p>
          <a:p>
            <a:r>
              <a:rPr lang="cs-CZ" dirty="0"/>
              <a:t>§ 198 - § 199 AZ: Společná ustanovení k přestupkům</a:t>
            </a:r>
          </a:p>
          <a:p>
            <a:pPr lvl="1"/>
            <a:r>
              <a:rPr lang="cs-CZ" i="1" dirty="0"/>
              <a:t>Promlčecí doba činí 5 let. Byla-li promlčecí doba přerušena, odpovědnost za přestupek zaniká nejpozději 8 let od jeho spáchání.</a:t>
            </a:r>
          </a:p>
          <a:p>
            <a:pPr lvl="1"/>
            <a:r>
              <a:rPr lang="cs-CZ" dirty="0"/>
              <a:t>značné sankce: nejvýše však částka 100 000 000 Kč</a:t>
            </a:r>
          </a:p>
          <a:p>
            <a:pPr marL="457200" lvl="1" indent="0">
              <a:buNone/>
            </a:pPr>
            <a:endParaRPr lang="cs-CZ" sz="600" dirty="0"/>
          </a:p>
          <a:p>
            <a:r>
              <a:rPr lang="cs-CZ" dirty="0"/>
              <a:t>Zákon č. 250/2016 Sb., </a:t>
            </a:r>
            <a:r>
              <a:rPr lang="pl-PL" dirty="0"/>
              <a:t>o odpovědnosti za přestupky a řízení o nich, ve znění pozdějších předpisů</a:t>
            </a:r>
            <a:endParaRPr lang="cs-CZ" dirty="0"/>
          </a:p>
          <a:p>
            <a:endParaRPr lang="cs-CZ" b="1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13710"/>
            <a:ext cx="6624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Správněprávní odpovědnost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BE66C0-903A-40A4-AE1A-5BA218EB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5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286"/>
            <a:ext cx="8507288" cy="5102140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600" dirty="0"/>
              <a:t>Trestní zákoník</a:t>
            </a:r>
          </a:p>
          <a:p>
            <a:pPr lvl="1"/>
            <a:r>
              <a:rPr lang="cs-CZ" altLang="cs-CZ" sz="2200" dirty="0"/>
              <a:t>§ 281: </a:t>
            </a:r>
            <a:r>
              <a:rPr lang="cs-CZ" altLang="cs-CZ" sz="2200" b="1" dirty="0"/>
              <a:t>Nedovolená výroba a držení radioaktivní látky a vysoce nebezpečné látky</a:t>
            </a:r>
          </a:p>
          <a:p>
            <a:pPr lvl="2"/>
            <a:r>
              <a:rPr lang="cs-CZ" altLang="cs-CZ" sz="1900" i="1" dirty="0"/>
              <a:t>Kdo bez povolení, byť i z hrubé nedbalosti, vyrobí, doveze, vyveze, proveze, přechovává anebo jinému obstará radioaktivní látku nebo vysoce nebezpečnou látku nebo předměty určené k její výrobě, bude potrestán odnětím svobody na...</a:t>
            </a:r>
            <a:r>
              <a:rPr lang="cs-CZ" altLang="cs-CZ" sz="1900" dirty="0"/>
              <a:t>  </a:t>
            </a:r>
          </a:p>
          <a:p>
            <a:pPr lvl="2"/>
            <a:r>
              <a:rPr lang="cs-CZ" altLang="cs-CZ" sz="1900" dirty="0"/>
              <a:t>§ 281a: vysoce nebezpečná látka – </a:t>
            </a:r>
            <a:r>
              <a:rPr lang="cs-CZ" altLang="cs-CZ" sz="1900" i="1" dirty="0"/>
              <a:t>„Vysoce nebezpečnou látkou se pro účely tohoto zákona rozumí látka zařazená do seznamu 1 v příloze Úmluvy o zákazu vývoje, výroby, hromadění zásob a použití chemických zbraní a o jejich zničení.“</a:t>
            </a:r>
          </a:p>
          <a:p>
            <a:pPr lvl="1"/>
            <a:r>
              <a:rPr lang="cs-CZ" altLang="cs-CZ" sz="2200" dirty="0"/>
              <a:t>§ 282 TZ: </a:t>
            </a:r>
            <a:r>
              <a:rPr lang="cs-CZ" altLang="cs-CZ" sz="2200" b="1" dirty="0"/>
              <a:t>Nedovolená výroba a držení jaderného materiálu a zvláštního štěpného materiálu</a:t>
            </a:r>
          </a:p>
          <a:p>
            <a:pPr lvl="2"/>
            <a:r>
              <a:rPr lang="cs-CZ" altLang="cs-CZ" sz="1900" i="1" dirty="0"/>
              <a:t>Kdo bez povolení, byť i z hrubé nedbalosti, vyrobí, doveze, vyveze, proveze, přechovává anebo jinému obstará výchozí jaderný (zvláštní štěpný) materiál nebo předměty určené k jeho výrobě, bude potrestán odnětím svobody na...</a:t>
            </a:r>
          </a:p>
          <a:p>
            <a:r>
              <a:rPr lang="cs-CZ" altLang="cs-CZ" sz="2600" dirty="0"/>
              <a:t>Zákon o trestní odpovědnosti právnických osob</a:t>
            </a:r>
          </a:p>
          <a:p>
            <a:pPr lvl="1"/>
            <a:r>
              <a:rPr lang="cs-CZ" altLang="cs-CZ" sz="2000" dirty="0"/>
              <a:t>§ 7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13710"/>
            <a:ext cx="6624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Trestní odpovědnost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0D067D-07D1-45E3-A3CB-4DB172AB0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Mezinárodní smlouvy se týkají:</a:t>
            </a:r>
          </a:p>
          <a:p>
            <a:pPr lvl="1"/>
            <a:r>
              <a:rPr lang="cs-CZ" dirty="0"/>
              <a:t>a) mírového využívání ionizujícího záření a jaderné energie vč. ochrany lidského zdraví a životního prostředí před jejich možnými negativními vlivy</a:t>
            </a:r>
          </a:p>
          <a:p>
            <a:pPr lvl="1"/>
            <a:r>
              <a:rPr lang="cs-CZ" dirty="0"/>
              <a:t>b) nakládání s radioaktivními odpady a </a:t>
            </a:r>
          </a:p>
          <a:p>
            <a:pPr lvl="1"/>
            <a:r>
              <a:rPr lang="cs-CZ" dirty="0"/>
              <a:t>c) vojenské oblasti.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800" dirty="0"/>
              <a:t>Úmluva o </a:t>
            </a:r>
            <a:r>
              <a:rPr lang="cs-CZ" sz="2800" b="1" dirty="0"/>
              <a:t>fyzické ochraně jaderných materiálů, </a:t>
            </a:r>
            <a:r>
              <a:rPr lang="cs-CZ" sz="2800" dirty="0"/>
              <a:t>Vídeň, 1979, účinnost 1. 1. 1993, Sdělení MZV č. 114/1996 Sb.</a:t>
            </a:r>
          </a:p>
          <a:p>
            <a:r>
              <a:rPr lang="cs-CZ" sz="2800" dirty="0"/>
              <a:t>Úmluva o </a:t>
            </a:r>
            <a:r>
              <a:rPr lang="cs-CZ" sz="2800" b="1" dirty="0"/>
              <a:t>včasném oznamování jaderné nehody, </a:t>
            </a:r>
            <a:r>
              <a:rPr lang="cs-CZ" sz="2800" dirty="0"/>
              <a:t>Vídeň, 1986, účinnost 1. 1. 1993, Sdělení MZV č. 116/1996 Sb.</a:t>
            </a:r>
          </a:p>
          <a:p>
            <a:r>
              <a:rPr lang="cs-CZ" sz="2800" dirty="0"/>
              <a:t>Ú</a:t>
            </a:r>
            <a:r>
              <a:rPr lang="pt-BR" sz="2800" dirty="0"/>
              <a:t>mluva o </a:t>
            </a:r>
            <a:r>
              <a:rPr lang="pt-BR" sz="2800" b="1" dirty="0"/>
              <a:t>pomoci v případě jaderné nebo radiační nehody</a:t>
            </a:r>
            <a:r>
              <a:rPr lang="pt-BR" sz="2800" dirty="0"/>
              <a:t>,</a:t>
            </a:r>
            <a:r>
              <a:rPr lang="cs-CZ" sz="2800" dirty="0"/>
              <a:t> Vídeň, 1986, účinnost 1. 1. 1993, Sdělení MZV č. 115/1996 Sb.</a:t>
            </a:r>
          </a:p>
          <a:p>
            <a:r>
              <a:rPr lang="cs-CZ" sz="2800" dirty="0"/>
              <a:t>Úmluva o </a:t>
            </a:r>
            <a:r>
              <a:rPr lang="cs-CZ" sz="2800" b="1" dirty="0"/>
              <a:t>jaderné bezpečnosti</a:t>
            </a:r>
            <a:r>
              <a:rPr lang="cs-CZ" sz="2800" dirty="0"/>
              <a:t>, Vídeň, 1994, účinnost 24. 10. 1996, Sdělení MZV č. 67/1998 Sb.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Mezinárodní prameny právní úpravy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407600-35FA-42F5-9B06-AC7DFD43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9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328" y="1149068"/>
            <a:ext cx="8507288" cy="19808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Závěr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842247" y="5607168"/>
            <a:ext cx="76314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dominik.zidek@law.muni.cz</a:t>
            </a:r>
            <a:r>
              <a:rPr lang="cs-CZ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5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16" y="1279267"/>
            <a:ext cx="3841111" cy="3806540"/>
          </a:xfrm>
          <a:prstGeom prst="rect">
            <a:avLst/>
          </a:prstGeom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E484D7-4CD5-4AF5-9335-C1763946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37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Vídeňská </a:t>
            </a:r>
            <a:r>
              <a:rPr lang="cs-CZ" dirty="0"/>
              <a:t>Úmluva o </a:t>
            </a:r>
            <a:r>
              <a:rPr lang="cs-CZ" b="1" dirty="0"/>
              <a:t>občanskoprávní odpovědnosti za jaderné škody</a:t>
            </a:r>
            <a:r>
              <a:rPr lang="cs-CZ" dirty="0"/>
              <a:t>, Vídeň, 1963, účinnost 12. 11. 1997, Sdělení MZV č. 133/1994 Sb., oprava Sdělením MZV č. 125/2000 Sb.</a:t>
            </a:r>
          </a:p>
          <a:p>
            <a:r>
              <a:rPr lang="cs-CZ" dirty="0"/>
              <a:t>Protokol o </a:t>
            </a:r>
            <a:r>
              <a:rPr lang="cs-CZ" b="1" dirty="0"/>
              <a:t>doplnění Vídeňské úmluvy o občanskoprávní odpovědnosti za jaderné škody</a:t>
            </a:r>
            <a:r>
              <a:rPr lang="cs-CZ" dirty="0"/>
              <a:t>, Vídeň, 1998</a:t>
            </a:r>
          </a:p>
          <a:p>
            <a:r>
              <a:rPr lang="cs-CZ" dirty="0"/>
              <a:t>Úmluva o </a:t>
            </a:r>
            <a:r>
              <a:rPr lang="cs-CZ" b="1" dirty="0"/>
              <a:t>dodatkovém odškodnění jaderných škod</a:t>
            </a:r>
            <a:r>
              <a:rPr lang="cs-CZ" dirty="0"/>
              <a:t>, Vídeň, 1997</a:t>
            </a:r>
          </a:p>
          <a:p>
            <a:r>
              <a:rPr lang="cs-CZ" dirty="0"/>
              <a:t>Společná Úmluva o </a:t>
            </a:r>
            <a:r>
              <a:rPr lang="cs-CZ" b="1" dirty="0"/>
              <a:t>bezpečnosti při nakládání s vyhořelým jaderným palivem a o bezpečnosti při nakládání s radioaktivními odpady</a:t>
            </a:r>
            <a:r>
              <a:rPr lang="cs-CZ" dirty="0"/>
              <a:t>, Vídeň, 1997, účinnost 18. 6. 2001</a:t>
            </a:r>
          </a:p>
          <a:p>
            <a:r>
              <a:rPr lang="cs-CZ" b="1" dirty="0"/>
              <a:t>Smlouva o nešíření jaderných zbraní</a:t>
            </a:r>
            <a:r>
              <a:rPr lang="cs-CZ" dirty="0"/>
              <a:t>, Moskva, Washington, Londýn, 1968, účinnost 5. 3. 1970, Vyhláška MZV č. 61/1974 Sb.</a:t>
            </a:r>
          </a:p>
          <a:p>
            <a:r>
              <a:rPr lang="cs-CZ" dirty="0"/>
              <a:t>Smlouva </a:t>
            </a:r>
            <a:r>
              <a:rPr lang="cs-CZ" b="1" dirty="0"/>
              <a:t>o zákazu umisťování jaderných zbraní a jiných zbraní hromadného ničení na dně moří a oceánů a v jeho podzemí</a:t>
            </a:r>
            <a:r>
              <a:rPr lang="cs-CZ" dirty="0"/>
              <a:t>, Moskva, </a:t>
            </a:r>
            <a:r>
              <a:rPr lang="en-US" dirty="0"/>
              <a:t>Washington, </a:t>
            </a:r>
            <a:r>
              <a:rPr lang="en-US" dirty="0" err="1"/>
              <a:t>Londýn</a:t>
            </a:r>
            <a:r>
              <a:rPr lang="en-US" dirty="0"/>
              <a:t>, 1971, </a:t>
            </a:r>
            <a:r>
              <a:rPr lang="en-US" dirty="0" err="1"/>
              <a:t>vyhláška</a:t>
            </a:r>
            <a:r>
              <a:rPr lang="en-US" dirty="0"/>
              <a:t> MZV č. 62/1974 Sb.</a:t>
            </a:r>
            <a:endParaRPr lang="cs-CZ" dirty="0"/>
          </a:p>
          <a:p>
            <a:r>
              <a:rPr lang="cs-CZ" b="1" dirty="0"/>
              <a:t>Smlouva o všeobecném zákazu jaderných zkoušek</a:t>
            </a:r>
            <a:r>
              <a:rPr lang="cs-CZ" dirty="0"/>
              <a:t>, 1996, ratifikace 11. 9. 1997</a:t>
            </a:r>
          </a:p>
          <a:p>
            <a:r>
              <a:rPr lang="cs-CZ" b="1" dirty="0"/>
              <a:t>Úmluva o hodnocení dopadů na životní prostředí přes hranice </a:t>
            </a:r>
            <a:r>
              <a:rPr lang="pt-BR" b="1" dirty="0"/>
              <a:t>států </a:t>
            </a:r>
            <a:r>
              <a:rPr lang="cs-CZ" dirty="0" err="1"/>
              <a:t>Espoo</a:t>
            </a:r>
            <a:r>
              <a:rPr lang="cs-CZ" dirty="0"/>
              <a:t>,</a:t>
            </a:r>
            <a:r>
              <a:rPr lang="pt-BR" b="1" dirty="0"/>
              <a:t> </a:t>
            </a:r>
            <a:r>
              <a:rPr lang="pt-BR" dirty="0"/>
              <a:t>1991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Mezinárodní prameny právní úpravy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9AFDB7-E232-4F45-AFC1-B82CC207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0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Smlouva o založení společenství pro atomovou energii (EUROATOM), 1957, ve znění pozdějších předpisů.</a:t>
            </a:r>
          </a:p>
          <a:p>
            <a:r>
              <a:rPr lang="cs-CZ" dirty="0"/>
              <a:t>Řada Směrnic:</a:t>
            </a:r>
          </a:p>
          <a:p>
            <a:pPr lvl="1"/>
            <a:r>
              <a:rPr lang="cs-CZ" dirty="0"/>
              <a:t>směrnice ze dne 5. března 1962 o volném přístupu ke kvalifikovaným povoláním v oblasti jaderné energie</a:t>
            </a:r>
          </a:p>
          <a:p>
            <a:pPr lvl="1"/>
            <a:r>
              <a:rPr lang="cs-CZ" dirty="0"/>
              <a:t>směrnice 2005/36/ES ze dne 7. září 2005 o uznávání odborných kvalifikací</a:t>
            </a:r>
          </a:p>
          <a:p>
            <a:pPr lvl="1"/>
            <a:r>
              <a:rPr lang="cs-CZ" dirty="0"/>
              <a:t>směrnice 2006/123/ES ze dne 12. prosince 2006 o službách na vnitřním trhu</a:t>
            </a:r>
          </a:p>
          <a:p>
            <a:pPr lvl="1"/>
            <a:r>
              <a:rPr lang="cs-CZ" dirty="0"/>
              <a:t>s</a:t>
            </a:r>
            <a:r>
              <a:rPr lang="pl-PL" dirty="0"/>
              <a:t>měrnice 2006/117/Euratom ze dne 20. listopadu 2006 </a:t>
            </a:r>
            <a:r>
              <a:rPr lang="cs-CZ" dirty="0"/>
              <a:t>o dozoru nad přepravou radioaktivního odpadu a vyhořelého paliva a o její kontrole</a:t>
            </a:r>
          </a:p>
          <a:p>
            <a:pPr lvl="1"/>
            <a:r>
              <a:rPr lang="pl-PL" dirty="0"/>
              <a:t>směrnice 2009/71/Euratom ze dne 25. června 2009, kterou </a:t>
            </a:r>
            <a:r>
              <a:rPr lang="cs-CZ" dirty="0"/>
              <a:t>se stanoví rámec Společenství pro jadernou bezpečnost jaderných </a:t>
            </a:r>
            <a:r>
              <a:rPr lang="pl-PL" dirty="0"/>
              <a:t>zařízení, ve znění pozdějších předpisů</a:t>
            </a:r>
          </a:p>
          <a:p>
            <a:pPr lvl="1"/>
            <a:r>
              <a:rPr lang="pl-PL" dirty="0"/>
              <a:t>směrnice 2011/70/Euratom ze dne 19. července 2011, kterou </a:t>
            </a:r>
            <a:r>
              <a:rPr lang="cs-CZ" dirty="0"/>
              <a:t>se stanoví rámec Společenství pro odpovědné a bezpečné nakládání s vyhořelým palivem a radioaktivním odpadem</a:t>
            </a:r>
          </a:p>
          <a:p>
            <a:pPr lvl="1"/>
            <a:r>
              <a:rPr lang="pl-PL" dirty="0"/>
              <a:t>směrnice 2013/51/Euratom ze dne 22. října 2013, kterou </a:t>
            </a:r>
            <a:r>
              <a:rPr lang="cs-CZ" dirty="0"/>
              <a:t>se stanoví požadavky na ochranu zdraví obyvatelstva, pokud jde o radioaktivní látky ve vodě určené k lidské spotřebě.</a:t>
            </a:r>
            <a:endParaRPr lang="pl-PL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Evropské prameny právní úpravy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62A853-FAA9-4593-92AD-92B29A5E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3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cs-CZ" dirty="0"/>
              <a:t>směrnice 2013/59/Euratom ze dne 5. prosince 2013, kterou se stanoví základní bezpečnostní standardy ochrany před nebezpečím vystavení ionizujícímu záření</a:t>
            </a:r>
          </a:p>
          <a:p>
            <a:r>
              <a:rPr lang="cs-CZ" dirty="0"/>
              <a:t>Řada Nařízení:</a:t>
            </a:r>
          </a:p>
          <a:p>
            <a:pPr lvl="1"/>
            <a:r>
              <a:rPr lang="cs-CZ" dirty="0"/>
              <a:t>nařízení č. 3954/87 ze dne 22. prosince 1987, kterým se stanoví nejvyšší přípustné úrovně radioaktivní kontaminace potravin a krmiv po jaderné havárii nebo jiném případu radiační mimořádné situace.</a:t>
            </a:r>
          </a:p>
          <a:p>
            <a:pPr lvl="1"/>
            <a:r>
              <a:rPr lang="cs-CZ" dirty="0"/>
              <a:t>nařízení č. 1493/93 ze dne 8. června 1993 o přepravě radioaktivních látek mezi členskými státy</a:t>
            </a:r>
          </a:p>
          <a:p>
            <a:pPr lvl="1"/>
            <a:r>
              <a:rPr lang="cs-CZ" dirty="0"/>
              <a:t>nařízení č. 302/2005 ze dne 8. února 2005 o uplatňování dozoru nad bezpečností v rámci Euratomu</a:t>
            </a:r>
          </a:p>
          <a:p>
            <a:pPr lvl="1"/>
            <a:r>
              <a:rPr lang="cs-CZ" dirty="0"/>
              <a:t>nařízení č. 733/2008 ze dne 15. července 2008 o podmínkách dovozu zemědělských produktů pocházejících ze třetích zemí po havárii jaderné elektrárny v Černobylu, ve znění pozdějších předpisů</a:t>
            </a:r>
          </a:p>
          <a:p>
            <a:pPr lvl="1"/>
            <a:r>
              <a:rPr lang="cs-CZ" dirty="0"/>
              <a:t>nařízení č. 428/2009 ze dne 5. května 2009, kterým se zavádí režim Společenství pro kontrolu vývozu, přepravy, zprostředkování a tranzitu zboží dvojího užití</a:t>
            </a:r>
          </a:p>
          <a:p>
            <a:pPr marL="457200" lvl="1" indent="0">
              <a:buNone/>
            </a:pPr>
            <a:r>
              <a:rPr lang="cs-CZ" dirty="0"/>
              <a:t>...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Evropské prameny právní úpravy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FDEC7-9AB4-40B9-ABD5-D333B2E21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8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Mezinárodní agentura pro atomovou energii </a:t>
            </a:r>
            <a:r>
              <a:rPr lang="cs-CZ" dirty="0"/>
              <a:t>(MAAE/IAEA): </a:t>
            </a:r>
            <a:r>
              <a:rPr lang="cs-CZ" dirty="0">
                <a:hlinkClick r:id="rId4"/>
              </a:rPr>
              <a:t>https://muni.cz/go/4e704c</a:t>
            </a:r>
            <a:r>
              <a:rPr lang="cs-CZ" dirty="0"/>
              <a:t>; </a:t>
            </a:r>
            <a:r>
              <a:rPr lang="cs-CZ" dirty="0">
                <a:hlinkClick r:id="rId5"/>
              </a:rPr>
              <a:t>https://www.iaea.org/</a:t>
            </a:r>
            <a:r>
              <a:rPr lang="cs-CZ" dirty="0"/>
              <a:t> </a:t>
            </a:r>
          </a:p>
          <a:p>
            <a:r>
              <a:rPr lang="cs-CZ" b="1" dirty="0"/>
              <a:t>Agentura pro atomovou energii </a:t>
            </a:r>
            <a:r>
              <a:rPr lang="cs-CZ" dirty="0"/>
              <a:t>(NEA): </a:t>
            </a:r>
            <a:r>
              <a:rPr lang="cs-CZ" dirty="0">
                <a:hlinkClick r:id="rId6"/>
              </a:rPr>
              <a:t>https://www.oecd-nea.org/</a:t>
            </a:r>
            <a:endParaRPr lang="cs-CZ" dirty="0"/>
          </a:p>
          <a:p>
            <a:r>
              <a:rPr lang="cs-CZ" b="1" dirty="0"/>
              <a:t>Vědecký výbor pro oblast ionizujícího záření </a:t>
            </a:r>
            <a:r>
              <a:rPr lang="cs-CZ" dirty="0"/>
              <a:t>(UNSCEAR): </a:t>
            </a:r>
            <a:r>
              <a:rPr lang="cs-CZ" dirty="0">
                <a:hlinkClick r:id="rId7"/>
              </a:rPr>
              <a:t>https://www.unscear.org/</a:t>
            </a:r>
            <a:endParaRPr lang="cs-CZ" dirty="0"/>
          </a:p>
          <a:p>
            <a:r>
              <a:rPr lang="cs-CZ" b="1" dirty="0"/>
              <a:t>Evropská organizace pro jaderný výzkum </a:t>
            </a:r>
            <a:r>
              <a:rPr lang="cs-CZ" dirty="0"/>
              <a:t>(CERN): </a:t>
            </a:r>
            <a:r>
              <a:rPr lang="cs-CZ" dirty="0">
                <a:hlinkClick r:id="rId8"/>
              </a:rPr>
              <a:t>https://home.cern/</a:t>
            </a:r>
            <a:endParaRPr lang="cs-CZ" dirty="0"/>
          </a:p>
          <a:p>
            <a:r>
              <a:rPr lang="cs-CZ" b="1" dirty="0"/>
              <a:t>Mezinárodní vědecké a technologické centrum </a:t>
            </a:r>
            <a:r>
              <a:rPr lang="cs-CZ" dirty="0"/>
              <a:t>(ISTC): </a:t>
            </a:r>
            <a:r>
              <a:rPr lang="cs-CZ" dirty="0">
                <a:hlinkClick r:id="rId9"/>
              </a:rPr>
              <a:t>http://www.istc.int/</a:t>
            </a:r>
            <a:endParaRPr lang="cs-CZ" dirty="0"/>
          </a:p>
          <a:p>
            <a:r>
              <a:rPr lang="cs-CZ" b="1" dirty="0"/>
              <a:t>Evropské společenství pro atomovou energii</a:t>
            </a:r>
            <a:r>
              <a:rPr lang="cs-CZ" dirty="0"/>
              <a:t> (Euratom) =&gt; jako samostatný celek je plně integrován do Evropské unie: </a:t>
            </a:r>
            <a:r>
              <a:rPr lang="cs-CZ" dirty="0">
                <a:hlinkClick r:id="rId10"/>
              </a:rPr>
              <a:t>https://muni.cz/go/6d3a36</a:t>
            </a:r>
            <a:endParaRPr lang="cs-CZ" dirty="0"/>
          </a:p>
          <a:p>
            <a:r>
              <a:rPr lang="cs-CZ" dirty="0"/>
              <a:t>celá řada nevládních mezinárodních organizací:</a:t>
            </a:r>
          </a:p>
          <a:p>
            <a:pPr lvl="1"/>
            <a:r>
              <a:rPr lang="cs-CZ" dirty="0"/>
              <a:t>ICRU, ICRP, WENRA, WNA, FORATOM, WONUC, GMF, AIDN/INLA      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Mezinárodní a evropské organizace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F05CE-7074-4D90-923C-97DA9D77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21. května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63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8691</TotalTime>
  <Words>5234</Words>
  <Application>Microsoft Office PowerPoint</Application>
  <PresentationFormat>Předvádění na obrazovce (4:3)</PresentationFormat>
  <Paragraphs>606</Paragraphs>
  <Slides>50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Motiv systému Office</vt:lpstr>
      <vt:lpstr>Ionizující záření a radioaktivní odpady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[název]</dc:title>
  <dc:creator>Dominik Židek</dc:creator>
  <cp:lastModifiedBy>Židek Dominik</cp:lastModifiedBy>
  <cp:revision>181</cp:revision>
  <cp:lastPrinted>2021-05-24T16:43:21Z</cp:lastPrinted>
  <dcterms:created xsi:type="dcterms:W3CDTF">2014-09-07T21:44:03Z</dcterms:created>
  <dcterms:modified xsi:type="dcterms:W3CDTF">2024-05-20T12:57:53Z</dcterms:modified>
</cp:coreProperties>
</file>