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422" r:id="rId3"/>
    <p:sldId id="1293" r:id="rId4"/>
    <p:sldId id="1298" r:id="rId5"/>
    <p:sldId id="1275" r:id="rId6"/>
    <p:sldId id="1276" r:id="rId7"/>
    <p:sldId id="719" r:id="rId8"/>
    <p:sldId id="1287" r:id="rId9"/>
    <p:sldId id="1277" r:id="rId10"/>
    <p:sldId id="718" r:id="rId11"/>
    <p:sldId id="721" r:id="rId12"/>
    <p:sldId id="1285" r:id="rId13"/>
    <p:sldId id="1278" r:id="rId14"/>
    <p:sldId id="1279" r:id="rId15"/>
    <p:sldId id="1280" r:id="rId16"/>
    <p:sldId id="1288" r:id="rId17"/>
    <p:sldId id="1281" r:id="rId18"/>
    <p:sldId id="1283" r:id="rId19"/>
    <p:sldId id="1284" r:id="rId20"/>
    <p:sldId id="1294" r:id="rId21"/>
    <p:sldId id="1295" r:id="rId22"/>
    <p:sldId id="1296" r:id="rId23"/>
    <p:sldId id="1297" r:id="rId24"/>
    <p:sldId id="1282" r:id="rId25"/>
    <p:sldId id="1286" r:id="rId26"/>
    <p:sldId id="1289" r:id="rId27"/>
    <p:sldId id="1290" r:id="rId28"/>
    <p:sldId id="1291" r:id="rId29"/>
    <p:sldId id="1292" r:id="rId30"/>
    <p:sldId id="301" r:id="rId31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33"/>
      <p:bold r:id="rId34"/>
      <p:italic r:id="rId35"/>
      <p:boldItalic r:id="rId36"/>
    </p:embeddedFont>
    <p:embeddedFont>
      <p:font typeface="Nixie One" panose="020B0604020202020204" charset="0"/>
      <p:regular r:id="rId37"/>
    </p:embeddedFont>
    <p:embeddedFont>
      <p:font typeface="Roboto Slab" pitchFamily="2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" initials="M" lastIdx="1" clrIdx="0">
    <p:extLst>
      <p:ext uri="{19B8F6BF-5375-455C-9EA6-DF929625EA0E}">
        <p15:presenceInfo xmlns:p15="http://schemas.microsoft.com/office/powerpoint/2012/main" userId="Microsof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AD3B4A-EFA4-49ED-A349-4A4B431667C7}">
  <a:tblStyle styleId="{71AD3B4A-EFA4-49ED-A349-4A4B431667C7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34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43139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920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1057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0"/>
            <a:ext cx="91440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500625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4493604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0" y="4584075"/>
            <a:ext cx="9144000" cy="5594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6000"/>
            </a:lvl2pPr>
            <a:lvl3pPr lvl="2" algn="ctr">
              <a:spcBef>
                <a:spcPts val="0"/>
              </a:spcBef>
              <a:buSzPct val="100000"/>
              <a:defRPr sz="6000"/>
            </a:lvl3pPr>
            <a:lvl4pPr lvl="3" algn="ctr">
              <a:spcBef>
                <a:spcPts val="0"/>
              </a:spcBef>
              <a:buSzPct val="100000"/>
              <a:defRPr sz="6000"/>
            </a:lvl4pPr>
            <a:lvl5pPr lvl="4" algn="ctr">
              <a:spcBef>
                <a:spcPts val="0"/>
              </a:spcBef>
              <a:buSzPct val="100000"/>
              <a:defRPr sz="6000"/>
            </a:lvl5pPr>
            <a:lvl6pPr lvl="5" algn="ctr">
              <a:spcBef>
                <a:spcPts val="0"/>
              </a:spcBef>
              <a:buSzPct val="100000"/>
              <a:defRPr sz="6000"/>
            </a:lvl6pPr>
            <a:lvl7pPr lvl="6" algn="ctr">
              <a:spcBef>
                <a:spcPts val="0"/>
              </a:spcBef>
              <a:buSzPct val="100000"/>
              <a:defRPr sz="6000"/>
            </a:lvl7pPr>
            <a:lvl8pPr lvl="7" algn="ctr">
              <a:spcBef>
                <a:spcPts val="0"/>
              </a:spcBef>
              <a:buSzPct val="100000"/>
              <a:defRPr sz="6000"/>
            </a:lvl8pPr>
            <a:lvl9pPr lvl="8" algn="ctr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78" name="Shape 78"/>
          <p:cNvSpPr/>
          <p:nvPr/>
        </p:nvSpPr>
        <p:spPr>
          <a:xfrm>
            <a:off x="0" y="500625"/>
            <a:ext cx="2472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14454"/>
              </a:buClr>
              <a:buSzPct val="100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542173" y="1974975"/>
            <a:ext cx="7801727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cs-CZ" sz="3600" dirty="0">
                <a:latin typeface="Cambria" pitchFamily="18" charset="0"/>
              </a:rPr>
              <a:t>Nakládání s chemickými látkami, </a:t>
            </a:r>
            <a:r>
              <a:rPr lang="cs-CZ" sz="3600" b="0" dirty="0">
                <a:latin typeface="Cambria" pitchFamily="18" charset="0"/>
              </a:rPr>
              <a:t>prevence závažných havárií</a:t>
            </a:r>
            <a:endParaRPr lang="en" sz="3600" b="0" dirty="0">
              <a:latin typeface="Cambria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4229100"/>
            <a:ext cx="943275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2" y="4114799"/>
            <a:ext cx="4322480" cy="14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620523"/>
              </p:ext>
            </p:extLst>
          </p:nvPr>
        </p:nvGraphicFramePr>
        <p:xfrm>
          <a:off x="457203" y="4319338"/>
          <a:ext cx="733923" cy="733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457575" imgH="3448050" progId="">
                  <p:embed/>
                </p:oleObj>
              </mc:Choice>
              <mc:Fallback>
                <p:oleObj r:id="rId3" imgW="3457575" imgH="3448050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3" y="4319338"/>
                        <a:ext cx="733923" cy="7339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154" y="4319338"/>
            <a:ext cx="670593" cy="71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F:\vojtech\Pictures\Obrázky\logo katedry\logoENG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90" y="4229100"/>
            <a:ext cx="1851580" cy="81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200850" y="3755928"/>
            <a:ext cx="418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latin typeface="Cambria" pitchFamily="18" charset="0"/>
                <a:ea typeface="Roboto Slab" panose="020B0604020202020204" charset="0"/>
              </a:rPr>
              <a:t>JUDr. Vojtěch Vomáčka, Ph.D., LL.M.</a:t>
            </a:r>
          </a:p>
          <a:p>
            <a:endParaRPr lang="cs-CZ" sz="1800" dirty="0">
              <a:solidFill>
                <a:schemeClr val="bg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200849" y="4311610"/>
            <a:ext cx="3485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PrF MU, Brno, 21. 5. 2024</a:t>
            </a:r>
            <a:endParaRPr lang="cs-CZ" sz="1800" dirty="0">
              <a:solidFill>
                <a:schemeClr val="bg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35159" y="233095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cs-CZ" sz="1800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Příklad</a:t>
            </a:r>
          </a:p>
          <a:p>
            <a:pPr lvl="0" algn="just">
              <a:spcBef>
                <a:spcPts val="600"/>
              </a:spcBef>
            </a:pPr>
            <a:endParaRPr lang="cs-CZ" sz="1000" b="1" i="1" dirty="0">
              <a:solidFill>
                <a:schemeClr val="accent6"/>
              </a:solidFill>
              <a:latin typeface="Cambria" pitchFamily="18" charset="0"/>
              <a:ea typeface="Roboto Slab" panose="020B0604020202020204" charset="0"/>
            </a:endParaRP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Společnost Sklopísek a.s. vyrábí průmyslové minerály (sklářské a slévárenské písky), tj. minerály, které se vyskytují v přírodě a ani po úpravě jejich chemická struktura zůstává nezměněna. Má Sklopísek a.s. povinnost je registrovat? 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Azbest je přirozeně se vyskytující minerál. Zároveň se jedná o karcinogen a tedy o nebezpečnou látku. Je předmětem registrace podle Nařízení REACH?</a:t>
            </a:r>
          </a:p>
          <a:p>
            <a:pPr lvl="0" algn="just">
              <a:spcBef>
                <a:spcPts val="600"/>
              </a:spcBef>
            </a:pPr>
            <a:endParaRPr lang="pl-PL" sz="1600" b="1" dirty="0">
              <a:solidFill>
                <a:schemeClr val="accent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pl-PL" sz="1600" b="1" dirty="0">
              <a:solidFill>
                <a:schemeClr val="accent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pl-PL" sz="1600" b="1" dirty="0">
                <a:solidFill>
                  <a:schemeClr val="accent1"/>
                </a:solidFill>
                <a:latin typeface="Cambria" pitchFamily="18" charset="0"/>
                <a:ea typeface="Roboto Slab" panose="020B0604020202020204" charset="0"/>
              </a:rPr>
              <a:t>REACH čl. 2 odst. 7 - Příloha V (výjimky z registrace) bod 7 a násl.</a:t>
            </a: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algn="just">
              <a:spcBef>
                <a:spcPts val="600"/>
              </a:spcBef>
            </a:pPr>
            <a:endParaRPr lang="cs-CZ" b="1" i="1" dirty="0">
              <a:solidFill>
                <a:schemeClr val="accent3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49EF14-0362-F388-9370-261A4C3F6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3233379"/>
            <a:ext cx="81438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33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DF904F-B38F-2D19-DD0A-DA4293EE7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" y="242887"/>
            <a:ext cx="7991475" cy="847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91E933-4AF4-ECB8-C479-70D54A6A3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38" y="1270000"/>
            <a:ext cx="4840743" cy="345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695BF0-D8BF-8A64-2CB2-45E7D30E2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280" y="3700909"/>
            <a:ext cx="6929438" cy="1442591"/>
          </a:xfrm>
          <a:prstGeom prst="rect">
            <a:avLst/>
          </a:prstGeom>
        </p:spPr>
      </p:pic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027E4974-59EB-FA6B-A749-8A591B9DA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531" y="971550"/>
            <a:ext cx="4535206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04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35158" y="194995"/>
            <a:ext cx="8318341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cs-CZ" sz="1800" b="1" i="1" dirty="0">
                <a:solidFill>
                  <a:schemeClr val="accent6"/>
                </a:solidFill>
                <a:highlight>
                  <a:srgbClr val="FFFF00"/>
                </a:highlight>
                <a:latin typeface="Cambria" pitchFamily="18" charset="0"/>
                <a:ea typeface="Roboto Slab" panose="020B0604020202020204" charset="0"/>
              </a:rPr>
              <a:t>PŘÍKLAD</a:t>
            </a:r>
            <a:endParaRPr lang="cs-CZ" sz="1800" b="1" i="1" dirty="0">
              <a:solidFill>
                <a:schemeClr val="accent6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sz="1100" b="1" i="1" dirty="0">
              <a:solidFill>
                <a:schemeClr val="accent6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3ECE4-3033-81C0-D801-65B8359157EA}"/>
              </a:ext>
            </a:extLst>
          </p:cNvPr>
          <p:cNvSpPr txBox="1"/>
          <p:nvPr/>
        </p:nvSpPr>
        <p:spPr>
          <a:xfrm>
            <a:off x="635158" y="723062"/>
            <a:ext cx="721360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l-PL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Firma TESCOMA uváděla v ČR na trh a do oběhu termosky s obsahem azbestu, vláken minerálu chryzotil, který byl do těchto výrobků záměrně přidáván. Porušila tím nějakou povinnost? </a:t>
            </a:r>
            <a:r>
              <a:rPr lang="pl-PL" sz="11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(rozsudek Nejvyššího správního soudu ze dne 9. 8. 2012, čj. 9 As 34/2012-28)</a:t>
            </a:r>
          </a:p>
          <a:p>
            <a:pPr algn="just">
              <a:spcBef>
                <a:spcPts val="600"/>
              </a:spcBef>
            </a:pPr>
            <a:endParaRPr lang="pl-PL" b="1" dirty="0">
              <a:solidFill>
                <a:schemeClr val="tx1"/>
              </a:solidFill>
              <a:highlight>
                <a:srgbClr val="00FFFF"/>
              </a:highlight>
              <a:latin typeface="Cambria" pitchFamily="18" charset="0"/>
              <a:ea typeface="Roboto Slab" panose="020B0604020202020204" charset="0"/>
            </a:endParaRPr>
          </a:p>
          <a:p>
            <a:pPr algn="just">
              <a:spcBef>
                <a:spcPts val="600"/>
              </a:spcBef>
            </a:pPr>
            <a:endParaRPr lang="pl-PL" b="1" dirty="0">
              <a:solidFill>
                <a:schemeClr val="tx1"/>
              </a:solidFill>
              <a:highlight>
                <a:srgbClr val="00FFFF"/>
              </a:highlight>
              <a:latin typeface="Cambria" pitchFamily="18" charset="0"/>
              <a:ea typeface="Roboto Slab" panose="020B0604020202020204" charset="0"/>
            </a:endParaRPr>
          </a:p>
          <a:p>
            <a:pPr algn="just">
              <a:spcBef>
                <a:spcPts val="600"/>
              </a:spcBef>
            </a:pPr>
            <a:r>
              <a:rPr lang="pl-PL" b="1" dirty="0">
                <a:solidFill>
                  <a:schemeClr val="tx1"/>
                </a:solidFill>
                <a:highlight>
                  <a:srgbClr val="00FFFF"/>
                </a:highlight>
                <a:latin typeface="Cambria" pitchFamily="18" charset="0"/>
                <a:ea typeface="Roboto Slab" panose="020B0604020202020204" charset="0"/>
              </a:rPr>
              <a:t>◼ Příloha XVII nařízení REACH (M20) Zakazuje se  vyrábět, uvádět na trh a používat tato vlákna a předměty a směsi, které je obsahují, pokud do nich byla tato vlákna přidána záměrně</a:t>
            </a:r>
          </a:p>
          <a:p>
            <a:pPr algn="just">
              <a:spcBef>
                <a:spcPts val="600"/>
              </a:spcBef>
            </a:pPr>
            <a:endParaRPr lang="pl-PL" b="1" dirty="0">
              <a:solidFill>
                <a:schemeClr val="tx1"/>
              </a:solidFill>
              <a:highlight>
                <a:srgbClr val="00FFFF"/>
              </a:highlight>
              <a:latin typeface="Cambria" pitchFamily="18" charset="0"/>
              <a:ea typeface="Roboto Slab" panose="020B060402020202020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1D27549-BC0E-A6BA-9802-13F4CC13C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3" y="3062164"/>
            <a:ext cx="9144000" cy="187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73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35158" y="233095"/>
            <a:ext cx="8318341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cs-CZ" sz="1800" b="1" i="1" dirty="0">
                <a:solidFill>
                  <a:schemeClr val="accent6"/>
                </a:solidFill>
                <a:highlight>
                  <a:srgbClr val="FFFF00"/>
                </a:highlight>
                <a:latin typeface="Cambria" pitchFamily="18" charset="0"/>
                <a:ea typeface="Roboto Slab" panose="020B0604020202020204" charset="0"/>
              </a:rPr>
              <a:t>REACH</a:t>
            </a:r>
            <a:r>
              <a:rPr lang="cs-CZ" sz="1800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 – VZTAHUJE SE I NA SMĚSI</a:t>
            </a:r>
          </a:p>
          <a:p>
            <a:pPr lvl="0" algn="just">
              <a:spcBef>
                <a:spcPts val="600"/>
              </a:spcBef>
            </a:pPr>
            <a:endParaRPr lang="cs-CZ" sz="1100" b="1" i="1" dirty="0">
              <a:solidFill>
                <a:schemeClr val="accent6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3ECE4-3033-81C0-D801-65B8359157EA}"/>
              </a:ext>
            </a:extLst>
          </p:cNvPr>
          <p:cNvSpPr txBox="1"/>
          <p:nvPr/>
        </p:nvSpPr>
        <p:spPr>
          <a:xfrm>
            <a:off x="635158" y="723062"/>
            <a:ext cx="7213600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Látka </a:t>
            </a: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– chemický prvek a jeho sloučeniny v přírodním stavu nebo získané výrobním procesem, včetně všech přídatných látek nutných k uchování jeho stability a všech nečistot vznikajících v použitém procesu, avšak s vyloučením všech rozpouštědel, která lze oddělit bez ovlivnění stability látky nebo změny jejího složení;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Směs </a:t>
            </a:r>
            <a:r>
              <a:rPr lang="pl-PL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- směs nebo roztok složený ze dvou nebo více látek;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Nebezpečná látka nebo směs </a:t>
            </a:r>
            <a:r>
              <a:rPr lang="pl-PL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- látka nebo směs, která má jednu nebo více nebezpečných vlastností, pro které je zařazena do jedné nebo více skupin nebezpečnosti.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Předmět</a:t>
            </a:r>
            <a:r>
              <a:rPr lang="pl-PL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 – předmět, který během výroby získává určitý tvar, povrch nebo vzhled  určující jeho funkci ve větší míře než je jeho chemické složení (počítač, tužka)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9A951D-8D5C-8724-FA4E-D66795E60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2908958"/>
            <a:ext cx="8143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75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35158" y="233095"/>
            <a:ext cx="8318341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cs-CZ" sz="1800" b="1" i="1" dirty="0">
                <a:solidFill>
                  <a:schemeClr val="accent6"/>
                </a:solidFill>
                <a:highlight>
                  <a:srgbClr val="FFFF00"/>
                </a:highlight>
                <a:latin typeface="Cambria" pitchFamily="18" charset="0"/>
                <a:ea typeface="Roboto Slab" panose="020B0604020202020204" charset="0"/>
              </a:rPr>
              <a:t>REACH</a:t>
            </a:r>
            <a:r>
              <a:rPr lang="cs-CZ" sz="1800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 – SKUPINY SUBJEKTŮ</a:t>
            </a:r>
          </a:p>
          <a:p>
            <a:pPr lvl="0" algn="just">
              <a:spcBef>
                <a:spcPts val="600"/>
              </a:spcBef>
            </a:pPr>
            <a:endParaRPr lang="cs-CZ" sz="1100" b="1" i="1" dirty="0">
              <a:solidFill>
                <a:schemeClr val="accent6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3ECE4-3033-81C0-D801-65B8359157EA}"/>
              </a:ext>
            </a:extLst>
          </p:cNvPr>
          <p:cNvSpPr txBox="1"/>
          <p:nvPr/>
        </p:nvSpPr>
        <p:spPr>
          <a:xfrm>
            <a:off x="635158" y="723062"/>
            <a:ext cx="7213600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výrobce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dovozce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distributor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následný uživatel – FO nebo PO usazená v eu, která používá látku samotnou nebo obsaženou 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v přípravku při své průmyslové nebo profesionální činnosti (nikoliv spotřebitel ani distributor) (REACH)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 „žadatelem o registraci“ je výrobce nebo dovozce látky anebo výrobce nebo dovozce předmětu, který podává žádost o registraci látky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na nepodnikající fyzické osoby se právní úprava nevztahuje!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l-PL" sz="1200" b="1" dirty="0">
              <a:solidFill>
                <a:schemeClr val="accent6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pl-PL" sz="1200" b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Příklad</a:t>
            </a:r>
          </a:p>
          <a:p>
            <a:pPr lvl="0" algn="just">
              <a:spcBef>
                <a:spcPts val="600"/>
              </a:spcBef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Zaměstnanci přepravní společnosti mohou být vystaveni působení chemických látek, např. v průběhu jejich nakládání a vykládání, nebo při údržbě přepravních potrubí.</a:t>
            </a:r>
          </a:p>
          <a:p>
            <a:pPr lvl="0" algn="just">
              <a:spcBef>
                <a:spcPts val="600"/>
              </a:spcBef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Má se v takovýchto případech pohlížet na přepravní společnosti jako na následné uživatele?</a:t>
            </a:r>
          </a:p>
          <a:p>
            <a:pPr lvl="0" algn="just">
              <a:spcBef>
                <a:spcPts val="600"/>
              </a:spcBef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REACH čl. 2 odst. 1 písm. 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AFFEE2-0970-0875-C609-ED48CC609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2830677"/>
            <a:ext cx="7213600" cy="231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5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35158" y="233095"/>
            <a:ext cx="8318341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cs-CZ" sz="1800" b="1" i="1" dirty="0">
                <a:solidFill>
                  <a:schemeClr val="accent6"/>
                </a:solidFill>
                <a:highlight>
                  <a:srgbClr val="FFFF00"/>
                </a:highlight>
                <a:latin typeface="Cambria" pitchFamily="18" charset="0"/>
                <a:ea typeface="Roboto Slab" panose="020B0604020202020204" charset="0"/>
              </a:rPr>
              <a:t>REACH</a:t>
            </a:r>
            <a:r>
              <a:rPr lang="cs-CZ" sz="1800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 – NÁSTROJE PRÁVNÍ REGULACE</a:t>
            </a:r>
          </a:p>
          <a:p>
            <a:pPr lvl="0" algn="just">
              <a:spcBef>
                <a:spcPts val="600"/>
              </a:spcBef>
            </a:pPr>
            <a:endParaRPr lang="cs-CZ" sz="1100" b="1" i="1" dirty="0">
              <a:solidFill>
                <a:schemeClr val="accent6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3ECE4-3033-81C0-D801-65B8359157EA}"/>
              </a:ext>
            </a:extLst>
          </p:cNvPr>
          <p:cNvSpPr txBox="1"/>
          <p:nvPr/>
        </p:nvSpPr>
        <p:spPr>
          <a:xfrm>
            <a:off x="635158" y="723062"/>
            <a:ext cx="7213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 algn="just">
              <a:spcBef>
                <a:spcPts val="600"/>
              </a:spcBef>
              <a:buAutoNum type="arabicPeriod"/>
            </a:pPr>
            <a:r>
              <a:rPr lang="pl-PL" sz="1200" b="1" dirty="0">
                <a:solidFill>
                  <a:schemeClr val="tx1"/>
                </a:solidFill>
                <a:highlight>
                  <a:srgbClr val="00FFFF"/>
                </a:highlight>
                <a:latin typeface="Cambria" pitchFamily="18" charset="0"/>
                <a:ea typeface="Roboto Slab" panose="020B0604020202020204" charset="0"/>
              </a:rPr>
              <a:t>REGISTRACE</a:t>
            </a:r>
          </a:p>
          <a:p>
            <a:pPr marL="228600" lvl="0" indent="-228600" algn="just">
              <a:spcBef>
                <a:spcPts val="600"/>
              </a:spcBef>
              <a:buAutoNum type="arabicPeriod"/>
            </a:pPr>
            <a:endParaRPr lang="pl-PL" sz="1200" b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Žádost o registraci</a:t>
            </a:r>
          </a:p>
          <a:p>
            <a:pPr lvl="0" algn="just">
              <a:spcBef>
                <a:spcPts val="600"/>
              </a:spcBef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Před podáním žádosti o registraci musí žadatel shromáždit všechny dostupné relevantní informace o dané látce (údaje o  jejím složení, fyzikálně-chemických vlastnostech, toxicitě,  ekotoxicitě, expozici) a instrukce k řízení rizik</a:t>
            </a:r>
          </a:p>
          <a:p>
            <a:pPr lvl="0" algn="just">
              <a:spcBef>
                <a:spcPts val="600"/>
              </a:spcBef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Žádost obsahuje:</a:t>
            </a:r>
          </a:p>
          <a:p>
            <a:pPr lvl="0" algn="just">
              <a:spcBef>
                <a:spcPts val="600"/>
              </a:spcBef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a) technickou dokumentaci (obsahující klasifikaci a označení látky) </a:t>
            </a:r>
          </a:p>
          <a:p>
            <a:pPr lvl="0" algn="just">
              <a:spcBef>
                <a:spcPts val="600"/>
              </a:spcBef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b) návrhy na testování (pouze v případě, že registrant zjistí, že nemá k dispozici některé údaje)</a:t>
            </a:r>
          </a:p>
          <a:p>
            <a:pPr lvl="0" algn="just">
              <a:spcBef>
                <a:spcPts val="600"/>
              </a:spcBef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c) registrační poplatek</a:t>
            </a:r>
          </a:p>
          <a:p>
            <a:pPr lvl="0" algn="just">
              <a:spcBef>
                <a:spcPts val="600"/>
              </a:spcBef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◼ Rozhoduje ECHA možnost odvolání</a:t>
            </a:r>
          </a:p>
          <a:p>
            <a:pPr lvl="0" algn="just">
              <a:spcBef>
                <a:spcPts val="600"/>
              </a:spcBef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◼ Možnost společného předkládání a sdílení informací o látkách, aby se snížily náklady a omezilo provádění zkoušek na obratlovcích</a:t>
            </a:r>
          </a:p>
          <a:p>
            <a:pPr lvl="0" algn="just">
              <a:spcBef>
                <a:spcPts val="600"/>
              </a:spcBef>
            </a:pPr>
            <a:endParaRPr lang="pl-PL" sz="1200" b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marL="228600" lvl="0" indent="-228600" algn="just">
              <a:spcBef>
                <a:spcPts val="600"/>
              </a:spcBef>
              <a:buAutoNum type="arabicPeriod"/>
            </a:pPr>
            <a:endParaRPr lang="pl-PL" sz="1200" b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291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7D1893-6B9B-CB92-787E-2E662D5B4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40" y="0"/>
            <a:ext cx="81551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82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35158" y="233095"/>
            <a:ext cx="8318341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cs-CZ" sz="1800" b="1" i="1" dirty="0">
                <a:solidFill>
                  <a:schemeClr val="accent6"/>
                </a:solidFill>
                <a:highlight>
                  <a:srgbClr val="FFFF00"/>
                </a:highlight>
                <a:latin typeface="Cambria" pitchFamily="18" charset="0"/>
                <a:ea typeface="Roboto Slab" panose="020B0604020202020204" charset="0"/>
              </a:rPr>
              <a:t>REACH</a:t>
            </a:r>
            <a:r>
              <a:rPr lang="cs-CZ" sz="1800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 – NÁSTROJE PRÁVNÍ REGULACE</a:t>
            </a:r>
          </a:p>
          <a:p>
            <a:pPr lvl="0" algn="just">
              <a:spcBef>
                <a:spcPts val="600"/>
              </a:spcBef>
            </a:pPr>
            <a:endParaRPr lang="cs-CZ" sz="1100" b="1" i="1" dirty="0">
              <a:solidFill>
                <a:schemeClr val="accent6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3ECE4-3033-81C0-D801-65B8359157EA}"/>
              </a:ext>
            </a:extLst>
          </p:cNvPr>
          <p:cNvSpPr txBox="1"/>
          <p:nvPr/>
        </p:nvSpPr>
        <p:spPr>
          <a:xfrm>
            <a:off x="635158" y="723062"/>
            <a:ext cx="7213600" cy="367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pl-PL" sz="1200" b="1" dirty="0">
                <a:solidFill>
                  <a:schemeClr val="tx1"/>
                </a:solidFill>
                <a:highlight>
                  <a:srgbClr val="00FFFF"/>
                </a:highlight>
                <a:latin typeface="Cambria" pitchFamily="18" charset="0"/>
                <a:ea typeface="Roboto Slab" panose="020B0604020202020204" charset="0"/>
              </a:rPr>
              <a:t>2. KLASIFIKACE CHEMICKÝCH LÁTEK A SMĚSÍ</a:t>
            </a:r>
            <a:endParaRPr lang="pl-PL" sz="1200" b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postup zjišťování:</a:t>
            </a:r>
          </a:p>
          <a:p>
            <a:pPr lvl="0" algn="just">
              <a:spcBef>
                <a:spcPts val="600"/>
              </a:spcBef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- nebezpečných fyzikálně chemických vlastností, </a:t>
            </a:r>
          </a:p>
          <a:p>
            <a:pPr lvl="0" algn="just">
              <a:spcBef>
                <a:spcPts val="600"/>
              </a:spcBef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- nebezpečných vlastností ovlivňujících zdraví</a:t>
            </a:r>
          </a:p>
          <a:p>
            <a:pPr lvl="0" algn="just">
              <a:spcBef>
                <a:spcPts val="600"/>
              </a:spcBef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- nebezpečných vlastností ovlivňujících životní prostředí</a:t>
            </a:r>
          </a:p>
          <a:p>
            <a:pPr lvl="0" algn="just">
              <a:spcBef>
                <a:spcPts val="600"/>
              </a:spcBef>
            </a:pPr>
            <a:endParaRPr lang="pl-PL" sz="1200" b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následné zařazení takové látky nebo směsi do jednotlivých skupin a tříd nebezpečnosti :</a:t>
            </a:r>
          </a:p>
          <a:p>
            <a:pPr lvl="0" algn="just">
              <a:spcBef>
                <a:spcPts val="600"/>
              </a:spcBef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Látky:</a:t>
            </a:r>
          </a:p>
          <a:p>
            <a:pPr lvl="0" algn="just">
              <a:spcBef>
                <a:spcPts val="600"/>
              </a:spcBef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a) výbušné b) oxidující c) extrémně hořlavé d) vysoce hořlavé e) hořlavé f) vysoce toxické</a:t>
            </a:r>
          </a:p>
          <a:p>
            <a:pPr algn="just">
              <a:spcBef>
                <a:spcPts val="600"/>
              </a:spcBef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g) toxické h) zdraví škodlivé i) žíravé j) dráždivé k) senzibilizující l) karcinogenní</a:t>
            </a:r>
          </a:p>
          <a:p>
            <a:pPr lvl="0" algn="just">
              <a:spcBef>
                <a:spcPts val="600"/>
              </a:spcBef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m) mutagenní n) toxické pro reprodukci o) nebezpečné pro životní prostředí apod.</a:t>
            </a:r>
          </a:p>
          <a:p>
            <a:pPr algn="just">
              <a:spcBef>
                <a:spcPts val="600"/>
              </a:spcBef>
            </a:pPr>
            <a:endParaRPr lang="pl-PL" sz="1200" b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pl-PL" sz="1200" b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marL="228600" lvl="0" indent="-228600" algn="just">
              <a:spcBef>
                <a:spcPts val="600"/>
              </a:spcBef>
              <a:buAutoNum type="arabicPeriod"/>
            </a:pPr>
            <a:endParaRPr lang="pl-PL" sz="1200" b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132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35158" y="194995"/>
            <a:ext cx="8318341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cs-CZ" sz="1800" b="1" i="1" dirty="0">
                <a:solidFill>
                  <a:schemeClr val="accent6"/>
                </a:solidFill>
                <a:highlight>
                  <a:srgbClr val="FFFF00"/>
                </a:highlight>
                <a:latin typeface="Cambria" pitchFamily="18" charset="0"/>
                <a:ea typeface="Roboto Slab" panose="020B0604020202020204" charset="0"/>
              </a:rPr>
              <a:t>REACH</a:t>
            </a:r>
            <a:r>
              <a:rPr lang="cs-CZ" sz="1800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 – NÁSTROJE PRÁVNÍ REGULACE</a:t>
            </a:r>
          </a:p>
          <a:p>
            <a:pPr lvl="0" algn="just">
              <a:spcBef>
                <a:spcPts val="600"/>
              </a:spcBef>
            </a:pPr>
            <a:endParaRPr lang="cs-CZ" sz="1100" b="1" i="1" dirty="0">
              <a:solidFill>
                <a:schemeClr val="accent6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3ECE4-3033-81C0-D801-65B8359157EA}"/>
              </a:ext>
            </a:extLst>
          </p:cNvPr>
          <p:cNvSpPr txBox="1"/>
          <p:nvPr/>
        </p:nvSpPr>
        <p:spPr>
          <a:xfrm>
            <a:off x="635158" y="723062"/>
            <a:ext cx="72136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l-PL" sz="1200" b="1" dirty="0">
                <a:solidFill>
                  <a:schemeClr val="tx1"/>
                </a:solidFill>
                <a:highlight>
                  <a:srgbClr val="00FFFF"/>
                </a:highlight>
                <a:latin typeface="Cambria" pitchFamily="18" charset="0"/>
                <a:ea typeface="Roboto Slab" panose="020B0604020202020204" charset="0"/>
              </a:rPr>
              <a:t>Zprávy o chemické bezpečnosti</a:t>
            </a:r>
          </a:p>
          <a:p>
            <a:pPr algn="just">
              <a:spcBef>
                <a:spcPts val="600"/>
              </a:spcBef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- nástroj na prokázání, že chemická látka může být používána bezpečně</a:t>
            </a:r>
          </a:p>
          <a:p>
            <a:pPr algn="just">
              <a:spcBef>
                <a:spcPts val="600"/>
              </a:spcBef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- indikuje bezpečné způsoby použití</a:t>
            </a:r>
          </a:p>
          <a:p>
            <a:pPr marL="171450" indent="-171450" algn="just">
              <a:spcBef>
                <a:spcPts val="600"/>
              </a:spcBef>
              <a:buFontTx/>
              <a:buChar char="-"/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zpracovává se na základě posouzení chemické bezpečnosti látek</a:t>
            </a:r>
          </a:p>
          <a:p>
            <a:pPr algn="just">
              <a:spcBef>
                <a:spcPts val="600"/>
              </a:spcBef>
            </a:pPr>
            <a:r>
              <a:rPr lang="pl-PL" sz="1200" b="1" dirty="0">
                <a:solidFill>
                  <a:schemeClr val="tx1"/>
                </a:solidFill>
                <a:highlight>
                  <a:srgbClr val="00FFFF"/>
                </a:highlight>
                <a:latin typeface="Cambria" pitchFamily="18" charset="0"/>
                <a:ea typeface="Roboto Slab" panose="020B0604020202020204" charset="0"/>
              </a:rPr>
              <a:t>Bezpečnostní list</a:t>
            </a:r>
          </a:p>
          <a:p>
            <a:pPr algn="just">
              <a:spcBef>
                <a:spcPts val="600"/>
              </a:spcBef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– souhrn identifikačních údajů o výrobci nebo dovozci (jméno, příjmení, obchodní firma, místo </a:t>
            </a:r>
          </a:p>
          <a:p>
            <a:pPr algn="just">
              <a:spcBef>
                <a:spcPts val="600"/>
              </a:spcBef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k podnikání u FO oprávněných k podnikání, název a sídlo u PO)</a:t>
            </a:r>
          </a:p>
          <a:p>
            <a:pPr marL="171450" indent="-171450" algn="just">
              <a:spcBef>
                <a:spcPts val="600"/>
              </a:spcBef>
              <a:buFontTx/>
              <a:buChar char="-"/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souhrn údajů o nebezpečné látce nebo přípravku</a:t>
            </a:r>
          </a:p>
          <a:p>
            <a:pPr marL="171450" indent="-171450" algn="just">
              <a:spcBef>
                <a:spcPts val="600"/>
              </a:spcBef>
              <a:buFontTx/>
              <a:buChar char="-"/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souhrn údajů potřebných pro ochranu zdraví a </a:t>
            </a:r>
          </a:p>
          <a:p>
            <a:pPr algn="just">
              <a:spcBef>
                <a:spcPts val="600"/>
              </a:spcBef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životního prostředí</a:t>
            </a:r>
          </a:p>
          <a:p>
            <a:pPr lvl="0" algn="just">
              <a:spcBef>
                <a:spcPts val="600"/>
              </a:spcBef>
            </a:pPr>
            <a:endParaRPr lang="pl-PL" sz="1200" b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marL="228600" lvl="0" indent="-228600" algn="just">
              <a:spcBef>
                <a:spcPts val="600"/>
              </a:spcBef>
              <a:buAutoNum type="arabicPeriod"/>
            </a:pPr>
            <a:endParaRPr lang="pl-PL" sz="1200" b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531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35158" y="194995"/>
            <a:ext cx="8318341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cs-CZ" sz="1800" b="1" i="1" dirty="0">
                <a:solidFill>
                  <a:schemeClr val="accent6"/>
                </a:solidFill>
                <a:highlight>
                  <a:srgbClr val="FFFF00"/>
                </a:highlight>
                <a:latin typeface="Cambria" pitchFamily="18" charset="0"/>
                <a:ea typeface="Roboto Slab" panose="020B0604020202020204" charset="0"/>
              </a:rPr>
              <a:t>REACH</a:t>
            </a:r>
            <a:r>
              <a:rPr lang="cs-CZ" sz="1800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 – NÁSTROJE PRÁVNÍ REGULACE</a:t>
            </a:r>
          </a:p>
          <a:p>
            <a:pPr lvl="0" algn="just">
              <a:spcBef>
                <a:spcPts val="600"/>
              </a:spcBef>
            </a:pPr>
            <a:endParaRPr lang="cs-CZ" sz="1100" b="1" i="1" dirty="0">
              <a:solidFill>
                <a:schemeClr val="accent6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3ECE4-3033-81C0-D801-65B8359157EA}"/>
              </a:ext>
            </a:extLst>
          </p:cNvPr>
          <p:cNvSpPr txBox="1"/>
          <p:nvPr/>
        </p:nvSpPr>
        <p:spPr>
          <a:xfrm>
            <a:off x="635158" y="723062"/>
            <a:ext cx="7213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l-PL" sz="1200" b="1" dirty="0">
                <a:solidFill>
                  <a:schemeClr val="tx1"/>
                </a:solidFill>
                <a:highlight>
                  <a:srgbClr val="00FFFF"/>
                </a:highlight>
                <a:latin typeface="Cambria" pitchFamily="18" charset="0"/>
                <a:ea typeface="Roboto Slab" panose="020B0604020202020204" charset="0"/>
              </a:rPr>
              <a:t>POVOLOVÁNÍ LÁTEK (AUTORIZACE)</a:t>
            </a:r>
          </a:p>
          <a:p>
            <a:pPr algn="just">
              <a:spcBef>
                <a:spcPts val="600"/>
              </a:spcBef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- Mimořádně rizikové látky jsou zapsány do zvláštního seznamu (seznam kandidátů na </a:t>
            </a:r>
          </a:p>
          <a:p>
            <a:pPr algn="just">
              <a:spcBef>
                <a:spcPts val="600"/>
              </a:spcBef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povolení), ze kterého budou některé látky vybrány a zařazeny do seznamu látek, který </a:t>
            </a:r>
          </a:p>
          <a:p>
            <a:pPr algn="just">
              <a:spcBef>
                <a:spcPts val="600"/>
              </a:spcBef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tvoří přílohu XIV nařízení REACH. Látky zapsané na tomto seznamu lze uvádět na trh a </a:t>
            </a:r>
          </a:p>
          <a:p>
            <a:pPr algn="just">
              <a:spcBef>
                <a:spcPts val="600"/>
              </a:spcBef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používat jen na základě povolení Evropské komise.</a:t>
            </a:r>
          </a:p>
          <a:p>
            <a:pPr algn="just">
              <a:spcBef>
                <a:spcPts val="600"/>
              </a:spcBef>
            </a:pPr>
            <a:endParaRPr lang="pl-PL" sz="1200" b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algn="just">
              <a:spcBef>
                <a:spcPts val="600"/>
              </a:spcBef>
            </a:pPr>
            <a:r>
              <a:rPr lang="pl-PL" sz="1200" b="1" dirty="0">
                <a:solidFill>
                  <a:schemeClr val="tx1"/>
                </a:solidFill>
                <a:highlight>
                  <a:srgbClr val="00FFFF"/>
                </a:highlight>
                <a:latin typeface="Cambria" pitchFamily="18" charset="0"/>
                <a:ea typeface="Roboto Slab" panose="020B0604020202020204" charset="0"/>
              </a:rPr>
              <a:t>OMEZENÍ VÝROBY, UVÁDĚNÍ NA TRH A POUŽÍVÁNÍ URČITÝCH NEBEZPEČNÝCH LÁTEK, PŘÍPRAVKŮ A ZBOŽÍ (PŘÍLOHA XVII)</a:t>
            </a:r>
          </a:p>
          <a:p>
            <a:pPr marL="228600" lvl="0" indent="-228600" algn="just">
              <a:spcBef>
                <a:spcPts val="600"/>
              </a:spcBef>
              <a:buAutoNum type="arabicPeriod"/>
            </a:pPr>
            <a:endParaRPr lang="pl-PL" sz="1200" b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marL="171450" lvl="0" indent="-171450" algn="just">
              <a:spcBef>
                <a:spcPts val="600"/>
              </a:spcBef>
              <a:buFontTx/>
              <a:buChar char="-"/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jestliže existuje riziko pro lidské zdraví anebo životní prostředí, vyplývající z výroby či používání látky</a:t>
            </a:r>
          </a:p>
          <a:p>
            <a:pPr marL="171450" lvl="0" indent="-171450" algn="just">
              <a:spcBef>
                <a:spcPts val="600"/>
              </a:spcBef>
              <a:buFontTx/>
              <a:buChar char="-"/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Komise přijme restriktivní opatření na základě vyjádření ECHA a se souhlasem čl. států</a:t>
            </a:r>
          </a:p>
          <a:p>
            <a:pPr marL="228600" lvl="0" indent="-228600" algn="just">
              <a:spcBef>
                <a:spcPts val="600"/>
              </a:spcBef>
              <a:buAutoNum type="arabicPeriod"/>
            </a:pPr>
            <a:endParaRPr lang="pl-PL" sz="1200" b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Související: Např. EU Plastics Strategy a omezení zacílené na úmyslně přidávané mikroplasty do výrobků!</a:t>
            </a:r>
          </a:p>
        </p:txBody>
      </p:sp>
    </p:spTree>
    <p:extLst>
      <p:ext uri="{BB962C8B-B14F-4D97-AF65-F5344CB8AC3E}">
        <p14:creationId xmlns:p14="http://schemas.microsoft.com/office/powerpoint/2010/main" val="894737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35159" y="233095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cs-CZ" sz="1800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Mezinárodní právo</a:t>
            </a:r>
          </a:p>
          <a:p>
            <a:pPr lvl="0" algn="just">
              <a:spcBef>
                <a:spcPts val="600"/>
              </a:spcBef>
            </a:pPr>
            <a:r>
              <a:rPr lang="cs-CZ" sz="10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 Stockholmská úmluva o persistentních organických znečišťujících látkách (2001)</a:t>
            </a:r>
          </a:p>
          <a:p>
            <a:pPr lvl="0" algn="just">
              <a:spcBef>
                <a:spcPts val="600"/>
              </a:spcBef>
            </a:pPr>
            <a:r>
              <a:rPr lang="cs-CZ" sz="10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◼ Rotterdamská úmluva o postupu předchozího souhlasu pro určité nebezpečné látky a pesticidy v mezinárodním </a:t>
            </a:r>
          </a:p>
          <a:p>
            <a:pPr lvl="0" algn="just">
              <a:spcBef>
                <a:spcPts val="600"/>
              </a:spcBef>
            </a:pPr>
            <a:r>
              <a:rPr lang="cs-CZ" sz="10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obchodu (1998)</a:t>
            </a:r>
          </a:p>
          <a:p>
            <a:pPr lvl="0" algn="just">
              <a:spcBef>
                <a:spcPts val="600"/>
              </a:spcBef>
            </a:pPr>
            <a:r>
              <a:rPr lang="cs-CZ" sz="10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◼ Úmluva o občanskoprávní odpovědnosti za škody vznikající v důsledku aktivit pro životní prostředí nebezpečných (Lugano 1993) (nenabyla účinnosti)</a:t>
            </a:r>
          </a:p>
          <a:p>
            <a:pPr lvl="0" algn="just">
              <a:spcBef>
                <a:spcPts val="600"/>
              </a:spcBef>
            </a:pPr>
            <a:r>
              <a:rPr lang="cs-CZ" sz="10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◼ Úmluva o prevenci závažných průmyslových nehod (Ženeva 1993)</a:t>
            </a:r>
          </a:p>
          <a:p>
            <a:pPr lvl="0" algn="just">
              <a:spcBef>
                <a:spcPts val="600"/>
              </a:spcBef>
            </a:pPr>
            <a:r>
              <a:rPr lang="cs-CZ" sz="10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◼ Úmluva o účincích průmyslových havárií přesahujících hranice států (Helsinky 1992) - Protokol o občanskoprávní odpovědnosti za škody způsobené přeshraničními vlivy průmyslových havárií na přeshraničních vodách</a:t>
            </a:r>
          </a:p>
          <a:p>
            <a:pPr lvl="0" algn="just">
              <a:spcBef>
                <a:spcPts val="600"/>
              </a:spcBef>
            </a:pPr>
            <a:r>
              <a:rPr lang="cs-CZ" sz="10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◼ Minamatská úmluva o rtuti (2013)</a:t>
            </a:r>
          </a:p>
          <a:p>
            <a:pPr algn="just">
              <a:spcBef>
                <a:spcPts val="600"/>
              </a:spcBef>
            </a:pPr>
            <a:endParaRPr lang="cs-CZ" b="1" i="1" dirty="0">
              <a:solidFill>
                <a:schemeClr val="accent2"/>
              </a:solidFill>
              <a:latin typeface="Cambria" pitchFamily="18" charset="0"/>
              <a:ea typeface="Roboto Slab" panose="020B0604020202020204" charset="0"/>
            </a:endParaRPr>
          </a:p>
          <a:p>
            <a:pPr algn="just">
              <a:spcBef>
                <a:spcPts val="600"/>
              </a:spcBef>
            </a:pPr>
            <a:r>
              <a:rPr lang="cs-CZ" sz="2000" b="1" i="1" dirty="0">
                <a:solidFill>
                  <a:schemeClr val="accent2"/>
                </a:solidFill>
                <a:latin typeface="Cambria" pitchFamily="18" charset="0"/>
                <a:ea typeface="Roboto Slab" panose="020B0604020202020204" charset="0"/>
              </a:rPr>
              <a:t>Právo EU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Cca 40 základních předpisů pro nakládání s chemickými látkami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Nařízení REACH (registrace, hodnocení, povolování a omezování chemických látek)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Klasifikace, označování a balení (nařízení CLP)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Zvláštní úprava: Endokrinní disruptory, Perzistentní organické znečišťující látky (POPs), Rtuť, Kosmetika, Pesticidy, Biocidy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Předcházení haváriím: Směrnice SEVESO III</a:t>
            </a:r>
          </a:p>
          <a:p>
            <a:pPr algn="just">
              <a:spcBef>
                <a:spcPts val="600"/>
              </a:spcBef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 </a:t>
            </a:r>
            <a:endParaRPr lang="cs-CZ" b="1" i="1" dirty="0">
              <a:solidFill>
                <a:schemeClr val="accent3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05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EFAB27-5B8F-C36A-01CA-B563513AC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008" y="0"/>
            <a:ext cx="503998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99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1456CD-0D71-080B-45AD-2B9D5D50F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" y="0"/>
            <a:ext cx="72426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54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2E8B1D-D2B7-AADE-F592-6F660B5C8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85" y="0"/>
            <a:ext cx="7105629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0C8020-7F28-FC9A-47E7-6102BA9D450D}"/>
              </a:ext>
            </a:extLst>
          </p:cNvPr>
          <p:cNvSpPr txBox="1"/>
          <p:nvPr/>
        </p:nvSpPr>
        <p:spPr>
          <a:xfrm>
            <a:off x="228600" y="2984500"/>
            <a:ext cx="2933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Perfluorované a polyfluorované sloučeniny (PFAS) jsou velkou skupinou široce používaných, průmyslově vyráběných chemických látek, které se hromadí v lidském těle a v životním prostředí. Přirozenými procesy jsou v přírodě takřka nerozložitelné, proto jsou nazývány věčnými chemikáliemi.</a:t>
            </a:r>
          </a:p>
        </p:txBody>
      </p:sp>
    </p:spTree>
    <p:extLst>
      <p:ext uri="{BB962C8B-B14F-4D97-AF65-F5344CB8AC3E}">
        <p14:creationId xmlns:p14="http://schemas.microsoft.com/office/powerpoint/2010/main" val="4117384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E3B52E-B98A-6956-8210-BFE567675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057" y="0"/>
            <a:ext cx="7123885" cy="51435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90C82E1-FC17-0BB8-56D3-387896217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222" y="2323523"/>
            <a:ext cx="5564778" cy="253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8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35158" y="194995"/>
            <a:ext cx="8318341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cs-CZ" sz="1800" b="1" i="1" dirty="0">
                <a:solidFill>
                  <a:schemeClr val="accent6"/>
                </a:solidFill>
                <a:highlight>
                  <a:srgbClr val="FFFF00"/>
                </a:highlight>
                <a:latin typeface="Cambria" pitchFamily="18" charset="0"/>
                <a:ea typeface="Roboto Slab" panose="020B0604020202020204" charset="0"/>
              </a:rPr>
              <a:t>POŽADAVKY NA BALENÍ A OZNAČOVÁNÍ</a:t>
            </a:r>
            <a:endParaRPr lang="cs-CZ" sz="1800" b="1" i="1" dirty="0">
              <a:solidFill>
                <a:schemeClr val="accent6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sz="1100" b="1" i="1" dirty="0">
              <a:solidFill>
                <a:schemeClr val="accent6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3ECE4-3033-81C0-D801-65B8359157EA}"/>
              </a:ext>
            </a:extLst>
          </p:cNvPr>
          <p:cNvSpPr txBox="1"/>
          <p:nvPr/>
        </p:nvSpPr>
        <p:spPr>
          <a:xfrm>
            <a:off x="635158" y="723062"/>
            <a:ext cx="460994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REACH:  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Specifické požadavky na obaly, uzávěry, materiály 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Požadavky na údaje, které musí být uvedeny na obalu</a:t>
            </a:r>
          </a:p>
          <a:p>
            <a:pPr algn="just">
              <a:spcBef>
                <a:spcPts val="600"/>
              </a:spcBef>
            </a:pPr>
            <a:endParaRPr lang="pl-PL" sz="1200" b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algn="just">
              <a:spcBef>
                <a:spcPts val="600"/>
              </a:spcBef>
            </a:pPr>
            <a:r>
              <a:rPr lang="pl-PL" sz="12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Povinnost výrobců, dovozců, následných uživatelů dle nařízení č. 1272/2008/ES o klasifikaci, označování a balení látek a směsí (CLP)</a:t>
            </a:r>
          </a:p>
          <a:p>
            <a:pPr lvl="0" algn="just">
              <a:spcBef>
                <a:spcPts val="600"/>
              </a:spcBef>
            </a:pPr>
            <a:endParaRPr lang="pl-PL" sz="1200" b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marL="228600" lvl="0" indent="-228600" algn="just">
              <a:spcBef>
                <a:spcPts val="600"/>
              </a:spcBef>
              <a:buAutoNum type="arabicPeriod"/>
            </a:pPr>
            <a:endParaRPr lang="pl-PL" sz="1200" b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FE4005-D4E8-B106-AEDA-FE370BDC0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2571750"/>
            <a:ext cx="3541712" cy="2030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42B612-DAF7-3B81-8E94-7DF097A19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100" y="723062"/>
            <a:ext cx="3850623" cy="413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70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35158" y="144195"/>
            <a:ext cx="8318341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cs-CZ" sz="1800" b="1" i="1" dirty="0">
                <a:solidFill>
                  <a:schemeClr val="accent6"/>
                </a:solidFill>
                <a:highlight>
                  <a:srgbClr val="FFFF00"/>
                </a:highlight>
                <a:latin typeface="Cambria" pitchFamily="18" charset="0"/>
                <a:ea typeface="Roboto Slab" panose="020B0604020202020204" charset="0"/>
              </a:rPr>
              <a:t>Sankční nástroje a vztahy odpovědnosti</a:t>
            </a:r>
            <a:endParaRPr lang="cs-CZ" sz="1100" b="1" i="1" dirty="0">
              <a:solidFill>
                <a:schemeClr val="accent6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3ECE4-3033-81C0-D801-65B8359157EA}"/>
              </a:ext>
            </a:extLst>
          </p:cNvPr>
          <p:cNvSpPr txBox="1"/>
          <p:nvPr/>
        </p:nvSpPr>
        <p:spPr>
          <a:xfrm>
            <a:off x="635158" y="723062"/>
            <a:ext cx="7213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cs-CZ" sz="1200" b="1" i="1" dirty="0">
                <a:solidFill>
                  <a:schemeClr val="tx1"/>
                </a:solidFill>
                <a:highlight>
                  <a:srgbClr val="00FFFF"/>
                </a:highlight>
                <a:latin typeface="Cambria" pitchFamily="18" charset="0"/>
                <a:ea typeface="Roboto Slab" panose="020B0604020202020204" charset="0"/>
              </a:rPr>
              <a:t>z.č. 350/2011 Sb., o chemických látkách a chemických přípravcích</a:t>
            </a:r>
          </a:p>
          <a:p>
            <a:pPr algn="just">
              <a:spcBef>
                <a:spcPts val="600"/>
              </a:spcBef>
            </a:pP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 - opatření k nápravě (§ 33) </a:t>
            </a:r>
          </a:p>
          <a:p>
            <a:pPr algn="just">
              <a:spcBef>
                <a:spcPts val="600"/>
              </a:spcBef>
            </a:pP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- rozhodnutí o pozastavení uvádění látky na trh do odstranění závad, stažení látky, směsi nebo předmětu z trhu (§ 33/1 písm.a,b,c))</a:t>
            </a:r>
          </a:p>
          <a:p>
            <a:pPr algn="just">
              <a:spcBef>
                <a:spcPts val="600"/>
              </a:spcBef>
            </a:pP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- nařízení zneškodnění nebezpečné látky nebo přípravku (§ 33/1 písm. d)</a:t>
            </a:r>
          </a:p>
          <a:p>
            <a:pPr algn="just">
              <a:spcBef>
                <a:spcPts val="600"/>
              </a:spcBef>
            </a:pP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- pokuty do výše 5 000 000 Kč</a:t>
            </a:r>
          </a:p>
          <a:p>
            <a:pPr algn="just">
              <a:spcBef>
                <a:spcPts val="600"/>
              </a:spcBef>
            </a:pP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- při stanovení výše pokuty se přihlíží zejména k závažnosti porušení povinnosti, ke škodlivým následkům pro zdraví a životní prostředí a k okolnostem, za nichž byl správní delikt spáchán</a:t>
            </a:r>
          </a:p>
          <a:p>
            <a:pPr marL="171450" indent="-171450" algn="just">
              <a:spcBef>
                <a:spcPts val="600"/>
              </a:spcBef>
              <a:buFontTx/>
              <a:buChar char="-"/>
            </a:pP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liberační důvody</a:t>
            </a:r>
          </a:p>
          <a:p>
            <a:pPr marL="171450" indent="-171450" algn="just">
              <a:spcBef>
                <a:spcPts val="600"/>
              </a:spcBef>
              <a:buFontTx/>
              <a:buChar char="-"/>
            </a:pPr>
            <a:endParaRPr lang="cs-CZ" sz="1200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algn="just">
              <a:spcBef>
                <a:spcPts val="600"/>
              </a:spcBef>
            </a:pPr>
            <a:r>
              <a:rPr lang="cs-CZ" sz="1200" b="1" i="1" dirty="0">
                <a:solidFill>
                  <a:schemeClr val="tx1"/>
                </a:solidFill>
                <a:highlight>
                  <a:srgbClr val="00FFFF"/>
                </a:highlight>
                <a:latin typeface="Cambria" pitchFamily="18" charset="0"/>
                <a:ea typeface="Roboto Slab" panose="020B0604020202020204" charset="0"/>
              </a:rPr>
              <a:t>Trestní zákoník</a:t>
            </a:r>
          </a:p>
          <a:p>
            <a:pPr algn="just">
              <a:spcBef>
                <a:spcPts val="600"/>
              </a:spcBef>
            </a:pP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§ 272, 273 - Obecné ohrožení</a:t>
            </a:r>
          </a:p>
          <a:p>
            <a:pPr algn="just">
              <a:spcBef>
                <a:spcPts val="600"/>
              </a:spcBef>
            </a:pP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§ 281 - Nedovolená výroba a držení radioaktivní látky a vysoce nebezpečné látky (pouze </a:t>
            </a:r>
          </a:p>
          <a:p>
            <a:pPr algn="just">
              <a:spcBef>
                <a:spcPts val="600"/>
              </a:spcBef>
            </a:pP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látky v režimu z.č. 19/1997 Sb., o chemických zbraních!)</a:t>
            </a:r>
          </a:p>
          <a:p>
            <a:pPr algn="just">
              <a:spcBef>
                <a:spcPts val="600"/>
              </a:spcBef>
            </a:pP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§ 293, 294 – Poškození a ohrožení životního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4200422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35158" y="144195"/>
            <a:ext cx="8318341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cs-CZ" sz="1800" b="1" i="1" dirty="0">
                <a:solidFill>
                  <a:schemeClr val="accent6"/>
                </a:solidFill>
                <a:highlight>
                  <a:srgbClr val="FFFF00"/>
                </a:highlight>
                <a:latin typeface="Cambria" pitchFamily="18" charset="0"/>
                <a:ea typeface="Roboto Slab" panose="020B0604020202020204" charset="0"/>
              </a:rPr>
              <a:t>POUŽÍVÁNÍ, SKLADOVÁNÍ, PRODEJ</a:t>
            </a:r>
            <a:endParaRPr lang="cs-CZ" sz="1100" b="1" i="1" dirty="0">
              <a:solidFill>
                <a:schemeClr val="accent6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3ECE4-3033-81C0-D801-65B8359157EA}"/>
              </a:ext>
            </a:extLst>
          </p:cNvPr>
          <p:cNvSpPr txBox="1"/>
          <p:nvPr/>
        </p:nvSpPr>
        <p:spPr>
          <a:xfrm>
            <a:off x="635158" y="735762"/>
            <a:ext cx="72136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cs-CZ" sz="1200" b="1" i="1" dirty="0">
                <a:solidFill>
                  <a:schemeClr val="tx1"/>
                </a:solidFill>
                <a:highlight>
                  <a:srgbClr val="00FFFF"/>
                </a:highlight>
                <a:latin typeface="Cambria" pitchFamily="18" charset="0"/>
                <a:ea typeface="Roboto Slab" panose="020B0604020202020204" charset="0"/>
              </a:rPr>
              <a:t>Zákon č. 258/2000 Sb., o ochraně veřejného zdraví</a:t>
            </a:r>
          </a:p>
          <a:p>
            <a:pPr algn="just">
              <a:spcBef>
                <a:spcPts val="600"/>
              </a:spcBef>
            </a:pP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Vztahuje se na: - fyzické osoby, - právnické osoby a fyzickéosoby podnikající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Nakládáním s nebezpečnými chemickými látkami a chemickými přípravky je jejich výroba, dovoz, distribuce, prodej, používání, skladování, balení, označování a vnitropodniková doprava.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Povinnost Evidence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Požadavky na odbornou způsobilost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S vybranými NCHL smějí PO a podnikající FO nakládat jen tehdy, jestliže nakládání s nimi mají zabezpečeno fyzickou osobou odborně způsobilou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POVINNOST řídit se výstražnými symboly a pokyny pro bezpečné zacházení,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◼ zákaz předávat určité nebezpečné CHL a směsi FO a osobám s omezenou svéprávností a mladším 18 let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◼ zákaz prodeje v automatech a do přinesených nádob, 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◼ písemná pravidla o bezpečnosti, ochraně zdraví a životního prostředí při práci s CHL, 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◼ požadavky na skladovací prostory, 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200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Sankce </a:t>
            </a:r>
          </a:p>
        </p:txBody>
      </p:sp>
    </p:spTree>
    <p:extLst>
      <p:ext uri="{BB962C8B-B14F-4D97-AF65-F5344CB8AC3E}">
        <p14:creationId xmlns:p14="http://schemas.microsoft.com/office/powerpoint/2010/main" val="2128281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35158" y="144195"/>
            <a:ext cx="8318341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cs-CZ" sz="1800" b="1" i="1" dirty="0">
                <a:solidFill>
                  <a:schemeClr val="accent6"/>
                </a:solidFill>
                <a:highlight>
                  <a:srgbClr val="FFFF00"/>
                </a:highlight>
                <a:latin typeface="Cambria" pitchFamily="18" charset="0"/>
                <a:ea typeface="Roboto Slab" panose="020B0604020202020204" charset="0"/>
              </a:rPr>
              <a:t>KONTROLA NEBEZPEČÍ ZÁVAŽNÝCH HAVÁRIÍ</a:t>
            </a:r>
            <a:endParaRPr lang="cs-CZ" sz="1100" b="1" i="1" dirty="0">
              <a:solidFill>
                <a:schemeClr val="accent6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3ECE4-3033-81C0-D801-65B8359157EA}"/>
              </a:ext>
            </a:extLst>
          </p:cNvPr>
          <p:cNvSpPr txBox="1"/>
          <p:nvPr/>
        </p:nvSpPr>
        <p:spPr>
          <a:xfrm>
            <a:off x="635158" y="735762"/>
            <a:ext cx="3797142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cs-CZ" sz="1200" b="1" i="1" dirty="0">
                <a:solidFill>
                  <a:schemeClr val="tx1"/>
                </a:solidFill>
                <a:highlight>
                  <a:srgbClr val="00FFFF"/>
                </a:highlight>
                <a:latin typeface="Cambria" pitchFamily="18" charset="0"/>
                <a:ea typeface="Roboto Slab" panose="020B0604020202020204" charset="0"/>
              </a:rPr>
              <a:t>Zákon č. 224/2015 Sb., o prevenci závažných havárií</a:t>
            </a:r>
          </a:p>
          <a:p>
            <a:pPr algn="just">
              <a:spcBef>
                <a:spcPts val="600"/>
              </a:spcBef>
            </a:pP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Směrnice </a:t>
            </a:r>
            <a:r>
              <a:rPr lang="cs-CZ" sz="1200" b="1" i="1" dirty="0">
                <a:solidFill>
                  <a:schemeClr val="tx1"/>
                </a:solidFill>
                <a:highlight>
                  <a:srgbClr val="00FFFF"/>
                </a:highlight>
                <a:latin typeface="Cambria" pitchFamily="18" charset="0"/>
                <a:ea typeface="Roboto Slab" panose="020B0604020202020204" charset="0"/>
              </a:rPr>
              <a:t>SEVESO III </a:t>
            </a: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(2012/18/EU o kontrole nebezpečí závažných havárií s přítomností nebezpečných látek)</a:t>
            </a:r>
          </a:p>
          <a:p>
            <a:pPr algn="just">
              <a:spcBef>
                <a:spcPts val="600"/>
              </a:spcBef>
            </a:pPr>
            <a:endParaRPr lang="cs-CZ" sz="1200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algn="just">
              <a:spcBef>
                <a:spcPts val="600"/>
              </a:spcBef>
            </a:pP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Stanoví systém prevence závažných </a:t>
            </a:r>
          </a:p>
          <a:p>
            <a:pPr algn="just">
              <a:spcBef>
                <a:spcPts val="600"/>
              </a:spcBef>
            </a:pP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havárií pro objekty, v nichž je umístěna </a:t>
            </a:r>
          </a:p>
          <a:p>
            <a:pPr algn="just">
              <a:spcBef>
                <a:spcPts val="600"/>
              </a:spcBef>
            </a:pP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vybraná nebezpečná chemická látka</a:t>
            </a:r>
          </a:p>
          <a:p>
            <a:pPr algn="just">
              <a:spcBef>
                <a:spcPts val="600"/>
              </a:spcBef>
            </a:pPr>
            <a:endParaRPr lang="cs-CZ" sz="1200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algn="just">
              <a:spcBef>
                <a:spcPts val="600"/>
              </a:spcBef>
            </a:pP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Cíl - snížit pravděpodobnost vzniku a omezit </a:t>
            </a:r>
          </a:p>
          <a:p>
            <a:pPr algn="just">
              <a:spcBef>
                <a:spcPts val="600"/>
              </a:spcBef>
            </a:pP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následky závažných havárií na životy a zdraví </a:t>
            </a:r>
          </a:p>
          <a:p>
            <a:pPr algn="just">
              <a:spcBef>
                <a:spcPts val="600"/>
              </a:spcBef>
            </a:pP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lidí a zvířat, životní prostředí a majetek v </a:t>
            </a:r>
          </a:p>
          <a:p>
            <a:pPr algn="just">
              <a:spcBef>
                <a:spcPts val="600"/>
              </a:spcBef>
            </a:pP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těchto objektech a v jejich okolí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99297-3926-6D61-3FB9-0FCECCB6E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300" y="1368658"/>
            <a:ext cx="4808266" cy="336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29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35158" y="144195"/>
            <a:ext cx="8318341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cs-CZ" sz="1800" b="1" i="1" dirty="0">
                <a:solidFill>
                  <a:schemeClr val="accent6"/>
                </a:solidFill>
                <a:highlight>
                  <a:srgbClr val="FFFF00"/>
                </a:highlight>
                <a:latin typeface="Cambria" pitchFamily="18" charset="0"/>
                <a:ea typeface="Roboto Slab" panose="020B0604020202020204" charset="0"/>
              </a:rPr>
              <a:t>KONTROLA NEBEZPEČÍ ZÁVAŽNÝCH HAVÁRIÍ</a:t>
            </a:r>
            <a:endParaRPr lang="cs-CZ" sz="1100" b="1" i="1" dirty="0">
              <a:solidFill>
                <a:schemeClr val="accent6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3ECE4-3033-81C0-D801-65B8359157EA}"/>
              </a:ext>
            </a:extLst>
          </p:cNvPr>
          <p:cNvSpPr txBox="1"/>
          <p:nvPr/>
        </p:nvSpPr>
        <p:spPr>
          <a:xfrm>
            <a:off x="635158" y="735762"/>
            <a:ext cx="7124542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cs-CZ" sz="1200" b="1" i="1" dirty="0">
                <a:solidFill>
                  <a:schemeClr val="tx1"/>
                </a:solidFill>
                <a:highlight>
                  <a:srgbClr val="00FFFF"/>
                </a:highlight>
                <a:latin typeface="Cambria" pitchFamily="18" charset="0"/>
                <a:ea typeface="Roboto Slab" panose="020B0604020202020204" charset="0"/>
              </a:rPr>
              <a:t>Povinnosti </a:t>
            </a:r>
          </a:p>
          <a:p>
            <a:pPr algn="just">
              <a:spcBef>
                <a:spcPts val="600"/>
              </a:spcBef>
            </a:pP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STÁT: ZOHLEDNIT NEBEZPEČÍ V ÚZEMNÍM PLÁNOVÁNÍ (ZEJM. VZDÁLENOSTI A TECHNICKÁ OPATŘENÍ, ZAHRNUJE I VLIV NA PŘÍRODNÍ OBLASTI)</a:t>
            </a:r>
          </a:p>
          <a:p>
            <a:pPr algn="just">
              <a:spcBef>
                <a:spcPts val="600"/>
              </a:spcBef>
            </a:pPr>
            <a:r>
              <a:rPr lang="cs-CZ" sz="1200" b="1" i="1" dirty="0">
                <a:solidFill>
                  <a:schemeClr val="tx1"/>
                </a:solidFill>
                <a:highlight>
                  <a:srgbClr val="00FF00"/>
                </a:highlight>
                <a:latin typeface="Cambria" pitchFamily="18" charset="0"/>
                <a:ea typeface="Roboto Slab" panose="020B0604020202020204" charset="0"/>
              </a:rPr>
              <a:t>Provozovatel</a:t>
            </a: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 - právnická nebo podnikající fyzická osoba, která užívá nebo bude užívat objekt, ve kterém je nebo bude nebezpečná látka umístěna v množství stejném nebo větším, než je množství uvedené v příloze č. 1 k tomuto zákonu v sloupci 2 tabulky I nebo II, nebo který byl zařazen do skupiny A nebo do skupiny B rozhodnutím krajského úřadu,</a:t>
            </a:r>
          </a:p>
          <a:p>
            <a:pPr algn="just">
              <a:spcBef>
                <a:spcPts val="600"/>
              </a:spcBef>
            </a:pP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◼ zpracuje seznam všech NCHL umístěných v objektu a podle součtu jejich množství navrhne zařazení objektu do skupiny A nebo B</a:t>
            </a:r>
          </a:p>
          <a:p>
            <a:pPr algn="just">
              <a:spcBef>
                <a:spcPts val="600"/>
              </a:spcBef>
            </a:pPr>
            <a:r>
              <a:rPr lang="cs-CZ" sz="1200" b="1" i="1" dirty="0">
                <a:solidFill>
                  <a:schemeClr val="tx1"/>
                </a:solidFill>
                <a:highlight>
                  <a:srgbClr val="00FF00"/>
                </a:highlight>
                <a:latin typeface="Cambria" pitchFamily="18" charset="0"/>
                <a:ea typeface="Roboto Slab" panose="020B0604020202020204" charset="0"/>
              </a:rPr>
              <a:t>Uživatel objektu </a:t>
            </a: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- právnická nebo podnikající fyzická osoba, která užívá nebo bude užívat objekt, ve kterém je nebo bude nebezpečná látka umístěna v množství menším, než je množství uvedené v příloze č. 1 k tomuto zákonu v sloupci 2 tabulky I nebo II, a který nebyl zařazen do skupiny A nebo do skupiny B rozhodnutím krajského úřadu,</a:t>
            </a:r>
          </a:p>
          <a:p>
            <a:pPr algn="just">
              <a:spcBef>
                <a:spcPts val="600"/>
              </a:spcBef>
            </a:pP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◼ zpracuje seznam všech NCHL umístěných v objektu a je-li jejich množství menší než uvedené v příloze č. 1, zpracuje protokol o nezařazení</a:t>
            </a:r>
          </a:p>
          <a:p>
            <a:pPr algn="just">
              <a:spcBef>
                <a:spcPts val="600"/>
              </a:spcBef>
            </a:pPr>
            <a:endParaRPr lang="cs-CZ" sz="1200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algn="just">
              <a:spcBef>
                <a:spcPts val="600"/>
              </a:spcBef>
            </a:pPr>
            <a:endParaRPr lang="cs-CZ" sz="1200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217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35158" y="144195"/>
            <a:ext cx="8318341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cs-CZ" sz="1800" b="1" i="1" dirty="0">
                <a:solidFill>
                  <a:schemeClr val="accent6"/>
                </a:solidFill>
                <a:highlight>
                  <a:srgbClr val="FFFF00"/>
                </a:highlight>
                <a:latin typeface="Cambria" pitchFamily="18" charset="0"/>
                <a:ea typeface="Roboto Slab" panose="020B0604020202020204" charset="0"/>
              </a:rPr>
              <a:t>KONTROLA NEBEZPEČÍ ZÁVAŽNÝCH HAVÁRIÍ</a:t>
            </a:r>
            <a:endParaRPr lang="cs-CZ" sz="1100" b="1" i="1" dirty="0">
              <a:solidFill>
                <a:schemeClr val="accent6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3ECE4-3033-81C0-D801-65B8359157EA}"/>
              </a:ext>
            </a:extLst>
          </p:cNvPr>
          <p:cNvSpPr txBox="1"/>
          <p:nvPr/>
        </p:nvSpPr>
        <p:spPr>
          <a:xfrm>
            <a:off x="635158" y="735762"/>
            <a:ext cx="7124542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cs-CZ" sz="1200" b="1" i="1" dirty="0">
                <a:solidFill>
                  <a:schemeClr val="tx1"/>
                </a:solidFill>
                <a:highlight>
                  <a:srgbClr val="00FFFF"/>
                </a:highlight>
                <a:latin typeface="Cambria" pitchFamily="18" charset="0"/>
                <a:ea typeface="Roboto Slab" panose="020B0604020202020204" charset="0"/>
              </a:rPr>
              <a:t>Mechanismus ochrany</a:t>
            </a:r>
          </a:p>
          <a:p>
            <a:pPr algn="just">
              <a:spcBef>
                <a:spcPts val="600"/>
              </a:spcBef>
            </a:pPr>
            <a:endParaRPr lang="cs-CZ" sz="1200" b="1" i="1" dirty="0">
              <a:solidFill>
                <a:schemeClr val="tx1"/>
              </a:solidFill>
              <a:highlight>
                <a:srgbClr val="00FFFF"/>
              </a:highlight>
              <a:latin typeface="Cambria" pitchFamily="18" charset="0"/>
              <a:ea typeface="Roboto Slab" panose="020B0604020202020204" charset="0"/>
            </a:endParaRPr>
          </a:p>
          <a:p>
            <a:pPr algn="just">
              <a:spcBef>
                <a:spcPts val="600"/>
              </a:spcBef>
            </a:pP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1/ Klasifikace objektů do skupin (A nebo B)</a:t>
            </a:r>
          </a:p>
          <a:p>
            <a:pPr algn="just">
              <a:spcBef>
                <a:spcPts val="600"/>
              </a:spcBef>
            </a:pP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2/ Povinnosti subjektů</a:t>
            </a:r>
          </a:p>
          <a:p>
            <a:pPr algn="just">
              <a:spcBef>
                <a:spcPts val="600"/>
              </a:spcBef>
            </a:pP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3/ Plány fyzické ochrany</a:t>
            </a:r>
          </a:p>
          <a:p>
            <a:pPr algn="just">
              <a:spcBef>
                <a:spcPts val="600"/>
              </a:spcBef>
            </a:pP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4/ Bezpečnostní programy (A) a zprávy (B)</a:t>
            </a:r>
          </a:p>
          <a:p>
            <a:pPr algn="just">
              <a:spcBef>
                <a:spcPts val="600"/>
              </a:spcBef>
            </a:pP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- provozovatel B zajistí posouzení bezpečnostní zprávy a na základě posouzení zpracuje zprávu o </a:t>
            </a:r>
          </a:p>
          <a:p>
            <a:pPr algn="just">
              <a:spcBef>
                <a:spcPts val="600"/>
              </a:spcBef>
            </a:pP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posouzení, jejíž návrh předloží ke schválení KÚ </a:t>
            </a:r>
          </a:p>
          <a:p>
            <a:pPr algn="just">
              <a:spcBef>
                <a:spcPts val="600"/>
              </a:spcBef>
            </a:pP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- povinnost dodržovat postupy dle BZ či BP</a:t>
            </a:r>
          </a:p>
          <a:p>
            <a:pPr marL="171450" indent="-171450" algn="just">
              <a:spcBef>
                <a:spcPts val="600"/>
              </a:spcBef>
              <a:buFontTx/>
              <a:buChar char="-"/>
            </a:pP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povinnost seznámit s BZ či BP zaměstnance</a:t>
            </a:r>
          </a:p>
          <a:p>
            <a:pPr marL="171450" indent="-171450" algn="just">
              <a:spcBef>
                <a:spcPts val="600"/>
              </a:spcBef>
              <a:buFontTx/>
              <a:buChar char="-"/>
            </a:pPr>
            <a:endParaRPr lang="cs-CZ" sz="1200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algn="just">
              <a:spcBef>
                <a:spcPts val="600"/>
              </a:spcBef>
            </a:pPr>
            <a:r>
              <a:rPr lang="cs-CZ" sz="1200" b="1" i="1" dirty="0">
                <a:solidFill>
                  <a:schemeClr val="tx1"/>
                </a:solidFill>
                <a:highlight>
                  <a:srgbClr val="00FF00"/>
                </a:highlight>
                <a:latin typeface="Cambria" pitchFamily="18" charset="0"/>
                <a:ea typeface="Roboto Slab" panose="020B0604020202020204" charset="0"/>
              </a:rPr>
              <a:t>Havarijní plán </a:t>
            </a:r>
          </a:p>
          <a:p>
            <a:pPr algn="just">
              <a:spcBef>
                <a:spcPts val="600"/>
              </a:spcBef>
            </a:pPr>
            <a:r>
              <a:rPr lang="cs-CZ" sz="12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- vnitřní, vnější (pro objekty B spolu se zónou havarijního plánování)</a:t>
            </a:r>
          </a:p>
          <a:p>
            <a:pPr algn="just">
              <a:spcBef>
                <a:spcPts val="600"/>
              </a:spcBef>
            </a:pPr>
            <a:endParaRPr lang="cs-CZ" sz="1200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algn="just">
              <a:spcBef>
                <a:spcPts val="600"/>
              </a:spcBef>
            </a:pPr>
            <a:endParaRPr lang="cs-CZ" sz="1200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079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3ED54B-9786-399B-583E-F1FE2D8E2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03" y="215900"/>
            <a:ext cx="5331858" cy="332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51419D-DAAA-08A5-3A3E-68AE642F2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332" y="2837656"/>
            <a:ext cx="3110089" cy="20899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8DE02D-A3A3-CCC4-ABC2-358762C38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414" y="215900"/>
            <a:ext cx="3183586" cy="37592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B7E98DF-4DCF-9EEA-D7DA-5458C7CA0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7" y="2883491"/>
            <a:ext cx="5772799" cy="208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7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4229100"/>
            <a:ext cx="943275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2" y="4114799"/>
            <a:ext cx="4322480" cy="14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457203" y="4337384"/>
          <a:ext cx="733923" cy="733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457575" imgH="3448050" progId="">
                  <p:embed/>
                </p:oleObj>
              </mc:Choice>
              <mc:Fallback>
                <p:oleObj r:id="rId3" imgW="3457575" imgH="344805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3" y="4337384"/>
                        <a:ext cx="733923" cy="7339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154" y="4337384"/>
            <a:ext cx="670593" cy="71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F:\vojtech\Pictures\Obrázky\logo katedry\logoENG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253" y="4232084"/>
            <a:ext cx="1851580" cy="81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406"/>
          <p:cNvSpPr txBox="1">
            <a:spLocks/>
          </p:cNvSpPr>
          <p:nvPr/>
        </p:nvSpPr>
        <p:spPr>
          <a:xfrm>
            <a:off x="692834" y="761701"/>
            <a:ext cx="7884600" cy="381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-CZ" sz="1800" b="1" dirty="0">
                <a:solidFill>
                  <a:schemeClr val="lt1"/>
                </a:solidFill>
                <a:latin typeface="Cambria" pitchFamily="18" charset="0"/>
                <a:ea typeface="Roboto Slab"/>
                <a:cs typeface="Arial" pitchFamily="34" charset="0"/>
                <a:sym typeface="Roboto Slab"/>
              </a:rPr>
              <a:t>DĚKUJI ZA POZORNOST</a:t>
            </a: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Roboto Slab"/>
                <a:cs typeface="Arial" pitchFamily="34" charset="0"/>
                <a:sym typeface="Roboto Slab"/>
              </a:rPr>
              <a:t>!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1800" dirty="0">
                <a:solidFill>
                  <a:srgbClr val="FFFFFF"/>
                </a:solidFill>
                <a:latin typeface="Roboto Slab" panose="020B0604020202020204" charset="0"/>
                <a:ea typeface="Roboto Slab" panose="020B0604020202020204" charset="0"/>
              </a:rPr>
              <a:t>vomacka@mail.muni.cz</a:t>
            </a:r>
          </a:p>
        </p:txBody>
      </p:sp>
    </p:spTree>
    <p:extLst>
      <p:ext uri="{BB962C8B-B14F-4D97-AF65-F5344CB8AC3E}">
        <p14:creationId xmlns:p14="http://schemas.microsoft.com/office/powerpoint/2010/main" val="2944762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759ECE8-1196-8B6D-7C69-DE07E71A2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22" y="209006"/>
            <a:ext cx="6795821" cy="455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35159" y="233095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cs-CZ" sz="1800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Česká úprava</a:t>
            </a:r>
          </a:p>
          <a:p>
            <a:pPr lvl="0" algn="just">
              <a:spcBef>
                <a:spcPts val="600"/>
              </a:spcBef>
            </a:pPr>
            <a:r>
              <a:rPr lang="cs-CZ" sz="10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 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Přímo účinná unijní nařízení doplněná o: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z.č. 350/2011 Sb., o chemických látkách a chemických přípravcích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z.č. 224/2015 Sb., o prevenci závažných havárií,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z.č. 258/2000 Sb., o ochraně veřejného zdraví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z.č. 40/2009 Sb., trestní zákoník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algn="just">
              <a:spcBef>
                <a:spcPts val="600"/>
              </a:spcBef>
            </a:pPr>
            <a:r>
              <a:rPr lang="cs-CZ" b="1" i="1" dirty="0">
                <a:solidFill>
                  <a:schemeClr val="accent3"/>
                </a:solidFill>
                <a:latin typeface="Cambria" pitchFamily="18" charset="0"/>
                <a:ea typeface="Roboto Slab" panose="020B0604020202020204" charset="0"/>
              </a:rPr>
              <a:t>Související a zvláštní předpisy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 z.č. 378/2007 Sb., o léčivech 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 z.č. 156/1998 Sb., o hnojivech, 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z.č. 324/2016 Sb. o biocidech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 z.č. 541/2020 Sb., o odpadech, </a:t>
            </a:r>
          </a:p>
          <a:p>
            <a:pPr lvl="0" algn="just">
              <a:spcBef>
                <a:spcPts val="600"/>
              </a:spcBef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+ odpovídající unijní předpisy</a:t>
            </a: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751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4699001" y="829995"/>
            <a:ext cx="8325526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cs-CZ" sz="1800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Fáze nakládání s chemickými látkami</a:t>
            </a:r>
          </a:p>
          <a:p>
            <a:pPr lvl="0" algn="just">
              <a:spcBef>
                <a:spcPts val="600"/>
              </a:spcBef>
            </a:pPr>
            <a:r>
              <a:rPr lang="cs-CZ" sz="1000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 </a:t>
            </a:r>
          </a:p>
          <a:p>
            <a:pPr lvl="0" algn="just">
              <a:spcBef>
                <a:spcPts val="600"/>
              </a:spcBef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I. Výroba, balení, označování, dovoz, vývoz,</a:t>
            </a:r>
          </a:p>
          <a:p>
            <a:pPr lvl="0" algn="just">
              <a:spcBef>
                <a:spcPts val="600"/>
              </a:spcBef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 uvádění na trh, </a:t>
            </a:r>
          </a:p>
          <a:p>
            <a:pPr lvl="0" algn="just">
              <a:spcBef>
                <a:spcPts val="600"/>
              </a:spcBef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II. Prodej, skladování, používání,</a:t>
            </a:r>
          </a:p>
          <a:p>
            <a:pPr lvl="0" algn="just">
              <a:spcBef>
                <a:spcPts val="600"/>
              </a:spcBef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III. Kontrola nebezpečí závažných havárií.</a:t>
            </a: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C7091F-01F9-A757-4161-77AB4F9FF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445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19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35158" y="233095"/>
            <a:ext cx="8318341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cs-CZ" sz="1800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Nařízení č. 1907/2006/ES o registraci, hodnocení, povolování a </a:t>
            </a:r>
          </a:p>
          <a:p>
            <a:pPr lvl="0" algn="just">
              <a:spcBef>
                <a:spcPts val="600"/>
              </a:spcBef>
            </a:pPr>
            <a:r>
              <a:rPr lang="cs-CZ" sz="1800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omezování chemických látek a o zřízení Evropské agentury pro </a:t>
            </a:r>
          </a:p>
          <a:p>
            <a:pPr lvl="0" algn="just">
              <a:spcBef>
                <a:spcPts val="600"/>
              </a:spcBef>
            </a:pPr>
            <a:r>
              <a:rPr lang="cs-CZ" sz="1800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chemické látky (</a:t>
            </a:r>
            <a:r>
              <a:rPr lang="cs-CZ" sz="1800" b="1" i="1" dirty="0">
                <a:solidFill>
                  <a:schemeClr val="accent6"/>
                </a:solidFill>
                <a:highlight>
                  <a:srgbClr val="FFFF00"/>
                </a:highlight>
                <a:latin typeface="Cambria" pitchFamily="18" charset="0"/>
                <a:ea typeface="Roboto Slab" panose="020B0604020202020204" charset="0"/>
              </a:rPr>
              <a:t>REACH</a:t>
            </a:r>
            <a:r>
              <a:rPr lang="cs-CZ" sz="1800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) – VÝVOJ</a:t>
            </a:r>
          </a:p>
          <a:p>
            <a:pPr lvl="0" algn="just">
              <a:spcBef>
                <a:spcPts val="600"/>
              </a:spcBef>
            </a:pPr>
            <a:endParaRPr lang="cs-CZ" sz="1100" b="1" i="1" dirty="0">
              <a:solidFill>
                <a:schemeClr val="accent6"/>
              </a:solidFill>
              <a:latin typeface="Cambria" pitchFamily="18" charset="0"/>
              <a:ea typeface="Roboto Slab" panose="020B0604020202020204" charset="0"/>
            </a:endParaRP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EU – koordinace a harmonizace pravidel pro klasifikaci, balení, označování a informování o chemických látkách již více než 40 let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EINECS a NLP – seznamy, v nichž jsou vedeny látky, které se vyskytovaly na trhu ES 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před 18. zářím 1981 –tzv. staré látky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ELINCS (European List of Notified Chemical Substances)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Staré látky bylo možno uvádět na trh bez jejich notifikace a bez hodnocení jejich rizik, nové látky – ohlašování a hodnocení již od 10 kg/rok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l-PL" sz="1600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pl-PL" sz="1600" b="1" dirty="0">
                <a:solidFill>
                  <a:schemeClr val="tx1"/>
                </a:solidFill>
                <a:highlight>
                  <a:srgbClr val="FFFF00"/>
                </a:highlight>
                <a:latin typeface="Cambria" pitchFamily="18" charset="0"/>
                <a:ea typeface="Roboto Slab" panose="020B0604020202020204" charset="0"/>
              </a:rPr>
              <a:t>REACH  rozšiřuje systém notifikace (registrace) na všechny chemické látky vyráběné nebo dovážené v množství 1 tuna a větším + zřizuje Evropskou agenturu pro chemické látky (ECHA)</a:t>
            </a: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algn="just">
              <a:spcBef>
                <a:spcPts val="600"/>
              </a:spcBef>
            </a:pPr>
            <a:endParaRPr lang="cs-CZ" b="1" i="1" dirty="0">
              <a:solidFill>
                <a:schemeClr val="accent3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7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86BCE7-0322-3343-C9DE-E5327BFEF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852" y="0"/>
            <a:ext cx="51762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0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35158" y="233095"/>
            <a:ext cx="8318341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cs-CZ" sz="1800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Nařízení č. 1907/2006/ES o registraci, hodnocení, povolování a </a:t>
            </a:r>
          </a:p>
          <a:p>
            <a:pPr lvl="0" algn="just">
              <a:spcBef>
                <a:spcPts val="600"/>
              </a:spcBef>
            </a:pPr>
            <a:r>
              <a:rPr lang="cs-CZ" sz="1800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omezování chemických látek a o zřízení Evropské agentury pro </a:t>
            </a:r>
          </a:p>
          <a:p>
            <a:pPr lvl="0" algn="just">
              <a:spcBef>
                <a:spcPts val="600"/>
              </a:spcBef>
            </a:pPr>
            <a:r>
              <a:rPr lang="cs-CZ" sz="1800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chemické látky (</a:t>
            </a:r>
            <a:r>
              <a:rPr lang="cs-CZ" sz="1800" b="1" i="1" dirty="0">
                <a:solidFill>
                  <a:schemeClr val="accent6"/>
                </a:solidFill>
                <a:highlight>
                  <a:srgbClr val="FFFF00"/>
                </a:highlight>
                <a:latin typeface="Cambria" pitchFamily="18" charset="0"/>
                <a:ea typeface="Roboto Slab" panose="020B0604020202020204" charset="0"/>
              </a:rPr>
              <a:t>REACH</a:t>
            </a:r>
            <a:r>
              <a:rPr lang="cs-CZ" sz="1800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) – CÍL A PŮSOBNOST</a:t>
            </a:r>
          </a:p>
          <a:p>
            <a:pPr lvl="0" algn="just">
              <a:spcBef>
                <a:spcPts val="600"/>
              </a:spcBef>
            </a:pPr>
            <a:endParaRPr lang="cs-CZ" sz="1100" b="1" i="1" dirty="0">
              <a:solidFill>
                <a:schemeClr val="accent6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algn="just">
              <a:spcBef>
                <a:spcPts val="600"/>
              </a:spcBef>
            </a:pPr>
            <a:endParaRPr lang="cs-CZ" b="1" i="1" dirty="0">
              <a:solidFill>
                <a:schemeClr val="accent3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endParaRPr lang="cs-CZ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3ECE4-3033-81C0-D801-65B8359157EA}"/>
              </a:ext>
            </a:extLst>
          </p:cNvPr>
          <p:cNvSpPr txBox="1"/>
          <p:nvPr/>
        </p:nvSpPr>
        <p:spPr>
          <a:xfrm>
            <a:off x="762000" y="1472362"/>
            <a:ext cx="721360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v EU jsou vyráběny a používány pouze látky se známými vlastnostmi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bezpečnost způsobu využití je prověřena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osoby, které tyto látky vyrobí, dovezou nebo je budou používat musí určit a řídit rizika spojená s látkami, jež vyrábějí a uvádějí na trh v EU; musí agentuře ECHA prokázat, jakým způsobem lze látku bezpečně používat, a opatření k řízení rizik musí sdělit uživatelům</a:t>
            </a:r>
            <a:endParaRPr lang="pl-PL" sz="1400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CEB26B-CA35-5BEE-7EBB-C428EF13039F}"/>
              </a:ext>
            </a:extLst>
          </p:cNvPr>
          <p:cNvSpPr/>
          <p:nvPr/>
        </p:nvSpPr>
        <p:spPr>
          <a:xfrm>
            <a:off x="762000" y="3233379"/>
            <a:ext cx="1841500" cy="15388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ANO</a:t>
            </a:r>
          </a:p>
          <a:p>
            <a:pPr algn="ctr"/>
            <a:endParaRPr lang="cs-CZ" b="1" dirty="0">
              <a:solidFill>
                <a:schemeClr val="tx1"/>
              </a:solidFill>
            </a:endParaRPr>
          </a:p>
          <a:p>
            <a:pPr algn="ctr"/>
            <a:r>
              <a:rPr lang="cs-CZ" dirty="0">
                <a:solidFill>
                  <a:schemeClr val="tx1"/>
                </a:solidFill>
              </a:rPr>
              <a:t>všechny chemické látky v množství 1 tuna a více 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41DD40-772E-F29A-A828-9041D00CD44A}"/>
              </a:ext>
            </a:extLst>
          </p:cNvPr>
          <p:cNvSpPr/>
          <p:nvPr/>
        </p:nvSpPr>
        <p:spPr>
          <a:xfrm>
            <a:off x="2806542" y="3249668"/>
            <a:ext cx="2616200" cy="15388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OMEZENĚ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(vynětí z povinnosti registrace) látky zapsané v Přílohách IV a V - např. • sacharosa, • vitamin A, • základní chemické prvky, • CO2, • slunečnicový olej aj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5255B62-EC0F-62B3-9D60-8BC462810B7D}"/>
              </a:ext>
            </a:extLst>
          </p:cNvPr>
          <p:cNvSpPr/>
          <p:nvPr/>
        </p:nvSpPr>
        <p:spPr>
          <a:xfrm>
            <a:off x="5625784" y="3257247"/>
            <a:ext cx="2946399" cy="15388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NE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odpady, • neisolované meziprodukty • radioaktivní látky • látky v režimu přepravy • látky podléhající celnímu dohledu, pokud neprocházejí žádnou úpravou nebo zpracováním.</a:t>
            </a:r>
          </a:p>
        </p:txBody>
      </p:sp>
    </p:spTree>
    <p:extLst>
      <p:ext uri="{BB962C8B-B14F-4D97-AF65-F5344CB8AC3E}">
        <p14:creationId xmlns:p14="http://schemas.microsoft.com/office/powerpoint/2010/main" val="2572428615"/>
      </p:ext>
    </p:extLst>
  </p:cSld>
  <p:clrMapOvr>
    <a:masterClrMapping/>
  </p:clrMapOvr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12914</TotalTime>
  <Words>2279</Words>
  <Application>Microsoft Office PowerPoint</Application>
  <PresentationFormat>Předvádění na obrazovce (16:9)</PresentationFormat>
  <Paragraphs>262</Paragraphs>
  <Slides>30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Cambria</vt:lpstr>
      <vt:lpstr>Arial</vt:lpstr>
      <vt:lpstr>Calibri</vt:lpstr>
      <vt:lpstr>Nixie One</vt:lpstr>
      <vt:lpstr>Roboto Slab</vt:lpstr>
      <vt:lpstr>Warwick template</vt:lpstr>
      <vt:lpstr>Nakládání s chemickými látkami, prevence závažných havárií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to Justice in the Czech Republic: Statistics and Data Analysis</dc:title>
  <dc:creator>Vomáčka Crew</dc:creator>
  <cp:lastModifiedBy>Vojtěch Vomáčka</cp:lastModifiedBy>
  <cp:revision>307</cp:revision>
  <dcterms:modified xsi:type="dcterms:W3CDTF">2024-05-21T11:14:01Z</dcterms:modified>
</cp:coreProperties>
</file>