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8" r:id="rId3"/>
    <p:sldId id="280" r:id="rId4"/>
    <p:sldId id="259" r:id="rId5"/>
    <p:sldId id="260" r:id="rId6"/>
    <p:sldId id="261" r:id="rId7"/>
    <p:sldId id="262" r:id="rId8"/>
    <p:sldId id="277" r:id="rId9"/>
    <p:sldId id="279"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669088" cy="97536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72"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777607" y="0"/>
            <a:ext cx="2889938" cy="489374"/>
          </a:xfrm>
          <a:prstGeom prst="rect">
            <a:avLst/>
          </a:prstGeom>
        </p:spPr>
        <p:txBody>
          <a:bodyPr vert="horz" lIns="91440" tIns="45720" rIns="91440" bIns="45720" rtlCol="0"/>
          <a:lstStyle>
            <a:lvl1pPr algn="r">
              <a:defRPr sz="1200"/>
            </a:lvl1pPr>
          </a:lstStyle>
          <a:p>
            <a:fld id="{E5438DA0-BEA3-493F-BB0D-3FE6921A6FAE}" type="datetimeFigureOut">
              <a:rPr lang="cs-CZ" smtClean="0"/>
              <a:t>04.03.2024</a:t>
            </a:fld>
            <a:endParaRPr lang="cs-CZ"/>
          </a:p>
        </p:txBody>
      </p:sp>
      <p:sp>
        <p:nvSpPr>
          <p:cNvPr id="4" name="Zástupný symbol pro obrázek snímku 3"/>
          <p:cNvSpPr>
            <a:spLocks noGrp="1" noRot="1" noChangeAspect="1"/>
          </p:cNvSpPr>
          <p:nvPr>
            <p:ph type="sldImg" idx="2"/>
          </p:nvPr>
        </p:nvSpPr>
        <p:spPr>
          <a:xfrm>
            <a:off x="407988" y="1219200"/>
            <a:ext cx="5853112" cy="329247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66909" y="4693920"/>
            <a:ext cx="5335270" cy="384048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264228"/>
            <a:ext cx="2889938" cy="489373"/>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777607" y="9264228"/>
            <a:ext cx="2889938" cy="489373"/>
          </a:xfrm>
          <a:prstGeom prst="rect">
            <a:avLst/>
          </a:prstGeom>
        </p:spPr>
        <p:txBody>
          <a:bodyPr vert="horz" lIns="91440" tIns="45720" rIns="91440" bIns="45720" rtlCol="0" anchor="b"/>
          <a:lstStyle>
            <a:lvl1pPr algn="r">
              <a:defRPr sz="1200"/>
            </a:lvl1pPr>
          </a:lstStyle>
          <a:p>
            <a:fld id="{30DCDDA3-A5BC-4BDB-936C-3719FC214A46}" type="slidenum">
              <a:rPr lang="cs-CZ" smtClean="0"/>
              <a:t>‹#›</a:t>
            </a:fld>
            <a:endParaRPr lang="cs-CZ"/>
          </a:p>
        </p:txBody>
      </p:sp>
    </p:spTree>
    <p:extLst>
      <p:ext uri="{BB962C8B-B14F-4D97-AF65-F5344CB8AC3E}">
        <p14:creationId xmlns:p14="http://schemas.microsoft.com/office/powerpoint/2010/main" val="3397365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30DCDDA3-A5BC-4BDB-936C-3719FC214A46}" type="slidenum">
              <a:rPr lang="cs-CZ" smtClean="0"/>
              <a:t>6</a:t>
            </a:fld>
            <a:endParaRPr lang="cs-CZ"/>
          </a:p>
        </p:txBody>
      </p:sp>
    </p:spTree>
    <p:extLst>
      <p:ext uri="{BB962C8B-B14F-4D97-AF65-F5344CB8AC3E}">
        <p14:creationId xmlns:p14="http://schemas.microsoft.com/office/powerpoint/2010/main" val="2871789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3/4/2024</a:t>
            </a:fld>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1449711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3/4/2024</a:t>
            </a:fld>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868897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3/4/2024</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377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3/4/2024</a:t>
            </a:fld>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15834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3/4/2024</a:t>
            </a:fld>
            <a:endParaRPr lang="en-US" dirty="0"/>
          </a:p>
        </p:txBody>
      </p:sp>
    </p:spTree>
    <p:extLst>
      <p:ext uri="{BB962C8B-B14F-4D97-AF65-F5344CB8AC3E}">
        <p14:creationId xmlns:p14="http://schemas.microsoft.com/office/powerpoint/2010/main" val="2963157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3/4/2024</a:t>
            </a:fld>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56394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3/4/2024</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17462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3/4/2024</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727133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3/4/2024</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939872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3/4/2024</a:t>
            </a:fld>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958419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3/4/2024</a:t>
            </a:fld>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353520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3/4/2024</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713991"/>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nalus.usoud.cz/Search/GetRegSignDecisions.aspx?sz=1-178-96"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https://nalus.usoud.cz/Search/GetRegSignDecisions.aspx?sz=4-707-2000"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nalus.usoud.cz/Search/GetRegSignDecisions.aspx?sz=4-202-02" TargetMode="External"/><Relationship Id="rId2" Type="http://schemas.openxmlformats.org/officeDocument/2006/relationships/hyperlink" Target="https://nalus.usoud.cz/Search/GetRegSignDecisions.aspx?sz=4-215-96" TargetMode="External"/><Relationship Id="rId1" Type="http://schemas.openxmlformats.org/officeDocument/2006/relationships/slideLayout" Target="../slideLayouts/slideLayout8.xml"/><Relationship Id="rId4" Type="http://schemas.openxmlformats.org/officeDocument/2006/relationships/hyperlink" Target="https://nalus.usoud.cz/Search/GetRegSignDecisions.aspx?sz=4-379-01"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hyperlink" Target="https://nalus.usoud.cz/Search/GetRegSignDecisions.aspx?sz=3-86-98"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coe.int/en/web/conventions/full-list"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hyperlink" Target="https://www.ohchr.org/en/core-international-human-rights-instruments-and-their-monitoring-bodi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8.xml"/><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3" descr="Modrý abstraktní vzor vodových barev na bílém pozadí">
            <a:extLst>
              <a:ext uri="{FF2B5EF4-FFF2-40B4-BE49-F238E27FC236}">
                <a16:creationId xmlns:a16="http://schemas.microsoft.com/office/drawing/2014/main" id="{C5FAEC18-A80E-A028-447F-60AEBEFA5F6F}"/>
              </a:ext>
            </a:extLst>
          </p:cNvPr>
          <p:cNvPicPr>
            <a:picLocks noChangeAspect="1"/>
          </p:cNvPicPr>
          <p:nvPr/>
        </p:nvPicPr>
        <p:blipFill rotWithShape="1">
          <a:blip r:embed="rId2"/>
          <a:srcRect l="8995" r="16231" b="1"/>
          <a:stretch/>
        </p:blipFill>
        <p:spPr>
          <a:xfrm>
            <a:off x="4487333" y="10"/>
            <a:ext cx="7704667" cy="6877868"/>
          </a:xfrm>
          <a:custGeom>
            <a:avLst/>
            <a:gdLst/>
            <a:ahLst/>
            <a:cxnLst/>
            <a:rect l="l" t="t" r="r" b="b"/>
            <a:pathLst>
              <a:path w="7704667" h="6877878">
                <a:moveTo>
                  <a:pt x="0" y="0"/>
                </a:moveTo>
                <a:lnTo>
                  <a:pt x="7704667" y="0"/>
                </a:lnTo>
                <a:lnTo>
                  <a:pt x="7704667" y="6877878"/>
                </a:lnTo>
                <a:lnTo>
                  <a:pt x="0" y="6877878"/>
                </a:lnTo>
                <a:lnTo>
                  <a:pt x="0" y="6867939"/>
                </a:lnTo>
                <a:lnTo>
                  <a:pt x="146217" y="6867939"/>
                </a:lnTo>
                <a:lnTo>
                  <a:pt x="252811" y="6795007"/>
                </a:lnTo>
                <a:cubicBezTo>
                  <a:pt x="428996" y="6667346"/>
                  <a:pt x="601946" y="6529451"/>
                  <a:pt x="776494" y="6388681"/>
                </a:cubicBezTo>
                <a:cubicBezTo>
                  <a:pt x="1734992" y="5615677"/>
                  <a:pt x="2676361" y="4981124"/>
                  <a:pt x="2676361" y="3631852"/>
                </a:cubicBezTo>
                <a:cubicBezTo>
                  <a:pt x="2676361" y="2101350"/>
                  <a:pt x="2094814" y="761014"/>
                  <a:pt x="1053668" y="20384"/>
                </a:cubicBezTo>
                <a:lnTo>
                  <a:pt x="1038069" y="9939"/>
                </a:lnTo>
                <a:lnTo>
                  <a:pt x="0" y="9939"/>
                </a:lnTo>
                <a:close/>
              </a:path>
            </a:pathLst>
          </a:custGeom>
        </p:spPr>
      </p:pic>
      <p:sp>
        <p:nvSpPr>
          <p:cNvPr id="11" name="Freeform: Shape 10">
            <a:extLst>
              <a:ext uri="{FF2B5EF4-FFF2-40B4-BE49-F238E27FC236}">
                <a16:creationId xmlns:a16="http://schemas.microsoft.com/office/drawing/2014/main" id="{DCD36D47-40B7-494B-B249-3CBA333DE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5746" cy="6858000"/>
          </a:xfrm>
          <a:custGeom>
            <a:avLst/>
            <a:gdLst>
              <a:gd name="connsiteX0" fmla="*/ 0 w 7475746"/>
              <a:gd name="connsiteY0" fmla="*/ 0 h 6858000"/>
              <a:gd name="connsiteX1" fmla="*/ 5859459 w 7475746"/>
              <a:gd name="connsiteY1" fmla="*/ 0 h 6858000"/>
              <a:gd name="connsiteX2" fmla="*/ 5874848 w 7475746"/>
              <a:gd name="connsiteY2" fmla="*/ 10445 h 6858000"/>
              <a:gd name="connsiteX3" fmla="*/ 7475746 w 7475746"/>
              <a:gd name="connsiteY3" fmla="*/ 3621913 h 6858000"/>
              <a:gd name="connsiteX4" fmla="*/ 5601397 w 7475746"/>
              <a:gd name="connsiteY4" fmla="*/ 6378742 h 6858000"/>
              <a:gd name="connsiteX5" fmla="*/ 5084748 w 7475746"/>
              <a:gd name="connsiteY5" fmla="*/ 6785068 h 6858000"/>
              <a:gd name="connsiteX6" fmla="*/ 4979585 w 7475746"/>
              <a:gd name="connsiteY6" fmla="*/ 6858000 h 6858000"/>
              <a:gd name="connsiteX7" fmla="*/ 0 w 74757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5746" h="6858000">
                <a:moveTo>
                  <a:pt x="0" y="0"/>
                </a:moveTo>
                <a:lnTo>
                  <a:pt x="5859459" y="0"/>
                </a:lnTo>
                <a:lnTo>
                  <a:pt x="5874848" y="10445"/>
                </a:lnTo>
                <a:cubicBezTo>
                  <a:pt x="6902010" y="751075"/>
                  <a:pt x="7475746" y="2091411"/>
                  <a:pt x="7475746" y="3621913"/>
                </a:cubicBezTo>
                <a:cubicBezTo>
                  <a:pt x="7475746" y="4971185"/>
                  <a:pt x="6547021" y="5605738"/>
                  <a:pt x="5601397" y="6378742"/>
                </a:cubicBezTo>
                <a:cubicBezTo>
                  <a:pt x="5429193" y="6519512"/>
                  <a:pt x="5258566" y="6657407"/>
                  <a:pt x="5084748" y="6785068"/>
                </a:cubicBezTo>
                <a:lnTo>
                  <a:pt x="4979585"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Freeform: Shape 12">
            <a:extLst>
              <a:ext uri="{FF2B5EF4-FFF2-40B4-BE49-F238E27FC236}">
                <a16:creationId xmlns:a16="http://schemas.microsoft.com/office/drawing/2014/main" id="{03AD0D1C-F8BA-4CD1-BC4D-BE1823F3EB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7283242" cy="6858000"/>
          </a:xfrm>
          <a:custGeom>
            <a:avLst/>
            <a:gdLst>
              <a:gd name="connsiteX0" fmla="*/ 0 w 7163694"/>
              <a:gd name="connsiteY0" fmla="*/ 0 h 6858000"/>
              <a:gd name="connsiteX1" fmla="*/ 5525402 w 7163694"/>
              <a:gd name="connsiteY1" fmla="*/ 0 h 6858000"/>
              <a:gd name="connsiteX2" fmla="*/ 5541001 w 7163694"/>
              <a:gd name="connsiteY2" fmla="*/ 10445 h 6858000"/>
              <a:gd name="connsiteX3" fmla="*/ 7163694 w 7163694"/>
              <a:gd name="connsiteY3" fmla="*/ 3621913 h 6858000"/>
              <a:gd name="connsiteX4" fmla="*/ 5263827 w 7163694"/>
              <a:gd name="connsiteY4" fmla="*/ 6378742 h 6858000"/>
              <a:gd name="connsiteX5" fmla="*/ 4740144 w 7163694"/>
              <a:gd name="connsiteY5" fmla="*/ 6785068 h 6858000"/>
              <a:gd name="connsiteX6" fmla="*/ 4633550 w 7163694"/>
              <a:gd name="connsiteY6" fmla="*/ 6858000 h 6858000"/>
              <a:gd name="connsiteX7" fmla="*/ 0 w 716369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3694" h="6858000">
                <a:moveTo>
                  <a:pt x="0" y="0"/>
                </a:moveTo>
                <a:lnTo>
                  <a:pt x="5525402" y="0"/>
                </a:lnTo>
                <a:lnTo>
                  <a:pt x="5541001" y="10445"/>
                </a:lnTo>
                <a:cubicBezTo>
                  <a:pt x="6582147" y="751075"/>
                  <a:pt x="7163694" y="2091411"/>
                  <a:pt x="7163694" y="3621913"/>
                </a:cubicBezTo>
                <a:cubicBezTo>
                  <a:pt x="7163694" y="4971185"/>
                  <a:pt x="6222325" y="5605738"/>
                  <a:pt x="5263827" y="6378742"/>
                </a:cubicBezTo>
                <a:cubicBezTo>
                  <a:pt x="5089279" y="6519512"/>
                  <a:pt x="4916329" y="6657407"/>
                  <a:pt x="4740144" y="6785068"/>
                </a:cubicBezTo>
                <a:lnTo>
                  <a:pt x="4633550"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FBA7E51E-7B6A-4A79-8F84-47C845C7A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9836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Nadpis 1">
            <a:extLst>
              <a:ext uri="{FF2B5EF4-FFF2-40B4-BE49-F238E27FC236}">
                <a16:creationId xmlns:a16="http://schemas.microsoft.com/office/drawing/2014/main" id="{ACE82640-E058-1E58-45C5-3CD7A38385FA}"/>
              </a:ext>
            </a:extLst>
          </p:cNvPr>
          <p:cNvSpPr>
            <a:spLocks noGrp="1"/>
          </p:cNvSpPr>
          <p:nvPr>
            <p:ph type="ctrTitle"/>
          </p:nvPr>
        </p:nvSpPr>
        <p:spPr>
          <a:xfrm>
            <a:off x="1180531" y="1346268"/>
            <a:ext cx="5274860" cy="3066706"/>
          </a:xfrm>
        </p:spPr>
        <p:txBody>
          <a:bodyPr anchor="b">
            <a:normAutofit fontScale="90000"/>
          </a:bodyPr>
          <a:lstStyle/>
          <a:p>
            <a:r>
              <a:rPr lang="cs-CZ" sz="6000" dirty="0"/>
              <a:t>Lidská práva a soudnictví</a:t>
            </a:r>
          </a:p>
        </p:txBody>
      </p:sp>
      <p:sp>
        <p:nvSpPr>
          <p:cNvPr id="3" name="Podnadpis 2">
            <a:extLst>
              <a:ext uri="{FF2B5EF4-FFF2-40B4-BE49-F238E27FC236}">
                <a16:creationId xmlns:a16="http://schemas.microsoft.com/office/drawing/2014/main" id="{8347720A-5B2B-4E2D-0F95-1ECEA9107560}"/>
              </a:ext>
            </a:extLst>
          </p:cNvPr>
          <p:cNvSpPr>
            <a:spLocks noGrp="1"/>
          </p:cNvSpPr>
          <p:nvPr>
            <p:ph type="subTitle" idx="1"/>
          </p:nvPr>
        </p:nvSpPr>
        <p:spPr>
          <a:xfrm>
            <a:off x="1201212" y="4412974"/>
            <a:ext cx="4570414" cy="1576188"/>
          </a:xfrm>
        </p:spPr>
        <p:txBody>
          <a:bodyPr anchor="t">
            <a:normAutofit/>
          </a:bodyPr>
          <a:lstStyle/>
          <a:p>
            <a:r>
              <a:rPr lang="cs-CZ" dirty="0"/>
              <a:t>Seminář každé sudé/liché pondělí 8:00-9:40</a:t>
            </a:r>
          </a:p>
        </p:txBody>
      </p:sp>
    </p:spTree>
    <p:extLst>
      <p:ext uri="{BB962C8B-B14F-4D97-AF65-F5344CB8AC3E}">
        <p14:creationId xmlns:p14="http://schemas.microsoft.com/office/powerpoint/2010/main" val="41410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A6BDCA-7FB1-3525-5228-C04AFC2FB22B}"/>
              </a:ext>
            </a:extLst>
          </p:cNvPr>
          <p:cNvSpPr>
            <a:spLocks noGrp="1"/>
          </p:cNvSpPr>
          <p:nvPr>
            <p:ph type="title"/>
          </p:nvPr>
        </p:nvSpPr>
        <p:spPr>
          <a:xfrm>
            <a:off x="8774884" y="166382"/>
            <a:ext cx="3155821" cy="2429831"/>
          </a:xfrm>
          <a:ln>
            <a:solidFill>
              <a:schemeClr val="tx1"/>
            </a:solidFill>
          </a:ln>
        </p:spPr>
        <p:txBody>
          <a:bodyPr>
            <a:normAutofit/>
          </a:bodyPr>
          <a:lstStyle/>
          <a:p>
            <a:pPr algn="ctr"/>
            <a:r>
              <a:rPr lang="cs-CZ"/>
              <a:t>2</a:t>
            </a:r>
            <a:br>
              <a:rPr lang="cs-CZ"/>
            </a:br>
            <a:r>
              <a:rPr lang="cs-CZ"/>
              <a:t> </a:t>
            </a:r>
            <a:r>
              <a:rPr lang="cs-CZ" sz="1800" i="1">
                <a:effectLst/>
                <a:latin typeface="Calibri" panose="020F0502020204030204" pitchFamily="34" charset="0"/>
                <a:ea typeface="Calibri" panose="020F0502020204030204" pitchFamily="34" charset="0"/>
                <a:cs typeface="Times New Roman" panose="02020603050405020304" pitchFamily="18" charset="0"/>
              </a:rPr>
              <a:t>Usnesení Ústavního soudu ze dne 11. května 1999 sp. zn. I.ÚS 74/99</a:t>
            </a:r>
            <a:br>
              <a:rPr lang="cs-CZ" sz="1800" kern="100">
                <a:effectLst/>
                <a:latin typeface="Calibri" panose="020F0502020204030204" pitchFamily="34" charset="0"/>
                <a:ea typeface="Calibri" panose="020F0502020204030204" pitchFamily="34" charset="0"/>
                <a:cs typeface="Times New Roman" panose="02020603050405020304" pitchFamily="18" charset="0"/>
              </a:rPr>
            </a:br>
            <a:endParaRPr lang="cs-CZ" dirty="0"/>
          </a:p>
        </p:txBody>
      </p:sp>
      <p:sp>
        <p:nvSpPr>
          <p:cNvPr id="4" name="Zástupný text 3">
            <a:extLst>
              <a:ext uri="{FF2B5EF4-FFF2-40B4-BE49-F238E27FC236}">
                <a16:creationId xmlns:a16="http://schemas.microsoft.com/office/drawing/2014/main" id="{C8EF49C9-2645-25B8-B645-B7C52C615CBC}"/>
              </a:ext>
            </a:extLst>
          </p:cNvPr>
          <p:cNvSpPr>
            <a:spLocks noGrp="1"/>
          </p:cNvSpPr>
          <p:nvPr>
            <p:ph type="body" sz="half" idx="2"/>
          </p:nvPr>
        </p:nvSpPr>
        <p:spPr/>
        <p:txBody>
          <a:bodyPr/>
          <a:lstStyle/>
          <a:p>
            <a:endParaRPr lang="cs-CZ"/>
          </a:p>
        </p:txBody>
      </p:sp>
      <p:sp>
        <p:nvSpPr>
          <p:cNvPr id="14" name="Zástupný obsah 13">
            <a:extLst>
              <a:ext uri="{FF2B5EF4-FFF2-40B4-BE49-F238E27FC236}">
                <a16:creationId xmlns:a16="http://schemas.microsoft.com/office/drawing/2014/main" id="{091FEA8E-856D-5C8F-FD11-F1AFF43EC8D7}"/>
              </a:ext>
            </a:extLst>
          </p:cNvPr>
          <p:cNvSpPr>
            <a:spLocks noGrp="1"/>
          </p:cNvSpPr>
          <p:nvPr>
            <p:ph idx="1"/>
          </p:nvPr>
        </p:nvSpPr>
        <p:spPr>
          <a:xfrm>
            <a:off x="1184910" y="640081"/>
            <a:ext cx="6949440" cy="5455919"/>
          </a:xfrm>
        </p:spPr>
        <p:txBody>
          <a:bodyPr>
            <a:normAutofit fontScale="62500" lnSpcReduction="20000"/>
          </a:bodyPr>
          <a:lstStyle/>
          <a:p>
            <a:pPr algn="just"/>
            <a:r>
              <a:rPr lang="cs-CZ" b="0" i="0" dirty="0">
                <a:solidFill>
                  <a:srgbClr val="000000"/>
                </a:solidFill>
                <a:effectLst/>
                <a:latin typeface="Arial" panose="020B0604020202020204" pitchFamily="34" charset="0"/>
              </a:rPr>
              <a:t>V daném případě je předkladatelem ústavní stížnosti občanské sdružení Občané proti zdražování telefonu, tedy právnická osoba. </a:t>
            </a:r>
            <a:r>
              <a:rPr lang="cs-CZ" b="1" i="0" dirty="0">
                <a:solidFill>
                  <a:srgbClr val="000000"/>
                </a:solidFill>
                <a:effectLst/>
                <a:latin typeface="Arial" panose="020B0604020202020204" pitchFamily="34" charset="0"/>
              </a:rPr>
              <a:t>Přestože lze mít za to, že občanské sdružení v souladu se zákonem č. 83/1990 Sb., o sdružování občanů, ve znění pozdějších předpisů, a podle přiložených stanov, má jako jeden z hlavních cílů vytyčeno působení v oblasti občanské kontroly telekomunikačních služeb, neznamená to, že se toto občanské sdružení může obracet samo na Ústavní soud k prosazování individuálních zájmů svých členů, eventuálně dalších subjektů. To, že návrh směřuje k ochraně ústavně zaručených práv občanů, vyplývá zejména z formulace odst. V. návrhu ústavní stížnosti. Ústavní stížností lze však napadat jen porušení konkrétního ústavně chráněného práva fyzické nebo právnické osoby, které se projevilo bezprostředně právě na právním postavení navrhovatele (stěžovatele). Nelze tudíž podat ústavní stížnost ve prospěch třetí osoby, eventuálně v zájmu ochrany veřejných zájmů. Tzv. </a:t>
            </a:r>
            <a:r>
              <a:rPr lang="cs-CZ" b="1" i="0" dirty="0" err="1">
                <a:solidFill>
                  <a:srgbClr val="000000"/>
                </a:solidFill>
                <a:effectLst/>
                <a:latin typeface="Arial" panose="020B0604020202020204" pitchFamily="34" charset="0"/>
              </a:rPr>
              <a:t>actio</a:t>
            </a:r>
            <a:r>
              <a:rPr lang="cs-CZ" b="1" i="0" dirty="0">
                <a:solidFill>
                  <a:srgbClr val="000000"/>
                </a:solidFill>
                <a:effectLst/>
                <a:latin typeface="Arial" panose="020B0604020202020204" pitchFamily="34" charset="0"/>
              </a:rPr>
              <a:t> </a:t>
            </a:r>
            <a:r>
              <a:rPr lang="cs-CZ" b="1" i="0" dirty="0" err="1">
                <a:solidFill>
                  <a:srgbClr val="000000"/>
                </a:solidFill>
                <a:effectLst/>
                <a:latin typeface="Arial" panose="020B0604020202020204" pitchFamily="34" charset="0"/>
              </a:rPr>
              <a:t>popularis</a:t>
            </a:r>
            <a:r>
              <a:rPr lang="cs-CZ" b="1" i="0" dirty="0">
                <a:solidFill>
                  <a:srgbClr val="000000"/>
                </a:solidFill>
                <a:effectLst/>
                <a:latin typeface="Arial" panose="020B0604020202020204" pitchFamily="34" charset="0"/>
              </a:rPr>
              <a:t> není přípustná. Z tohoto důvodu bylo nutné návrh ústavní stížnosti odmítnout jako návrh podaný někým zjevně neoprávněným</a:t>
            </a:r>
            <a:r>
              <a:rPr lang="cs-CZ" b="0" i="0" dirty="0">
                <a:solidFill>
                  <a:srgbClr val="000000"/>
                </a:solidFill>
                <a:effectLst/>
                <a:latin typeface="Arial" panose="020B0604020202020204" pitchFamily="34" charset="0"/>
              </a:rPr>
              <a:t> (obdobně srov. usnesení Ústavního soudu </a:t>
            </a:r>
            <a:r>
              <a:rPr lang="cs-CZ" b="0" i="0" dirty="0" err="1">
                <a:effectLst/>
                <a:latin typeface="Arial" panose="020B0604020202020204" pitchFamily="34" charset="0"/>
                <a:hlinkClick r:id="rId2"/>
              </a:rPr>
              <a:t>sp</a:t>
            </a:r>
            <a:r>
              <a:rPr lang="cs-CZ" b="0" i="0" dirty="0">
                <a:effectLst/>
                <a:latin typeface="Arial" panose="020B0604020202020204" pitchFamily="34" charset="0"/>
                <a:hlinkClick r:id="rId2"/>
              </a:rPr>
              <a:t>. zn. I. ÚS 178/96</a:t>
            </a:r>
            <a:r>
              <a:rPr lang="cs-CZ" b="0" i="0" dirty="0">
                <a:solidFill>
                  <a:srgbClr val="000000"/>
                </a:solidFill>
                <a:effectLst/>
                <a:latin typeface="Arial" panose="020B0604020202020204" pitchFamily="34" charset="0"/>
              </a:rPr>
              <a:t>, publikované pod č. 24 ve Sbírce nálezů a usnesení Ústavního soudu, svazek 6).</a:t>
            </a:r>
            <a:endParaRPr lang="cs-CZ" dirty="0"/>
          </a:p>
        </p:txBody>
      </p:sp>
    </p:spTree>
    <p:extLst>
      <p:ext uri="{BB962C8B-B14F-4D97-AF65-F5344CB8AC3E}">
        <p14:creationId xmlns:p14="http://schemas.microsoft.com/office/powerpoint/2010/main" val="1259500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A6BDCA-7FB1-3525-5228-C04AFC2FB22B}"/>
              </a:ext>
            </a:extLst>
          </p:cNvPr>
          <p:cNvSpPr>
            <a:spLocks noGrp="1"/>
          </p:cNvSpPr>
          <p:nvPr>
            <p:ph type="title"/>
          </p:nvPr>
        </p:nvSpPr>
        <p:spPr>
          <a:xfrm>
            <a:off x="8774884" y="166382"/>
            <a:ext cx="3155821" cy="2429831"/>
          </a:xfrm>
          <a:ln>
            <a:solidFill>
              <a:schemeClr val="tx1"/>
            </a:solidFill>
          </a:ln>
        </p:spPr>
        <p:txBody>
          <a:bodyPr>
            <a:normAutofit/>
          </a:bodyPr>
          <a:lstStyle/>
          <a:p>
            <a:pPr algn="ctr"/>
            <a:r>
              <a:rPr lang="cs-CZ" dirty="0"/>
              <a:t>3</a:t>
            </a:r>
            <a:br>
              <a:rPr lang="cs-CZ" dirty="0"/>
            </a:br>
            <a:r>
              <a:rPr lang="cs-CZ" dirty="0"/>
              <a:t> </a:t>
            </a:r>
            <a:r>
              <a:rPr lang="cs-CZ" sz="1800" i="1" dirty="0">
                <a:effectLst/>
                <a:latin typeface="Calibri" panose="020F0502020204030204" pitchFamily="34" charset="0"/>
                <a:ea typeface="Calibri" panose="020F0502020204030204" pitchFamily="34" charset="0"/>
                <a:cs typeface="Times New Roman" panose="02020603050405020304" pitchFamily="18" charset="0"/>
              </a:rPr>
              <a:t>Usnesení Ústavního soudu ze dne 20. září 2006 </a:t>
            </a:r>
            <a:r>
              <a:rPr lang="cs-CZ" sz="1800" i="1" dirty="0" err="1">
                <a:effectLst/>
                <a:latin typeface="Calibri" panose="020F0502020204030204" pitchFamily="34" charset="0"/>
                <a:ea typeface="Calibri" panose="020F0502020204030204" pitchFamily="34" charset="0"/>
                <a:cs typeface="Times New Roman" panose="02020603050405020304" pitchFamily="18" charset="0"/>
              </a:rPr>
              <a:t>sp</a:t>
            </a:r>
            <a:r>
              <a:rPr lang="cs-CZ" sz="1800" i="1" dirty="0">
                <a:effectLst/>
                <a:latin typeface="Calibri" panose="020F0502020204030204" pitchFamily="34" charset="0"/>
                <a:ea typeface="Calibri" panose="020F0502020204030204" pitchFamily="34" charset="0"/>
                <a:cs typeface="Times New Roman" panose="02020603050405020304" pitchFamily="18" charset="0"/>
              </a:rPr>
              <a:t>. zn. I.ÚS 373/06</a:t>
            </a:r>
            <a:br>
              <a:rPr lang="cs-CZ" sz="1800" i="1" dirty="0">
                <a:effectLst/>
                <a:latin typeface="Calibri" panose="020F0502020204030204" pitchFamily="34" charset="0"/>
                <a:ea typeface="Calibri" panose="020F0502020204030204" pitchFamily="34" charset="0"/>
                <a:cs typeface="Times New Roman" panose="02020603050405020304" pitchFamily="18" charset="0"/>
              </a:rPr>
            </a:br>
            <a:endParaRPr lang="cs-CZ" dirty="0"/>
          </a:p>
        </p:txBody>
      </p:sp>
      <p:sp>
        <p:nvSpPr>
          <p:cNvPr id="5" name="Zástupný obsah 4">
            <a:extLst>
              <a:ext uri="{FF2B5EF4-FFF2-40B4-BE49-F238E27FC236}">
                <a16:creationId xmlns:a16="http://schemas.microsoft.com/office/drawing/2014/main" id="{6DADBC55-D77C-198A-4853-4714D44260CD}"/>
              </a:ext>
            </a:extLst>
          </p:cNvPr>
          <p:cNvSpPr>
            <a:spLocks noGrp="1"/>
          </p:cNvSpPr>
          <p:nvPr>
            <p:ph idx="1"/>
          </p:nvPr>
        </p:nvSpPr>
        <p:spPr/>
        <p:txBody>
          <a:bodyPr>
            <a:normAutofit fontScale="70000" lnSpcReduction="20000"/>
          </a:bodyPr>
          <a:lstStyle/>
          <a:p>
            <a:pPr algn="just"/>
            <a:r>
              <a:rPr lang="cs-CZ" b="0" i="0" dirty="0">
                <a:solidFill>
                  <a:srgbClr val="000000"/>
                </a:solidFill>
                <a:effectLst/>
                <a:latin typeface="Arial" panose="020B0604020202020204" pitchFamily="34" charset="0"/>
              </a:rPr>
              <a:t>Ústavní soud již v řadě svých předcházejících rozhodnutí zdůraznil, že </a:t>
            </a:r>
            <a:r>
              <a:rPr lang="cs-CZ" b="1" i="0" u="sng" dirty="0">
                <a:solidFill>
                  <a:srgbClr val="000000"/>
                </a:solidFill>
                <a:effectLst/>
                <a:latin typeface="Arial" panose="020B0604020202020204" pitchFamily="34" charset="0"/>
              </a:rPr>
              <a:t>není třetí instancí v systému všeobecného soudnictví, není vrcholem soustavy obecných soudů, ani není ve vztahu k těmto soudům soudem nadřízeným</a:t>
            </a:r>
            <a:r>
              <a:rPr lang="cs-CZ" b="0" i="0" dirty="0">
                <a:solidFill>
                  <a:srgbClr val="000000"/>
                </a:solidFill>
                <a:effectLst/>
                <a:latin typeface="Arial" panose="020B0604020202020204" pitchFamily="34" charset="0"/>
              </a:rPr>
              <a:t>. Na druhé straně opakovaně připustil, že interpretace právních předpisů obecnými soudy může být v některých případech natolik extrémní, že vybočí z mezí hlavy páté Listiny a zasáhne tak do některého ústavně zaručeného základního práva. </a:t>
            </a:r>
            <a:r>
              <a:rPr lang="cs-CZ" b="1" i="0" u="sng" dirty="0">
                <a:solidFill>
                  <a:srgbClr val="000000"/>
                </a:solidFill>
                <a:effectLst/>
                <a:latin typeface="Arial" panose="020B0604020202020204" pitchFamily="34" charset="0"/>
              </a:rPr>
              <a:t>Má-li být nezákonnost chápána jako neústavnost, čili "nezákonnost" v rovině ústavního práva, musí u stěžovatele vyvolávat reálné negativní dopady na jeho ústavně zaručené základní právo nebo svobodu nebo je alespoň reálně ohrožovat </a:t>
            </a:r>
            <a:r>
              <a:rPr lang="cs-CZ" b="0" i="0" dirty="0">
                <a:solidFill>
                  <a:srgbClr val="000000"/>
                </a:solidFill>
                <a:effectLst/>
                <a:latin typeface="Arial" panose="020B0604020202020204" pitchFamily="34" charset="0"/>
              </a:rPr>
              <a:t>(např. nález </a:t>
            </a:r>
            <a:r>
              <a:rPr lang="cs-CZ" b="0" i="0" dirty="0" err="1">
                <a:effectLst/>
                <a:latin typeface="Arial" panose="020B0604020202020204" pitchFamily="34" charset="0"/>
                <a:hlinkClick r:id="rId2"/>
              </a:rPr>
              <a:t>sp</a:t>
            </a:r>
            <a:r>
              <a:rPr lang="cs-CZ" b="0" i="0" dirty="0">
                <a:effectLst/>
                <a:latin typeface="Arial" panose="020B0604020202020204" pitchFamily="34" charset="0"/>
                <a:hlinkClick r:id="rId2"/>
              </a:rPr>
              <a:t>. zn. IV. ÚS 707/2000</a:t>
            </a:r>
            <a:r>
              <a:rPr lang="cs-CZ" b="0" i="0" dirty="0">
                <a:solidFill>
                  <a:srgbClr val="000000"/>
                </a:solidFill>
                <a:effectLst/>
                <a:latin typeface="Arial" panose="020B0604020202020204" pitchFamily="34" charset="0"/>
              </a:rPr>
              <a:t> ze dne 4. 11. 2002); k těmto dopadům v posuzované věci evidentně nedošlo.</a:t>
            </a:r>
          </a:p>
          <a:p>
            <a:pPr algn="just"/>
            <a:r>
              <a:rPr lang="cs-CZ" b="1" i="0" u="sng" dirty="0">
                <a:solidFill>
                  <a:srgbClr val="000000"/>
                </a:solidFill>
                <a:effectLst/>
                <a:latin typeface="Arial" panose="020B0604020202020204" pitchFamily="34" charset="0"/>
              </a:rPr>
              <a:t>Pouhá hypotetická možnost</a:t>
            </a:r>
            <a:r>
              <a:rPr lang="cs-CZ" b="0" i="0" dirty="0">
                <a:solidFill>
                  <a:srgbClr val="000000"/>
                </a:solidFill>
                <a:effectLst/>
                <a:latin typeface="Arial" panose="020B0604020202020204" pitchFamily="34" charset="0"/>
              </a:rPr>
              <a:t>, že by v průběhu výkonu trestu mohlo - vzhledem k podmínkám výkonu trestu odnětí svobody a z důvodu zhoršení zdravotního stavu odsouzeného - dojít k situaci, kterou by bylo možno kvalifikovat jako nelidské či ponižující zacházení či trestání, nemůže představovat aktuální zásah do práva podle čl. 7 odst. 2 Listiny.</a:t>
            </a:r>
            <a:endParaRPr lang="cs-CZ" dirty="0">
              <a:solidFill>
                <a:srgbClr val="000000"/>
              </a:solidFill>
              <a:latin typeface="Arial" panose="020B0604020202020204" pitchFamily="34" charset="0"/>
            </a:endParaRPr>
          </a:p>
        </p:txBody>
      </p:sp>
    </p:spTree>
    <p:extLst>
      <p:ext uri="{BB962C8B-B14F-4D97-AF65-F5344CB8AC3E}">
        <p14:creationId xmlns:p14="http://schemas.microsoft.com/office/powerpoint/2010/main" val="1981611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A6BDCA-7FB1-3525-5228-C04AFC2FB22B}"/>
              </a:ext>
            </a:extLst>
          </p:cNvPr>
          <p:cNvSpPr>
            <a:spLocks noGrp="1"/>
          </p:cNvSpPr>
          <p:nvPr>
            <p:ph type="title"/>
          </p:nvPr>
        </p:nvSpPr>
        <p:spPr>
          <a:xfrm>
            <a:off x="8774884" y="166382"/>
            <a:ext cx="3155821" cy="2429831"/>
          </a:xfrm>
          <a:ln>
            <a:solidFill>
              <a:schemeClr val="tx1"/>
            </a:solidFill>
          </a:ln>
        </p:spPr>
        <p:txBody>
          <a:bodyPr>
            <a:normAutofit/>
          </a:bodyPr>
          <a:lstStyle/>
          <a:p>
            <a:pPr algn="ctr"/>
            <a:r>
              <a:rPr lang="cs-CZ" dirty="0"/>
              <a:t>4</a:t>
            </a:r>
            <a:br>
              <a:rPr lang="cs-CZ" dirty="0"/>
            </a:br>
            <a:r>
              <a:rPr lang="cs-CZ" dirty="0"/>
              <a:t> </a:t>
            </a:r>
            <a:r>
              <a:rPr lang="cs-CZ" sz="1800" i="1" dirty="0">
                <a:effectLst/>
                <a:latin typeface="Calibri" panose="020F0502020204030204" pitchFamily="34" charset="0"/>
                <a:ea typeface="Calibri" panose="020F0502020204030204" pitchFamily="34" charset="0"/>
                <a:cs typeface="Times New Roman" panose="02020603050405020304" pitchFamily="18" charset="0"/>
              </a:rPr>
              <a:t>Nález Ústavního soudu ze dne 24. listopadu 2005 </a:t>
            </a:r>
            <a:r>
              <a:rPr lang="cs-CZ" sz="1800" i="1" dirty="0" err="1">
                <a:effectLst/>
                <a:latin typeface="Calibri" panose="020F0502020204030204" pitchFamily="34" charset="0"/>
                <a:ea typeface="Calibri" panose="020F0502020204030204" pitchFamily="34" charset="0"/>
                <a:cs typeface="Times New Roman" panose="02020603050405020304" pitchFamily="18" charset="0"/>
              </a:rPr>
              <a:t>sp</a:t>
            </a:r>
            <a:r>
              <a:rPr lang="cs-CZ" sz="1800" i="1" dirty="0">
                <a:effectLst/>
                <a:latin typeface="Calibri" panose="020F0502020204030204" pitchFamily="34" charset="0"/>
                <a:ea typeface="Calibri" panose="020F0502020204030204" pitchFamily="34" charset="0"/>
                <a:cs typeface="Times New Roman" panose="02020603050405020304" pitchFamily="18" charset="0"/>
              </a:rPr>
              <a:t>. zn. II.ÚS 168/05 </a:t>
            </a:r>
            <a:br>
              <a:rPr lang="cs-CZ" sz="1800" i="1" dirty="0">
                <a:effectLst/>
                <a:latin typeface="Calibri" panose="020F0502020204030204" pitchFamily="34" charset="0"/>
                <a:ea typeface="Calibri" panose="020F0502020204030204" pitchFamily="34" charset="0"/>
                <a:cs typeface="Times New Roman" panose="02020603050405020304" pitchFamily="18" charset="0"/>
              </a:rPr>
            </a:br>
            <a:endParaRPr lang="cs-CZ" dirty="0"/>
          </a:p>
        </p:txBody>
      </p:sp>
      <p:sp>
        <p:nvSpPr>
          <p:cNvPr id="4" name="Zástupný obsah 3">
            <a:extLst>
              <a:ext uri="{FF2B5EF4-FFF2-40B4-BE49-F238E27FC236}">
                <a16:creationId xmlns:a16="http://schemas.microsoft.com/office/drawing/2014/main" id="{E4EBF56C-B9BC-4C01-4DB7-64E3C33CC6E6}"/>
              </a:ext>
            </a:extLst>
          </p:cNvPr>
          <p:cNvSpPr>
            <a:spLocks noGrp="1"/>
          </p:cNvSpPr>
          <p:nvPr>
            <p:ph idx="1"/>
          </p:nvPr>
        </p:nvSpPr>
        <p:spPr/>
        <p:txBody>
          <a:bodyPr>
            <a:normAutofit fontScale="70000" lnSpcReduction="20000"/>
          </a:bodyPr>
          <a:lstStyle/>
          <a:p>
            <a:pPr algn="just"/>
            <a:r>
              <a:rPr lang="cs-CZ" b="0" i="0" dirty="0">
                <a:solidFill>
                  <a:srgbClr val="000000"/>
                </a:solidFill>
                <a:effectLst/>
                <a:latin typeface="Arial" panose="020B0604020202020204" pitchFamily="34" charset="0"/>
              </a:rPr>
              <a:t>Podle své konstantní judikatury Ústavní soud </a:t>
            </a:r>
            <a:r>
              <a:rPr lang="cs-CZ" b="1" i="0" u="sng" dirty="0">
                <a:solidFill>
                  <a:srgbClr val="000000"/>
                </a:solidFill>
                <a:effectLst/>
                <a:latin typeface="Arial" panose="020B0604020202020204" pitchFamily="34" charset="0"/>
              </a:rPr>
              <a:t>při rozhodování o průtazích v řízení musí zkoumat, zda v době rozhodnutí o ústavní stížnosti jsou průtahy aktuální.</a:t>
            </a:r>
            <a:r>
              <a:rPr lang="cs-CZ" b="0" i="0" dirty="0">
                <a:solidFill>
                  <a:srgbClr val="000000"/>
                </a:solidFill>
                <a:effectLst/>
                <a:latin typeface="Arial" panose="020B0604020202020204" pitchFamily="34" charset="0"/>
              </a:rPr>
              <a:t> </a:t>
            </a:r>
            <a:r>
              <a:rPr lang="cs-CZ" b="1" i="0" dirty="0">
                <a:solidFill>
                  <a:srgbClr val="000000"/>
                </a:solidFill>
                <a:effectLst/>
                <a:latin typeface="Arial" panose="020B0604020202020204" pitchFamily="34" charset="0"/>
              </a:rPr>
              <a:t>Není-li zásah aktuální, stížnosti </a:t>
            </a:r>
            <a:r>
              <a:rPr lang="cs-CZ" b="1" i="0" u="sng" dirty="0">
                <a:solidFill>
                  <a:srgbClr val="000000"/>
                </a:solidFill>
                <a:effectLst/>
                <a:latin typeface="Arial" panose="020B0604020202020204" pitchFamily="34" charset="0"/>
              </a:rPr>
              <a:t>zamítá</a:t>
            </a:r>
            <a:r>
              <a:rPr lang="cs-CZ" b="1" i="0" dirty="0">
                <a:solidFill>
                  <a:srgbClr val="000000"/>
                </a:solidFill>
                <a:effectLst/>
                <a:latin typeface="Arial" panose="020B0604020202020204" pitchFamily="34" charset="0"/>
              </a:rPr>
              <a:t>, eventuálně odmítá s tím, že se omezí na konstatování průtahů v řízení pouze v odůvodnění svého rozhodnutí </a:t>
            </a:r>
            <a:r>
              <a:rPr lang="cs-CZ" b="0" i="0" dirty="0">
                <a:solidFill>
                  <a:srgbClr val="000000"/>
                </a:solidFill>
                <a:effectLst/>
                <a:latin typeface="Arial" panose="020B0604020202020204" pitchFamily="34" charset="0"/>
              </a:rPr>
              <a:t>[srov. např. nález </a:t>
            </a:r>
            <a:r>
              <a:rPr lang="cs-CZ" b="0" i="0" dirty="0" err="1">
                <a:effectLst/>
                <a:latin typeface="Arial" panose="020B0604020202020204" pitchFamily="34" charset="0"/>
                <a:hlinkClick r:id="rId2"/>
              </a:rPr>
              <a:t>sp</a:t>
            </a:r>
            <a:r>
              <a:rPr lang="cs-CZ" b="0" i="0" dirty="0">
                <a:effectLst/>
                <a:latin typeface="Arial" panose="020B0604020202020204" pitchFamily="34" charset="0"/>
                <a:hlinkClick r:id="rId2"/>
              </a:rPr>
              <a:t>. zn. IV. ÚS 215/96</a:t>
            </a:r>
            <a:r>
              <a:rPr lang="cs-CZ" b="0" i="0" dirty="0">
                <a:solidFill>
                  <a:srgbClr val="000000"/>
                </a:solidFill>
                <a:effectLst/>
                <a:latin typeface="Arial" panose="020B0604020202020204" pitchFamily="34" charset="0"/>
              </a:rPr>
              <a:t>, Sbírka nálezů a usnesení Ústavního soudu (dále jen "Sbírka rozhodnutí"), svazek 7, nález č. 17, nebo usnesení </a:t>
            </a:r>
            <a:r>
              <a:rPr lang="cs-CZ" b="0" i="0" dirty="0" err="1">
                <a:effectLst/>
                <a:latin typeface="Arial" panose="020B0604020202020204" pitchFamily="34" charset="0"/>
                <a:hlinkClick r:id="rId3"/>
              </a:rPr>
              <a:t>sp</a:t>
            </a:r>
            <a:r>
              <a:rPr lang="cs-CZ" b="0" i="0" dirty="0">
                <a:effectLst/>
                <a:latin typeface="Arial" panose="020B0604020202020204" pitchFamily="34" charset="0"/>
                <a:hlinkClick r:id="rId3"/>
              </a:rPr>
              <a:t>. zn. IV. ÚS 202/02</a:t>
            </a:r>
            <a:r>
              <a:rPr lang="cs-CZ" b="0" i="0" dirty="0">
                <a:solidFill>
                  <a:srgbClr val="000000"/>
                </a:solidFill>
                <a:effectLst/>
                <a:latin typeface="Arial" panose="020B0604020202020204" pitchFamily="34" charset="0"/>
              </a:rPr>
              <a:t>, Sbírka rozhodnutí, svazek 27, </a:t>
            </a:r>
            <a:r>
              <a:rPr lang="cs-CZ" b="0" i="0" dirty="0" err="1">
                <a:solidFill>
                  <a:srgbClr val="000000"/>
                </a:solidFill>
                <a:effectLst/>
                <a:latin typeface="Arial" panose="020B0604020202020204" pitchFamily="34" charset="0"/>
              </a:rPr>
              <a:t>usn</a:t>
            </a:r>
            <a:r>
              <a:rPr lang="cs-CZ" b="0" i="0" dirty="0">
                <a:solidFill>
                  <a:srgbClr val="000000"/>
                </a:solidFill>
                <a:effectLst/>
                <a:latin typeface="Arial" panose="020B0604020202020204" pitchFamily="34" charset="0"/>
              </a:rPr>
              <a:t>. č. 28]. </a:t>
            </a:r>
            <a:r>
              <a:rPr lang="cs-CZ" b="1" i="0" dirty="0">
                <a:solidFill>
                  <a:srgbClr val="000000"/>
                </a:solidFill>
                <a:effectLst/>
                <a:latin typeface="Arial" panose="020B0604020202020204" pitchFamily="34" charset="0"/>
              </a:rPr>
              <a:t>Důvod pro vyhovění stížnosti - v úvahu připadá leda kasace rozhodnutí - může být jedině to, že by průtahy v řízení ovlivnily nedodržení dalších ústavních principů řádného procesu nebo aplikaci hmotných ústavních práv </a:t>
            </a:r>
            <a:r>
              <a:rPr lang="cs-CZ" b="0" i="0" dirty="0">
                <a:solidFill>
                  <a:srgbClr val="000000"/>
                </a:solidFill>
                <a:effectLst/>
                <a:latin typeface="Arial" panose="020B0604020202020204" pitchFamily="34" charset="0"/>
              </a:rPr>
              <a:t>(srov. nález ve věci </a:t>
            </a:r>
            <a:r>
              <a:rPr lang="cs-CZ" b="0" i="0" dirty="0" err="1">
                <a:effectLst/>
                <a:latin typeface="Arial" panose="020B0604020202020204" pitchFamily="34" charset="0"/>
                <a:hlinkClick r:id="rId4"/>
              </a:rPr>
              <a:t>sp</a:t>
            </a:r>
            <a:r>
              <a:rPr lang="cs-CZ" b="0" i="0" dirty="0">
                <a:effectLst/>
                <a:latin typeface="Arial" panose="020B0604020202020204" pitchFamily="34" charset="0"/>
                <a:hlinkClick r:id="rId4"/>
              </a:rPr>
              <a:t>. zn. IV. ÚS 379/01</a:t>
            </a:r>
            <a:r>
              <a:rPr lang="cs-CZ" b="0" i="0" dirty="0">
                <a:solidFill>
                  <a:srgbClr val="000000"/>
                </a:solidFill>
                <a:effectLst/>
                <a:latin typeface="Arial" panose="020B0604020202020204" pitchFamily="34" charset="0"/>
              </a:rPr>
              <a:t>, Sbírka rozhodnutí, sv. 24, nález č. 170). V posuzované věci se však </a:t>
            </a:r>
            <a:r>
              <a:rPr lang="cs-CZ" b="1" i="0" dirty="0">
                <a:solidFill>
                  <a:srgbClr val="000000"/>
                </a:solidFill>
                <a:effectLst/>
                <a:latin typeface="Arial" panose="020B0604020202020204" pitchFamily="34" charset="0"/>
              </a:rPr>
              <a:t>stěžovatelé dožadují pouze akademického výroku, zrušení označených rozhodnutí ani jiný zásah od Ústavního soudu nežádají. </a:t>
            </a:r>
            <a:r>
              <a:rPr lang="cs-CZ" b="0" i="0" dirty="0">
                <a:solidFill>
                  <a:srgbClr val="000000"/>
                </a:solidFill>
                <a:effectLst/>
                <a:latin typeface="Arial" panose="020B0604020202020204" pitchFamily="34" charset="0"/>
              </a:rPr>
              <a:t>Ústavní soud je zde toho názoru, že se nedostává do rozporu s dříve přijatými rozhodnutími, pokud návrhu stěžovatelů vyhoví, a to formou nálezu.</a:t>
            </a:r>
            <a:endParaRPr lang="cs-CZ" dirty="0"/>
          </a:p>
        </p:txBody>
      </p:sp>
    </p:spTree>
    <p:extLst>
      <p:ext uri="{BB962C8B-B14F-4D97-AF65-F5344CB8AC3E}">
        <p14:creationId xmlns:p14="http://schemas.microsoft.com/office/powerpoint/2010/main" val="4161835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A6BDCA-7FB1-3525-5228-C04AFC2FB22B}"/>
              </a:ext>
            </a:extLst>
          </p:cNvPr>
          <p:cNvSpPr>
            <a:spLocks noGrp="1"/>
          </p:cNvSpPr>
          <p:nvPr>
            <p:ph type="title"/>
          </p:nvPr>
        </p:nvSpPr>
        <p:spPr>
          <a:xfrm>
            <a:off x="8659368" y="166382"/>
            <a:ext cx="3429000" cy="2429831"/>
          </a:xfrm>
          <a:ln>
            <a:solidFill>
              <a:schemeClr val="tx1"/>
            </a:solidFill>
          </a:ln>
        </p:spPr>
        <p:txBody>
          <a:bodyPr>
            <a:normAutofit fontScale="90000"/>
          </a:bodyPr>
          <a:lstStyle/>
          <a:p>
            <a:pPr algn="ctr"/>
            <a:br>
              <a:rPr lang="cs-CZ" dirty="0"/>
            </a:br>
            <a:br>
              <a:rPr lang="cs-CZ" dirty="0"/>
            </a:br>
            <a:r>
              <a:rPr lang="cs-CZ" dirty="0"/>
              <a:t>5</a:t>
            </a:r>
            <a:br>
              <a:rPr lang="cs-CZ" dirty="0"/>
            </a:br>
            <a:r>
              <a:rPr lang="cs-CZ" sz="1600" i="1" dirty="0">
                <a:effectLst/>
                <a:latin typeface="Calibri" panose="020F0502020204030204" pitchFamily="34" charset="0"/>
                <a:ea typeface="Calibri" panose="020F0502020204030204" pitchFamily="34" charset="0"/>
                <a:cs typeface="Times New Roman" panose="02020603050405020304" pitchFamily="18" charset="0"/>
              </a:rPr>
              <a:t>Usnesení Ústavního soudu ze dne 6. ledna 1997, </a:t>
            </a:r>
            <a:r>
              <a:rPr lang="cs-CZ" sz="1600" i="1" dirty="0" err="1">
                <a:effectLst/>
                <a:latin typeface="Calibri" panose="020F0502020204030204" pitchFamily="34" charset="0"/>
                <a:ea typeface="Calibri" panose="020F0502020204030204" pitchFamily="34" charset="0"/>
                <a:cs typeface="Times New Roman" panose="02020603050405020304" pitchFamily="18" charset="0"/>
              </a:rPr>
              <a:t>sp</a:t>
            </a:r>
            <a:r>
              <a:rPr lang="cs-CZ" sz="1600" i="1" dirty="0">
                <a:effectLst/>
                <a:latin typeface="Calibri" panose="020F0502020204030204" pitchFamily="34" charset="0"/>
                <a:ea typeface="Calibri" panose="020F0502020204030204" pitchFamily="34" charset="0"/>
                <a:cs typeface="Times New Roman" panose="02020603050405020304" pitchFamily="18" charset="0"/>
              </a:rPr>
              <a:t>. zn. III. ÚS 16/96</a:t>
            </a:r>
            <a:r>
              <a:rPr lang="cs-CZ" dirty="0"/>
              <a:t> </a:t>
            </a:r>
            <a:br>
              <a:rPr lang="cs-CZ" dirty="0"/>
            </a:br>
            <a:endParaRPr lang="cs-CZ" dirty="0"/>
          </a:p>
        </p:txBody>
      </p:sp>
      <p:sp>
        <p:nvSpPr>
          <p:cNvPr id="4" name="Zástupný text 3">
            <a:extLst>
              <a:ext uri="{FF2B5EF4-FFF2-40B4-BE49-F238E27FC236}">
                <a16:creationId xmlns:a16="http://schemas.microsoft.com/office/drawing/2014/main" id="{C8EF49C9-2645-25B8-B645-B7C52C615CBC}"/>
              </a:ext>
            </a:extLst>
          </p:cNvPr>
          <p:cNvSpPr>
            <a:spLocks noGrp="1"/>
          </p:cNvSpPr>
          <p:nvPr>
            <p:ph type="body" sz="half" idx="2"/>
          </p:nvPr>
        </p:nvSpPr>
        <p:spPr/>
        <p:txBody>
          <a:bodyPr/>
          <a:lstStyle/>
          <a:p>
            <a:endParaRPr lang="cs-CZ"/>
          </a:p>
        </p:txBody>
      </p:sp>
      <p:pic>
        <p:nvPicPr>
          <p:cNvPr id="10" name="Zástupný obsah 9" descr="Obsah obrázku text, rukopis, Písmo, dokument&#10;&#10;Popis byl vytvořen automaticky">
            <a:extLst>
              <a:ext uri="{FF2B5EF4-FFF2-40B4-BE49-F238E27FC236}">
                <a16:creationId xmlns:a16="http://schemas.microsoft.com/office/drawing/2014/main" id="{6617ABFB-E849-DB47-1F9C-3AA575393F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770" y="2705341"/>
            <a:ext cx="8916829" cy="4118808"/>
          </a:xfrm>
        </p:spPr>
      </p:pic>
    </p:spTree>
    <p:extLst>
      <p:ext uri="{BB962C8B-B14F-4D97-AF65-F5344CB8AC3E}">
        <p14:creationId xmlns:p14="http://schemas.microsoft.com/office/powerpoint/2010/main" val="1359725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A6BDCA-7FB1-3525-5228-C04AFC2FB22B}"/>
              </a:ext>
            </a:extLst>
          </p:cNvPr>
          <p:cNvSpPr>
            <a:spLocks noGrp="1"/>
          </p:cNvSpPr>
          <p:nvPr>
            <p:ph type="title"/>
          </p:nvPr>
        </p:nvSpPr>
        <p:spPr>
          <a:xfrm>
            <a:off x="8774884" y="166382"/>
            <a:ext cx="3155821" cy="2429831"/>
          </a:xfrm>
          <a:ln>
            <a:solidFill>
              <a:schemeClr val="tx1"/>
            </a:solidFill>
          </a:ln>
        </p:spPr>
        <p:txBody>
          <a:bodyPr>
            <a:normAutofit fontScale="90000"/>
          </a:bodyPr>
          <a:lstStyle/>
          <a:p>
            <a:pPr algn="ctr"/>
            <a:r>
              <a:rPr lang="cs-CZ" dirty="0"/>
              <a:t>6</a:t>
            </a:r>
            <a:br>
              <a:rPr lang="cs-CZ" dirty="0"/>
            </a:br>
            <a:r>
              <a:rPr lang="cs-CZ" dirty="0"/>
              <a:t> </a:t>
            </a:r>
            <a:r>
              <a:rPr lang="cs-CZ" sz="1800" i="1" dirty="0">
                <a:effectLst/>
                <a:latin typeface="Calibri" panose="020F0502020204030204" pitchFamily="34" charset="0"/>
                <a:ea typeface="Calibri" panose="020F0502020204030204" pitchFamily="34" charset="0"/>
                <a:cs typeface="Times New Roman" panose="02020603050405020304" pitchFamily="18" charset="0"/>
              </a:rPr>
              <a:t>Rozsudek Nejvyššího správního soudu ze dne 27. srpna 2009 č. j. 4 </a:t>
            </a:r>
            <a:r>
              <a:rPr lang="cs-CZ" sz="1800" i="1" dirty="0" err="1">
                <a:effectLst/>
                <a:latin typeface="Calibri" panose="020F0502020204030204" pitchFamily="34" charset="0"/>
                <a:ea typeface="Calibri" panose="020F0502020204030204" pitchFamily="34" charset="0"/>
                <a:cs typeface="Times New Roman" panose="02020603050405020304" pitchFamily="18" charset="0"/>
              </a:rPr>
              <a:t>Ads</a:t>
            </a:r>
            <a:r>
              <a:rPr lang="cs-CZ" sz="1800" i="1" dirty="0">
                <a:effectLst/>
                <a:latin typeface="Calibri" panose="020F0502020204030204" pitchFamily="34" charset="0"/>
                <a:ea typeface="Calibri" panose="020F0502020204030204" pitchFamily="34" charset="0"/>
                <a:cs typeface="Times New Roman" panose="02020603050405020304" pitchFamily="18" charset="0"/>
              </a:rPr>
              <a:t> 59/2009-106</a:t>
            </a:r>
            <a:br>
              <a:rPr lang="cs-CZ" sz="1800" i="1" dirty="0">
                <a:effectLst/>
                <a:latin typeface="Calibri" panose="020F0502020204030204" pitchFamily="34" charset="0"/>
                <a:ea typeface="Calibri" panose="020F0502020204030204" pitchFamily="34" charset="0"/>
                <a:cs typeface="Times New Roman" panose="02020603050405020304" pitchFamily="18" charset="0"/>
              </a:rPr>
            </a:br>
            <a:endParaRPr lang="cs-CZ" dirty="0"/>
          </a:p>
        </p:txBody>
      </p:sp>
      <p:pic>
        <p:nvPicPr>
          <p:cNvPr id="8" name="Zástupný obsah 7" descr="Obsah obrázku text, snímek obrazovky, Písmo, číslo&#10;&#10;Popis byl vytvořen automaticky">
            <a:extLst>
              <a:ext uri="{FF2B5EF4-FFF2-40B4-BE49-F238E27FC236}">
                <a16:creationId xmlns:a16="http://schemas.microsoft.com/office/drawing/2014/main" id="{188592F1-1892-B4A2-908E-21A37C0CBC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3022" y="976723"/>
            <a:ext cx="8266824" cy="5281202"/>
          </a:xfrm>
        </p:spPr>
      </p:pic>
    </p:spTree>
    <p:extLst>
      <p:ext uri="{BB962C8B-B14F-4D97-AF65-F5344CB8AC3E}">
        <p14:creationId xmlns:p14="http://schemas.microsoft.com/office/powerpoint/2010/main" val="2825875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A6BDCA-7FB1-3525-5228-C04AFC2FB22B}"/>
              </a:ext>
            </a:extLst>
          </p:cNvPr>
          <p:cNvSpPr>
            <a:spLocks noGrp="1"/>
          </p:cNvSpPr>
          <p:nvPr>
            <p:ph type="title"/>
          </p:nvPr>
        </p:nvSpPr>
        <p:spPr>
          <a:xfrm>
            <a:off x="8774884" y="166382"/>
            <a:ext cx="3155821" cy="2429831"/>
          </a:xfrm>
          <a:ln>
            <a:solidFill>
              <a:schemeClr val="tx1"/>
            </a:solidFill>
          </a:ln>
        </p:spPr>
        <p:txBody>
          <a:bodyPr/>
          <a:lstStyle/>
          <a:p>
            <a:pPr algn="ctr"/>
            <a:r>
              <a:rPr lang="cs-CZ" dirty="0"/>
              <a:t>7</a:t>
            </a:r>
            <a:br>
              <a:rPr lang="cs-CZ" dirty="0"/>
            </a:br>
            <a:r>
              <a:rPr lang="cs-CZ" dirty="0"/>
              <a:t> </a:t>
            </a:r>
            <a:br>
              <a:rPr lang="cs-CZ" dirty="0"/>
            </a:br>
            <a:br>
              <a:rPr lang="cs-CZ" dirty="0"/>
            </a:br>
            <a:endParaRPr lang="cs-CZ" dirty="0"/>
          </a:p>
        </p:txBody>
      </p:sp>
      <p:sp>
        <p:nvSpPr>
          <p:cNvPr id="3" name="Zástupný obsah 2">
            <a:extLst>
              <a:ext uri="{FF2B5EF4-FFF2-40B4-BE49-F238E27FC236}">
                <a16:creationId xmlns:a16="http://schemas.microsoft.com/office/drawing/2014/main" id="{1CB10A29-22E8-AE43-29EF-C7218604CBD3}"/>
              </a:ext>
            </a:extLst>
          </p:cNvPr>
          <p:cNvSpPr>
            <a:spLocks noGrp="1"/>
          </p:cNvSpPr>
          <p:nvPr>
            <p:ph idx="1"/>
          </p:nvPr>
        </p:nvSpPr>
        <p:spPr/>
        <p:txBody>
          <a:bodyPr/>
          <a:lstStyle/>
          <a:p>
            <a:endParaRPr lang="cs-CZ"/>
          </a:p>
        </p:txBody>
      </p:sp>
      <p:sp>
        <p:nvSpPr>
          <p:cNvPr id="4" name="Zástupný text 3">
            <a:extLst>
              <a:ext uri="{FF2B5EF4-FFF2-40B4-BE49-F238E27FC236}">
                <a16:creationId xmlns:a16="http://schemas.microsoft.com/office/drawing/2014/main" id="{C8EF49C9-2645-25B8-B645-B7C52C615CBC}"/>
              </a:ext>
            </a:extLst>
          </p:cNvPr>
          <p:cNvSpPr>
            <a:spLocks noGrp="1"/>
          </p:cNvSpPr>
          <p:nvPr>
            <p:ph type="body" sz="half" idx="2"/>
          </p:nvPr>
        </p:nvSpPr>
        <p:spPr/>
        <p:txBody>
          <a:bodyPr/>
          <a:lstStyle/>
          <a:p>
            <a:endParaRPr lang="cs-CZ"/>
          </a:p>
        </p:txBody>
      </p:sp>
    </p:spTree>
    <p:extLst>
      <p:ext uri="{BB962C8B-B14F-4D97-AF65-F5344CB8AC3E}">
        <p14:creationId xmlns:p14="http://schemas.microsoft.com/office/powerpoint/2010/main" val="1727157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A6BDCA-7FB1-3525-5228-C04AFC2FB22B}"/>
              </a:ext>
            </a:extLst>
          </p:cNvPr>
          <p:cNvSpPr>
            <a:spLocks noGrp="1"/>
          </p:cNvSpPr>
          <p:nvPr>
            <p:ph type="title"/>
          </p:nvPr>
        </p:nvSpPr>
        <p:spPr>
          <a:xfrm>
            <a:off x="8774884" y="166382"/>
            <a:ext cx="3155821" cy="2429831"/>
          </a:xfrm>
          <a:ln>
            <a:solidFill>
              <a:schemeClr val="tx1"/>
            </a:solidFill>
          </a:ln>
        </p:spPr>
        <p:txBody>
          <a:bodyPr>
            <a:normAutofit fontScale="90000"/>
          </a:bodyPr>
          <a:lstStyle/>
          <a:p>
            <a:pPr algn="ctr"/>
            <a:r>
              <a:rPr lang="cs-CZ" dirty="0"/>
              <a:t>8</a:t>
            </a:r>
            <a:br>
              <a:rPr lang="cs-CZ" dirty="0"/>
            </a:br>
            <a:r>
              <a:rPr lang="cs-CZ" dirty="0"/>
              <a:t> </a:t>
            </a:r>
            <a:r>
              <a:rPr lang="cs-CZ" sz="1800" i="1" dirty="0">
                <a:effectLst/>
                <a:latin typeface="Calibri" panose="020F0502020204030204" pitchFamily="34" charset="0"/>
                <a:ea typeface="Calibri" panose="020F0502020204030204" pitchFamily="34" charset="0"/>
                <a:cs typeface="Times New Roman" panose="02020603050405020304" pitchFamily="18" charset="0"/>
              </a:rPr>
              <a:t>Usnesení Ústavního soudu ze dne 23. března 2004 </a:t>
            </a:r>
            <a:r>
              <a:rPr lang="cs-CZ" sz="1800" i="1" dirty="0" err="1">
                <a:effectLst/>
                <a:latin typeface="Calibri" panose="020F0502020204030204" pitchFamily="34" charset="0"/>
                <a:ea typeface="Calibri" panose="020F0502020204030204" pitchFamily="34" charset="0"/>
                <a:cs typeface="Times New Roman" panose="02020603050405020304" pitchFamily="18" charset="0"/>
              </a:rPr>
              <a:t>sp</a:t>
            </a:r>
            <a:r>
              <a:rPr lang="cs-CZ" sz="1800" i="1" dirty="0">
                <a:effectLst/>
                <a:latin typeface="Calibri" panose="020F0502020204030204" pitchFamily="34" charset="0"/>
                <a:ea typeface="Calibri" panose="020F0502020204030204" pitchFamily="34" charset="0"/>
                <a:cs typeface="Times New Roman" panose="02020603050405020304" pitchFamily="18" charset="0"/>
              </a:rPr>
              <a:t>. zn. III. ÚS 121/04</a:t>
            </a:r>
            <a:br>
              <a:rPr lang="cs-CZ" sz="1800" i="1" dirty="0">
                <a:effectLst/>
                <a:latin typeface="Calibri" panose="020F0502020204030204" pitchFamily="34" charset="0"/>
                <a:ea typeface="Calibri" panose="020F0502020204030204" pitchFamily="34" charset="0"/>
                <a:cs typeface="Times New Roman" panose="02020603050405020304" pitchFamily="18" charset="0"/>
              </a:rPr>
            </a:br>
            <a:br>
              <a:rPr lang="cs-CZ"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cs-CZ" dirty="0"/>
          </a:p>
        </p:txBody>
      </p:sp>
      <p:pic>
        <p:nvPicPr>
          <p:cNvPr id="6" name="Zástupný obsah 5" descr="Obsah obrázku text, Písmo, snímek obrazovky, informace&#10;&#10;Popis byl vytvořen automaticky">
            <a:extLst>
              <a:ext uri="{FF2B5EF4-FFF2-40B4-BE49-F238E27FC236}">
                <a16:creationId xmlns:a16="http://schemas.microsoft.com/office/drawing/2014/main" id="{49B6D8B5-CA11-7995-7C5D-DFFBD6E40B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150" y="3237441"/>
            <a:ext cx="11626856" cy="2429831"/>
          </a:xfrm>
        </p:spPr>
      </p:pic>
    </p:spTree>
    <p:extLst>
      <p:ext uri="{BB962C8B-B14F-4D97-AF65-F5344CB8AC3E}">
        <p14:creationId xmlns:p14="http://schemas.microsoft.com/office/powerpoint/2010/main" val="1636065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A6BDCA-7FB1-3525-5228-C04AFC2FB22B}"/>
              </a:ext>
            </a:extLst>
          </p:cNvPr>
          <p:cNvSpPr>
            <a:spLocks noGrp="1"/>
          </p:cNvSpPr>
          <p:nvPr>
            <p:ph type="title"/>
          </p:nvPr>
        </p:nvSpPr>
        <p:spPr>
          <a:xfrm>
            <a:off x="8774884" y="166382"/>
            <a:ext cx="3155821" cy="2429831"/>
          </a:xfrm>
          <a:ln>
            <a:solidFill>
              <a:schemeClr val="tx1"/>
            </a:solidFill>
          </a:ln>
        </p:spPr>
        <p:txBody>
          <a:bodyPr>
            <a:normAutofit/>
          </a:bodyPr>
          <a:lstStyle/>
          <a:p>
            <a:pPr algn="ctr"/>
            <a:r>
              <a:rPr lang="cs-CZ" dirty="0"/>
              <a:t>9</a:t>
            </a:r>
            <a:br>
              <a:rPr lang="cs-CZ" dirty="0"/>
            </a:br>
            <a:r>
              <a:rPr lang="cs-CZ" dirty="0"/>
              <a:t> </a:t>
            </a:r>
            <a:r>
              <a:rPr lang="cs-CZ" sz="1800" i="1" dirty="0">
                <a:effectLst/>
                <a:latin typeface="Calibri" panose="020F0502020204030204" pitchFamily="34" charset="0"/>
                <a:ea typeface="Calibri" panose="020F0502020204030204" pitchFamily="34" charset="0"/>
                <a:cs typeface="Times New Roman" panose="02020603050405020304" pitchFamily="18" charset="0"/>
              </a:rPr>
              <a:t>Usnesení Ústavního soudu ze dne 8. září 1999 </a:t>
            </a:r>
            <a:r>
              <a:rPr lang="cs-CZ" sz="1800" i="1" dirty="0" err="1">
                <a:effectLst/>
                <a:latin typeface="Calibri" panose="020F0502020204030204" pitchFamily="34" charset="0"/>
                <a:ea typeface="Calibri" panose="020F0502020204030204" pitchFamily="34" charset="0"/>
                <a:cs typeface="Times New Roman" panose="02020603050405020304" pitchFamily="18" charset="0"/>
              </a:rPr>
              <a:t>sp</a:t>
            </a:r>
            <a:r>
              <a:rPr lang="cs-CZ" sz="1800" i="1" dirty="0">
                <a:effectLst/>
                <a:latin typeface="Calibri" panose="020F0502020204030204" pitchFamily="34" charset="0"/>
                <a:ea typeface="Calibri" panose="020F0502020204030204" pitchFamily="34" charset="0"/>
                <a:cs typeface="Times New Roman" panose="02020603050405020304" pitchFamily="18" charset="0"/>
              </a:rPr>
              <a:t>. zn. IV. ÚS 122/99</a:t>
            </a:r>
            <a:br>
              <a:rPr lang="cs-CZ"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cs-CZ" dirty="0"/>
          </a:p>
        </p:txBody>
      </p:sp>
      <p:sp>
        <p:nvSpPr>
          <p:cNvPr id="5" name="Zástupný obsah 4">
            <a:extLst>
              <a:ext uri="{FF2B5EF4-FFF2-40B4-BE49-F238E27FC236}">
                <a16:creationId xmlns:a16="http://schemas.microsoft.com/office/drawing/2014/main" id="{5E06C899-340E-56FE-F9BF-A3BC158D8C14}"/>
              </a:ext>
            </a:extLst>
          </p:cNvPr>
          <p:cNvSpPr>
            <a:spLocks noGrp="1"/>
          </p:cNvSpPr>
          <p:nvPr>
            <p:ph idx="1"/>
          </p:nvPr>
        </p:nvSpPr>
        <p:spPr>
          <a:xfrm>
            <a:off x="1137285" y="605790"/>
            <a:ext cx="7494724" cy="5646420"/>
          </a:xfrm>
        </p:spPr>
        <p:txBody>
          <a:bodyPr>
            <a:normAutofit fontScale="70000" lnSpcReduction="20000"/>
          </a:bodyPr>
          <a:lstStyle/>
          <a:p>
            <a:pPr algn="just"/>
            <a:r>
              <a:rPr lang="cs-CZ" b="0" i="0" dirty="0">
                <a:solidFill>
                  <a:srgbClr val="000000"/>
                </a:solidFill>
                <a:effectLst/>
                <a:latin typeface="Arial" panose="020B0604020202020204" pitchFamily="34" charset="0"/>
              </a:rPr>
              <a:t>Stěžovatel se tudíž nachází opět ve výkonu trestu. </a:t>
            </a:r>
            <a:r>
              <a:rPr lang="cs-CZ" b="1" i="0" dirty="0">
                <a:solidFill>
                  <a:srgbClr val="000000"/>
                </a:solidFill>
                <a:effectLst/>
                <a:latin typeface="Arial" panose="020B0604020202020204" pitchFamily="34" charset="0"/>
              </a:rPr>
              <a:t>Z tohoto pohledu by případné zrušení napadeného usnesení Nejvyššího soudu ČR postrádalo za daného stavu věci jakýkoliv smysl.</a:t>
            </a:r>
            <a:r>
              <a:rPr lang="cs-CZ" b="0" i="0" dirty="0">
                <a:solidFill>
                  <a:srgbClr val="000000"/>
                </a:solidFill>
                <a:effectLst/>
                <a:latin typeface="Arial" panose="020B0604020202020204" pitchFamily="34" charset="0"/>
              </a:rPr>
              <a:t> Nastala tedy situace, za které se spor stává čistě akademickým a kdy se teorie i praxe jiných ústavních soudů jednoznačně přiklání k odmítnutí v takové věci rozhodovat, neboť zde </a:t>
            </a:r>
            <a:r>
              <a:rPr lang="cs-CZ" b="1" i="0" dirty="0">
                <a:solidFill>
                  <a:srgbClr val="000000"/>
                </a:solidFill>
                <a:effectLst/>
                <a:latin typeface="Arial" panose="020B0604020202020204" pitchFamily="34" charset="0"/>
              </a:rPr>
              <a:t>chybí možnost bezprostředního a přítomného zásahu</a:t>
            </a:r>
            <a:r>
              <a:rPr lang="cs-CZ" b="0" i="0" dirty="0">
                <a:solidFill>
                  <a:srgbClr val="000000"/>
                </a:solidFill>
                <a:effectLst/>
                <a:latin typeface="Arial" panose="020B0604020202020204" pitchFamily="34" charset="0"/>
              </a:rPr>
              <a:t>, který by mohl mít vliv na situaci stěžovatele. Jinak řečeno, je-li namítáno porušení základního práva na respektování osobní svobody, pak musí být tento zásah odstranitelný případným zrušením rozhodnutí, které je napadáno, což v dané věci dáno není, resp. </a:t>
            </a:r>
            <a:r>
              <a:rPr lang="cs-CZ" b="1" i="0" dirty="0">
                <a:solidFill>
                  <a:srgbClr val="000000"/>
                </a:solidFill>
                <a:effectLst/>
                <a:latin typeface="Arial" panose="020B0604020202020204" pitchFamily="34" charset="0"/>
              </a:rPr>
              <a:t>tento stav již dávno odezněl.</a:t>
            </a:r>
          </a:p>
          <a:p>
            <a:pPr algn="just"/>
            <a:br>
              <a:rPr lang="cs-CZ" dirty="0"/>
            </a:br>
            <a:r>
              <a:rPr lang="cs-CZ" b="0" i="0" dirty="0">
                <a:solidFill>
                  <a:srgbClr val="000000"/>
                </a:solidFill>
                <a:effectLst/>
                <a:latin typeface="Arial" panose="020B0604020202020204" pitchFamily="34" charset="0"/>
              </a:rPr>
              <a:t>Pokud pak jde o obecný problém přezkoumatelnosti rozhodnutí o vazbě, které učiní soud druhého stupně, sdílí senát názor uveřejněný v nálezu </a:t>
            </a:r>
            <a:r>
              <a:rPr lang="cs-CZ" b="0" i="0" dirty="0" err="1">
                <a:effectLst/>
                <a:latin typeface="Arial" panose="020B0604020202020204" pitchFamily="34" charset="0"/>
                <a:hlinkClick r:id="rId2"/>
              </a:rPr>
              <a:t>sp</a:t>
            </a:r>
            <a:r>
              <a:rPr lang="cs-CZ" b="0" i="0" dirty="0">
                <a:effectLst/>
                <a:latin typeface="Arial" panose="020B0604020202020204" pitchFamily="34" charset="0"/>
                <a:hlinkClick r:id="rId2"/>
              </a:rPr>
              <a:t>. zn. III. ÚS 86/98</a:t>
            </a:r>
            <a:r>
              <a:rPr lang="cs-CZ" b="0" i="0" dirty="0">
                <a:solidFill>
                  <a:srgbClr val="000000"/>
                </a:solidFill>
                <a:effectLst/>
                <a:latin typeface="Arial" panose="020B0604020202020204" pitchFamily="34" charset="0"/>
              </a:rPr>
              <a:t>, ze dne 9. 7. 1998. </a:t>
            </a:r>
            <a:r>
              <a:rPr lang="cs-CZ" b="1" i="0" dirty="0">
                <a:solidFill>
                  <a:srgbClr val="000000"/>
                </a:solidFill>
                <a:effectLst/>
                <a:latin typeface="Arial" panose="020B0604020202020204" pitchFamily="34" charset="0"/>
              </a:rPr>
              <a:t>To však nic nemění na výše uvedených důvodech pro odmítnutí ústavní stížnosti jako zjevně neopodstatněné</a:t>
            </a:r>
            <a:r>
              <a:rPr lang="cs-CZ" b="0" i="0" dirty="0">
                <a:solidFill>
                  <a:srgbClr val="000000"/>
                </a:solidFill>
                <a:effectLst/>
                <a:latin typeface="Arial" panose="020B0604020202020204" pitchFamily="34" charset="0"/>
              </a:rPr>
              <a:t> [ustanovení § 43 odst. 2 písm. a) zákona č. 182/1993 Sb., o Ústavním soudu].</a:t>
            </a:r>
            <a:endParaRPr lang="cs-CZ" dirty="0"/>
          </a:p>
        </p:txBody>
      </p:sp>
    </p:spTree>
    <p:extLst>
      <p:ext uri="{BB962C8B-B14F-4D97-AF65-F5344CB8AC3E}">
        <p14:creationId xmlns:p14="http://schemas.microsoft.com/office/powerpoint/2010/main" val="2705550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A6BDCA-7FB1-3525-5228-C04AFC2FB22B}"/>
              </a:ext>
            </a:extLst>
          </p:cNvPr>
          <p:cNvSpPr>
            <a:spLocks noGrp="1"/>
          </p:cNvSpPr>
          <p:nvPr>
            <p:ph type="title"/>
          </p:nvPr>
        </p:nvSpPr>
        <p:spPr>
          <a:xfrm>
            <a:off x="8774884" y="166382"/>
            <a:ext cx="3155821" cy="2429831"/>
          </a:xfrm>
          <a:ln>
            <a:solidFill>
              <a:schemeClr val="tx1"/>
            </a:solidFill>
          </a:ln>
        </p:spPr>
        <p:txBody>
          <a:bodyPr>
            <a:normAutofit/>
          </a:bodyPr>
          <a:lstStyle/>
          <a:p>
            <a:pPr algn="ctr"/>
            <a:r>
              <a:rPr lang="cs-CZ" dirty="0"/>
              <a:t>10</a:t>
            </a:r>
            <a:br>
              <a:rPr lang="cs-CZ" dirty="0"/>
            </a:br>
            <a:r>
              <a:rPr lang="cs-CZ" dirty="0"/>
              <a:t> </a:t>
            </a:r>
            <a:r>
              <a:rPr lang="cs-CZ" sz="1800" i="1" dirty="0">
                <a:effectLst/>
                <a:latin typeface="Calibri" panose="020F0502020204030204" pitchFamily="34" charset="0"/>
                <a:ea typeface="Calibri" panose="020F0502020204030204" pitchFamily="34" charset="0"/>
                <a:cs typeface="Times New Roman" panose="02020603050405020304" pitchFamily="18" charset="0"/>
              </a:rPr>
              <a:t>Nález Ústavního soudu ze dne 1. listopadu 2023 </a:t>
            </a:r>
            <a:r>
              <a:rPr lang="cs-CZ" sz="1800" i="1" dirty="0" err="1">
                <a:effectLst/>
                <a:latin typeface="Calibri" panose="020F0502020204030204" pitchFamily="34" charset="0"/>
                <a:ea typeface="Calibri" panose="020F0502020204030204" pitchFamily="34" charset="0"/>
                <a:cs typeface="Times New Roman" panose="02020603050405020304" pitchFamily="18" charset="0"/>
              </a:rPr>
              <a:t>sp</a:t>
            </a:r>
            <a:r>
              <a:rPr lang="cs-CZ" sz="1800" i="1" dirty="0">
                <a:effectLst/>
                <a:latin typeface="Calibri" panose="020F0502020204030204" pitchFamily="34" charset="0"/>
                <a:ea typeface="Calibri" panose="020F0502020204030204" pitchFamily="34" charset="0"/>
                <a:cs typeface="Times New Roman" panose="02020603050405020304" pitchFamily="18" charset="0"/>
              </a:rPr>
              <a:t>. zn. II. ÚS 2225/23</a:t>
            </a:r>
            <a:br>
              <a:rPr lang="cs-CZ"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cs-CZ" dirty="0"/>
          </a:p>
        </p:txBody>
      </p:sp>
      <p:pic>
        <p:nvPicPr>
          <p:cNvPr id="6" name="Zástupný obsah 5" descr="Obsah obrázku text, Písmo">
            <a:extLst>
              <a:ext uri="{FF2B5EF4-FFF2-40B4-BE49-F238E27FC236}">
                <a16:creationId xmlns:a16="http://schemas.microsoft.com/office/drawing/2014/main" id="{9BC44B9D-E53C-96F3-A426-02AF022E44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375" y="3947991"/>
            <a:ext cx="11154372" cy="2461804"/>
          </a:xfrm>
        </p:spPr>
      </p:pic>
      <p:pic>
        <p:nvPicPr>
          <p:cNvPr id="8" name="Obrázek 7" descr="Obsah obrázku text, Písmo, dopis, papír&#10;&#10;Popis byl vytvořen automaticky">
            <a:extLst>
              <a:ext uri="{FF2B5EF4-FFF2-40B4-BE49-F238E27FC236}">
                <a16:creationId xmlns:a16="http://schemas.microsoft.com/office/drawing/2014/main" id="{DD54F579-69D8-B316-C7DC-5D0A7FF6F5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295" y="339606"/>
            <a:ext cx="7928140" cy="2980795"/>
          </a:xfrm>
          <a:prstGeom prst="rect">
            <a:avLst/>
          </a:prstGeom>
        </p:spPr>
      </p:pic>
    </p:spTree>
    <p:extLst>
      <p:ext uri="{BB962C8B-B14F-4D97-AF65-F5344CB8AC3E}">
        <p14:creationId xmlns:p14="http://schemas.microsoft.com/office/powerpoint/2010/main" val="3822516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A6BDCA-7FB1-3525-5228-C04AFC2FB22B}"/>
              </a:ext>
            </a:extLst>
          </p:cNvPr>
          <p:cNvSpPr>
            <a:spLocks noGrp="1"/>
          </p:cNvSpPr>
          <p:nvPr>
            <p:ph type="title"/>
          </p:nvPr>
        </p:nvSpPr>
        <p:spPr>
          <a:xfrm>
            <a:off x="8774884" y="166382"/>
            <a:ext cx="3155821" cy="2429831"/>
          </a:xfrm>
          <a:ln>
            <a:solidFill>
              <a:schemeClr val="tx1"/>
            </a:solidFill>
          </a:ln>
        </p:spPr>
        <p:txBody>
          <a:bodyPr>
            <a:normAutofit/>
          </a:bodyPr>
          <a:lstStyle/>
          <a:p>
            <a:pPr algn="ctr"/>
            <a:r>
              <a:rPr lang="cs-CZ" dirty="0"/>
              <a:t>11</a:t>
            </a:r>
            <a:br>
              <a:rPr lang="cs-CZ" dirty="0"/>
            </a:br>
            <a:r>
              <a:rPr lang="cs-CZ" dirty="0"/>
              <a:t> </a:t>
            </a:r>
            <a:r>
              <a:rPr lang="cs-CZ" sz="1800" i="1" dirty="0">
                <a:effectLst/>
                <a:latin typeface="Calibri" panose="020F0502020204030204" pitchFamily="34" charset="0"/>
                <a:ea typeface="Calibri" panose="020F0502020204030204" pitchFamily="34" charset="0"/>
                <a:cs typeface="Times New Roman" panose="02020603050405020304" pitchFamily="18" charset="0"/>
              </a:rPr>
              <a:t>Nález Ústavního soudu ze dne 17. října 2017 </a:t>
            </a:r>
            <a:r>
              <a:rPr lang="cs-CZ" sz="1800" i="1" dirty="0" err="1">
                <a:effectLst/>
                <a:latin typeface="Calibri" panose="020F0502020204030204" pitchFamily="34" charset="0"/>
                <a:ea typeface="Calibri" panose="020F0502020204030204" pitchFamily="34" charset="0"/>
                <a:cs typeface="Times New Roman" panose="02020603050405020304" pitchFamily="18" charset="0"/>
              </a:rPr>
              <a:t>sp</a:t>
            </a:r>
            <a:r>
              <a:rPr lang="cs-CZ" sz="1800" i="1" dirty="0">
                <a:effectLst/>
                <a:latin typeface="Calibri" panose="020F0502020204030204" pitchFamily="34" charset="0"/>
                <a:ea typeface="Calibri" panose="020F0502020204030204" pitchFamily="34" charset="0"/>
                <a:cs typeface="Times New Roman" panose="02020603050405020304" pitchFamily="18" charset="0"/>
              </a:rPr>
              <a:t>. zn. II. ÚS 1398/17</a:t>
            </a:r>
            <a:br>
              <a:rPr lang="cs-CZ"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cs-CZ" dirty="0"/>
          </a:p>
        </p:txBody>
      </p:sp>
      <p:pic>
        <p:nvPicPr>
          <p:cNvPr id="6" name="Zástupný obsah 5" descr="Obsah obrázku text, Písmo, rukopis, dokument&#10;&#10;Popis byl vytvořen automaticky">
            <a:extLst>
              <a:ext uri="{FF2B5EF4-FFF2-40B4-BE49-F238E27FC236}">
                <a16:creationId xmlns:a16="http://schemas.microsoft.com/office/drawing/2014/main" id="{23F85E8A-2F52-8767-0CF5-CC2C375C9A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100" y="2759412"/>
            <a:ext cx="9458675" cy="3574713"/>
          </a:xfrm>
        </p:spPr>
      </p:pic>
    </p:spTree>
    <p:extLst>
      <p:ext uri="{BB962C8B-B14F-4D97-AF65-F5344CB8AC3E}">
        <p14:creationId xmlns:p14="http://schemas.microsoft.com/office/powerpoint/2010/main" val="4157012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BE557D-E24E-4B24-D96F-896DB13E55CE}"/>
              </a:ext>
            </a:extLst>
          </p:cNvPr>
          <p:cNvSpPr>
            <a:spLocks noGrp="1"/>
          </p:cNvSpPr>
          <p:nvPr>
            <p:ph type="ctrTitle"/>
          </p:nvPr>
        </p:nvSpPr>
        <p:spPr>
          <a:xfrm rot="21161235">
            <a:off x="151019" y="423404"/>
            <a:ext cx="8833607" cy="1324748"/>
          </a:xfrm>
        </p:spPr>
        <p:txBody>
          <a:bodyPr/>
          <a:lstStyle/>
          <a:p>
            <a:pPr algn="ctr"/>
            <a:r>
              <a:rPr lang="cs-CZ"/>
              <a:t>Co jsou lidská práva?</a:t>
            </a:r>
            <a:endParaRPr lang="cs-CZ" dirty="0"/>
          </a:p>
        </p:txBody>
      </p:sp>
      <p:sp>
        <p:nvSpPr>
          <p:cNvPr id="3" name="Podnadpis 2">
            <a:extLst>
              <a:ext uri="{FF2B5EF4-FFF2-40B4-BE49-F238E27FC236}">
                <a16:creationId xmlns:a16="http://schemas.microsoft.com/office/drawing/2014/main" id="{B84D6ACC-FC6D-3E57-0EDC-5BF8CB345A04}"/>
              </a:ext>
            </a:extLst>
          </p:cNvPr>
          <p:cNvSpPr>
            <a:spLocks noGrp="1"/>
          </p:cNvSpPr>
          <p:nvPr>
            <p:ph type="subTitle" idx="1"/>
          </p:nvPr>
        </p:nvSpPr>
        <p:spPr>
          <a:xfrm>
            <a:off x="607262" y="6154978"/>
            <a:ext cx="5001805" cy="594866"/>
          </a:xfrm>
        </p:spPr>
        <p:txBody>
          <a:bodyPr>
            <a:normAutofit/>
          </a:bodyPr>
          <a:lstStyle/>
          <a:p>
            <a:r>
              <a:rPr lang="cs-CZ" sz="1600"/>
              <a:t>Zdroj: Veřejný ochránce práv</a:t>
            </a:r>
            <a:endParaRPr lang="cs-CZ" sz="1600" dirty="0"/>
          </a:p>
        </p:txBody>
      </p:sp>
      <p:pic>
        <p:nvPicPr>
          <p:cNvPr id="4" name="Obrázek 3" descr="Obsah obrázku nábytek, interiér, zeď, tvrdá podlaha&#10;&#10;Popis byl vytvořen automaticky">
            <a:extLst>
              <a:ext uri="{FF2B5EF4-FFF2-40B4-BE49-F238E27FC236}">
                <a16:creationId xmlns:a16="http://schemas.microsoft.com/office/drawing/2014/main" id="{BA2E9CD7-6D92-B0AD-9278-A802BF8AB7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817832">
            <a:off x="302478" y="2223459"/>
            <a:ext cx="4833948" cy="3234266"/>
          </a:xfrm>
          <a:prstGeom prst="rect">
            <a:avLst/>
          </a:prstGeom>
        </p:spPr>
      </p:pic>
      <p:pic>
        <p:nvPicPr>
          <p:cNvPr id="5" name="Obrázek 4" descr="Obsah obrázku interiér, zeď, nábytek, text&#10;&#10;Popis byl vytvořen automaticky">
            <a:extLst>
              <a:ext uri="{FF2B5EF4-FFF2-40B4-BE49-F238E27FC236}">
                <a16:creationId xmlns:a16="http://schemas.microsoft.com/office/drawing/2014/main" id="{2C9ADBF9-5715-29E8-DFF0-2D30A461BC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6490" y="3944143"/>
            <a:ext cx="6154954" cy="2438362"/>
          </a:xfrm>
          <a:prstGeom prst="rect">
            <a:avLst/>
          </a:prstGeom>
        </p:spPr>
      </p:pic>
      <p:pic>
        <p:nvPicPr>
          <p:cNvPr id="6" name="Zástupný obsah 4" descr="Obsah obrázku text, kniha, osoba&#10;&#10;Popis byl vytvořen automaticky">
            <a:extLst>
              <a:ext uri="{FF2B5EF4-FFF2-40B4-BE49-F238E27FC236}">
                <a16:creationId xmlns:a16="http://schemas.microsoft.com/office/drawing/2014/main" id="{E0578855-12B1-DA9F-827A-B2CE0FC9C9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41090">
            <a:off x="8175516" y="1139143"/>
            <a:ext cx="3664620" cy="3100833"/>
          </a:xfrm>
          <a:prstGeom prst="rect">
            <a:avLst/>
          </a:prstGeom>
        </p:spPr>
      </p:pic>
      <p:pic>
        <p:nvPicPr>
          <p:cNvPr id="8" name="Obrázek 7" descr="Obsah obrázku rukopis, Nalepovací papírek, dopis, Papírový výrobek&#10;&#10;Popis byl vytvořen automaticky">
            <a:extLst>
              <a:ext uri="{FF2B5EF4-FFF2-40B4-BE49-F238E27FC236}">
                <a16:creationId xmlns:a16="http://schemas.microsoft.com/office/drawing/2014/main" id="{EE130F9E-13CE-E039-1B14-5F6A1B0B55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210183">
            <a:off x="5155712" y="1675264"/>
            <a:ext cx="2753120" cy="2086840"/>
          </a:xfrm>
          <a:prstGeom prst="rect">
            <a:avLst/>
          </a:prstGeom>
        </p:spPr>
      </p:pic>
    </p:spTree>
    <p:extLst>
      <p:ext uri="{BB962C8B-B14F-4D97-AF65-F5344CB8AC3E}">
        <p14:creationId xmlns:p14="http://schemas.microsoft.com/office/powerpoint/2010/main" val="2479804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A6BDCA-7FB1-3525-5228-C04AFC2FB22B}"/>
              </a:ext>
            </a:extLst>
          </p:cNvPr>
          <p:cNvSpPr>
            <a:spLocks noGrp="1"/>
          </p:cNvSpPr>
          <p:nvPr>
            <p:ph type="title"/>
          </p:nvPr>
        </p:nvSpPr>
        <p:spPr>
          <a:xfrm>
            <a:off x="8774884" y="166382"/>
            <a:ext cx="3155821" cy="2429831"/>
          </a:xfrm>
          <a:ln>
            <a:solidFill>
              <a:schemeClr val="tx1"/>
            </a:solidFill>
          </a:ln>
        </p:spPr>
        <p:txBody>
          <a:bodyPr>
            <a:normAutofit/>
          </a:bodyPr>
          <a:lstStyle/>
          <a:p>
            <a:pPr algn="ctr"/>
            <a:r>
              <a:rPr lang="cs-CZ" dirty="0"/>
              <a:t>12</a:t>
            </a:r>
            <a:br>
              <a:rPr lang="cs-CZ" dirty="0"/>
            </a:br>
            <a:r>
              <a:rPr lang="cs-CZ" dirty="0"/>
              <a:t> </a:t>
            </a:r>
            <a:r>
              <a:rPr lang="cs-CZ" sz="1800" i="1" dirty="0">
                <a:effectLst/>
                <a:latin typeface="Calibri" panose="020F0502020204030204" pitchFamily="34" charset="0"/>
                <a:ea typeface="Calibri" panose="020F0502020204030204" pitchFamily="34" charset="0"/>
                <a:cs typeface="Times New Roman" panose="02020603050405020304" pitchFamily="18" charset="0"/>
              </a:rPr>
              <a:t>Nález Ústavního soudu ze dne 27. ledna 2015 </a:t>
            </a:r>
            <a:r>
              <a:rPr lang="cs-CZ" sz="1800" i="1" dirty="0" err="1">
                <a:effectLst/>
                <a:latin typeface="Calibri" panose="020F0502020204030204" pitchFamily="34" charset="0"/>
                <a:ea typeface="Calibri" panose="020F0502020204030204" pitchFamily="34" charset="0"/>
                <a:cs typeface="Times New Roman" panose="02020603050405020304" pitchFamily="18" charset="0"/>
              </a:rPr>
              <a:t>sp</a:t>
            </a:r>
            <a:r>
              <a:rPr lang="cs-CZ" sz="1800" i="1" dirty="0">
                <a:effectLst/>
                <a:latin typeface="Calibri" panose="020F0502020204030204" pitchFamily="34" charset="0"/>
                <a:ea typeface="Calibri" panose="020F0502020204030204" pitchFamily="34" charset="0"/>
                <a:cs typeface="Times New Roman" panose="02020603050405020304" pitchFamily="18" charset="0"/>
              </a:rPr>
              <a:t>. zn. </a:t>
            </a:r>
            <a:r>
              <a:rPr lang="cs-CZ" sz="1800" i="1" dirty="0" err="1">
                <a:effectLst/>
                <a:latin typeface="Calibri" panose="020F0502020204030204" pitchFamily="34" charset="0"/>
                <a:ea typeface="Calibri" panose="020F0502020204030204" pitchFamily="34" charset="0"/>
                <a:cs typeface="Times New Roman" panose="02020603050405020304" pitchFamily="18" charset="0"/>
              </a:rPr>
              <a:t>Pl</a:t>
            </a:r>
            <a:r>
              <a:rPr lang="cs-CZ" sz="1800" i="1" dirty="0">
                <a:effectLst/>
                <a:latin typeface="Calibri" panose="020F0502020204030204" pitchFamily="34" charset="0"/>
                <a:ea typeface="Calibri" panose="020F0502020204030204" pitchFamily="34" charset="0"/>
                <a:cs typeface="Times New Roman" panose="02020603050405020304" pitchFamily="18" charset="0"/>
              </a:rPr>
              <a:t>. ÚS 19/14</a:t>
            </a:r>
            <a:br>
              <a:rPr lang="cs-CZ"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cs-CZ" dirty="0"/>
          </a:p>
        </p:txBody>
      </p:sp>
      <p:pic>
        <p:nvPicPr>
          <p:cNvPr id="6" name="Zástupný obsah 5" descr="Obsah obrázku text, Písmo, dokument, papír&#10;&#10;Popis byl vytvořen automaticky">
            <a:extLst>
              <a:ext uri="{FF2B5EF4-FFF2-40B4-BE49-F238E27FC236}">
                <a16:creationId xmlns:a16="http://schemas.microsoft.com/office/drawing/2014/main" id="{871FF2AD-8210-9C7C-6DBB-0BB113C8A5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5600" y="762000"/>
            <a:ext cx="8201801" cy="5510584"/>
          </a:xfrm>
        </p:spPr>
      </p:pic>
      <p:sp>
        <p:nvSpPr>
          <p:cNvPr id="4" name="Zástupný text 3">
            <a:extLst>
              <a:ext uri="{FF2B5EF4-FFF2-40B4-BE49-F238E27FC236}">
                <a16:creationId xmlns:a16="http://schemas.microsoft.com/office/drawing/2014/main" id="{C8EF49C9-2645-25B8-B645-B7C52C615CBC}"/>
              </a:ext>
            </a:extLst>
          </p:cNvPr>
          <p:cNvSpPr>
            <a:spLocks noGrp="1"/>
          </p:cNvSpPr>
          <p:nvPr>
            <p:ph type="body" sz="half" idx="2"/>
          </p:nvPr>
        </p:nvSpPr>
        <p:spPr/>
        <p:txBody>
          <a:bodyPr/>
          <a:lstStyle/>
          <a:p>
            <a:endParaRPr lang="cs-CZ"/>
          </a:p>
        </p:txBody>
      </p:sp>
    </p:spTree>
    <p:extLst>
      <p:ext uri="{BB962C8B-B14F-4D97-AF65-F5344CB8AC3E}">
        <p14:creationId xmlns:p14="http://schemas.microsoft.com/office/powerpoint/2010/main" val="621020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BE557D-E24E-4B24-D96F-896DB13E55CE}"/>
              </a:ext>
            </a:extLst>
          </p:cNvPr>
          <p:cNvSpPr>
            <a:spLocks noGrp="1"/>
          </p:cNvSpPr>
          <p:nvPr>
            <p:ph type="ctrTitle"/>
          </p:nvPr>
        </p:nvSpPr>
        <p:spPr>
          <a:xfrm rot="21161235">
            <a:off x="259360" y="261319"/>
            <a:ext cx="3293787" cy="687139"/>
          </a:xfrm>
        </p:spPr>
        <p:txBody>
          <a:bodyPr/>
          <a:lstStyle/>
          <a:p>
            <a:pPr algn="ctr"/>
            <a:r>
              <a:rPr lang="cs-CZ" sz="3200" dirty="0"/>
              <a:t>Práva dětí</a:t>
            </a:r>
          </a:p>
        </p:txBody>
      </p:sp>
      <p:sp>
        <p:nvSpPr>
          <p:cNvPr id="3" name="Podnadpis 2">
            <a:extLst>
              <a:ext uri="{FF2B5EF4-FFF2-40B4-BE49-F238E27FC236}">
                <a16:creationId xmlns:a16="http://schemas.microsoft.com/office/drawing/2014/main" id="{B84D6ACC-FC6D-3E57-0EDC-5BF8CB345A04}"/>
              </a:ext>
            </a:extLst>
          </p:cNvPr>
          <p:cNvSpPr>
            <a:spLocks noGrp="1"/>
          </p:cNvSpPr>
          <p:nvPr>
            <p:ph type="subTitle" idx="1"/>
          </p:nvPr>
        </p:nvSpPr>
        <p:spPr>
          <a:xfrm>
            <a:off x="607262" y="6154978"/>
            <a:ext cx="5001805" cy="594866"/>
          </a:xfrm>
        </p:spPr>
        <p:txBody>
          <a:bodyPr>
            <a:normAutofit/>
          </a:bodyPr>
          <a:lstStyle/>
          <a:p>
            <a:r>
              <a:rPr lang="cs-CZ" sz="1600" dirty="0"/>
              <a:t>Zdroj: Veřejný ochránce práv</a:t>
            </a:r>
          </a:p>
        </p:txBody>
      </p:sp>
      <p:pic>
        <p:nvPicPr>
          <p:cNvPr id="9" name="Obrázek 8" descr="Obsah obrázku obloha, venku, nábytek, území&#10;&#10;Popis byl vytvořen automaticky">
            <a:extLst>
              <a:ext uri="{FF2B5EF4-FFF2-40B4-BE49-F238E27FC236}">
                <a16:creationId xmlns:a16="http://schemas.microsoft.com/office/drawing/2014/main" id="{85332F0E-38F4-E49E-D789-F56E29D847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75" y="949685"/>
            <a:ext cx="3610292" cy="2705479"/>
          </a:xfrm>
          <a:prstGeom prst="rect">
            <a:avLst/>
          </a:prstGeom>
        </p:spPr>
      </p:pic>
      <p:pic>
        <p:nvPicPr>
          <p:cNvPr id="11" name="Obrázek 10" descr="Obsah obrázku snímek obrazovky, savec, interiér&#10;&#10;Popis byl vytvořen automaticky">
            <a:extLst>
              <a:ext uri="{FF2B5EF4-FFF2-40B4-BE49-F238E27FC236}">
                <a16:creationId xmlns:a16="http://schemas.microsoft.com/office/drawing/2014/main" id="{6810C706-573D-768C-C111-F23B94890F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9357" y="4044366"/>
            <a:ext cx="6792273" cy="2705478"/>
          </a:xfrm>
          <a:prstGeom prst="rect">
            <a:avLst/>
          </a:prstGeom>
        </p:spPr>
      </p:pic>
      <p:pic>
        <p:nvPicPr>
          <p:cNvPr id="13" name="Obrázek 12" descr="Obsah obrázku mrak, obloha, budova, venku&#10;&#10;Popis byl vytvořen automaticky">
            <a:extLst>
              <a:ext uri="{FF2B5EF4-FFF2-40B4-BE49-F238E27FC236}">
                <a16:creationId xmlns:a16="http://schemas.microsoft.com/office/drawing/2014/main" id="{FEFB960D-18AB-CB15-7FDE-E046B93186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46458">
            <a:off x="4244684" y="1275963"/>
            <a:ext cx="3768378" cy="2174362"/>
          </a:xfrm>
          <a:prstGeom prst="rect">
            <a:avLst/>
          </a:prstGeom>
        </p:spPr>
      </p:pic>
      <p:pic>
        <p:nvPicPr>
          <p:cNvPr id="15" name="Obrázek 14" descr="Obsah obrázku zeď, interiér, omítka, spotřebič&#10;&#10;Popis byl vytvořen automaticky">
            <a:extLst>
              <a:ext uri="{FF2B5EF4-FFF2-40B4-BE49-F238E27FC236}">
                <a16:creationId xmlns:a16="http://schemas.microsoft.com/office/drawing/2014/main" id="{AD0ECFB0-0931-7082-C964-A3A0CE4A90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6206" y="47751"/>
            <a:ext cx="3545794" cy="2406687"/>
          </a:xfrm>
          <a:prstGeom prst="rect">
            <a:avLst/>
          </a:prstGeom>
        </p:spPr>
      </p:pic>
      <p:sp>
        <p:nvSpPr>
          <p:cNvPr id="16" name="Nadpis 1">
            <a:extLst>
              <a:ext uri="{FF2B5EF4-FFF2-40B4-BE49-F238E27FC236}">
                <a16:creationId xmlns:a16="http://schemas.microsoft.com/office/drawing/2014/main" id="{43065363-9DFD-FFDD-B4FC-1D08146EA6C0}"/>
              </a:ext>
            </a:extLst>
          </p:cNvPr>
          <p:cNvSpPr txBox="1">
            <a:spLocks/>
          </p:cNvSpPr>
          <p:nvPr/>
        </p:nvSpPr>
        <p:spPr>
          <a:xfrm rot="1160748">
            <a:off x="4978312" y="358289"/>
            <a:ext cx="3572850" cy="1182792"/>
          </a:xfrm>
          <a:prstGeom prst="rect">
            <a:avLst/>
          </a:prstGeom>
        </p:spPr>
        <p:txBody>
          <a:bodyPr vert="horz" lIns="109728" tIns="109728" rIns="109728" bIns="91440" rtlCol="0" anchor="b">
            <a:noAutofit/>
          </a:bodyPr>
          <a:lstStyle>
            <a:lvl1pPr algn="l" defTabSz="914400" rtl="0" eaLnBrk="1" latinLnBrk="0" hangingPunct="1">
              <a:lnSpc>
                <a:spcPct val="120000"/>
              </a:lnSpc>
              <a:spcBef>
                <a:spcPct val="0"/>
              </a:spcBef>
              <a:buNone/>
              <a:defRPr sz="5400" b="1" kern="1200" spc="150" baseline="0">
                <a:solidFill>
                  <a:schemeClr val="tx1">
                    <a:lumMod val="85000"/>
                    <a:lumOff val="15000"/>
                  </a:schemeClr>
                </a:solidFill>
                <a:latin typeface="+mj-lt"/>
                <a:ea typeface="+mj-ea"/>
                <a:cs typeface="+mj-cs"/>
              </a:defRPr>
            </a:lvl1pPr>
          </a:lstStyle>
          <a:p>
            <a:pPr algn="ctr"/>
            <a:r>
              <a:rPr lang="cs-CZ" sz="3200" dirty="0"/>
              <a:t>Práva v detencích</a:t>
            </a:r>
          </a:p>
        </p:txBody>
      </p:sp>
      <p:sp>
        <p:nvSpPr>
          <p:cNvPr id="17" name="Nadpis 1">
            <a:extLst>
              <a:ext uri="{FF2B5EF4-FFF2-40B4-BE49-F238E27FC236}">
                <a16:creationId xmlns:a16="http://schemas.microsoft.com/office/drawing/2014/main" id="{645F3131-DD96-A292-7429-4FBBE0D45BCB}"/>
              </a:ext>
            </a:extLst>
          </p:cNvPr>
          <p:cNvSpPr txBox="1">
            <a:spLocks/>
          </p:cNvSpPr>
          <p:nvPr/>
        </p:nvSpPr>
        <p:spPr>
          <a:xfrm rot="918368">
            <a:off x="93446" y="3636810"/>
            <a:ext cx="4119107" cy="1261487"/>
          </a:xfrm>
          <a:prstGeom prst="rect">
            <a:avLst/>
          </a:prstGeom>
        </p:spPr>
        <p:txBody>
          <a:bodyPr vert="horz" lIns="109728" tIns="109728" rIns="109728" bIns="91440" rtlCol="0" anchor="b">
            <a:noAutofit/>
          </a:bodyPr>
          <a:lstStyle>
            <a:lvl1pPr algn="l" defTabSz="914400" rtl="0" eaLnBrk="1" latinLnBrk="0" hangingPunct="1">
              <a:lnSpc>
                <a:spcPct val="120000"/>
              </a:lnSpc>
              <a:spcBef>
                <a:spcPct val="0"/>
              </a:spcBef>
              <a:buNone/>
              <a:defRPr sz="5400" b="1" kern="1200" spc="150" baseline="0">
                <a:solidFill>
                  <a:schemeClr val="tx1">
                    <a:lumMod val="85000"/>
                    <a:lumOff val="15000"/>
                  </a:schemeClr>
                </a:solidFill>
                <a:latin typeface="+mj-lt"/>
                <a:ea typeface="+mj-ea"/>
                <a:cs typeface="+mj-cs"/>
              </a:defRPr>
            </a:lvl1pPr>
          </a:lstStyle>
          <a:p>
            <a:pPr algn="ctr"/>
            <a:r>
              <a:rPr lang="cs-CZ" sz="2800" dirty="0"/>
              <a:t>Pomoc ve stáří</a:t>
            </a:r>
          </a:p>
        </p:txBody>
      </p:sp>
      <p:sp>
        <p:nvSpPr>
          <p:cNvPr id="18" name="Nadpis 1">
            <a:extLst>
              <a:ext uri="{FF2B5EF4-FFF2-40B4-BE49-F238E27FC236}">
                <a16:creationId xmlns:a16="http://schemas.microsoft.com/office/drawing/2014/main" id="{EEFCCF30-8622-F9DC-BF53-F25F66B6D27A}"/>
              </a:ext>
            </a:extLst>
          </p:cNvPr>
          <p:cNvSpPr txBox="1">
            <a:spLocks/>
          </p:cNvSpPr>
          <p:nvPr/>
        </p:nvSpPr>
        <p:spPr>
          <a:xfrm>
            <a:off x="8348304" y="2587687"/>
            <a:ext cx="4119107" cy="1261487"/>
          </a:xfrm>
          <a:prstGeom prst="rect">
            <a:avLst/>
          </a:prstGeom>
        </p:spPr>
        <p:txBody>
          <a:bodyPr vert="horz" lIns="109728" tIns="109728" rIns="109728" bIns="91440" rtlCol="0" anchor="b">
            <a:noAutofit/>
          </a:bodyPr>
          <a:lstStyle>
            <a:lvl1pPr algn="l" defTabSz="914400" rtl="0" eaLnBrk="1" latinLnBrk="0" hangingPunct="1">
              <a:lnSpc>
                <a:spcPct val="120000"/>
              </a:lnSpc>
              <a:spcBef>
                <a:spcPct val="0"/>
              </a:spcBef>
              <a:buNone/>
              <a:defRPr sz="5400" b="1" kern="1200" spc="150" baseline="0">
                <a:solidFill>
                  <a:schemeClr val="tx1">
                    <a:lumMod val="85000"/>
                    <a:lumOff val="15000"/>
                  </a:schemeClr>
                </a:solidFill>
                <a:latin typeface="+mj-lt"/>
                <a:ea typeface="+mj-ea"/>
                <a:cs typeface="+mj-cs"/>
              </a:defRPr>
            </a:lvl1pPr>
          </a:lstStyle>
          <a:p>
            <a:pPr algn="ctr"/>
            <a:r>
              <a:rPr lang="cs-CZ" sz="3200" dirty="0"/>
              <a:t>Důstojné podmínky</a:t>
            </a:r>
          </a:p>
        </p:txBody>
      </p:sp>
      <p:sp>
        <p:nvSpPr>
          <p:cNvPr id="19" name="Nadpis 1">
            <a:extLst>
              <a:ext uri="{FF2B5EF4-FFF2-40B4-BE49-F238E27FC236}">
                <a16:creationId xmlns:a16="http://schemas.microsoft.com/office/drawing/2014/main" id="{82F55DC2-3385-B841-B068-D7313ED323A5}"/>
              </a:ext>
            </a:extLst>
          </p:cNvPr>
          <p:cNvSpPr txBox="1">
            <a:spLocks/>
          </p:cNvSpPr>
          <p:nvPr/>
        </p:nvSpPr>
        <p:spPr>
          <a:xfrm rot="21161235">
            <a:off x="1332749" y="4563930"/>
            <a:ext cx="4119107" cy="1261487"/>
          </a:xfrm>
          <a:prstGeom prst="rect">
            <a:avLst/>
          </a:prstGeom>
        </p:spPr>
        <p:txBody>
          <a:bodyPr vert="horz" lIns="109728" tIns="109728" rIns="109728" bIns="91440" rtlCol="0" anchor="b">
            <a:noAutofit/>
          </a:bodyPr>
          <a:lstStyle>
            <a:lvl1pPr algn="l" defTabSz="914400" rtl="0" eaLnBrk="1" latinLnBrk="0" hangingPunct="1">
              <a:lnSpc>
                <a:spcPct val="120000"/>
              </a:lnSpc>
              <a:spcBef>
                <a:spcPct val="0"/>
              </a:spcBef>
              <a:buNone/>
              <a:defRPr sz="5400" b="1" kern="1200" spc="150" baseline="0">
                <a:solidFill>
                  <a:schemeClr val="tx1">
                    <a:lumMod val="85000"/>
                    <a:lumOff val="15000"/>
                  </a:schemeClr>
                </a:solidFill>
                <a:latin typeface="+mj-lt"/>
                <a:ea typeface="+mj-ea"/>
                <a:cs typeface="+mj-cs"/>
              </a:defRPr>
            </a:lvl1pPr>
          </a:lstStyle>
          <a:p>
            <a:pPr algn="ctr"/>
            <a:r>
              <a:rPr lang="cs-CZ" sz="2800" dirty="0"/>
              <a:t>Ochrana zdraví</a:t>
            </a:r>
          </a:p>
        </p:txBody>
      </p:sp>
    </p:spTree>
    <p:extLst>
      <p:ext uri="{BB962C8B-B14F-4D97-AF65-F5344CB8AC3E}">
        <p14:creationId xmlns:p14="http://schemas.microsoft.com/office/powerpoint/2010/main" val="2369544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5F8D3F-9A00-EF64-1D7E-37DC0655ABA4}"/>
              </a:ext>
            </a:extLst>
          </p:cNvPr>
          <p:cNvSpPr>
            <a:spLocks noGrp="1"/>
          </p:cNvSpPr>
          <p:nvPr>
            <p:ph type="title"/>
          </p:nvPr>
        </p:nvSpPr>
        <p:spPr/>
        <p:txBody>
          <a:bodyPr>
            <a:normAutofit/>
          </a:bodyPr>
          <a:lstStyle/>
          <a:p>
            <a:r>
              <a:rPr lang="cs-CZ" dirty="0"/>
              <a:t>Organizační pokyny</a:t>
            </a:r>
          </a:p>
        </p:txBody>
      </p:sp>
      <p:sp>
        <p:nvSpPr>
          <p:cNvPr id="3" name="Zástupný obsah 2">
            <a:extLst>
              <a:ext uri="{FF2B5EF4-FFF2-40B4-BE49-F238E27FC236}">
                <a16:creationId xmlns:a16="http://schemas.microsoft.com/office/drawing/2014/main" id="{C42D1133-F8F9-22AA-DE68-28EFFF101BE1}"/>
              </a:ext>
            </a:extLst>
          </p:cNvPr>
          <p:cNvSpPr>
            <a:spLocks noGrp="1"/>
          </p:cNvSpPr>
          <p:nvPr>
            <p:ph idx="1"/>
          </p:nvPr>
        </p:nvSpPr>
        <p:spPr/>
        <p:txBody>
          <a:bodyPr>
            <a:normAutofit fontScale="85000" lnSpcReduction="10000"/>
          </a:bodyPr>
          <a:lstStyle/>
          <a:p>
            <a:pPr marL="285750" indent="-285750">
              <a:buFont typeface="Arial" panose="020B0604020202020204" pitchFamily="34" charset="0"/>
              <a:buChar char="•"/>
            </a:pPr>
            <a:r>
              <a:rPr lang="cs-CZ" dirty="0"/>
              <a:t>Docházka (max 1 neúčast)</a:t>
            </a:r>
          </a:p>
          <a:p>
            <a:pPr marL="285750" indent="-285750">
              <a:buFont typeface="Arial" panose="020B0604020202020204" pitchFamily="34" charset="0"/>
              <a:buChar char="•"/>
            </a:pPr>
            <a:r>
              <a:rPr lang="cs-CZ" dirty="0"/>
              <a:t>Aktivní účast na seminářích</a:t>
            </a:r>
          </a:p>
          <a:p>
            <a:pPr marL="285750" indent="-285750">
              <a:buFont typeface="Arial" panose="020B0604020202020204" pitchFamily="34" charset="0"/>
              <a:buChar char="•"/>
            </a:pPr>
            <a:r>
              <a:rPr lang="cs-CZ" dirty="0"/>
              <a:t>Sepsání ústavní stížnosti</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dirty="0"/>
              <a:t>Studijní materiály: Vždy Listina + Úmluva (dále interaktivní osnova)</a:t>
            </a:r>
          </a:p>
          <a:p>
            <a:pPr marL="285750" indent="-285750">
              <a:buFont typeface="Arial" panose="020B0604020202020204" pitchFamily="34" charset="0"/>
              <a:buChar char="•"/>
            </a:pPr>
            <a:r>
              <a:rPr lang="cs-CZ" dirty="0"/>
              <a:t>Doporučená literatura ke zkoušce:</a:t>
            </a:r>
          </a:p>
          <a:p>
            <a:pPr marL="2205990" lvl="5" indent="-285750">
              <a:buFont typeface="Arial" panose="020B0604020202020204" pitchFamily="34" charset="0"/>
              <a:buChar char="•"/>
            </a:pPr>
            <a:r>
              <a:rPr lang="cs-CZ" dirty="0">
                <a:solidFill>
                  <a:schemeClr val="tx1"/>
                </a:solidFill>
              </a:rPr>
              <a:t>ŠIMÍČEK, V. Ústavní stížnost, 4. vyd., Linde Praha, 2018</a:t>
            </a:r>
          </a:p>
          <a:p>
            <a:pPr marL="2205990" lvl="5" indent="-285750">
              <a:buFont typeface="Arial" panose="020B0604020202020204" pitchFamily="34" charset="0"/>
              <a:buChar char="•"/>
            </a:pPr>
            <a:r>
              <a:rPr lang="cs-CZ" dirty="0">
                <a:solidFill>
                  <a:schemeClr val="tx1"/>
                </a:solidFill>
              </a:rPr>
              <a:t>KOSAŘ, D. et al. Ústavní právo: </a:t>
            </a:r>
            <a:r>
              <a:rPr lang="cs-CZ" dirty="0" err="1">
                <a:solidFill>
                  <a:schemeClr val="tx1"/>
                </a:solidFill>
              </a:rPr>
              <a:t>Casebook</a:t>
            </a:r>
            <a:r>
              <a:rPr lang="cs-CZ" dirty="0">
                <a:solidFill>
                  <a:schemeClr val="tx1"/>
                </a:solidFill>
              </a:rPr>
              <a:t>. Praha: </a:t>
            </a:r>
            <a:r>
              <a:rPr lang="cs-CZ" dirty="0" err="1">
                <a:solidFill>
                  <a:schemeClr val="tx1"/>
                </a:solidFill>
              </a:rPr>
              <a:t>Wolters</a:t>
            </a:r>
            <a:r>
              <a:rPr lang="cs-CZ" dirty="0">
                <a:solidFill>
                  <a:schemeClr val="tx1"/>
                </a:solidFill>
              </a:rPr>
              <a:t> </a:t>
            </a:r>
            <a:r>
              <a:rPr lang="cs-CZ" dirty="0" err="1">
                <a:solidFill>
                  <a:schemeClr val="tx1"/>
                </a:solidFill>
              </a:rPr>
              <a:t>Kluwer</a:t>
            </a:r>
            <a:r>
              <a:rPr lang="cs-CZ" dirty="0">
                <a:solidFill>
                  <a:schemeClr val="tx1"/>
                </a:solidFill>
              </a:rPr>
              <a:t>, 2014.</a:t>
            </a:r>
          </a:p>
          <a:p>
            <a:pPr marL="2205990" lvl="5" indent="-285750">
              <a:buFont typeface="Arial" panose="020B0604020202020204" pitchFamily="34" charset="0"/>
              <a:buChar char="•"/>
            </a:pPr>
            <a:r>
              <a:rPr lang="cs-CZ" dirty="0">
                <a:solidFill>
                  <a:schemeClr val="tx1"/>
                </a:solidFill>
              </a:rPr>
              <a:t>ŠIMÍČEK, V. Manuál ústavní stížnosti</a:t>
            </a:r>
          </a:p>
        </p:txBody>
      </p:sp>
    </p:spTree>
    <p:extLst>
      <p:ext uri="{BB962C8B-B14F-4D97-AF65-F5344CB8AC3E}">
        <p14:creationId xmlns:p14="http://schemas.microsoft.com/office/powerpoint/2010/main" val="3099706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071012F0-F492-5B30-1047-9DF9A73A2D83}"/>
              </a:ext>
            </a:extLst>
          </p:cNvPr>
          <p:cNvSpPr>
            <a:spLocks noGrp="1"/>
          </p:cNvSpPr>
          <p:nvPr>
            <p:ph type="body" idx="1"/>
          </p:nvPr>
        </p:nvSpPr>
        <p:spPr>
          <a:xfrm>
            <a:off x="326333" y="2438064"/>
            <a:ext cx="3264155" cy="823911"/>
          </a:xfrm>
        </p:spPr>
        <p:txBody>
          <a:bodyPr/>
          <a:lstStyle/>
          <a:p>
            <a:pPr algn="ctr"/>
            <a:r>
              <a:rPr lang="cs-CZ" dirty="0"/>
              <a:t>Rada </a:t>
            </a:r>
            <a:r>
              <a:rPr lang="cs-CZ" dirty="0" err="1"/>
              <a:t>evropy</a:t>
            </a:r>
            <a:endParaRPr lang="cs-CZ" dirty="0"/>
          </a:p>
        </p:txBody>
      </p:sp>
      <p:sp>
        <p:nvSpPr>
          <p:cNvPr id="3" name="Zástupný obsah 2">
            <a:extLst>
              <a:ext uri="{FF2B5EF4-FFF2-40B4-BE49-F238E27FC236}">
                <a16:creationId xmlns:a16="http://schemas.microsoft.com/office/drawing/2014/main" id="{B65D58CE-A0D7-0F38-2F1A-34AF0BEFA41F}"/>
              </a:ext>
            </a:extLst>
          </p:cNvPr>
          <p:cNvSpPr>
            <a:spLocks noGrp="1"/>
          </p:cNvSpPr>
          <p:nvPr>
            <p:ph sz="half" idx="2"/>
          </p:nvPr>
        </p:nvSpPr>
        <p:spPr>
          <a:xfrm>
            <a:off x="326333" y="3274559"/>
            <a:ext cx="3264155" cy="2924905"/>
          </a:xfrm>
          <a:ln>
            <a:solidFill>
              <a:schemeClr val="tx1"/>
            </a:solidFill>
          </a:ln>
        </p:spPr>
        <p:txBody>
          <a:bodyPr>
            <a:normAutofit/>
          </a:bodyPr>
          <a:lstStyle/>
          <a:p>
            <a:pPr marL="285750" indent="-285750">
              <a:buFont typeface="Arial" panose="020B0604020202020204" pitchFamily="34" charset="0"/>
              <a:buChar char="•"/>
            </a:pPr>
            <a:endParaRPr lang="cs-CZ" dirty="0"/>
          </a:p>
        </p:txBody>
      </p:sp>
      <p:sp>
        <p:nvSpPr>
          <p:cNvPr id="6" name="Nadpis 5">
            <a:extLst>
              <a:ext uri="{FF2B5EF4-FFF2-40B4-BE49-F238E27FC236}">
                <a16:creationId xmlns:a16="http://schemas.microsoft.com/office/drawing/2014/main" id="{4F4607A4-2253-1F6E-A8B5-14B5578BF5E0}"/>
              </a:ext>
            </a:extLst>
          </p:cNvPr>
          <p:cNvSpPr>
            <a:spLocks noGrp="1"/>
          </p:cNvSpPr>
          <p:nvPr>
            <p:ph type="title"/>
          </p:nvPr>
        </p:nvSpPr>
        <p:spPr/>
        <p:txBody>
          <a:bodyPr/>
          <a:lstStyle/>
          <a:p>
            <a:r>
              <a:rPr lang="cs-CZ" dirty="0"/>
              <a:t>Katalogy lidských práv</a:t>
            </a:r>
          </a:p>
        </p:txBody>
      </p:sp>
      <p:sp>
        <p:nvSpPr>
          <p:cNvPr id="11" name="Zástupný text 1">
            <a:extLst>
              <a:ext uri="{FF2B5EF4-FFF2-40B4-BE49-F238E27FC236}">
                <a16:creationId xmlns:a16="http://schemas.microsoft.com/office/drawing/2014/main" id="{5AE73931-6FB5-E87A-DF18-948FABC9264A}"/>
              </a:ext>
            </a:extLst>
          </p:cNvPr>
          <p:cNvSpPr txBox="1">
            <a:spLocks/>
          </p:cNvSpPr>
          <p:nvPr/>
        </p:nvSpPr>
        <p:spPr>
          <a:xfrm>
            <a:off x="3800772" y="2438064"/>
            <a:ext cx="3264155" cy="823911"/>
          </a:xfrm>
          <a:prstGeom prst="rect">
            <a:avLst/>
          </a:prstGeom>
        </p:spPr>
        <p:txBody>
          <a:bodyPr vert="horz" lIns="109728" tIns="109728" rIns="109728" bIns="91440" rtlCol="0" anchor="b">
            <a:normAutofit/>
          </a:bodyPr>
          <a:lstStyle>
            <a:lvl1pPr marL="0" indent="0" algn="l" defTabSz="914400" rtl="0" eaLnBrk="1" latinLnBrk="0" hangingPunct="1">
              <a:lnSpc>
                <a:spcPct val="130000"/>
              </a:lnSpc>
              <a:spcBef>
                <a:spcPts val="930"/>
              </a:spcBef>
              <a:buFont typeface="Corbel" panose="020B0503020204020204" pitchFamily="34" charset="0"/>
              <a:buNone/>
              <a:defRPr sz="1800" b="1" kern="1200" cap="all" spc="150" baseline="0">
                <a:solidFill>
                  <a:schemeClr val="accent1"/>
                </a:solidFill>
                <a:latin typeface="+mn-lt"/>
                <a:ea typeface="+mn-ea"/>
                <a:cs typeface="+mn-cs"/>
              </a:defRPr>
            </a:lvl1pPr>
            <a:lvl2pPr marL="457200" indent="0" algn="l" defTabSz="914400" rtl="0" eaLnBrk="1" latinLnBrk="0" hangingPunct="1">
              <a:lnSpc>
                <a:spcPct val="140000"/>
              </a:lnSpc>
              <a:spcBef>
                <a:spcPts val="930"/>
              </a:spcBef>
              <a:buFont typeface="Corbel" panose="020B0503020204020204" pitchFamily="34" charset="0"/>
              <a:buNone/>
              <a:defRPr sz="2000" b="1" kern="1200" spc="150" baseline="0">
                <a:solidFill>
                  <a:schemeClr val="tx1">
                    <a:lumMod val="75000"/>
                    <a:lumOff val="25000"/>
                  </a:schemeClr>
                </a:solidFill>
                <a:latin typeface="+mn-lt"/>
                <a:ea typeface="+mn-ea"/>
                <a:cs typeface="+mn-cs"/>
              </a:defRPr>
            </a:lvl2pPr>
            <a:lvl3pPr marL="914400" indent="0" algn="l" defTabSz="914400" rtl="0" eaLnBrk="1" latinLnBrk="0" hangingPunct="1">
              <a:lnSpc>
                <a:spcPct val="140000"/>
              </a:lnSpc>
              <a:spcBef>
                <a:spcPts val="930"/>
              </a:spcBef>
              <a:buFont typeface="Corbel" panose="020B0503020204020204" pitchFamily="34" charset="0"/>
              <a:buNone/>
              <a:defRPr sz="1800" b="1" i="1" kern="1200" spc="150" baseline="0">
                <a:solidFill>
                  <a:schemeClr val="tx1">
                    <a:lumMod val="75000"/>
                    <a:lumOff val="25000"/>
                  </a:schemeClr>
                </a:solidFill>
                <a:latin typeface="+mn-lt"/>
                <a:ea typeface="+mn-ea"/>
                <a:cs typeface="+mn-cs"/>
              </a:defRPr>
            </a:lvl3pPr>
            <a:lvl4pPr marL="1371600" indent="0" algn="l" defTabSz="914400" rtl="0" eaLnBrk="1" latinLnBrk="0" hangingPunct="1">
              <a:lnSpc>
                <a:spcPct val="140000"/>
              </a:lnSpc>
              <a:spcBef>
                <a:spcPts val="930"/>
              </a:spcBef>
              <a:buFont typeface="Corbel" panose="020B0503020204020204" pitchFamily="34" charset="0"/>
              <a:buNone/>
              <a:defRPr sz="1600" b="1" kern="1200" spc="150" baseline="0">
                <a:solidFill>
                  <a:schemeClr val="tx1">
                    <a:lumMod val="75000"/>
                    <a:lumOff val="25000"/>
                  </a:schemeClr>
                </a:solidFill>
                <a:latin typeface="+mn-lt"/>
                <a:ea typeface="+mn-ea"/>
                <a:cs typeface="+mn-cs"/>
              </a:defRPr>
            </a:lvl4pPr>
            <a:lvl5pPr marL="1828800" indent="0" algn="l" defTabSz="914400" rtl="0" eaLnBrk="1" latinLnBrk="0" hangingPunct="1">
              <a:lnSpc>
                <a:spcPct val="140000"/>
              </a:lnSpc>
              <a:spcBef>
                <a:spcPts val="930"/>
              </a:spcBef>
              <a:buFont typeface="Corbel" panose="020B0503020204020204" pitchFamily="34" charset="0"/>
              <a:buNone/>
              <a:defRPr sz="1600" b="1" i="1" kern="1200" spc="150" baseline="0">
                <a:solidFill>
                  <a:schemeClr val="tx1">
                    <a:lumMod val="75000"/>
                    <a:lumOff val="25000"/>
                  </a:schemeClr>
                </a:solidFill>
                <a:latin typeface="+mn-lt"/>
                <a:ea typeface="+mn-ea"/>
                <a:cs typeface="+mn-cs"/>
              </a:defRPr>
            </a:lvl5pPr>
            <a:lvl6pPr marL="2286000" indent="0" algn="l" defTabSz="914400" rtl="0" eaLnBrk="1" latinLnBrk="0" hangingPunct="1">
              <a:lnSpc>
                <a:spcPct val="111000"/>
              </a:lnSpc>
              <a:spcBef>
                <a:spcPts val="930"/>
              </a:spcBef>
              <a:buFont typeface="Corbel" panose="020B0503020204020204" pitchFamily="34" charset="0"/>
              <a:buNone/>
              <a:defRPr sz="1600" b="1" kern="1200">
                <a:solidFill>
                  <a:schemeClr val="accent1">
                    <a:lumMod val="75000"/>
                  </a:schemeClr>
                </a:solidFill>
                <a:latin typeface="+mn-lt"/>
                <a:ea typeface="+mn-ea"/>
                <a:cs typeface="+mn-cs"/>
              </a:defRPr>
            </a:lvl6pPr>
            <a:lvl7pPr marL="2743200" indent="0" algn="l" defTabSz="914400" rtl="0" eaLnBrk="1" latinLnBrk="0" hangingPunct="1">
              <a:lnSpc>
                <a:spcPct val="111000"/>
              </a:lnSpc>
              <a:spcBef>
                <a:spcPts val="930"/>
              </a:spcBef>
              <a:buFont typeface="Corbel" panose="020B0503020204020204" pitchFamily="34" charset="0"/>
              <a:buNone/>
              <a:defRPr sz="1600" b="1" i="1" kern="1200">
                <a:solidFill>
                  <a:schemeClr val="accent1">
                    <a:lumMod val="75000"/>
                  </a:schemeClr>
                </a:solidFill>
                <a:latin typeface="+mn-lt"/>
                <a:ea typeface="+mn-ea"/>
                <a:cs typeface="+mn-cs"/>
              </a:defRPr>
            </a:lvl7pPr>
            <a:lvl8pPr marL="3200400" indent="0" algn="l" defTabSz="914400" rtl="0" eaLnBrk="1" latinLnBrk="0" hangingPunct="1">
              <a:lnSpc>
                <a:spcPct val="111000"/>
              </a:lnSpc>
              <a:spcBef>
                <a:spcPts val="930"/>
              </a:spcBef>
              <a:buFont typeface="Corbel" panose="020B0503020204020204" pitchFamily="34" charset="0"/>
              <a:buNone/>
              <a:defRPr sz="1600" b="1" kern="1200">
                <a:solidFill>
                  <a:schemeClr val="accent1">
                    <a:lumMod val="75000"/>
                  </a:schemeClr>
                </a:solidFill>
                <a:latin typeface="+mn-lt"/>
                <a:ea typeface="+mn-ea"/>
                <a:cs typeface="+mn-cs"/>
              </a:defRPr>
            </a:lvl8pPr>
            <a:lvl9pPr marL="3657600" indent="0" algn="l" defTabSz="914400" rtl="0" eaLnBrk="1" latinLnBrk="0" hangingPunct="1">
              <a:lnSpc>
                <a:spcPct val="111000"/>
              </a:lnSpc>
              <a:spcBef>
                <a:spcPts val="930"/>
              </a:spcBef>
              <a:buFont typeface="Corbel" panose="020B0503020204020204" pitchFamily="34" charset="0"/>
              <a:buNone/>
              <a:defRPr sz="1600" b="1" i="1" kern="1200">
                <a:solidFill>
                  <a:schemeClr val="accent1">
                    <a:lumMod val="75000"/>
                  </a:schemeClr>
                </a:solidFill>
                <a:latin typeface="+mn-lt"/>
                <a:ea typeface="+mn-ea"/>
                <a:cs typeface="+mn-cs"/>
              </a:defRPr>
            </a:lvl9pPr>
          </a:lstStyle>
          <a:p>
            <a:pPr algn="ctr"/>
            <a:r>
              <a:rPr lang="cs-CZ" dirty="0"/>
              <a:t>OSN</a:t>
            </a:r>
          </a:p>
        </p:txBody>
      </p:sp>
      <p:sp>
        <p:nvSpPr>
          <p:cNvPr id="12" name="Zástupný obsah 2">
            <a:extLst>
              <a:ext uri="{FF2B5EF4-FFF2-40B4-BE49-F238E27FC236}">
                <a16:creationId xmlns:a16="http://schemas.microsoft.com/office/drawing/2014/main" id="{C88DE345-B3F2-2087-612F-74F48F9B522C}"/>
              </a:ext>
            </a:extLst>
          </p:cNvPr>
          <p:cNvSpPr txBox="1">
            <a:spLocks/>
          </p:cNvSpPr>
          <p:nvPr/>
        </p:nvSpPr>
        <p:spPr>
          <a:xfrm>
            <a:off x="3800773" y="3261975"/>
            <a:ext cx="3264155" cy="2937489"/>
          </a:xfrm>
          <a:prstGeom prst="rect">
            <a:avLst/>
          </a:prstGeom>
          <a:ln>
            <a:solidFill>
              <a:schemeClr val="tx1"/>
            </a:solidFill>
          </a:ln>
        </p:spPr>
        <p:txBody>
          <a:bodyPr vert="horz" lIns="109728" tIns="109728" rIns="109728" bIns="91440" rtlCol="0">
            <a:normAutofit/>
          </a:bodyPr>
          <a:lst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285750" indent="-285750">
              <a:buFont typeface="Arial" panose="020B0604020202020204" pitchFamily="34" charset="0"/>
              <a:buChar char="•"/>
            </a:pPr>
            <a:endParaRPr lang="cs-CZ" sz="3400" dirty="0"/>
          </a:p>
        </p:txBody>
      </p:sp>
      <p:sp>
        <p:nvSpPr>
          <p:cNvPr id="13" name="Zástupný text 1">
            <a:extLst>
              <a:ext uri="{FF2B5EF4-FFF2-40B4-BE49-F238E27FC236}">
                <a16:creationId xmlns:a16="http://schemas.microsoft.com/office/drawing/2014/main" id="{B2D03015-19F7-CF84-E6F9-68209653261A}"/>
              </a:ext>
            </a:extLst>
          </p:cNvPr>
          <p:cNvSpPr txBox="1">
            <a:spLocks/>
          </p:cNvSpPr>
          <p:nvPr/>
        </p:nvSpPr>
        <p:spPr>
          <a:xfrm>
            <a:off x="7319112" y="2450648"/>
            <a:ext cx="3264155" cy="823911"/>
          </a:xfrm>
          <a:prstGeom prst="rect">
            <a:avLst/>
          </a:prstGeom>
        </p:spPr>
        <p:txBody>
          <a:bodyPr vert="horz" lIns="109728" tIns="109728" rIns="109728" bIns="91440" rtlCol="0" anchor="b">
            <a:normAutofit/>
          </a:bodyPr>
          <a:lstStyle>
            <a:lvl1pPr marL="0" indent="0" algn="l" defTabSz="914400" rtl="0" eaLnBrk="1" latinLnBrk="0" hangingPunct="1">
              <a:lnSpc>
                <a:spcPct val="130000"/>
              </a:lnSpc>
              <a:spcBef>
                <a:spcPts val="930"/>
              </a:spcBef>
              <a:buFont typeface="Corbel" panose="020B0503020204020204" pitchFamily="34" charset="0"/>
              <a:buNone/>
              <a:defRPr sz="1800" b="1" kern="1200" cap="all" spc="150" baseline="0">
                <a:solidFill>
                  <a:schemeClr val="accent1"/>
                </a:solidFill>
                <a:latin typeface="+mn-lt"/>
                <a:ea typeface="+mn-ea"/>
                <a:cs typeface="+mn-cs"/>
              </a:defRPr>
            </a:lvl1pPr>
            <a:lvl2pPr marL="457200" indent="0" algn="l" defTabSz="914400" rtl="0" eaLnBrk="1" latinLnBrk="0" hangingPunct="1">
              <a:lnSpc>
                <a:spcPct val="140000"/>
              </a:lnSpc>
              <a:spcBef>
                <a:spcPts val="930"/>
              </a:spcBef>
              <a:buFont typeface="Corbel" panose="020B0503020204020204" pitchFamily="34" charset="0"/>
              <a:buNone/>
              <a:defRPr sz="2000" b="1" kern="1200" spc="150" baseline="0">
                <a:solidFill>
                  <a:schemeClr val="tx1">
                    <a:lumMod val="75000"/>
                    <a:lumOff val="25000"/>
                  </a:schemeClr>
                </a:solidFill>
                <a:latin typeface="+mn-lt"/>
                <a:ea typeface="+mn-ea"/>
                <a:cs typeface="+mn-cs"/>
              </a:defRPr>
            </a:lvl2pPr>
            <a:lvl3pPr marL="914400" indent="0" algn="l" defTabSz="914400" rtl="0" eaLnBrk="1" latinLnBrk="0" hangingPunct="1">
              <a:lnSpc>
                <a:spcPct val="140000"/>
              </a:lnSpc>
              <a:spcBef>
                <a:spcPts val="930"/>
              </a:spcBef>
              <a:buFont typeface="Corbel" panose="020B0503020204020204" pitchFamily="34" charset="0"/>
              <a:buNone/>
              <a:defRPr sz="1800" b="1" i="1" kern="1200" spc="150" baseline="0">
                <a:solidFill>
                  <a:schemeClr val="tx1">
                    <a:lumMod val="75000"/>
                    <a:lumOff val="25000"/>
                  </a:schemeClr>
                </a:solidFill>
                <a:latin typeface="+mn-lt"/>
                <a:ea typeface="+mn-ea"/>
                <a:cs typeface="+mn-cs"/>
              </a:defRPr>
            </a:lvl3pPr>
            <a:lvl4pPr marL="1371600" indent="0" algn="l" defTabSz="914400" rtl="0" eaLnBrk="1" latinLnBrk="0" hangingPunct="1">
              <a:lnSpc>
                <a:spcPct val="140000"/>
              </a:lnSpc>
              <a:spcBef>
                <a:spcPts val="930"/>
              </a:spcBef>
              <a:buFont typeface="Corbel" panose="020B0503020204020204" pitchFamily="34" charset="0"/>
              <a:buNone/>
              <a:defRPr sz="1600" b="1" kern="1200" spc="150" baseline="0">
                <a:solidFill>
                  <a:schemeClr val="tx1">
                    <a:lumMod val="75000"/>
                    <a:lumOff val="25000"/>
                  </a:schemeClr>
                </a:solidFill>
                <a:latin typeface="+mn-lt"/>
                <a:ea typeface="+mn-ea"/>
                <a:cs typeface="+mn-cs"/>
              </a:defRPr>
            </a:lvl4pPr>
            <a:lvl5pPr marL="1828800" indent="0" algn="l" defTabSz="914400" rtl="0" eaLnBrk="1" latinLnBrk="0" hangingPunct="1">
              <a:lnSpc>
                <a:spcPct val="140000"/>
              </a:lnSpc>
              <a:spcBef>
                <a:spcPts val="930"/>
              </a:spcBef>
              <a:buFont typeface="Corbel" panose="020B0503020204020204" pitchFamily="34" charset="0"/>
              <a:buNone/>
              <a:defRPr sz="1600" b="1" i="1" kern="1200" spc="150" baseline="0">
                <a:solidFill>
                  <a:schemeClr val="tx1">
                    <a:lumMod val="75000"/>
                    <a:lumOff val="25000"/>
                  </a:schemeClr>
                </a:solidFill>
                <a:latin typeface="+mn-lt"/>
                <a:ea typeface="+mn-ea"/>
                <a:cs typeface="+mn-cs"/>
              </a:defRPr>
            </a:lvl5pPr>
            <a:lvl6pPr marL="2286000" indent="0" algn="l" defTabSz="914400" rtl="0" eaLnBrk="1" latinLnBrk="0" hangingPunct="1">
              <a:lnSpc>
                <a:spcPct val="111000"/>
              </a:lnSpc>
              <a:spcBef>
                <a:spcPts val="930"/>
              </a:spcBef>
              <a:buFont typeface="Corbel" panose="020B0503020204020204" pitchFamily="34" charset="0"/>
              <a:buNone/>
              <a:defRPr sz="1600" b="1" kern="1200">
                <a:solidFill>
                  <a:schemeClr val="accent1">
                    <a:lumMod val="75000"/>
                  </a:schemeClr>
                </a:solidFill>
                <a:latin typeface="+mn-lt"/>
                <a:ea typeface="+mn-ea"/>
                <a:cs typeface="+mn-cs"/>
              </a:defRPr>
            </a:lvl6pPr>
            <a:lvl7pPr marL="2743200" indent="0" algn="l" defTabSz="914400" rtl="0" eaLnBrk="1" latinLnBrk="0" hangingPunct="1">
              <a:lnSpc>
                <a:spcPct val="111000"/>
              </a:lnSpc>
              <a:spcBef>
                <a:spcPts val="930"/>
              </a:spcBef>
              <a:buFont typeface="Corbel" panose="020B0503020204020204" pitchFamily="34" charset="0"/>
              <a:buNone/>
              <a:defRPr sz="1600" b="1" i="1" kern="1200">
                <a:solidFill>
                  <a:schemeClr val="accent1">
                    <a:lumMod val="75000"/>
                  </a:schemeClr>
                </a:solidFill>
                <a:latin typeface="+mn-lt"/>
                <a:ea typeface="+mn-ea"/>
                <a:cs typeface="+mn-cs"/>
              </a:defRPr>
            </a:lvl7pPr>
            <a:lvl8pPr marL="3200400" indent="0" algn="l" defTabSz="914400" rtl="0" eaLnBrk="1" latinLnBrk="0" hangingPunct="1">
              <a:lnSpc>
                <a:spcPct val="111000"/>
              </a:lnSpc>
              <a:spcBef>
                <a:spcPts val="930"/>
              </a:spcBef>
              <a:buFont typeface="Corbel" panose="020B0503020204020204" pitchFamily="34" charset="0"/>
              <a:buNone/>
              <a:defRPr sz="1600" b="1" kern="1200">
                <a:solidFill>
                  <a:schemeClr val="accent1">
                    <a:lumMod val="75000"/>
                  </a:schemeClr>
                </a:solidFill>
                <a:latin typeface="+mn-lt"/>
                <a:ea typeface="+mn-ea"/>
                <a:cs typeface="+mn-cs"/>
              </a:defRPr>
            </a:lvl8pPr>
            <a:lvl9pPr marL="3657600" indent="0" algn="l" defTabSz="914400" rtl="0" eaLnBrk="1" latinLnBrk="0" hangingPunct="1">
              <a:lnSpc>
                <a:spcPct val="111000"/>
              </a:lnSpc>
              <a:spcBef>
                <a:spcPts val="930"/>
              </a:spcBef>
              <a:buFont typeface="Corbel" panose="020B0503020204020204" pitchFamily="34" charset="0"/>
              <a:buNone/>
              <a:defRPr sz="1600" b="1" i="1" kern="1200">
                <a:solidFill>
                  <a:schemeClr val="accent1">
                    <a:lumMod val="75000"/>
                  </a:schemeClr>
                </a:solidFill>
                <a:latin typeface="+mn-lt"/>
                <a:ea typeface="+mn-ea"/>
                <a:cs typeface="+mn-cs"/>
              </a:defRPr>
            </a:lvl9pPr>
          </a:lstStyle>
          <a:p>
            <a:pPr algn="ctr"/>
            <a:r>
              <a:rPr lang="cs-CZ" dirty="0"/>
              <a:t>EU</a:t>
            </a:r>
          </a:p>
        </p:txBody>
      </p:sp>
      <p:sp>
        <p:nvSpPr>
          <p:cNvPr id="14" name="Zástupný obsah 2">
            <a:extLst>
              <a:ext uri="{FF2B5EF4-FFF2-40B4-BE49-F238E27FC236}">
                <a16:creationId xmlns:a16="http://schemas.microsoft.com/office/drawing/2014/main" id="{BA588B9C-7C8E-91D4-E889-F3F15156FF13}"/>
              </a:ext>
            </a:extLst>
          </p:cNvPr>
          <p:cNvSpPr txBox="1">
            <a:spLocks/>
          </p:cNvSpPr>
          <p:nvPr/>
        </p:nvSpPr>
        <p:spPr>
          <a:xfrm>
            <a:off x="7319113" y="3274559"/>
            <a:ext cx="3264155" cy="2924905"/>
          </a:xfrm>
          <a:prstGeom prst="rect">
            <a:avLst/>
          </a:prstGeom>
          <a:ln>
            <a:solidFill>
              <a:schemeClr val="tx1"/>
            </a:solidFill>
          </a:ln>
        </p:spPr>
        <p:txBody>
          <a:bodyPr vert="horz" lIns="109728" tIns="109728" rIns="109728" bIns="91440" rtlCol="0">
            <a:normAutofit/>
          </a:bodyPr>
          <a:lst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endParaRPr lang="cs-CZ" dirty="0"/>
          </a:p>
        </p:txBody>
      </p:sp>
    </p:spTree>
    <p:extLst>
      <p:ext uri="{BB962C8B-B14F-4D97-AF65-F5344CB8AC3E}">
        <p14:creationId xmlns:p14="http://schemas.microsoft.com/office/powerpoint/2010/main" val="717065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071012F0-F492-5B30-1047-9DF9A73A2D83}"/>
              </a:ext>
            </a:extLst>
          </p:cNvPr>
          <p:cNvSpPr>
            <a:spLocks noGrp="1"/>
          </p:cNvSpPr>
          <p:nvPr>
            <p:ph type="body" idx="1"/>
          </p:nvPr>
        </p:nvSpPr>
        <p:spPr>
          <a:xfrm>
            <a:off x="326333" y="2438064"/>
            <a:ext cx="3264155" cy="823911"/>
          </a:xfrm>
        </p:spPr>
        <p:txBody>
          <a:bodyPr/>
          <a:lstStyle/>
          <a:p>
            <a:pPr algn="ctr"/>
            <a:r>
              <a:rPr lang="cs-CZ" dirty="0"/>
              <a:t>Rada </a:t>
            </a:r>
            <a:r>
              <a:rPr lang="cs-CZ" dirty="0" err="1"/>
              <a:t>evropy</a:t>
            </a:r>
            <a:endParaRPr lang="cs-CZ" dirty="0"/>
          </a:p>
        </p:txBody>
      </p:sp>
      <p:sp>
        <p:nvSpPr>
          <p:cNvPr id="3" name="Zástupný obsah 2">
            <a:extLst>
              <a:ext uri="{FF2B5EF4-FFF2-40B4-BE49-F238E27FC236}">
                <a16:creationId xmlns:a16="http://schemas.microsoft.com/office/drawing/2014/main" id="{B65D58CE-A0D7-0F38-2F1A-34AF0BEFA41F}"/>
              </a:ext>
            </a:extLst>
          </p:cNvPr>
          <p:cNvSpPr>
            <a:spLocks noGrp="1"/>
          </p:cNvSpPr>
          <p:nvPr>
            <p:ph sz="half" idx="2"/>
          </p:nvPr>
        </p:nvSpPr>
        <p:spPr>
          <a:xfrm>
            <a:off x="326333" y="3274559"/>
            <a:ext cx="3264155" cy="2924905"/>
          </a:xfrm>
          <a:ln>
            <a:solidFill>
              <a:schemeClr val="tx1"/>
            </a:solidFill>
          </a:ln>
        </p:spPr>
        <p:txBody>
          <a:bodyPr>
            <a:normAutofit fontScale="62500" lnSpcReduction="20000"/>
          </a:bodyPr>
          <a:lstStyle/>
          <a:p>
            <a:pPr marL="285750" indent="-285750">
              <a:buFont typeface="Arial" panose="020B0604020202020204" pitchFamily="34" charset="0"/>
              <a:buChar char="•"/>
            </a:pPr>
            <a:r>
              <a:rPr lang="cs-CZ" dirty="0"/>
              <a:t>Úmluva o ochraně lidských práv a základních svobod</a:t>
            </a:r>
          </a:p>
          <a:p>
            <a:pPr marL="285750" indent="-285750">
              <a:buFont typeface="Arial" panose="020B0604020202020204" pitchFamily="34" charset="0"/>
              <a:buChar char="•"/>
            </a:pPr>
            <a:r>
              <a:rPr lang="cs-CZ" dirty="0"/>
              <a:t>Evropská sociální charta</a:t>
            </a:r>
          </a:p>
          <a:p>
            <a:pPr marL="285750" indent="-285750">
              <a:buFont typeface="Arial" panose="020B0604020202020204" pitchFamily="34" charset="0"/>
              <a:buChar char="•"/>
            </a:pPr>
            <a:r>
              <a:rPr lang="cs-CZ" dirty="0"/>
              <a:t>Úmluva o počítačové kriminalitě</a:t>
            </a:r>
          </a:p>
          <a:p>
            <a:pPr marL="285750" indent="-285750">
              <a:buFont typeface="Arial" panose="020B0604020202020204" pitchFamily="34" charset="0"/>
              <a:buChar char="•"/>
            </a:pPr>
            <a:r>
              <a:rPr lang="cs-CZ" dirty="0"/>
              <a:t>Úmluva o biomedicíně</a:t>
            </a:r>
          </a:p>
          <a:p>
            <a:pPr marL="285750" indent="-285750">
              <a:buFont typeface="Arial" panose="020B0604020202020204" pitchFamily="34" charset="0"/>
              <a:buChar char="•"/>
            </a:pPr>
            <a:r>
              <a:rPr lang="cs-CZ" dirty="0"/>
              <a:t>Evropská úmluva proti mučení</a:t>
            </a:r>
          </a:p>
          <a:p>
            <a:pPr marL="285750" indent="-285750">
              <a:buFont typeface="Arial" panose="020B0604020202020204" pitchFamily="34" charset="0"/>
              <a:buChar char="•"/>
            </a:pPr>
            <a:endParaRPr lang="cs-CZ" dirty="0"/>
          </a:p>
          <a:p>
            <a:r>
              <a:rPr lang="en-US" dirty="0">
                <a:hlinkClick r:id="rId3"/>
              </a:rPr>
              <a:t>Full list - Treaty Office (coe.int)</a:t>
            </a:r>
            <a:endParaRPr lang="cs-CZ" dirty="0"/>
          </a:p>
          <a:p>
            <a:pPr marL="285750" indent="-285750">
              <a:buFont typeface="Arial" panose="020B0604020202020204" pitchFamily="34" charset="0"/>
              <a:buChar char="•"/>
            </a:pPr>
            <a:endParaRPr lang="cs-CZ" dirty="0"/>
          </a:p>
        </p:txBody>
      </p:sp>
      <p:sp>
        <p:nvSpPr>
          <p:cNvPr id="6" name="Nadpis 5">
            <a:extLst>
              <a:ext uri="{FF2B5EF4-FFF2-40B4-BE49-F238E27FC236}">
                <a16:creationId xmlns:a16="http://schemas.microsoft.com/office/drawing/2014/main" id="{4F4607A4-2253-1F6E-A8B5-14B5578BF5E0}"/>
              </a:ext>
            </a:extLst>
          </p:cNvPr>
          <p:cNvSpPr>
            <a:spLocks noGrp="1"/>
          </p:cNvSpPr>
          <p:nvPr>
            <p:ph type="title"/>
          </p:nvPr>
        </p:nvSpPr>
        <p:spPr/>
        <p:txBody>
          <a:bodyPr/>
          <a:lstStyle/>
          <a:p>
            <a:r>
              <a:rPr lang="cs-CZ" dirty="0"/>
              <a:t>Katalogy lidských práv</a:t>
            </a:r>
          </a:p>
        </p:txBody>
      </p:sp>
      <p:sp>
        <p:nvSpPr>
          <p:cNvPr id="11" name="Zástupný text 1">
            <a:extLst>
              <a:ext uri="{FF2B5EF4-FFF2-40B4-BE49-F238E27FC236}">
                <a16:creationId xmlns:a16="http://schemas.microsoft.com/office/drawing/2014/main" id="{5AE73931-6FB5-E87A-DF18-948FABC9264A}"/>
              </a:ext>
            </a:extLst>
          </p:cNvPr>
          <p:cNvSpPr txBox="1">
            <a:spLocks/>
          </p:cNvSpPr>
          <p:nvPr/>
        </p:nvSpPr>
        <p:spPr>
          <a:xfrm>
            <a:off x="3800772" y="2438064"/>
            <a:ext cx="3264155" cy="823911"/>
          </a:xfrm>
          <a:prstGeom prst="rect">
            <a:avLst/>
          </a:prstGeom>
        </p:spPr>
        <p:txBody>
          <a:bodyPr vert="horz" lIns="109728" tIns="109728" rIns="109728" bIns="91440" rtlCol="0" anchor="b">
            <a:normAutofit/>
          </a:bodyPr>
          <a:lstStyle>
            <a:lvl1pPr marL="0" indent="0" algn="l" defTabSz="914400" rtl="0" eaLnBrk="1" latinLnBrk="0" hangingPunct="1">
              <a:lnSpc>
                <a:spcPct val="130000"/>
              </a:lnSpc>
              <a:spcBef>
                <a:spcPts val="930"/>
              </a:spcBef>
              <a:buFont typeface="Corbel" panose="020B0503020204020204" pitchFamily="34" charset="0"/>
              <a:buNone/>
              <a:defRPr sz="1800" b="1" kern="1200" cap="all" spc="150" baseline="0">
                <a:solidFill>
                  <a:schemeClr val="accent1"/>
                </a:solidFill>
                <a:latin typeface="+mn-lt"/>
                <a:ea typeface="+mn-ea"/>
                <a:cs typeface="+mn-cs"/>
              </a:defRPr>
            </a:lvl1pPr>
            <a:lvl2pPr marL="457200" indent="0" algn="l" defTabSz="914400" rtl="0" eaLnBrk="1" latinLnBrk="0" hangingPunct="1">
              <a:lnSpc>
                <a:spcPct val="140000"/>
              </a:lnSpc>
              <a:spcBef>
                <a:spcPts val="930"/>
              </a:spcBef>
              <a:buFont typeface="Corbel" panose="020B0503020204020204" pitchFamily="34" charset="0"/>
              <a:buNone/>
              <a:defRPr sz="2000" b="1" kern="1200" spc="150" baseline="0">
                <a:solidFill>
                  <a:schemeClr val="tx1">
                    <a:lumMod val="75000"/>
                    <a:lumOff val="25000"/>
                  </a:schemeClr>
                </a:solidFill>
                <a:latin typeface="+mn-lt"/>
                <a:ea typeface="+mn-ea"/>
                <a:cs typeface="+mn-cs"/>
              </a:defRPr>
            </a:lvl2pPr>
            <a:lvl3pPr marL="914400" indent="0" algn="l" defTabSz="914400" rtl="0" eaLnBrk="1" latinLnBrk="0" hangingPunct="1">
              <a:lnSpc>
                <a:spcPct val="140000"/>
              </a:lnSpc>
              <a:spcBef>
                <a:spcPts val="930"/>
              </a:spcBef>
              <a:buFont typeface="Corbel" panose="020B0503020204020204" pitchFamily="34" charset="0"/>
              <a:buNone/>
              <a:defRPr sz="1800" b="1" i="1" kern="1200" spc="150" baseline="0">
                <a:solidFill>
                  <a:schemeClr val="tx1">
                    <a:lumMod val="75000"/>
                    <a:lumOff val="25000"/>
                  </a:schemeClr>
                </a:solidFill>
                <a:latin typeface="+mn-lt"/>
                <a:ea typeface="+mn-ea"/>
                <a:cs typeface="+mn-cs"/>
              </a:defRPr>
            </a:lvl3pPr>
            <a:lvl4pPr marL="1371600" indent="0" algn="l" defTabSz="914400" rtl="0" eaLnBrk="1" latinLnBrk="0" hangingPunct="1">
              <a:lnSpc>
                <a:spcPct val="140000"/>
              </a:lnSpc>
              <a:spcBef>
                <a:spcPts val="930"/>
              </a:spcBef>
              <a:buFont typeface="Corbel" panose="020B0503020204020204" pitchFamily="34" charset="0"/>
              <a:buNone/>
              <a:defRPr sz="1600" b="1" kern="1200" spc="150" baseline="0">
                <a:solidFill>
                  <a:schemeClr val="tx1">
                    <a:lumMod val="75000"/>
                    <a:lumOff val="25000"/>
                  </a:schemeClr>
                </a:solidFill>
                <a:latin typeface="+mn-lt"/>
                <a:ea typeface="+mn-ea"/>
                <a:cs typeface="+mn-cs"/>
              </a:defRPr>
            </a:lvl4pPr>
            <a:lvl5pPr marL="1828800" indent="0" algn="l" defTabSz="914400" rtl="0" eaLnBrk="1" latinLnBrk="0" hangingPunct="1">
              <a:lnSpc>
                <a:spcPct val="140000"/>
              </a:lnSpc>
              <a:spcBef>
                <a:spcPts val="930"/>
              </a:spcBef>
              <a:buFont typeface="Corbel" panose="020B0503020204020204" pitchFamily="34" charset="0"/>
              <a:buNone/>
              <a:defRPr sz="1600" b="1" i="1" kern="1200" spc="150" baseline="0">
                <a:solidFill>
                  <a:schemeClr val="tx1">
                    <a:lumMod val="75000"/>
                    <a:lumOff val="25000"/>
                  </a:schemeClr>
                </a:solidFill>
                <a:latin typeface="+mn-lt"/>
                <a:ea typeface="+mn-ea"/>
                <a:cs typeface="+mn-cs"/>
              </a:defRPr>
            </a:lvl5pPr>
            <a:lvl6pPr marL="2286000" indent="0" algn="l" defTabSz="914400" rtl="0" eaLnBrk="1" latinLnBrk="0" hangingPunct="1">
              <a:lnSpc>
                <a:spcPct val="111000"/>
              </a:lnSpc>
              <a:spcBef>
                <a:spcPts val="930"/>
              </a:spcBef>
              <a:buFont typeface="Corbel" panose="020B0503020204020204" pitchFamily="34" charset="0"/>
              <a:buNone/>
              <a:defRPr sz="1600" b="1" kern="1200">
                <a:solidFill>
                  <a:schemeClr val="accent1">
                    <a:lumMod val="75000"/>
                  </a:schemeClr>
                </a:solidFill>
                <a:latin typeface="+mn-lt"/>
                <a:ea typeface="+mn-ea"/>
                <a:cs typeface="+mn-cs"/>
              </a:defRPr>
            </a:lvl6pPr>
            <a:lvl7pPr marL="2743200" indent="0" algn="l" defTabSz="914400" rtl="0" eaLnBrk="1" latinLnBrk="0" hangingPunct="1">
              <a:lnSpc>
                <a:spcPct val="111000"/>
              </a:lnSpc>
              <a:spcBef>
                <a:spcPts val="930"/>
              </a:spcBef>
              <a:buFont typeface="Corbel" panose="020B0503020204020204" pitchFamily="34" charset="0"/>
              <a:buNone/>
              <a:defRPr sz="1600" b="1" i="1" kern="1200">
                <a:solidFill>
                  <a:schemeClr val="accent1">
                    <a:lumMod val="75000"/>
                  </a:schemeClr>
                </a:solidFill>
                <a:latin typeface="+mn-lt"/>
                <a:ea typeface="+mn-ea"/>
                <a:cs typeface="+mn-cs"/>
              </a:defRPr>
            </a:lvl7pPr>
            <a:lvl8pPr marL="3200400" indent="0" algn="l" defTabSz="914400" rtl="0" eaLnBrk="1" latinLnBrk="0" hangingPunct="1">
              <a:lnSpc>
                <a:spcPct val="111000"/>
              </a:lnSpc>
              <a:spcBef>
                <a:spcPts val="930"/>
              </a:spcBef>
              <a:buFont typeface="Corbel" panose="020B0503020204020204" pitchFamily="34" charset="0"/>
              <a:buNone/>
              <a:defRPr sz="1600" b="1" kern="1200">
                <a:solidFill>
                  <a:schemeClr val="accent1">
                    <a:lumMod val="75000"/>
                  </a:schemeClr>
                </a:solidFill>
                <a:latin typeface="+mn-lt"/>
                <a:ea typeface="+mn-ea"/>
                <a:cs typeface="+mn-cs"/>
              </a:defRPr>
            </a:lvl8pPr>
            <a:lvl9pPr marL="3657600" indent="0" algn="l" defTabSz="914400" rtl="0" eaLnBrk="1" latinLnBrk="0" hangingPunct="1">
              <a:lnSpc>
                <a:spcPct val="111000"/>
              </a:lnSpc>
              <a:spcBef>
                <a:spcPts val="930"/>
              </a:spcBef>
              <a:buFont typeface="Corbel" panose="020B0503020204020204" pitchFamily="34" charset="0"/>
              <a:buNone/>
              <a:defRPr sz="1600" b="1" i="1" kern="1200">
                <a:solidFill>
                  <a:schemeClr val="accent1">
                    <a:lumMod val="75000"/>
                  </a:schemeClr>
                </a:solidFill>
                <a:latin typeface="+mn-lt"/>
                <a:ea typeface="+mn-ea"/>
                <a:cs typeface="+mn-cs"/>
              </a:defRPr>
            </a:lvl9pPr>
          </a:lstStyle>
          <a:p>
            <a:pPr algn="ctr"/>
            <a:r>
              <a:rPr lang="cs-CZ" dirty="0"/>
              <a:t>OSN</a:t>
            </a:r>
          </a:p>
        </p:txBody>
      </p:sp>
      <p:sp>
        <p:nvSpPr>
          <p:cNvPr id="12" name="Zástupný obsah 2">
            <a:extLst>
              <a:ext uri="{FF2B5EF4-FFF2-40B4-BE49-F238E27FC236}">
                <a16:creationId xmlns:a16="http://schemas.microsoft.com/office/drawing/2014/main" id="{C88DE345-B3F2-2087-612F-74F48F9B522C}"/>
              </a:ext>
            </a:extLst>
          </p:cNvPr>
          <p:cNvSpPr txBox="1">
            <a:spLocks/>
          </p:cNvSpPr>
          <p:nvPr/>
        </p:nvSpPr>
        <p:spPr>
          <a:xfrm>
            <a:off x="3800773" y="3261975"/>
            <a:ext cx="3264155" cy="2937489"/>
          </a:xfrm>
          <a:prstGeom prst="rect">
            <a:avLst/>
          </a:prstGeom>
          <a:ln>
            <a:solidFill>
              <a:schemeClr val="tx1"/>
            </a:solidFill>
          </a:ln>
        </p:spPr>
        <p:txBody>
          <a:bodyPr vert="horz" lIns="109728" tIns="109728" rIns="109728" bIns="91440" rtlCol="0">
            <a:normAutofit fontScale="25000" lnSpcReduction="20000"/>
          </a:bodyPr>
          <a:lst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285750" indent="-285750">
              <a:buFont typeface="Arial" panose="020B0604020202020204" pitchFamily="34" charset="0"/>
              <a:buChar char="•"/>
            </a:pPr>
            <a:r>
              <a:rPr lang="cs-CZ" sz="4000" dirty="0"/>
              <a:t>Mezinárodní pakt o občanských a politických právech</a:t>
            </a:r>
          </a:p>
          <a:p>
            <a:pPr marL="285750" indent="-285750">
              <a:buFont typeface="Arial" panose="020B0604020202020204" pitchFamily="34" charset="0"/>
              <a:buChar char="•"/>
            </a:pPr>
            <a:r>
              <a:rPr lang="cs-CZ" sz="4000" dirty="0"/>
              <a:t>Mezinárodní pakt o hospodářských, sociálních a kulturních právech</a:t>
            </a:r>
          </a:p>
          <a:p>
            <a:pPr marL="285750" indent="-285750">
              <a:buFont typeface="Arial" panose="020B0604020202020204" pitchFamily="34" charset="0"/>
              <a:buChar char="•"/>
            </a:pPr>
            <a:r>
              <a:rPr lang="cs-CZ" sz="4000" dirty="0"/>
              <a:t>Úmluva o právech dítěte</a:t>
            </a:r>
          </a:p>
          <a:p>
            <a:pPr marL="285750" indent="-285750">
              <a:buFont typeface="Arial" panose="020B0604020202020204" pitchFamily="34" charset="0"/>
              <a:buChar char="•"/>
            </a:pPr>
            <a:r>
              <a:rPr lang="cs-CZ" sz="4000" dirty="0"/>
              <a:t>Úmluva o odstranění diskriminace žen</a:t>
            </a:r>
          </a:p>
          <a:p>
            <a:pPr marL="285750" indent="-285750">
              <a:buFont typeface="Arial" panose="020B0604020202020204" pitchFamily="34" charset="0"/>
              <a:buChar char="•"/>
            </a:pPr>
            <a:r>
              <a:rPr lang="cs-CZ" sz="4000" dirty="0"/>
              <a:t>Úmluva proti mučení</a:t>
            </a:r>
          </a:p>
          <a:p>
            <a:r>
              <a:rPr lang="en-US" sz="3400" dirty="0">
                <a:hlinkClick r:id="rId4"/>
              </a:rPr>
              <a:t>The Core International Human Rights Instruments and their monitoring bodies | OHCHR</a:t>
            </a:r>
            <a:endParaRPr lang="cs-CZ" sz="3400" dirty="0"/>
          </a:p>
        </p:txBody>
      </p:sp>
      <p:sp>
        <p:nvSpPr>
          <p:cNvPr id="13" name="Zástupný text 1">
            <a:extLst>
              <a:ext uri="{FF2B5EF4-FFF2-40B4-BE49-F238E27FC236}">
                <a16:creationId xmlns:a16="http://schemas.microsoft.com/office/drawing/2014/main" id="{B2D03015-19F7-CF84-E6F9-68209653261A}"/>
              </a:ext>
            </a:extLst>
          </p:cNvPr>
          <p:cNvSpPr txBox="1">
            <a:spLocks/>
          </p:cNvSpPr>
          <p:nvPr/>
        </p:nvSpPr>
        <p:spPr>
          <a:xfrm>
            <a:off x="7319112" y="2450648"/>
            <a:ext cx="3264155" cy="823911"/>
          </a:xfrm>
          <a:prstGeom prst="rect">
            <a:avLst/>
          </a:prstGeom>
        </p:spPr>
        <p:txBody>
          <a:bodyPr vert="horz" lIns="109728" tIns="109728" rIns="109728" bIns="91440" rtlCol="0" anchor="b">
            <a:normAutofit/>
          </a:bodyPr>
          <a:lstStyle>
            <a:lvl1pPr marL="0" indent="0" algn="l" defTabSz="914400" rtl="0" eaLnBrk="1" latinLnBrk="0" hangingPunct="1">
              <a:lnSpc>
                <a:spcPct val="130000"/>
              </a:lnSpc>
              <a:spcBef>
                <a:spcPts val="930"/>
              </a:spcBef>
              <a:buFont typeface="Corbel" panose="020B0503020204020204" pitchFamily="34" charset="0"/>
              <a:buNone/>
              <a:defRPr sz="1800" b="1" kern="1200" cap="all" spc="150" baseline="0">
                <a:solidFill>
                  <a:schemeClr val="accent1"/>
                </a:solidFill>
                <a:latin typeface="+mn-lt"/>
                <a:ea typeface="+mn-ea"/>
                <a:cs typeface="+mn-cs"/>
              </a:defRPr>
            </a:lvl1pPr>
            <a:lvl2pPr marL="457200" indent="0" algn="l" defTabSz="914400" rtl="0" eaLnBrk="1" latinLnBrk="0" hangingPunct="1">
              <a:lnSpc>
                <a:spcPct val="140000"/>
              </a:lnSpc>
              <a:spcBef>
                <a:spcPts val="930"/>
              </a:spcBef>
              <a:buFont typeface="Corbel" panose="020B0503020204020204" pitchFamily="34" charset="0"/>
              <a:buNone/>
              <a:defRPr sz="2000" b="1" kern="1200" spc="150" baseline="0">
                <a:solidFill>
                  <a:schemeClr val="tx1">
                    <a:lumMod val="75000"/>
                    <a:lumOff val="25000"/>
                  </a:schemeClr>
                </a:solidFill>
                <a:latin typeface="+mn-lt"/>
                <a:ea typeface="+mn-ea"/>
                <a:cs typeface="+mn-cs"/>
              </a:defRPr>
            </a:lvl2pPr>
            <a:lvl3pPr marL="914400" indent="0" algn="l" defTabSz="914400" rtl="0" eaLnBrk="1" latinLnBrk="0" hangingPunct="1">
              <a:lnSpc>
                <a:spcPct val="140000"/>
              </a:lnSpc>
              <a:spcBef>
                <a:spcPts val="930"/>
              </a:spcBef>
              <a:buFont typeface="Corbel" panose="020B0503020204020204" pitchFamily="34" charset="0"/>
              <a:buNone/>
              <a:defRPr sz="1800" b="1" i="1" kern="1200" spc="150" baseline="0">
                <a:solidFill>
                  <a:schemeClr val="tx1">
                    <a:lumMod val="75000"/>
                    <a:lumOff val="25000"/>
                  </a:schemeClr>
                </a:solidFill>
                <a:latin typeface="+mn-lt"/>
                <a:ea typeface="+mn-ea"/>
                <a:cs typeface="+mn-cs"/>
              </a:defRPr>
            </a:lvl3pPr>
            <a:lvl4pPr marL="1371600" indent="0" algn="l" defTabSz="914400" rtl="0" eaLnBrk="1" latinLnBrk="0" hangingPunct="1">
              <a:lnSpc>
                <a:spcPct val="140000"/>
              </a:lnSpc>
              <a:spcBef>
                <a:spcPts val="930"/>
              </a:spcBef>
              <a:buFont typeface="Corbel" panose="020B0503020204020204" pitchFamily="34" charset="0"/>
              <a:buNone/>
              <a:defRPr sz="1600" b="1" kern="1200" spc="150" baseline="0">
                <a:solidFill>
                  <a:schemeClr val="tx1">
                    <a:lumMod val="75000"/>
                    <a:lumOff val="25000"/>
                  </a:schemeClr>
                </a:solidFill>
                <a:latin typeface="+mn-lt"/>
                <a:ea typeface="+mn-ea"/>
                <a:cs typeface="+mn-cs"/>
              </a:defRPr>
            </a:lvl4pPr>
            <a:lvl5pPr marL="1828800" indent="0" algn="l" defTabSz="914400" rtl="0" eaLnBrk="1" latinLnBrk="0" hangingPunct="1">
              <a:lnSpc>
                <a:spcPct val="140000"/>
              </a:lnSpc>
              <a:spcBef>
                <a:spcPts val="930"/>
              </a:spcBef>
              <a:buFont typeface="Corbel" panose="020B0503020204020204" pitchFamily="34" charset="0"/>
              <a:buNone/>
              <a:defRPr sz="1600" b="1" i="1" kern="1200" spc="150" baseline="0">
                <a:solidFill>
                  <a:schemeClr val="tx1">
                    <a:lumMod val="75000"/>
                    <a:lumOff val="25000"/>
                  </a:schemeClr>
                </a:solidFill>
                <a:latin typeface="+mn-lt"/>
                <a:ea typeface="+mn-ea"/>
                <a:cs typeface="+mn-cs"/>
              </a:defRPr>
            </a:lvl5pPr>
            <a:lvl6pPr marL="2286000" indent="0" algn="l" defTabSz="914400" rtl="0" eaLnBrk="1" latinLnBrk="0" hangingPunct="1">
              <a:lnSpc>
                <a:spcPct val="111000"/>
              </a:lnSpc>
              <a:spcBef>
                <a:spcPts val="930"/>
              </a:spcBef>
              <a:buFont typeface="Corbel" panose="020B0503020204020204" pitchFamily="34" charset="0"/>
              <a:buNone/>
              <a:defRPr sz="1600" b="1" kern="1200">
                <a:solidFill>
                  <a:schemeClr val="accent1">
                    <a:lumMod val="75000"/>
                  </a:schemeClr>
                </a:solidFill>
                <a:latin typeface="+mn-lt"/>
                <a:ea typeface="+mn-ea"/>
                <a:cs typeface="+mn-cs"/>
              </a:defRPr>
            </a:lvl6pPr>
            <a:lvl7pPr marL="2743200" indent="0" algn="l" defTabSz="914400" rtl="0" eaLnBrk="1" latinLnBrk="0" hangingPunct="1">
              <a:lnSpc>
                <a:spcPct val="111000"/>
              </a:lnSpc>
              <a:spcBef>
                <a:spcPts val="930"/>
              </a:spcBef>
              <a:buFont typeface="Corbel" panose="020B0503020204020204" pitchFamily="34" charset="0"/>
              <a:buNone/>
              <a:defRPr sz="1600" b="1" i="1" kern="1200">
                <a:solidFill>
                  <a:schemeClr val="accent1">
                    <a:lumMod val="75000"/>
                  </a:schemeClr>
                </a:solidFill>
                <a:latin typeface="+mn-lt"/>
                <a:ea typeface="+mn-ea"/>
                <a:cs typeface="+mn-cs"/>
              </a:defRPr>
            </a:lvl7pPr>
            <a:lvl8pPr marL="3200400" indent="0" algn="l" defTabSz="914400" rtl="0" eaLnBrk="1" latinLnBrk="0" hangingPunct="1">
              <a:lnSpc>
                <a:spcPct val="111000"/>
              </a:lnSpc>
              <a:spcBef>
                <a:spcPts val="930"/>
              </a:spcBef>
              <a:buFont typeface="Corbel" panose="020B0503020204020204" pitchFamily="34" charset="0"/>
              <a:buNone/>
              <a:defRPr sz="1600" b="1" kern="1200">
                <a:solidFill>
                  <a:schemeClr val="accent1">
                    <a:lumMod val="75000"/>
                  </a:schemeClr>
                </a:solidFill>
                <a:latin typeface="+mn-lt"/>
                <a:ea typeface="+mn-ea"/>
                <a:cs typeface="+mn-cs"/>
              </a:defRPr>
            </a:lvl8pPr>
            <a:lvl9pPr marL="3657600" indent="0" algn="l" defTabSz="914400" rtl="0" eaLnBrk="1" latinLnBrk="0" hangingPunct="1">
              <a:lnSpc>
                <a:spcPct val="111000"/>
              </a:lnSpc>
              <a:spcBef>
                <a:spcPts val="930"/>
              </a:spcBef>
              <a:buFont typeface="Corbel" panose="020B0503020204020204" pitchFamily="34" charset="0"/>
              <a:buNone/>
              <a:defRPr sz="1600" b="1" i="1" kern="1200">
                <a:solidFill>
                  <a:schemeClr val="accent1">
                    <a:lumMod val="75000"/>
                  </a:schemeClr>
                </a:solidFill>
                <a:latin typeface="+mn-lt"/>
                <a:ea typeface="+mn-ea"/>
                <a:cs typeface="+mn-cs"/>
              </a:defRPr>
            </a:lvl9pPr>
          </a:lstStyle>
          <a:p>
            <a:pPr algn="ctr"/>
            <a:r>
              <a:rPr lang="cs-CZ" dirty="0"/>
              <a:t>EU</a:t>
            </a:r>
          </a:p>
        </p:txBody>
      </p:sp>
      <p:sp>
        <p:nvSpPr>
          <p:cNvPr id="14" name="Zástupný obsah 2">
            <a:extLst>
              <a:ext uri="{FF2B5EF4-FFF2-40B4-BE49-F238E27FC236}">
                <a16:creationId xmlns:a16="http://schemas.microsoft.com/office/drawing/2014/main" id="{BA588B9C-7C8E-91D4-E889-F3F15156FF13}"/>
              </a:ext>
            </a:extLst>
          </p:cNvPr>
          <p:cNvSpPr txBox="1">
            <a:spLocks/>
          </p:cNvSpPr>
          <p:nvPr/>
        </p:nvSpPr>
        <p:spPr>
          <a:xfrm>
            <a:off x="7319113" y="3274559"/>
            <a:ext cx="3264155" cy="2924905"/>
          </a:xfrm>
          <a:prstGeom prst="rect">
            <a:avLst/>
          </a:prstGeom>
          <a:ln>
            <a:solidFill>
              <a:schemeClr val="tx1"/>
            </a:solidFill>
          </a:ln>
        </p:spPr>
        <p:txBody>
          <a:bodyPr vert="horz" lIns="109728" tIns="109728" rIns="109728" bIns="91440" rtlCol="0">
            <a:normAutofit/>
          </a:bodyPr>
          <a:lst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285750" indent="-285750">
              <a:buFont typeface="Arial" panose="020B0604020202020204" pitchFamily="34" charset="0"/>
              <a:buChar char="•"/>
            </a:pPr>
            <a:r>
              <a:rPr lang="cs-CZ" sz="1200" dirty="0"/>
              <a:t>Listina základních práv Evropské unie</a:t>
            </a:r>
          </a:p>
          <a:p>
            <a:endParaRPr lang="cs-CZ" dirty="0"/>
          </a:p>
        </p:txBody>
      </p:sp>
    </p:spTree>
    <p:extLst>
      <p:ext uri="{BB962C8B-B14F-4D97-AF65-F5344CB8AC3E}">
        <p14:creationId xmlns:p14="http://schemas.microsoft.com/office/powerpoint/2010/main" val="2750951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2D9EC9-98C8-0FE3-45A4-10E3BFE647EE}"/>
              </a:ext>
            </a:extLst>
          </p:cNvPr>
          <p:cNvSpPr>
            <a:spLocks noGrp="1"/>
          </p:cNvSpPr>
          <p:nvPr>
            <p:ph type="title"/>
          </p:nvPr>
        </p:nvSpPr>
        <p:spPr>
          <a:xfrm rot="21274292">
            <a:off x="411478" y="467500"/>
            <a:ext cx="6665976" cy="2264509"/>
          </a:xfrm>
        </p:spPr>
        <p:txBody>
          <a:bodyPr/>
          <a:lstStyle/>
          <a:p>
            <a:r>
              <a:rPr lang="cs-CZ" dirty="0"/>
              <a:t>Jaké je postavení Úmluvy v českém právním řádu?</a:t>
            </a:r>
          </a:p>
        </p:txBody>
      </p:sp>
      <p:pic>
        <p:nvPicPr>
          <p:cNvPr id="5" name="Obrázek 4" descr="Obsah obrázku text, snímek obrazovky, Písmo, dokument&#10;&#10;Popis byl vytvořen automaticky">
            <a:extLst>
              <a:ext uri="{FF2B5EF4-FFF2-40B4-BE49-F238E27FC236}">
                <a16:creationId xmlns:a16="http://schemas.microsoft.com/office/drawing/2014/main" id="{1B1FC474-6032-9CC1-5603-30DB8B8C58E9}"/>
              </a:ext>
            </a:extLst>
          </p:cNvPr>
          <p:cNvPicPr>
            <a:picLocks noChangeAspect="1"/>
          </p:cNvPicPr>
          <p:nvPr/>
        </p:nvPicPr>
        <p:blipFill rotWithShape="1">
          <a:blip r:embed="rId2">
            <a:extLst>
              <a:ext uri="{28A0092B-C50C-407E-A947-70E740481C1C}">
                <a14:useLocalDpi xmlns:a14="http://schemas.microsoft.com/office/drawing/2010/main" val="0"/>
              </a:ext>
            </a:extLst>
          </a:blip>
          <a:srcRect b="60932"/>
          <a:stretch/>
        </p:blipFill>
        <p:spPr>
          <a:xfrm>
            <a:off x="724959" y="4735746"/>
            <a:ext cx="11049000" cy="137685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Obrázek 6">
            <a:extLst>
              <a:ext uri="{FF2B5EF4-FFF2-40B4-BE49-F238E27FC236}">
                <a16:creationId xmlns:a16="http://schemas.microsoft.com/office/drawing/2014/main" id="{EFF0AE52-C869-C811-FC8E-826DC6D0F7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959" y="3188729"/>
            <a:ext cx="11039475" cy="7715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04295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FD0C79-688C-98B4-06EE-FF01BF69E383}"/>
              </a:ext>
            </a:extLst>
          </p:cNvPr>
          <p:cNvSpPr>
            <a:spLocks noGrp="1"/>
          </p:cNvSpPr>
          <p:nvPr>
            <p:ph type="title"/>
          </p:nvPr>
        </p:nvSpPr>
        <p:spPr>
          <a:xfrm rot="20839055">
            <a:off x="785762" y="1475167"/>
            <a:ext cx="9583751" cy="2924654"/>
          </a:xfrm>
        </p:spPr>
        <p:txBody>
          <a:bodyPr/>
          <a:lstStyle/>
          <a:p>
            <a:pPr algn="ctr"/>
            <a:r>
              <a:rPr lang="cs-CZ" dirty="0"/>
              <a:t>Kazuistiky</a:t>
            </a:r>
            <a:br>
              <a:rPr lang="cs-CZ" dirty="0"/>
            </a:br>
            <a:r>
              <a:rPr lang="cs-CZ" dirty="0"/>
              <a:t>Zásah orgánu veřejné moci</a:t>
            </a:r>
          </a:p>
        </p:txBody>
      </p:sp>
    </p:spTree>
    <p:extLst>
      <p:ext uri="{BB962C8B-B14F-4D97-AF65-F5344CB8AC3E}">
        <p14:creationId xmlns:p14="http://schemas.microsoft.com/office/powerpoint/2010/main" val="2439982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A6BDCA-7FB1-3525-5228-C04AFC2FB22B}"/>
              </a:ext>
            </a:extLst>
          </p:cNvPr>
          <p:cNvSpPr>
            <a:spLocks noGrp="1"/>
          </p:cNvSpPr>
          <p:nvPr>
            <p:ph type="title"/>
          </p:nvPr>
        </p:nvSpPr>
        <p:spPr>
          <a:xfrm>
            <a:off x="8774884" y="166382"/>
            <a:ext cx="3155821" cy="2429831"/>
          </a:xfrm>
          <a:ln>
            <a:solidFill>
              <a:schemeClr val="tx1"/>
            </a:solidFill>
          </a:ln>
        </p:spPr>
        <p:txBody>
          <a:bodyPr/>
          <a:lstStyle/>
          <a:p>
            <a:pPr algn="ctr"/>
            <a:r>
              <a:rPr lang="cs-CZ"/>
              <a:t>1</a:t>
            </a:r>
            <a:br>
              <a:rPr lang="cs-CZ"/>
            </a:br>
            <a:r>
              <a:rPr lang="cs-CZ"/>
              <a:t> </a:t>
            </a:r>
            <a:r>
              <a:rPr lang="cs-CZ" sz="1800" i="1" kern="100">
                <a:effectLst/>
                <a:latin typeface="Calibri" panose="020F0502020204030204" pitchFamily="34" charset="0"/>
                <a:ea typeface="Calibri" panose="020F0502020204030204" pitchFamily="34" charset="0"/>
                <a:cs typeface="Times New Roman" panose="02020603050405020304" pitchFamily="18" charset="0"/>
              </a:rPr>
              <a:t>Nález Ústavního soudu ze dne 30. listopadu 1995 sp. zn. III. ÚS 62/95)</a:t>
            </a:r>
            <a:br>
              <a:rPr lang="cs-CZ" sz="1800" kern="100">
                <a:effectLst/>
                <a:latin typeface="Calibri" panose="020F0502020204030204" pitchFamily="34" charset="0"/>
                <a:ea typeface="Calibri" panose="020F0502020204030204" pitchFamily="34" charset="0"/>
                <a:cs typeface="Times New Roman" panose="02020603050405020304" pitchFamily="18" charset="0"/>
              </a:rPr>
            </a:br>
            <a:endParaRPr lang="cs-CZ" dirty="0"/>
          </a:p>
        </p:txBody>
      </p:sp>
      <p:pic>
        <p:nvPicPr>
          <p:cNvPr id="8" name="Obrázek 7" descr="Obsah obrázku text, snímek obrazovky, Písmo, dokument&#10;&#10;Popis byl vytvořen automaticky">
            <a:extLst>
              <a:ext uri="{FF2B5EF4-FFF2-40B4-BE49-F238E27FC236}">
                <a16:creationId xmlns:a16="http://schemas.microsoft.com/office/drawing/2014/main" id="{2DDAA1DD-1B5F-CB74-7B84-4EFF9BBCA0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237" y="3356591"/>
            <a:ext cx="4210050" cy="3171825"/>
          </a:xfrm>
          <a:prstGeom prst="rect">
            <a:avLst/>
          </a:prstGeom>
        </p:spPr>
      </p:pic>
      <p:pic>
        <p:nvPicPr>
          <p:cNvPr id="10" name="Obrázek 9" descr="Obsah obrázku text, snímek obrazovky, Písmo&#10;&#10;Popis byl vytvořen automaticky">
            <a:extLst>
              <a:ext uri="{FF2B5EF4-FFF2-40B4-BE49-F238E27FC236}">
                <a16:creationId xmlns:a16="http://schemas.microsoft.com/office/drawing/2014/main" id="{EE138F69-BE56-A8EB-FCCD-E5F187FAB0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779" y="329584"/>
            <a:ext cx="4762500" cy="2447925"/>
          </a:xfrm>
          <a:prstGeom prst="rect">
            <a:avLst/>
          </a:prstGeom>
        </p:spPr>
      </p:pic>
      <p:pic>
        <p:nvPicPr>
          <p:cNvPr id="13" name="Obrázek 12" descr="Obsah obrázku text, snímek obrazovky, Písmo, dokument&#10;&#10;Popis byl vytvořen automaticky">
            <a:extLst>
              <a:ext uri="{FF2B5EF4-FFF2-40B4-BE49-F238E27FC236}">
                <a16:creationId xmlns:a16="http://schemas.microsoft.com/office/drawing/2014/main" id="{3E47DB5D-EE83-07D5-40CC-16D3CA22A4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9703" y="636620"/>
            <a:ext cx="4191000" cy="2505075"/>
          </a:xfrm>
          <a:prstGeom prst="rect">
            <a:avLst/>
          </a:prstGeom>
        </p:spPr>
      </p:pic>
      <p:pic>
        <p:nvPicPr>
          <p:cNvPr id="16" name="Obrázek 15" descr="Obsah obrázku text, snímek obrazovky, Písmo, číslo&#10;&#10;Popis byl vytvořen automaticky">
            <a:extLst>
              <a:ext uri="{FF2B5EF4-FFF2-40B4-BE49-F238E27FC236}">
                <a16:creationId xmlns:a16="http://schemas.microsoft.com/office/drawing/2014/main" id="{F1AC6770-64C9-89DD-8333-D66569E977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1509" y="3716306"/>
            <a:ext cx="4143375" cy="2286000"/>
          </a:xfrm>
          <a:prstGeom prst="rect">
            <a:avLst/>
          </a:prstGeom>
        </p:spPr>
      </p:pic>
    </p:spTree>
    <p:extLst>
      <p:ext uri="{BB962C8B-B14F-4D97-AF65-F5344CB8AC3E}">
        <p14:creationId xmlns:p14="http://schemas.microsoft.com/office/powerpoint/2010/main" val="3373076210"/>
      </p:ext>
    </p:extLst>
  </p:cSld>
  <p:clrMapOvr>
    <a:masterClrMapping/>
  </p:clrMapOvr>
</p:sld>
</file>

<file path=ppt/theme/theme1.xml><?xml version="1.0" encoding="utf-8"?>
<a:theme xmlns:a="http://schemas.openxmlformats.org/drawingml/2006/main" name="SketchLinesVTI">
  <a:themeElements>
    <a:clrScheme name="AnalogousFromDarkSeedLeftStep">
      <a:dk1>
        <a:srgbClr val="000000"/>
      </a:dk1>
      <a:lt1>
        <a:srgbClr val="FFFFFF"/>
      </a:lt1>
      <a:dk2>
        <a:srgbClr val="1B2830"/>
      </a:dk2>
      <a:lt2>
        <a:srgbClr val="F1F3F0"/>
      </a:lt2>
      <a:accent1>
        <a:srgbClr val="A629E7"/>
      </a:accent1>
      <a:accent2>
        <a:srgbClr val="592FD9"/>
      </a:accent2>
      <a:accent3>
        <a:srgbClr val="294AE7"/>
      </a:accent3>
      <a:accent4>
        <a:srgbClr val="1787D5"/>
      </a:accent4>
      <a:accent5>
        <a:srgbClr val="22BFBE"/>
      </a:accent5>
      <a:accent6>
        <a:srgbClr val="16C67B"/>
      </a:accent6>
      <a:hlink>
        <a:srgbClr val="3897A9"/>
      </a:hlink>
      <a:folHlink>
        <a:srgbClr val="7F7F7F"/>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TotalTime>
  <Words>1281</Words>
  <Application>Microsoft Office PowerPoint</Application>
  <PresentationFormat>Širokoúhlá obrazovka</PresentationFormat>
  <Paragraphs>63</Paragraphs>
  <Slides>20</Slides>
  <Notes>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20</vt:i4>
      </vt:variant>
    </vt:vector>
  </HeadingPairs>
  <TitlesOfParts>
    <vt:vector size="25" baseType="lpstr">
      <vt:lpstr>Meiryo</vt:lpstr>
      <vt:lpstr>Arial</vt:lpstr>
      <vt:lpstr>Calibri</vt:lpstr>
      <vt:lpstr>Corbel</vt:lpstr>
      <vt:lpstr>SketchLinesVTI</vt:lpstr>
      <vt:lpstr>Lidská práva a soudnictví</vt:lpstr>
      <vt:lpstr>Co jsou lidská práva?</vt:lpstr>
      <vt:lpstr>Práva dětí</vt:lpstr>
      <vt:lpstr>Organizační pokyny</vt:lpstr>
      <vt:lpstr>Katalogy lidských práv</vt:lpstr>
      <vt:lpstr>Katalogy lidských práv</vt:lpstr>
      <vt:lpstr>Jaké je postavení Úmluvy v českém právním řádu?</vt:lpstr>
      <vt:lpstr>Kazuistiky Zásah orgánu veřejné moci</vt:lpstr>
      <vt:lpstr>1  Nález Ústavního soudu ze dne 30. listopadu 1995 sp. zn. III. ÚS 62/95) </vt:lpstr>
      <vt:lpstr>2  Usnesení Ústavního soudu ze dne 11. května 1999 sp. zn. I.ÚS 74/99 </vt:lpstr>
      <vt:lpstr>3  Usnesení Ústavního soudu ze dne 20. září 2006 sp. zn. I.ÚS 373/06 </vt:lpstr>
      <vt:lpstr>4  Nález Ústavního soudu ze dne 24. listopadu 2005 sp. zn. II.ÚS 168/05  </vt:lpstr>
      <vt:lpstr>  5 Usnesení Ústavního soudu ze dne 6. ledna 1997, sp. zn. III. ÚS 16/96  </vt:lpstr>
      <vt:lpstr>6  Rozsudek Nejvyššího správního soudu ze dne 27. srpna 2009 č. j. 4 Ads 59/2009-106 </vt:lpstr>
      <vt:lpstr>7    </vt:lpstr>
      <vt:lpstr>8  Usnesení Ústavního soudu ze dne 23. března 2004 sp. zn. III. ÚS 121/04  </vt:lpstr>
      <vt:lpstr>9  Usnesení Ústavního soudu ze dne 8. září 1999 sp. zn. IV. ÚS 122/99 </vt:lpstr>
      <vt:lpstr>10  Nález Ústavního soudu ze dne 1. listopadu 2023 sp. zn. II. ÚS 2225/23 </vt:lpstr>
      <vt:lpstr>11  Nález Ústavního soudu ze dne 17. října 2017 sp. zn. II. ÚS 1398/17 </vt:lpstr>
      <vt:lpstr>12  Nález Ústavního soudu ze dne 27. ledna 2015 sp. zn. Pl. ÚS 19/14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Lidská práva a soudnictví</dc:title>
  <dc:creator>Doubek Pavel Mgr. Ph.D.</dc:creator>
  <cp:lastModifiedBy>Doubek Pavel Mgr. Ph.D.</cp:lastModifiedBy>
  <cp:revision>4</cp:revision>
  <cp:lastPrinted>2024-03-04T05:38:41Z</cp:lastPrinted>
  <dcterms:created xsi:type="dcterms:W3CDTF">2024-02-29T16:21:25Z</dcterms:created>
  <dcterms:modified xsi:type="dcterms:W3CDTF">2024-03-04T06:08:50Z</dcterms:modified>
</cp:coreProperties>
</file>