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4/8/2024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4/8/2024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4/8/2024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4/8/2024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4/8/2024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4/8/2024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4/8/2024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4/8/2024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4/8/2024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DC1494-86BA-E611-FE5F-6A30BE665BCA}"/>
              </a:ext>
            </a:extLst>
          </p:cNvPr>
          <p:cNvSpPr>
            <a:spLocks noGrp="1"/>
          </p:cNvSpPr>
          <p:nvPr>
            <p:ph type="ctrTitle"/>
          </p:nvPr>
        </p:nvSpPr>
        <p:spPr/>
        <p:txBody>
          <a:bodyPr/>
          <a:lstStyle/>
          <a:p>
            <a:r>
              <a:rPr lang="cs-CZ" dirty="0"/>
              <a:t>Subsidiarita ústavní stížnosti</a:t>
            </a:r>
          </a:p>
        </p:txBody>
      </p:sp>
      <p:sp>
        <p:nvSpPr>
          <p:cNvPr id="3" name="Podnadpis 2">
            <a:extLst>
              <a:ext uri="{FF2B5EF4-FFF2-40B4-BE49-F238E27FC236}">
                <a16:creationId xmlns:a16="http://schemas.microsoft.com/office/drawing/2014/main" id="{FF636858-30F6-DC77-980C-67DD93A2ADA7}"/>
              </a:ext>
            </a:extLst>
          </p:cNvPr>
          <p:cNvSpPr>
            <a:spLocks noGrp="1"/>
          </p:cNvSpPr>
          <p:nvPr>
            <p:ph type="subTitle" idx="1"/>
          </p:nvPr>
        </p:nvSpPr>
        <p:spPr/>
        <p:txBody>
          <a:bodyPr>
            <a:normAutofit fontScale="70000" lnSpcReduction="20000"/>
          </a:bodyPr>
          <a:lstStyle/>
          <a:p>
            <a:r>
              <a:rPr lang="cs-CZ" dirty="0"/>
              <a:t>Druhý seminář Lidská práva a soudnictví</a:t>
            </a:r>
          </a:p>
          <a:p>
            <a:endParaRPr lang="cs-CZ" dirty="0"/>
          </a:p>
          <a:p>
            <a:endParaRPr lang="cs-CZ" dirty="0"/>
          </a:p>
          <a:p>
            <a:pPr algn="r"/>
            <a:r>
              <a:rPr lang="cs-CZ" dirty="0"/>
              <a:t>Sem. skupiny Pavla Doubka</a:t>
            </a:r>
          </a:p>
        </p:txBody>
      </p:sp>
    </p:spTree>
    <p:extLst>
      <p:ext uri="{BB962C8B-B14F-4D97-AF65-F5344CB8AC3E}">
        <p14:creationId xmlns:p14="http://schemas.microsoft.com/office/powerpoint/2010/main" val="2817629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7BB58-5617-E192-341E-A03B483D2492}"/>
              </a:ext>
            </a:extLst>
          </p:cNvPr>
          <p:cNvSpPr>
            <a:spLocks noGrp="1"/>
          </p:cNvSpPr>
          <p:nvPr>
            <p:ph type="title"/>
          </p:nvPr>
        </p:nvSpPr>
        <p:spPr/>
        <p:txBody>
          <a:bodyPr/>
          <a:lstStyle/>
          <a:p>
            <a:r>
              <a:rPr lang="cs-CZ" dirty="0"/>
              <a:t>Kazuistika č. 7</a:t>
            </a:r>
          </a:p>
        </p:txBody>
      </p:sp>
      <p:sp>
        <p:nvSpPr>
          <p:cNvPr id="3" name="Zástupný obsah 2">
            <a:extLst>
              <a:ext uri="{FF2B5EF4-FFF2-40B4-BE49-F238E27FC236}">
                <a16:creationId xmlns:a16="http://schemas.microsoft.com/office/drawing/2014/main" id="{D5EB860E-BA6A-0190-D656-AE22FD279680}"/>
              </a:ext>
            </a:extLst>
          </p:cNvPr>
          <p:cNvSpPr>
            <a:spLocks noGrp="1"/>
          </p:cNvSpPr>
          <p:nvPr>
            <p:ph idx="1"/>
          </p:nvPr>
        </p:nvSpPr>
        <p:spPr/>
        <p:txBody>
          <a:bodyPr>
            <a:normAutofit lnSpcReduction="10000"/>
          </a:bodyPr>
          <a:lstStyle/>
          <a:p>
            <a:pPr algn="just"/>
            <a:r>
              <a:rPr lang="cs-CZ" b="0" i="0" dirty="0">
                <a:solidFill>
                  <a:srgbClr val="000000"/>
                </a:solidFill>
                <a:effectLst/>
                <a:latin typeface="Arial" panose="020B0604020202020204" pitchFamily="34" charset="0"/>
              </a:rPr>
              <a:t>Uložením pokuty v blokovém řízení je řízení o přestupku skončeno a proti uložení pokuty v blokovém řízení se nelze odvolat. Posuzuje-li Nejvyšší správní soud charakter uložení blokové pokuty z hlediska přímého dopadu do sféry stěžovatelčiny, tj. do stěžovatelčiných subjektivních práv, pak dospívá k závěru, že </a:t>
            </a:r>
            <a:r>
              <a:rPr lang="cs-CZ" b="0" i="0" u="sng" dirty="0">
                <a:solidFill>
                  <a:srgbClr val="000000"/>
                </a:solidFill>
                <a:effectLst/>
                <a:latin typeface="Arial" panose="020B0604020202020204" pitchFamily="34" charset="0"/>
              </a:rPr>
              <a:t>uložení pokuty v blokovém řízení představuje akt vydaný příslušným správním orgánem s cílem autoritativně zasáhnout do právních vztahů osoby obviněné z přestupku jako účastníka řízení o přestupku</a:t>
            </a:r>
            <a:r>
              <a:rPr lang="cs-CZ" b="0" i="0" dirty="0">
                <a:solidFill>
                  <a:srgbClr val="000000"/>
                </a:solidFill>
                <a:effectLst/>
                <a:latin typeface="Arial" panose="020B0604020202020204" pitchFamily="34" charset="0"/>
              </a:rPr>
              <a:t>. </a:t>
            </a:r>
            <a:r>
              <a:rPr lang="cs-CZ" b="0" i="0" u="sng" dirty="0">
                <a:solidFill>
                  <a:srgbClr val="000000"/>
                </a:solidFill>
                <a:effectLst/>
                <a:latin typeface="Arial" panose="020B0604020202020204" pitchFamily="34" charset="0"/>
              </a:rPr>
              <a:t>Jde tedy o rozhodnutí mající podobu individuálního </a:t>
            </a:r>
            <a:r>
              <a:rPr lang="cs-CZ" b="0" i="0" u="sng" dirty="0" err="1">
                <a:solidFill>
                  <a:srgbClr val="000000"/>
                </a:solidFill>
                <a:effectLst/>
                <a:latin typeface="Arial" panose="020B0604020202020204" pitchFamily="34" charset="0"/>
              </a:rPr>
              <a:t>sprá</a:t>
            </a:r>
            <a:endParaRPr lang="cs-CZ" b="0" i="0" u="sng" dirty="0">
              <a:solidFill>
                <a:srgbClr val="000000"/>
              </a:solidFill>
              <a:effectLst/>
              <a:latin typeface="Arial" panose="020B0604020202020204" pitchFamily="34" charset="0"/>
            </a:endParaRPr>
          </a:p>
          <a:p>
            <a:pPr algn="just"/>
            <a:r>
              <a:rPr lang="cs-CZ" b="0" i="0" dirty="0">
                <a:solidFill>
                  <a:srgbClr val="000000"/>
                </a:solidFill>
                <a:effectLst/>
                <a:latin typeface="Arial" panose="020B0604020202020204" pitchFamily="34" charset="0"/>
              </a:rPr>
              <a:t>Z hlediska emocionálního lze pochopit stěžovatelčino psychické rozpoložení vzniklé z důvodu obavy o život zvířete, to však nemůže být právně relevantním důvodem pro vyslovení závěru, že stěžovatelka nebyla s to posoudit důsledky svého rozhodnutí souhlasit s vyřízením věci blokovou pokutou, zvláště vezme-li se v úvahu, že stěžovatelka je osobou s vysokoškolským vzděláním v oboru právo.</a:t>
            </a:r>
            <a:endParaRPr lang="cs-CZ" dirty="0"/>
          </a:p>
        </p:txBody>
      </p:sp>
    </p:spTree>
    <p:extLst>
      <p:ext uri="{BB962C8B-B14F-4D97-AF65-F5344CB8AC3E}">
        <p14:creationId xmlns:p14="http://schemas.microsoft.com/office/powerpoint/2010/main" val="2143488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7BB58-5617-E192-341E-A03B483D2492}"/>
              </a:ext>
            </a:extLst>
          </p:cNvPr>
          <p:cNvSpPr>
            <a:spLocks noGrp="1"/>
          </p:cNvSpPr>
          <p:nvPr>
            <p:ph type="title"/>
          </p:nvPr>
        </p:nvSpPr>
        <p:spPr/>
        <p:txBody>
          <a:bodyPr/>
          <a:lstStyle/>
          <a:p>
            <a:r>
              <a:rPr lang="cs-CZ" dirty="0"/>
              <a:t>Kazuistika č. 8</a:t>
            </a:r>
          </a:p>
        </p:txBody>
      </p:sp>
      <p:sp>
        <p:nvSpPr>
          <p:cNvPr id="3" name="Zástupný obsah 2">
            <a:extLst>
              <a:ext uri="{FF2B5EF4-FFF2-40B4-BE49-F238E27FC236}">
                <a16:creationId xmlns:a16="http://schemas.microsoft.com/office/drawing/2014/main" id="{D5EB860E-BA6A-0190-D656-AE22FD279680}"/>
              </a:ext>
            </a:extLst>
          </p:cNvPr>
          <p:cNvSpPr>
            <a:spLocks noGrp="1"/>
          </p:cNvSpPr>
          <p:nvPr>
            <p:ph idx="1"/>
          </p:nvPr>
        </p:nvSpPr>
        <p:spPr>
          <a:xfrm>
            <a:off x="2589212" y="1532709"/>
            <a:ext cx="8915400" cy="5164181"/>
          </a:xfrm>
        </p:spPr>
        <p:txBody>
          <a:bodyPr>
            <a:normAutofit lnSpcReduction="10000"/>
          </a:bodyPr>
          <a:lstStyle/>
          <a:p>
            <a:pPr algn="just"/>
            <a:r>
              <a:rPr lang="cs-CZ" b="0" i="0" dirty="0">
                <a:solidFill>
                  <a:schemeClr val="tx1"/>
                </a:solidFill>
                <a:effectLst/>
                <a:latin typeface="Arial" panose="020B0604020202020204" pitchFamily="34" charset="0"/>
                <a:cs typeface="Arial" panose="020B0604020202020204" pitchFamily="34" charset="0"/>
              </a:rPr>
              <a:t>Nejvyšší správní soud předesílá, že stěžovatelka </a:t>
            </a:r>
            <a:r>
              <a:rPr lang="cs-CZ" b="0" i="0" u="sng" dirty="0">
                <a:solidFill>
                  <a:schemeClr val="tx1"/>
                </a:solidFill>
                <a:effectLst/>
                <a:latin typeface="Arial" panose="020B0604020202020204" pitchFamily="34" charset="0"/>
                <a:cs typeface="Arial" panose="020B0604020202020204" pitchFamily="34" charset="0"/>
              </a:rPr>
              <a:t>nepochybně byla oprávněna jakožto správní orgán aplikující právo vyložit neurčitý pojem „bezúhonnost“ </a:t>
            </a:r>
            <a:r>
              <a:rPr lang="cs-CZ" b="0" i="0" dirty="0">
                <a:solidFill>
                  <a:schemeClr val="tx1"/>
                </a:solidFill>
                <a:effectLst/>
                <a:latin typeface="Arial" panose="020B0604020202020204" pitchFamily="34" charset="0"/>
                <a:cs typeface="Arial" panose="020B0604020202020204" pitchFamily="34" charset="0"/>
              </a:rPr>
              <a:t>obsažený v § 5 odst. 1 písm. d) zákona o advokacii (viz již citovaný rozsudek č. j. 7 As 269/2018-39, bod [16]).</a:t>
            </a:r>
          </a:p>
          <a:p>
            <a:pPr algn="just"/>
            <a:r>
              <a:rPr lang="cs-CZ" dirty="0">
                <a:solidFill>
                  <a:schemeClr val="tx1"/>
                </a:solidFill>
                <a:latin typeface="Arial" panose="020B0604020202020204" pitchFamily="34" charset="0"/>
                <a:cs typeface="Arial" panose="020B0604020202020204" pitchFamily="34" charset="0"/>
              </a:rPr>
              <a:t>Interpretace neurčitého právního pojmu a jeho aplikace na konkrétní skutkovou podstatu správním orgánem standardně podléhá plnému soudnímu přezkumu, neboť jde o otázku zákonnosti. Při interpretaci neurčitého pojmu bezúhonnost, resp. „kdo je bezúhonný“ v § 5 odst. 1 písm. d) zákona o advokacii, však soud musí vzít v úvahu i to, že </a:t>
            </a:r>
            <a:r>
              <a:rPr lang="cs-CZ" u="sng" dirty="0">
                <a:solidFill>
                  <a:schemeClr val="tx1"/>
                </a:solidFill>
                <a:latin typeface="Arial" panose="020B0604020202020204" pitchFamily="34" charset="0"/>
                <a:cs typeface="Arial" panose="020B0604020202020204" pitchFamily="34" charset="0"/>
              </a:rPr>
              <a:t>správním orgánem, který tento pojem interpretuje a aplikuje, je zde Česká advokátní komora, která je samosprávnou stavovskou organizací všech advokátů </a:t>
            </a:r>
            <a:r>
              <a:rPr lang="cs-CZ" dirty="0">
                <a:solidFill>
                  <a:schemeClr val="tx1"/>
                </a:solidFill>
                <a:latin typeface="Arial" panose="020B0604020202020204" pitchFamily="34" charset="0"/>
                <a:cs typeface="Arial" panose="020B0604020202020204" pitchFamily="34" charset="0"/>
              </a:rPr>
              <a:t>(§ 40 odst. 2 zákona o advokacii). Komora tuto svou zákonem stanovenou roli </a:t>
            </a:r>
            <a:r>
              <a:rPr lang="cs-CZ" u="sng" dirty="0">
                <a:solidFill>
                  <a:schemeClr val="tx1"/>
                </a:solidFill>
                <a:latin typeface="Arial" panose="020B0604020202020204" pitchFamily="34" charset="0"/>
                <a:cs typeface="Arial" panose="020B0604020202020204" pitchFamily="34" charset="0"/>
              </a:rPr>
              <a:t>naplňuje mimo jiné pravomocí vydávat stavovské předpisy stanovící pravidla profesionální etiky advokátů, jež jsou advokáti povinni dodržovat</a:t>
            </a:r>
            <a:r>
              <a:rPr lang="cs-CZ" dirty="0">
                <a:solidFill>
                  <a:schemeClr val="tx1"/>
                </a:solidFill>
                <a:latin typeface="Arial" panose="020B0604020202020204" pitchFamily="34" charset="0"/>
                <a:cs typeface="Arial" panose="020B0604020202020204" pitchFamily="34" charset="0"/>
              </a:rPr>
              <a:t> (§ 17 zákona o advokacii), </a:t>
            </a:r>
            <a:r>
              <a:rPr lang="cs-CZ" u="sng" dirty="0">
                <a:solidFill>
                  <a:schemeClr val="tx1"/>
                </a:solidFill>
                <a:latin typeface="Arial" panose="020B0604020202020204" pitchFamily="34" charset="0"/>
                <a:cs typeface="Arial" panose="020B0604020202020204" pitchFamily="34" charset="0"/>
              </a:rPr>
              <a:t>kontrolou jejich dodržování </a:t>
            </a:r>
            <a:r>
              <a:rPr lang="cs-CZ" dirty="0">
                <a:solidFill>
                  <a:schemeClr val="tx1"/>
                </a:solidFill>
                <a:latin typeface="Arial" panose="020B0604020202020204" pitchFamily="34" charset="0"/>
                <a:cs typeface="Arial" panose="020B0604020202020204" pitchFamily="34" charset="0"/>
              </a:rPr>
              <a:t>uplatněním své kárné pravomoci nad svými členy (§ 32 a násl. zákona o advokacii) a koneckonců pravomocí kontrolovat plnění zákonných podmínek (a prostřednictvím 6 As 275/2023 - 21 pokračování zákona stavovských podmínek) pro oprávnění vykonávat advokacii. Jde tedy o výklad neurčitého právního pojmu, který se přímo týká zásad a podmínek výkonu advokacie.</a:t>
            </a:r>
          </a:p>
        </p:txBody>
      </p:sp>
    </p:spTree>
    <p:extLst>
      <p:ext uri="{BB962C8B-B14F-4D97-AF65-F5344CB8AC3E}">
        <p14:creationId xmlns:p14="http://schemas.microsoft.com/office/powerpoint/2010/main" val="3813951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7BB58-5617-E192-341E-A03B483D2492}"/>
              </a:ext>
            </a:extLst>
          </p:cNvPr>
          <p:cNvSpPr>
            <a:spLocks noGrp="1"/>
          </p:cNvSpPr>
          <p:nvPr>
            <p:ph type="title"/>
          </p:nvPr>
        </p:nvSpPr>
        <p:spPr/>
        <p:txBody>
          <a:bodyPr/>
          <a:lstStyle/>
          <a:p>
            <a:r>
              <a:rPr lang="cs-CZ" dirty="0"/>
              <a:t>Kazuistika č. 9</a:t>
            </a:r>
          </a:p>
        </p:txBody>
      </p:sp>
      <p:sp>
        <p:nvSpPr>
          <p:cNvPr id="3" name="Zástupný obsah 2">
            <a:extLst>
              <a:ext uri="{FF2B5EF4-FFF2-40B4-BE49-F238E27FC236}">
                <a16:creationId xmlns:a16="http://schemas.microsoft.com/office/drawing/2014/main" id="{D5EB860E-BA6A-0190-D656-AE22FD279680}"/>
              </a:ext>
            </a:extLst>
          </p:cNvPr>
          <p:cNvSpPr>
            <a:spLocks noGrp="1"/>
          </p:cNvSpPr>
          <p:nvPr>
            <p:ph idx="1"/>
          </p:nvPr>
        </p:nvSpPr>
        <p:spPr>
          <a:xfrm>
            <a:off x="2589212" y="1445623"/>
            <a:ext cx="8915400" cy="5050971"/>
          </a:xfrm>
        </p:spPr>
        <p:txBody>
          <a:bodyPr>
            <a:normAutofit fontScale="85000" lnSpcReduction="10000"/>
          </a:bodyPr>
          <a:lstStyle/>
          <a:p>
            <a:pPr algn="just"/>
            <a:r>
              <a:rPr lang="cs-CZ" dirty="0">
                <a:latin typeface="Arial" panose="020B0604020202020204" pitchFamily="34" charset="0"/>
                <a:cs typeface="Arial" panose="020B0604020202020204" pitchFamily="34" charset="0"/>
              </a:rPr>
              <a:t>Ze samotné povahy ústavního soudnictví a zejména též z povahy ústavní stížnosti vyplývá princip subsidiarity, který mj. znamená, že ochrana práv a svobod Ústavním soudem nastupuje jako prostředek ultima ratio, tj. toliko tam, kde ostatní prostředky právní ochrany, poskytované právním řádem jako celkem, byly vyčerpány nebo zcela selhávají, jako nezpůsobilé nebo nedostatečné.</a:t>
            </a:r>
          </a:p>
          <a:p>
            <a:pPr algn="just"/>
            <a:r>
              <a:rPr lang="cs-CZ" dirty="0">
                <a:latin typeface="Arial" panose="020B0604020202020204" pitchFamily="34" charset="0"/>
                <a:cs typeface="Arial" panose="020B0604020202020204" pitchFamily="34" charset="0"/>
              </a:rPr>
              <a:t>Specifická povaha výkonu vazby (analogicky též výkonu trestu odnětí svobody) vyžaduje, aby k prokázání eventuálních pochybení státních orgánů při výkonu vazby a trestu odnětí svobody docházelo po důkladném seznámení se skutkovým stavem věci (např. šetřením na místě, vyžádáním potřebných vysvětlení, listin, věcí doličných apod.).</a:t>
            </a:r>
          </a:p>
          <a:p>
            <a:pPr algn="just"/>
            <a:r>
              <a:rPr lang="cs-CZ" dirty="0">
                <a:latin typeface="Arial" panose="020B0604020202020204" pitchFamily="34" charset="0"/>
                <a:cs typeface="Arial" panose="020B0604020202020204" pitchFamily="34" charset="0"/>
              </a:rPr>
              <a:t>Eventuální reparační zásah musí být v takových případech velmi rychlý a efektivní. Je zřejmé, že ústavní soudnictví takovými nástroji, založenými na bezprostředním a rychlém dokazování a na možnosti okamžitého zásahu, nedisponuje, resp. disponuje toliko v omezeném rozsahu.</a:t>
            </a:r>
          </a:p>
          <a:p>
            <a:pPr algn="just"/>
            <a:r>
              <a:rPr lang="cs-CZ" dirty="0">
                <a:latin typeface="Arial" panose="020B0604020202020204" pitchFamily="34" charset="0"/>
                <a:cs typeface="Arial" panose="020B0604020202020204" pitchFamily="34" charset="0"/>
              </a:rPr>
              <a:t>Proto zásah Ústavního soudu v záležitostech výkonu vazby by byl představitelný toliko v případech extrémních excesů, majících ústavněprávní dimenzi. Takovými extrémními případy by mohlo být např. porušení zákazu mučení a podrobení krutému, nelidskému nebo ponižujícímu zacházení nebo trestu (viz čl. 7 odst. 2 Listiny nebo čl. 3 Úmluvy) nebo protiústavní porušení práva na zachování lidské důstojnosti (viz čl. 10 odst. 1 Listiny). V posuzované věci Ústavní soud takové podmínky pro svůj zásah neshledal.</a:t>
            </a:r>
          </a:p>
          <a:p>
            <a:pPr algn="just"/>
            <a:r>
              <a:rPr lang="cs-CZ" dirty="0">
                <a:latin typeface="Arial" panose="020B0604020202020204" pitchFamily="34" charset="0"/>
                <a:cs typeface="Arial" panose="020B0604020202020204" pitchFamily="34" charset="0"/>
              </a:rPr>
              <a:t>Jsou-li předmětem stížnosti méně intenzivní údajné nedostatky výkonu vazby, týkající se spíše vazebního režimu (výkon osobní prohlídky, výkon prohlídky cely, ukládání kázeňských trestů apod.), je kontrola těchto záležitostí a eventuální právní ochrana upravována jinými právními předpisy, jako je zákon o výkonu vazby…</a:t>
            </a:r>
          </a:p>
        </p:txBody>
      </p:sp>
    </p:spTree>
    <p:extLst>
      <p:ext uri="{BB962C8B-B14F-4D97-AF65-F5344CB8AC3E}">
        <p14:creationId xmlns:p14="http://schemas.microsoft.com/office/powerpoint/2010/main" val="2334872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7BB58-5617-E192-341E-A03B483D2492}"/>
              </a:ext>
            </a:extLst>
          </p:cNvPr>
          <p:cNvSpPr>
            <a:spLocks noGrp="1"/>
          </p:cNvSpPr>
          <p:nvPr>
            <p:ph type="title"/>
          </p:nvPr>
        </p:nvSpPr>
        <p:spPr/>
        <p:txBody>
          <a:bodyPr/>
          <a:lstStyle/>
          <a:p>
            <a:r>
              <a:rPr lang="cs-CZ" dirty="0"/>
              <a:t>Kazuistika č. 10</a:t>
            </a:r>
          </a:p>
        </p:txBody>
      </p:sp>
      <p:sp>
        <p:nvSpPr>
          <p:cNvPr id="3" name="Zástupný obsah 2">
            <a:extLst>
              <a:ext uri="{FF2B5EF4-FFF2-40B4-BE49-F238E27FC236}">
                <a16:creationId xmlns:a16="http://schemas.microsoft.com/office/drawing/2014/main" id="{D5EB860E-BA6A-0190-D656-AE22FD279680}"/>
              </a:ext>
            </a:extLst>
          </p:cNvPr>
          <p:cNvSpPr>
            <a:spLocks noGrp="1"/>
          </p:cNvSpPr>
          <p:nvPr>
            <p:ph idx="1"/>
          </p:nvPr>
        </p:nvSpPr>
        <p:spPr/>
        <p:txBody>
          <a:bodyPr>
            <a:normAutofit/>
          </a:bodyPr>
          <a:lstStyle/>
          <a:p>
            <a:pPr algn="just"/>
            <a:r>
              <a:rPr lang="cs-CZ" b="0" i="0" dirty="0">
                <a:solidFill>
                  <a:srgbClr val="000000"/>
                </a:solidFill>
                <a:effectLst/>
                <a:latin typeface="Arial" panose="020B0604020202020204" pitchFamily="34" charset="0"/>
              </a:rPr>
              <a:t>Družstvo, jako společenství členů, kteří se sdružili ke společné činnosti a k uspokojování potřeb, je </a:t>
            </a:r>
            <a:r>
              <a:rPr lang="cs-CZ" b="0" i="0" u="sng" dirty="0">
                <a:solidFill>
                  <a:srgbClr val="000000"/>
                </a:solidFill>
                <a:effectLst/>
                <a:latin typeface="Arial" panose="020B0604020202020204" pitchFamily="34" charset="0"/>
              </a:rPr>
              <a:t>právnickou osobou soukromého práva, oddělenou od soustavy státních orgánů. Nelze je proto považovat za orgán veřejné moci </a:t>
            </a:r>
            <a:r>
              <a:rPr lang="cs-CZ" b="0" i="0" dirty="0">
                <a:solidFill>
                  <a:srgbClr val="000000"/>
                </a:solidFill>
                <a:effectLst/>
                <a:latin typeface="Arial" panose="020B0604020202020204" pitchFamily="34" charset="0"/>
              </a:rPr>
              <a:t>ve smyslu ustanovení § 72 odst. l zákona č. 182/1993 Sb., o Ústavním soudu, a již z tohoto důvodu musela být proto ústavní stížnost… zamítnuta.</a:t>
            </a:r>
            <a:endParaRPr lang="cs-CZ" dirty="0"/>
          </a:p>
        </p:txBody>
      </p:sp>
    </p:spTree>
    <p:extLst>
      <p:ext uri="{BB962C8B-B14F-4D97-AF65-F5344CB8AC3E}">
        <p14:creationId xmlns:p14="http://schemas.microsoft.com/office/powerpoint/2010/main" val="39921240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7BB58-5617-E192-341E-A03B483D2492}"/>
              </a:ext>
            </a:extLst>
          </p:cNvPr>
          <p:cNvSpPr>
            <a:spLocks noGrp="1"/>
          </p:cNvSpPr>
          <p:nvPr>
            <p:ph type="title"/>
          </p:nvPr>
        </p:nvSpPr>
        <p:spPr/>
        <p:txBody>
          <a:bodyPr/>
          <a:lstStyle/>
          <a:p>
            <a:r>
              <a:rPr lang="cs-CZ" dirty="0"/>
              <a:t>Kazuistika č. 11</a:t>
            </a:r>
          </a:p>
        </p:txBody>
      </p:sp>
      <p:sp>
        <p:nvSpPr>
          <p:cNvPr id="3" name="Zástupný obsah 2">
            <a:extLst>
              <a:ext uri="{FF2B5EF4-FFF2-40B4-BE49-F238E27FC236}">
                <a16:creationId xmlns:a16="http://schemas.microsoft.com/office/drawing/2014/main" id="{D5EB860E-BA6A-0190-D656-AE22FD279680}"/>
              </a:ext>
            </a:extLst>
          </p:cNvPr>
          <p:cNvSpPr>
            <a:spLocks noGrp="1"/>
          </p:cNvSpPr>
          <p:nvPr>
            <p:ph idx="1"/>
          </p:nvPr>
        </p:nvSpPr>
        <p:spPr>
          <a:xfrm>
            <a:off x="2589212" y="1515291"/>
            <a:ext cx="8915400" cy="4718599"/>
          </a:xfrm>
        </p:spPr>
        <p:txBody>
          <a:bodyPr>
            <a:normAutofit fontScale="92500"/>
          </a:bodyPr>
          <a:lstStyle/>
          <a:p>
            <a:pPr algn="just"/>
            <a:r>
              <a:rPr lang="cs-CZ" sz="1600" b="0" i="0" dirty="0">
                <a:solidFill>
                  <a:srgbClr val="000000"/>
                </a:solidFill>
                <a:effectLst/>
                <a:latin typeface="Arial" panose="020B0604020202020204" pitchFamily="34" charset="0"/>
                <a:cs typeface="Arial" panose="020B0604020202020204" pitchFamily="34" charset="0"/>
              </a:rPr>
              <a:t>Ústavní soud jako celek i kárný senát Ústavního soudu jsou nepochybně orgány veřejné moci a i na ně dopadá požadavek, že mohou vykonávat jen ty kompetence, které jim zákon výslovně svěřuje.</a:t>
            </a:r>
          </a:p>
          <a:p>
            <a:pPr algn="just"/>
            <a:r>
              <a:rPr lang="cs-CZ" sz="1600" dirty="0">
                <a:latin typeface="Arial" panose="020B0604020202020204" pitchFamily="34" charset="0"/>
                <a:cs typeface="Arial" panose="020B0604020202020204" pitchFamily="34" charset="0"/>
              </a:rPr>
              <a:t>Ze samotného textu a ze systematiky Ústavy je zřejmé, že články 90 až 96 se vztahují toliko na obecné soudy, nikoliv na Ústavní soud nebo dokonce na jeho vnitřní tělesa či orgány. Takový závěr lze vyvodit již z toho prostého faktu, že články 90 až 96 jsou v textu Ústavy nadepsány skupinovým nadpisem "Soudy", zatímco články 83 až 89 skupinovým nadpisem "Ústavní soud".</a:t>
            </a:r>
          </a:p>
          <a:p>
            <a:pPr algn="just"/>
            <a:r>
              <a:rPr lang="cs-CZ" sz="1600" b="0" i="0" dirty="0">
                <a:solidFill>
                  <a:srgbClr val="000000"/>
                </a:solidFill>
                <a:effectLst/>
                <a:latin typeface="Arial" panose="020B0604020202020204" pitchFamily="34" charset="0"/>
                <a:cs typeface="Arial" panose="020B0604020202020204" pitchFamily="34" charset="0"/>
              </a:rPr>
              <a:t>Disent:</a:t>
            </a:r>
          </a:p>
          <a:p>
            <a:pPr lvl="1" algn="just"/>
            <a:r>
              <a:rPr lang="cs-CZ" b="0" i="0" dirty="0">
                <a:solidFill>
                  <a:srgbClr val="000000"/>
                </a:solidFill>
                <a:effectLst/>
                <a:latin typeface="Arial" panose="020B0604020202020204" pitchFamily="34" charset="0"/>
                <a:cs typeface="Arial" panose="020B0604020202020204" pitchFamily="34" charset="0"/>
              </a:rPr>
              <a:t>Tvrdíme, že aktivní legitimace kárného senátu je dána přímou aplikací čl. 95 odst. 2 Ústavy České republiky (dále jen "Ústava"), podle něhož "dojde-li soud k závěru, že zákon, jehož má být při řešení věci použito, je v rozporu s ústavním pořádkem, předloží věc Ústavnímu soudu".</a:t>
            </a:r>
          </a:p>
          <a:p>
            <a:pPr lvl="1" algn="just"/>
            <a:r>
              <a:rPr lang="cs-CZ" b="0" i="0" dirty="0">
                <a:solidFill>
                  <a:srgbClr val="000000"/>
                </a:solidFill>
                <a:effectLst/>
                <a:latin typeface="Arial" panose="020B0604020202020204" pitchFamily="34" charset="0"/>
                <a:cs typeface="Arial" panose="020B0604020202020204" pitchFamily="34" charset="0"/>
              </a:rPr>
              <a:t>Známé pořekadlo praví, že když něco vypadá jako kachna, lítá jako kachna, chodí jako kachna a kváká jako kachna, tak je to s největší pravděpodobností kachna. Pokud je proto kárný senát tvořen výhradně soudci, rozhoduje jako soud a činí tak i formálně pod "hlavičkou" soudu, pak to prostě soud být musí, a to se všemi důsledky včetně aktivní legitimace k podání návrhu na zrušení ustanovení zákona, které má při řešení rozhodované věci použít.</a:t>
            </a:r>
            <a:br>
              <a:rPr lang="cs-CZ" dirty="0">
                <a:latin typeface="Arial" panose="020B0604020202020204" pitchFamily="34" charset="0"/>
                <a:cs typeface="Arial" panose="020B0604020202020204" pitchFamily="34" charset="0"/>
              </a:rPr>
            </a:br>
            <a:br>
              <a:rPr lang="cs-CZ" dirty="0"/>
            </a:br>
            <a:endParaRPr lang="cs-CZ" dirty="0"/>
          </a:p>
        </p:txBody>
      </p:sp>
    </p:spTree>
    <p:extLst>
      <p:ext uri="{BB962C8B-B14F-4D97-AF65-F5344CB8AC3E}">
        <p14:creationId xmlns:p14="http://schemas.microsoft.com/office/powerpoint/2010/main" val="63974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7BB58-5617-E192-341E-A03B483D2492}"/>
              </a:ext>
            </a:extLst>
          </p:cNvPr>
          <p:cNvSpPr>
            <a:spLocks noGrp="1"/>
          </p:cNvSpPr>
          <p:nvPr>
            <p:ph type="title"/>
          </p:nvPr>
        </p:nvSpPr>
        <p:spPr>
          <a:xfrm>
            <a:off x="2592925" y="624110"/>
            <a:ext cx="8911687" cy="595090"/>
          </a:xfrm>
        </p:spPr>
        <p:txBody>
          <a:bodyPr>
            <a:normAutofit fontScale="90000"/>
          </a:bodyPr>
          <a:lstStyle/>
          <a:p>
            <a:r>
              <a:rPr lang="cs-CZ" dirty="0"/>
              <a:t>Kazuistika č. 12</a:t>
            </a:r>
          </a:p>
        </p:txBody>
      </p:sp>
      <p:sp>
        <p:nvSpPr>
          <p:cNvPr id="3" name="Zástupný obsah 2">
            <a:extLst>
              <a:ext uri="{FF2B5EF4-FFF2-40B4-BE49-F238E27FC236}">
                <a16:creationId xmlns:a16="http://schemas.microsoft.com/office/drawing/2014/main" id="{D5EB860E-BA6A-0190-D656-AE22FD279680}"/>
              </a:ext>
            </a:extLst>
          </p:cNvPr>
          <p:cNvSpPr>
            <a:spLocks noGrp="1"/>
          </p:cNvSpPr>
          <p:nvPr>
            <p:ph idx="1"/>
          </p:nvPr>
        </p:nvSpPr>
        <p:spPr>
          <a:xfrm>
            <a:off x="2589212" y="1558833"/>
            <a:ext cx="8915400" cy="4824549"/>
          </a:xfrm>
        </p:spPr>
        <p:txBody>
          <a:bodyPr>
            <a:noAutofit/>
          </a:bodyPr>
          <a:lstStyle/>
          <a:p>
            <a:r>
              <a:rPr lang="cs-CZ" sz="1400" b="0" i="0" dirty="0">
                <a:solidFill>
                  <a:srgbClr val="000000"/>
                </a:solidFill>
                <a:effectLst/>
                <a:latin typeface="Arial" panose="020B0604020202020204" pitchFamily="34" charset="0"/>
                <a:cs typeface="Arial" panose="020B0604020202020204" pitchFamily="34" charset="0"/>
              </a:rPr>
              <a:t>Zásah orgánu veřejné moci, proti němuž ústavní stížnost směřuje, </a:t>
            </a:r>
            <a:r>
              <a:rPr lang="cs-CZ" sz="1400" b="0" i="0" u="sng" dirty="0">
                <a:solidFill>
                  <a:srgbClr val="000000"/>
                </a:solidFill>
                <a:effectLst/>
                <a:latin typeface="Arial" panose="020B0604020202020204" pitchFamily="34" charset="0"/>
                <a:cs typeface="Arial" panose="020B0604020202020204" pitchFamily="34" charset="0"/>
              </a:rPr>
              <a:t>musí být individualizovaný a ochrany před ním se může u Ústavního soudu dovolávat pouze osoba, jejíž ústavně zaručená základní práva nebo svobody jím byla přímo dotčena.</a:t>
            </a:r>
          </a:p>
          <a:p>
            <a:r>
              <a:rPr lang="cs-CZ" sz="1400" b="0" i="0" dirty="0">
                <a:solidFill>
                  <a:srgbClr val="000000"/>
                </a:solidFill>
                <a:effectLst/>
                <a:latin typeface="Arial" panose="020B0604020202020204" pitchFamily="34" charset="0"/>
                <a:cs typeface="Arial" panose="020B0604020202020204" pitchFamily="34" charset="0"/>
              </a:rPr>
              <a:t>Při rozlišování normativních právních aktů a individuálních aktů aplikace práva dává Ústavní soud přednost materiálnímu pojetí právního aktu před formálním kritériem označení zkoumaného aktu... Pro kvalifikaci aktu jako podléhajícího přezkumu Ústavního … je rozhodnou skutečnost, že orgán veřejné moci tímto svým aktem </a:t>
            </a:r>
            <a:r>
              <a:rPr lang="cs-CZ" sz="1400" b="0" i="0" u="sng" dirty="0">
                <a:solidFill>
                  <a:srgbClr val="000000"/>
                </a:solidFill>
                <a:effectLst/>
                <a:latin typeface="Arial" panose="020B0604020202020204" pitchFamily="34" charset="0"/>
                <a:cs typeface="Arial" panose="020B0604020202020204" pitchFamily="34" charset="0"/>
              </a:rPr>
              <a:t>autoritativně a pravomocně zasáhl do právní sféry navrhovatele</a:t>
            </a:r>
            <a:r>
              <a:rPr lang="cs-CZ" sz="1400" b="0" i="0" dirty="0">
                <a:solidFill>
                  <a:srgbClr val="000000"/>
                </a:solidFill>
                <a:effectLst/>
                <a:latin typeface="Arial" panose="020B0604020202020204" pitchFamily="34" charset="0"/>
                <a:cs typeface="Arial" panose="020B0604020202020204" pitchFamily="34" charset="0"/>
              </a:rPr>
              <a:t>, tj. že tímto rozhodnutím došlo ke vzniku, změně nebo zániku oprávnění a povinností fyzické nebo právnické osoby…</a:t>
            </a:r>
          </a:p>
          <a:p>
            <a:r>
              <a:rPr lang="cs-CZ" sz="1400" b="0" i="0" dirty="0">
                <a:solidFill>
                  <a:srgbClr val="000000"/>
                </a:solidFill>
                <a:effectLst/>
                <a:latin typeface="Arial" panose="020B0604020202020204" pitchFamily="34" charset="0"/>
                <a:cs typeface="Arial" panose="020B0604020202020204" pitchFamily="34" charset="0"/>
              </a:rPr>
              <a:t>Stěžovatel by totiž musel, spoléhaje na § 74 zákona o Ústavním soudu, tvrdit, že </a:t>
            </a:r>
            <a:r>
              <a:rPr lang="cs-CZ" sz="1400" b="0" i="0" u="sng" dirty="0">
                <a:solidFill>
                  <a:srgbClr val="000000"/>
                </a:solidFill>
                <a:effectLst/>
                <a:latin typeface="Arial" panose="020B0604020202020204" pitchFamily="34" charset="0"/>
                <a:cs typeface="Arial" panose="020B0604020202020204" pitchFamily="34" charset="0"/>
              </a:rPr>
              <a:t>rozhodnutí o amnestii se vůči němu samému projevuje jako individuální zásah a zároveň jako norma, která byla ve věci aplikována a jejíž aplikací došlo k tvrzenému zásahu do základního práva</a:t>
            </a:r>
            <a:r>
              <a:rPr lang="cs-CZ" sz="1400" b="0" i="0" dirty="0">
                <a:solidFill>
                  <a:srgbClr val="000000"/>
                </a:solidFill>
                <a:effectLst/>
                <a:latin typeface="Arial" panose="020B0604020202020204" pitchFamily="34" charset="0"/>
                <a:cs typeface="Arial" panose="020B0604020202020204" pitchFamily="34" charset="0"/>
              </a:rPr>
              <a:t>. Výsledkem takové úvahy by však bylo - v intencích § 74 zákona o Ústavním soudu - že rozhodnutí o amnestii bylo vůči stěžovateli aplikováno samo (jako norma) na sebe (jako akt aplikace), což představuje </a:t>
            </a:r>
            <a:r>
              <a:rPr lang="cs-CZ" sz="1400" b="0" i="0" u="sng" dirty="0">
                <a:solidFill>
                  <a:srgbClr val="000000"/>
                </a:solidFill>
                <a:effectLst/>
                <a:latin typeface="Arial" panose="020B0604020202020204" pitchFamily="34" charset="0"/>
                <a:cs typeface="Arial" panose="020B0604020202020204" pitchFamily="34" charset="0"/>
              </a:rPr>
              <a:t>logický rozpor</a:t>
            </a:r>
            <a:r>
              <a:rPr lang="cs-CZ" sz="1400" b="0" i="0" dirty="0">
                <a:solidFill>
                  <a:srgbClr val="000000"/>
                </a:solidFill>
                <a:effectLst/>
                <a:latin typeface="Arial" panose="020B0604020202020204" pitchFamily="34" charset="0"/>
                <a:cs typeface="Arial" panose="020B0604020202020204" pitchFamily="34" charset="0"/>
              </a:rPr>
              <a:t>. I eventuální cesta posouzení návrhu jako ústavní stížnosti spojené s návrhem na zrušení právního předpisu dle § 74 zákona o Ústavním soudu je pro stěžovatele uzavřena.</a:t>
            </a:r>
          </a:p>
          <a:p>
            <a:r>
              <a:rPr lang="cs-CZ" sz="1400" dirty="0">
                <a:solidFill>
                  <a:srgbClr val="000000"/>
                </a:solidFill>
                <a:latin typeface="Arial" panose="020B0604020202020204" pitchFamily="34" charset="0"/>
                <a:cs typeface="Arial" panose="020B0604020202020204" pitchFamily="34" charset="0"/>
              </a:rPr>
              <a:t>Disent:</a:t>
            </a:r>
          </a:p>
          <a:p>
            <a:pPr lvl="1"/>
            <a:r>
              <a:rPr lang="cs-CZ" sz="1400" dirty="0">
                <a:latin typeface="Arial" panose="020B0604020202020204" pitchFamily="34" charset="0"/>
                <a:cs typeface="Arial" panose="020B0604020202020204" pitchFamily="34" charset="0"/>
              </a:rPr>
              <a:t>Podle mého názoru měl Ústavní soud již ve svém březnovém rozhodnutí povinnost konstatovat protiústavnost amnestie, protože se jedná o </a:t>
            </a:r>
            <a:r>
              <a:rPr lang="cs-CZ" sz="1400" u="sng" dirty="0">
                <a:latin typeface="Arial" panose="020B0604020202020204" pitchFamily="34" charset="0"/>
                <a:cs typeface="Arial" panose="020B0604020202020204" pitchFamily="34" charset="0"/>
              </a:rPr>
              <a:t>svévolné zneužití pravomoci orgánu veřejné moci a o zásah do práv poškozených bez legitimního účelu</a:t>
            </a:r>
            <a:r>
              <a:rPr lang="cs-CZ" sz="1400" dirty="0">
                <a:latin typeface="Arial" panose="020B0604020202020204" pitchFamily="34" charset="0"/>
                <a:cs typeface="Arial" panose="020B0604020202020204" pitchFamily="34" charset="0"/>
              </a:rPr>
              <a:t>, přičemž povinnost zabránit svévoli při udělování amnestie vyplývá i z mezinárodních závazků České republiky.</a:t>
            </a:r>
          </a:p>
        </p:txBody>
      </p:sp>
    </p:spTree>
    <p:extLst>
      <p:ext uri="{BB962C8B-B14F-4D97-AF65-F5344CB8AC3E}">
        <p14:creationId xmlns:p14="http://schemas.microsoft.com/office/powerpoint/2010/main" val="2343942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192AAA-CF2E-E2A5-2DB7-8B5DF3694C42}"/>
              </a:ext>
            </a:extLst>
          </p:cNvPr>
          <p:cNvSpPr>
            <a:spLocks noGrp="1"/>
          </p:cNvSpPr>
          <p:nvPr>
            <p:ph type="title"/>
          </p:nvPr>
        </p:nvSpPr>
        <p:spPr/>
        <p:txBody>
          <a:bodyPr/>
          <a:lstStyle/>
          <a:p>
            <a:r>
              <a:rPr lang="cs-CZ" dirty="0"/>
              <a:t>§ 75 ZÚS: Mantra subsidiarity</a:t>
            </a:r>
          </a:p>
        </p:txBody>
      </p:sp>
      <p:sp>
        <p:nvSpPr>
          <p:cNvPr id="3" name="Zástupný obsah 2">
            <a:extLst>
              <a:ext uri="{FF2B5EF4-FFF2-40B4-BE49-F238E27FC236}">
                <a16:creationId xmlns:a16="http://schemas.microsoft.com/office/drawing/2014/main" id="{BD243869-E120-E87A-66D3-DCEBAA94DFEC}"/>
              </a:ext>
            </a:extLst>
          </p:cNvPr>
          <p:cNvSpPr>
            <a:spLocks noGrp="1"/>
          </p:cNvSpPr>
          <p:nvPr>
            <p:ph idx="1"/>
          </p:nvPr>
        </p:nvSpPr>
        <p:spPr>
          <a:xfrm>
            <a:off x="1791279" y="1581102"/>
            <a:ext cx="6068547" cy="4031351"/>
          </a:xfrm>
          <a:ln w="28575">
            <a:solidFill>
              <a:schemeClr val="tx1"/>
            </a:solidFill>
          </a:ln>
        </p:spPr>
        <p:txBody>
          <a:bodyPr>
            <a:normAutofit/>
          </a:bodyPr>
          <a:lstStyle/>
          <a:p>
            <a:pPr algn="just"/>
            <a:r>
              <a:rPr lang="cs-CZ" sz="1400" dirty="0"/>
              <a:t>(1) Ústavní stížnost je </a:t>
            </a:r>
            <a:r>
              <a:rPr lang="cs-CZ" sz="1400" u="sng" dirty="0"/>
              <a:t>nepřípustná</a:t>
            </a:r>
            <a:r>
              <a:rPr lang="cs-CZ" sz="1400" dirty="0"/>
              <a:t>, jestliže stěžovatel </a:t>
            </a:r>
            <a:r>
              <a:rPr lang="cs-CZ" sz="1400" u="sng" dirty="0"/>
              <a:t>nevyčerpal všechny procesní prostředky, které mu zákon k ochraně jeho práva poskytuje </a:t>
            </a:r>
            <a:r>
              <a:rPr lang="cs-CZ" sz="1400" dirty="0"/>
              <a:t>(§ 72 odst. 3); to platí i pro mimořádný opravný prostředek, který orgán, jenž o něm rozhoduje, může odmítnout jako nepřípustný z důvodů závisejících na jeho uvážení (§ 72 odst. 4).</a:t>
            </a:r>
          </a:p>
          <a:p>
            <a:endParaRPr lang="cs-CZ" sz="1400" dirty="0"/>
          </a:p>
          <a:p>
            <a:r>
              <a:rPr lang="cs-CZ" sz="1400" dirty="0"/>
              <a:t>(2) Ústavní soud </a:t>
            </a:r>
            <a:r>
              <a:rPr lang="cs-CZ" sz="1400" u="sng" dirty="0"/>
              <a:t>neodmítne přijetí ústavní stížnosti</a:t>
            </a:r>
            <a:r>
              <a:rPr lang="cs-CZ" sz="1400" dirty="0"/>
              <a:t>, i když není splněna podmínka podle předchozího odstavce, jestliže:</a:t>
            </a:r>
          </a:p>
          <a:p>
            <a:pPr lvl="1"/>
            <a:r>
              <a:rPr lang="cs-CZ" sz="1200" dirty="0"/>
              <a:t>a)	 stížnost svým významem</a:t>
            </a:r>
            <a:r>
              <a:rPr lang="cs-CZ" sz="1200" i="1" u="sng" dirty="0"/>
              <a:t> podstatně přesahuje vlastní zájmy stěžovatele</a:t>
            </a:r>
            <a:r>
              <a:rPr lang="cs-CZ" sz="1200" dirty="0"/>
              <a:t> a byla podána </a:t>
            </a:r>
            <a:r>
              <a:rPr lang="cs-CZ" sz="1200" i="1" u="sng" dirty="0"/>
              <a:t>do jednoho roku </a:t>
            </a:r>
            <a:r>
              <a:rPr lang="cs-CZ" sz="1200" dirty="0"/>
              <a:t>ode dne, kdy ke skutečnosti, která je předmětem ústavní stížnosti, došlo, nebo</a:t>
            </a:r>
          </a:p>
          <a:p>
            <a:endParaRPr lang="cs-CZ" sz="1400" dirty="0"/>
          </a:p>
          <a:p>
            <a:pPr lvl="1"/>
            <a:r>
              <a:rPr lang="cs-CZ" sz="1200" dirty="0"/>
              <a:t>b) v řízení o podaném opravném prostředku </a:t>
            </a:r>
            <a:r>
              <a:rPr lang="cs-CZ" sz="1200" u="sng" dirty="0"/>
              <a:t>dochází ke značným průtahům</a:t>
            </a:r>
            <a:r>
              <a:rPr lang="cs-CZ" sz="1200" dirty="0"/>
              <a:t>, z nichž stěžovateli </a:t>
            </a:r>
            <a:r>
              <a:rPr lang="cs-CZ" sz="1200" u="sng" dirty="0"/>
              <a:t>vzniká nebo může vzniknout vážná a neodvratitelná újma</a:t>
            </a:r>
            <a:r>
              <a:rPr lang="cs-CZ" sz="1200" dirty="0"/>
              <a:t>.</a:t>
            </a:r>
          </a:p>
        </p:txBody>
      </p:sp>
      <p:sp>
        <p:nvSpPr>
          <p:cNvPr id="4" name="Zástupný obsah 2">
            <a:extLst>
              <a:ext uri="{FF2B5EF4-FFF2-40B4-BE49-F238E27FC236}">
                <a16:creationId xmlns:a16="http://schemas.microsoft.com/office/drawing/2014/main" id="{21E8A718-A04B-2F4D-9E53-1829EBB93C64}"/>
              </a:ext>
            </a:extLst>
          </p:cNvPr>
          <p:cNvSpPr txBox="1">
            <a:spLocks/>
          </p:cNvSpPr>
          <p:nvPr/>
        </p:nvSpPr>
        <p:spPr>
          <a:xfrm>
            <a:off x="7794170" y="326571"/>
            <a:ext cx="4097971" cy="157842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endParaRPr lang="cs-CZ" dirty="0"/>
          </a:p>
        </p:txBody>
      </p:sp>
      <p:sp>
        <p:nvSpPr>
          <p:cNvPr id="5" name="Zástupný obsah 2">
            <a:extLst>
              <a:ext uri="{FF2B5EF4-FFF2-40B4-BE49-F238E27FC236}">
                <a16:creationId xmlns:a16="http://schemas.microsoft.com/office/drawing/2014/main" id="{EA02E1B7-E681-6677-4F7C-769B2BBDCCC1}"/>
              </a:ext>
            </a:extLst>
          </p:cNvPr>
          <p:cNvSpPr txBox="1">
            <a:spLocks/>
          </p:cNvSpPr>
          <p:nvPr/>
        </p:nvSpPr>
        <p:spPr>
          <a:xfrm>
            <a:off x="8323317" y="1332966"/>
            <a:ext cx="3568824" cy="1419550"/>
          </a:xfrm>
          <a:prstGeom prst="rect">
            <a:avLst/>
          </a:prstGeom>
          <a:ln>
            <a:solidFill>
              <a:schemeClr val="tx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cs-CZ" sz="1200" dirty="0"/>
              <a:t>§ 72 odst. 3: Řádný opravný prostředek, mimořádný opravný prostředek, vyjma návrhu na obnovu řízení, a jiný procesní prostředek k ochraně práva, s jehož uplatněním je spojeno zahájení soudního, správního nebo jiného právního řízení.</a:t>
            </a:r>
          </a:p>
        </p:txBody>
      </p:sp>
      <p:cxnSp>
        <p:nvCxnSpPr>
          <p:cNvPr id="8" name="Přímá spojnice se šipkou 7">
            <a:extLst>
              <a:ext uri="{FF2B5EF4-FFF2-40B4-BE49-F238E27FC236}">
                <a16:creationId xmlns:a16="http://schemas.microsoft.com/office/drawing/2014/main" id="{02EFAFDC-A6B4-9C77-59B1-B7E4A2099081}"/>
              </a:ext>
            </a:extLst>
          </p:cNvPr>
          <p:cNvCxnSpPr>
            <a:cxnSpLocks/>
          </p:cNvCxnSpPr>
          <p:nvPr/>
        </p:nvCxnSpPr>
        <p:spPr>
          <a:xfrm flipV="1">
            <a:off x="7794170" y="1771396"/>
            <a:ext cx="520270" cy="1336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Zástupný obsah 2">
            <a:extLst>
              <a:ext uri="{FF2B5EF4-FFF2-40B4-BE49-F238E27FC236}">
                <a16:creationId xmlns:a16="http://schemas.microsoft.com/office/drawing/2014/main" id="{961DFF07-672B-E823-05ED-F1AF4784D849}"/>
              </a:ext>
            </a:extLst>
          </p:cNvPr>
          <p:cNvSpPr txBox="1">
            <a:spLocks/>
          </p:cNvSpPr>
          <p:nvPr/>
        </p:nvSpPr>
        <p:spPr>
          <a:xfrm>
            <a:off x="8323317" y="2911395"/>
            <a:ext cx="3653663" cy="1842115"/>
          </a:xfrm>
          <a:prstGeom prst="rect">
            <a:avLst/>
          </a:prstGeom>
          <a:ln>
            <a:solidFill>
              <a:schemeClr val="tx1"/>
            </a:solidFill>
          </a:ln>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r>
              <a:rPr lang="cs-CZ" sz="1200" dirty="0"/>
              <a:t>§ 72 odst. 4: Byl-li mimořádný opravný prostředek orgánem, který o něm rozhoduje, odmítnut jako nepřípustný z důvodů závisejících na jeho uvážení, lze podat ústavní stížnost proti předchozímu rozhodnutí o procesním prostředku k ochraně práva, které bylo mimořádným opravným prostředkem napadeno, ve lhůtě dvou měsíců od doručení takového rozhodnutí o mimořádném opravném prostředku.</a:t>
            </a:r>
          </a:p>
        </p:txBody>
      </p:sp>
      <p:cxnSp>
        <p:nvCxnSpPr>
          <p:cNvPr id="12" name="Přímá spojnice se šipkou 11">
            <a:extLst>
              <a:ext uri="{FF2B5EF4-FFF2-40B4-BE49-F238E27FC236}">
                <a16:creationId xmlns:a16="http://schemas.microsoft.com/office/drawing/2014/main" id="{9CD7FD84-AFF1-164A-E47C-C58BF24CD86B}"/>
              </a:ext>
            </a:extLst>
          </p:cNvPr>
          <p:cNvCxnSpPr/>
          <p:nvPr/>
        </p:nvCxnSpPr>
        <p:spPr>
          <a:xfrm>
            <a:off x="7633117" y="2741567"/>
            <a:ext cx="648070" cy="6214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3474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F7400B-7BCA-605E-388F-0B60153FB4F9}"/>
              </a:ext>
            </a:extLst>
          </p:cNvPr>
          <p:cNvSpPr>
            <a:spLocks noGrp="1"/>
          </p:cNvSpPr>
          <p:nvPr>
            <p:ph type="title"/>
          </p:nvPr>
        </p:nvSpPr>
        <p:spPr>
          <a:xfrm>
            <a:off x="1967775" y="234829"/>
            <a:ext cx="8911687" cy="778562"/>
          </a:xfrm>
        </p:spPr>
        <p:txBody>
          <a:bodyPr/>
          <a:lstStyle/>
          <a:p>
            <a:r>
              <a:rPr lang="cs-CZ" dirty="0"/>
              <a:t>Stanovisko pléna ÚS </a:t>
            </a:r>
            <a:r>
              <a:rPr lang="cs-CZ" dirty="0" err="1"/>
              <a:t>Pl.ÚS</a:t>
            </a:r>
            <a:r>
              <a:rPr lang="cs-CZ" dirty="0"/>
              <a:t>-st. 45/16</a:t>
            </a:r>
          </a:p>
        </p:txBody>
      </p:sp>
      <p:sp>
        <p:nvSpPr>
          <p:cNvPr id="3" name="Zástupný obsah 2">
            <a:extLst>
              <a:ext uri="{FF2B5EF4-FFF2-40B4-BE49-F238E27FC236}">
                <a16:creationId xmlns:a16="http://schemas.microsoft.com/office/drawing/2014/main" id="{D7526F65-F86E-F464-5276-F02303A25E54}"/>
              </a:ext>
            </a:extLst>
          </p:cNvPr>
          <p:cNvSpPr>
            <a:spLocks noGrp="1"/>
          </p:cNvSpPr>
          <p:nvPr>
            <p:ph idx="1"/>
          </p:nvPr>
        </p:nvSpPr>
        <p:spPr>
          <a:xfrm>
            <a:off x="2393903" y="1981343"/>
            <a:ext cx="8915400" cy="3795347"/>
          </a:xfrm>
        </p:spPr>
        <p:txBody>
          <a:bodyPr>
            <a:normAutofit fontScale="85000" lnSpcReduction="20000"/>
          </a:bodyPr>
          <a:lstStyle/>
          <a:p>
            <a:r>
              <a:rPr lang="cs-CZ" sz="1600" dirty="0"/>
              <a:t>§ 241a odst. 1 a 2 OSŘ:</a:t>
            </a:r>
          </a:p>
          <a:p>
            <a:pPr lvl="1"/>
            <a:r>
              <a:rPr lang="cs-CZ" sz="1400" dirty="0"/>
              <a:t>Dovolání lze podat </a:t>
            </a:r>
            <a:r>
              <a:rPr lang="cs-CZ" sz="1400" u="sng" dirty="0"/>
              <a:t>pouze z důvodu, že rozhodnutí odvolacího soudu spočívá na nesprávném právním posouzení věci</a:t>
            </a:r>
            <a:r>
              <a:rPr lang="cs-CZ" sz="1400" dirty="0"/>
              <a:t>. Dovolání nelze podat z důvodu vad podle § 229 odst. 1, § 229 odst. 2 písm. a) a b) a § 229 odst. 3.</a:t>
            </a:r>
          </a:p>
          <a:p>
            <a:pPr lvl="1"/>
            <a:r>
              <a:rPr lang="cs-CZ" sz="1400" dirty="0"/>
              <a:t>V dovolání musí být vedle obecných náležitostí (§ 42 odst. 4) uvedeno, proti kterému rozhodnutí směřuje, v jakém rozsahu se rozhodnutí napadá, vymezení důvodu dovolání, </a:t>
            </a:r>
            <a:r>
              <a:rPr lang="cs-CZ" sz="1400" u="sng" dirty="0"/>
              <a:t>v čem dovolatel spatřuje splnění předpokladů přípustnosti dovolání </a:t>
            </a:r>
            <a:r>
              <a:rPr lang="cs-CZ" sz="1400" dirty="0"/>
              <a:t>(§ 237 až 238a) a čeho se dovolatel domáhá (dovolací návrh).</a:t>
            </a:r>
          </a:p>
          <a:p>
            <a:pPr marL="457200" lvl="1" indent="0">
              <a:buNone/>
            </a:pPr>
            <a:endParaRPr lang="cs-CZ" sz="1400" dirty="0"/>
          </a:p>
          <a:p>
            <a:r>
              <a:rPr lang="cs-CZ" sz="1600" dirty="0"/>
              <a:t>Předpoklady přípustnosti dovolání (§ 237 – 238a OSŘ):</a:t>
            </a:r>
          </a:p>
          <a:p>
            <a:r>
              <a:rPr lang="cs-CZ" sz="1600" dirty="0"/>
              <a:t>§ 237 OSŘ: Není-li stanoveno jinak, je </a:t>
            </a:r>
            <a:r>
              <a:rPr lang="cs-CZ" sz="1600" u="sng" dirty="0"/>
              <a:t>dovolání přípustné proti každému rozhodnutí odvolacího soudu</a:t>
            </a:r>
            <a:r>
              <a:rPr lang="cs-CZ" sz="1600" dirty="0"/>
              <a:t>, kterým se odvolací řízení končí, jestliže napadené rozhodnutí závisí na vyřešení otázky hmotného nebo procesního práva, při jejímž řešení se </a:t>
            </a:r>
            <a:r>
              <a:rPr lang="cs-CZ" sz="1600" u="sng" dirty="0"/>
              <a:t>odvolací soud odchýlil od ustálené rozhodovací praxe dovolacího soudu </a:t>
            </a:r>
            <a:r>
              <a:rPr lang="cs-CZ" sz="1600" dirty="0"/>
              <a:t>nebo která v rozhodování dovolacího soudu </a:t>
            </a:r>
            <a:r>
              <a:rPr lang="cs-CZ" sz="1600" u="sng" dirty="0"/>
              <a:t>dosud nebyla vyřešena</a:t>
            </a:r>
            <a:r>
              <a:rPr lang="cs-CZ" sz="1600" dirty="0"/>
              <a:t> nebo je </a:t>
            </a:r>
            <a:r>
              <a:rPr lang="cs-CZ" sz="1600" u="sng" dirty="0"/>
              <a:t>dovolacím soudem rozhodována rozdílně </a:t>
            </a:r>
            <a:r>
              <a:rPr lang="cs-CZ" sz="1600" dirty="0"/>
              <a:t>anebo má-li být dovolacím soudem vyřešená právní </a:t>
            </a:r>
            <a:r>
              <a:rPr lang="cs-CZ" sz="1600" u="sng" dirty="0"/>
              <a:t>otázka posouzena jinak</a:t>
            </a:r>
            <a:r>
              <a:rPr lang="cs-CZ" sz="1600" dirty="0"/>
              <a:t>.</a:t>
            </a:r>
          </a:p>
          <a:p>
            <a:r>
              <a:rPr lang="cs-CZ" sz="1600" dirty="0"/>
              <a:t>§ 238 OSŘ: Situace, kdy dovolání není přípustné.</a:t>
            </a:r>
          </a:p>
          <a:p>
            <a:r>
              <a:rPr lang="cs-CZ" sz="1600" dirty="0"/>
              <a:t>§ 238a OSŘ: Rozhodnutí ve věcech účastenství.</a:t>
            </a:r>
          </a:p>
        </p:txBody>
      </p:sp>
      <p:sp>
        <p:nvSpPr>
          <p:cNvPr id="4" name="Nadpis 1">
            <a:extLst>
              <a:ext uri="{FF2B5EF4-FFF2-40B4-BE49-F238E27FC236}">
                <a16:creationId xmlns:a16="http://schemas.microsoft.com/office/drawing/2014/main" id="{58DE7B35-03FF-AFA8-42D5-7D24D70FBD68}"/>
              </a:ext>
            </a:extLst>
          </p:cNvPr>
          <p:cNvSpPr txBox="1">
            <a:spLocks/>
          </p:cNvSpPr>
          <p:nvPr/>
        </p:nvSpPr>
        <p:spPr>
          <a:xfrm>
            <a:off x="1562471" y="1108086"/>
            <a:ext cx="10520038" cy="778562"/>
          </a:xfrm>
          <a:prstGeom prst="rect">
            <a:avLst/>
          </a:prstGeom>
          <a:ln>
            <a:solidFill>
              <a:srgbClr val="FF0000"/>
            </a:solidFill>
          </a:ln>
        </p:spPr>
        <p:txBody>
          <a:bodyPr vert="horz" lIns="91440" tIns="45720" rIns="91440" bIns="45720" rtlCol="0" anchor="t">
            <a:normAutofit lnSpcReduction="10000"/>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cs-CZ" sz="1000" i="1" dirty="0">
                <a:solidFill>
                  <a:srgbClr val="000000"/>
                </a:solidFill>
                <a:effectLst/>
                <a:latin typeface="Arial" panose="020B0604020202020204" pitchFamily="34" charset="0"/>
              </a:rPr>
              <a:t>1. </a:t>
            </a:r>
            <a:r>
              <a:rPr lang="cs-CZ" sz="1000" i="1" u="sng" dirty="0">
                <a:solidFill>
                  <a:srgbClr val="000000"/>
                </a:solidFill>
                <a:effectLst/>
                <a:latin typeface="Arial" panose="020B0604020202020204" pitchFamily="34" charset="0"/>
              </a:rPr>
              <a:t>Neobsahuje-li dovolání vymezení předpokladů přípustnosti </a:t>
            </a:r>
            <a:r>
              <a:rPr lang="cs-CZ" sz="1000" i="1" dirty="0">
                <a:solidFill>
                  <a:srgbClr val="000000"/>
                </a:solidFill>
                <a:effectLst/>
                <a:latin typeface="Arial" panose="020B0604020202020204" pitchFamily="34" charset="0"/>
              </a:rPr>
              <a:t>(§ 241a odst. 2 občanského soudního řádu), </a:t>
            </a:r>
            <a:r>
              <a:rPr lang="cs-CZ" sz="1000" i="1" u="sng" dirty="0">
                <a:solidFill>
                  <a:srgbClr val="000000"/>
                </a:solidFill>
                <a:effectLst/>
                <a:latin typeface="Arial" panose="020B0604020202020204" pitchFamily="34" charset="0"/>
              </a:rPr>
              <a:t>není odmítnutí takového dovolání pro vady porušením čl. 36 odst. 1 Listiny základních práv a svobod.</a:t>
            </a:r>
            <a:br>
              <a:rPr lang="cs-CZ" sz="1000" i="1" u="sng" dirty="0">
                <a:solidFill>
                  <a:srgbClr val="000000"/>
                </a:solidFill>
                <a:effectLst/>
                <a:latin typeface="Arial" panose="020B0604020202020204" pitchFamily="34" charset="0"/>
              </a:rPr>
            </a:br>
            <a:br>
              <a:rPr lang="cs-CZ" sz="1000" i="1" dirty="0">
                <a:solidFill>
                  <a:srgbClr val="000000"/>
                </a:solidFill>
                <a:effectLst/>
                <a:latin typeface="Arial" panose="020B0604020202020204" pitchFamily="34" charset="0"/>
              </a:rPr>
            </a:br>
            <a:r>
              <a:rPr lang="cs-CZ" sz="1000" i="1" dirty="0">
                <a:solidFill>
                  <a:srgbClr val="000000"/>
                </a:solidFill>
                <a:effectLst/>
                <a:latin typeface="Arial" panose="020B0604020202020204" pitchFamily="34" charset="0"/>
              </a:rPr>
              <a:t>2. </a:t>
            </a:r>
            <a:r>
              <a:rPr lang="cs-CZ" sz="1000" i="1" u="sng" dirty="0">
                <a:solidFill>
                  <a:srgbClr val="000000"/>
                </a:solidFill>
                <a:effectLst/>
                <a:latin typeface="Arial" panose="020B0604020202020204" pitchFamily="34" charset="0"/>
              </a:rPr>
              <a:t>Nevymezí-li dovolatel, v čem spatřuje splnění předpokladů přípustnosti dovolání</a:t>
            </a:r>
            <a:r>
              <a:rPr lang="cs-CZ" sz="1000" i="1" dirty="0">
                <a:solidFill>
                  <a:srgbClr val="000000"/>
                </a:solidFill>
                <a:effectLst/>
                <a:latin typeface="Arial" panose="020B0604020202020204" pitchFamily="34" charset="0"/>
              </a:rPr>
              <a:t>, </a:t>
            </a:r>
            <a:r>
              <a:rPr lang="cs-CZ" sz="1000" i="1" u="sng" dirty="0">
                <a:solidFill>
                  <a:srgbClr val="000000"/>
                </a:solidFill>
                <a:effectLst/>
                <a:latin typeface="Arial" panose="020B0604020202020204" pitchFamily="34" charset="0"/>
              </a:rPr>
              <a:t>je ústavní stížnost</a:t>
            </a:r>
            <a:r>
              <a:rPr lang="cs-CZ" sz="1000" i="1" dirty="0">
                <a:solidFill>
                  <a:srgbClr val="000000"/>
                </a:solidFill>
                <a:effectLst/>
                <a:latin typeface="Arial" panose="020B0604020202020204" pitchFamily="34" charset="0"/>
              </a:rPr>
              <a:t> proti předchozím rozhodnutím o procesních prostředcích k ochraně práva </a:t>
            </a:r>
            <a:r>
              <a:rPr lang="cs-CZ" sz="1000" i="1" u="sng" dirty="0">
                <a:solidFill>
                  <a:srgbClr val="000000"/>
                </a:solidFill>
                <a:effectLst/>
                <a:latin typeface="Arial" panose="020B0604020202020204" pitchFamily="34" charset="0"/>
              </a:rPr>
              <a:t>nepřípustná podle § 75 odst. 1</a:t>
            </a:r>
            <a:r>
              <a:rPr lang="cs-CZ" sz="1000" i="1" dirty="0">
                <a:solidFill>
                  <a:srgbClr val="000000"/>
                </a:solidFill>
                <a:effectLst/>
                <a:latin typeface="Arial" panose="020B0604020202020204" pitchFamily="34" charset="0"/>
              </a:rPr>
              <a:t> zákona č. 182/1993 Sb., o Ústavním soudu, ve znění pozdějších předpisů.</a:t>
            </a:r>
            <a:endParaRPr lang="cs-CZ" sz="1000" i="1" dirty="0"/>
          </a:p>
        </p:txBody>
      </p:sp>
      <p:sp>
        <p:nvSpPr>
          <p:cNvPr id="5" name="Nadpis 1">
            <a:extLst>
              <a:ext uri="{FF2B5EF4-FFF2-40B4-BE49-F238E27FC236}">
                <a16:creationId xmlns:a16="http://schemas.microsoft.com/office/drawing/2014/main" id="{5736F205-0C0E-DA9C-2122-DDA7B409AE57}"/>
              </a:ext>
            </a:extLst>
          </p:cNvPr>
          <p:cNvSpPr txBox="1">
            <a:spLocks/>
          </p:cNvSpPr>
          <p:nvPr/>
        </p:nvSpPr>
        <p:spPr>
          <a:xfrm>
            <a:off x="1967775" y="6031612"/>
            <a:ext cx="8362764" cy="496863"/>
          </a:xfrm>
          <a:prstGeom prst="rect">
            <a:avLst/>
          </a:prstGeom>
          <a:ln w="12700">
            <a:solidFill>
              <a:srgbClr val="FF0000"/>
            </a:solidFill>
          </a:ln>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cs-CZ" sz="1200" b="1" i="1" dirty="0">
                <a:solidFill>
                  <a:srgbClr val="FF0000"/>
                </a:solidFill>
                <a:latin typeface="Arial" panose="020B0604020202020204" pitchFamily="34" charset="0"/>
              </a:rPr>
              <a:t>Otázka není, zda toliko vyčerpal opravné prostředky (podal nebo nepodal dovolání), ale zda je vyčerpal </a:t>
            </a:r>
            <a:r>
              <a:rPr lang="cs-CZ" sz="1200" b="1" i="1" u="sng" dirty="0">
                <a:solidFill>
                  <a:srgbClr val="FF0000"/>
                </a:solidFill>
                <a:latin typeface="Arial" panose="020B0604020202020204" pitchFamily="34" charset="0"/>
              </a:rPr>
              <a:t>řádně</a:t>
            </a:r>
            <a:r>
              <a:rPr lang="cs-CZ" sz="1200" b="1" i="1" dirty="0">
                <a:solidFill>
                  <a:srgbClr val="FF0000"/>
                </a:solidFill>
                <a:latin typeface="Arial" panose="020B0604020202020204" pitchFamily="34" charset="0"/>
              </a:rPr>
              <a:t>!</a:t>
            </a:r>
            <a:endParaRPr lang="cs-CZ" sz="1200" b="1" i="1" dirty="0">
              <a:solidFill>
                <a:srgbClr val="FF0000"/>
              </a:solidFill>
            </a:endParaRPr>
          </a:p>
        </p:txBody>
      </p:sp>
      <p:pic>
        <p:nvPicPr>
          <p:cNvPr id="9" name="Grafický objekt 8" descr="Sova obrys">
            <a:extLst>
              <a:ext uri="{FF2B5EF4-FFF2-40B4-BE49-F238E27FC236}">
                <a16:creationId xmlns:a16="http://schemas.microsoft.com/office/drawing/2014/main" id="{9D45834A-C420-FA46-7148-4CACE0EA23B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87903" y="5440054"/>
            <a:ext cx="1183117" cy="1183117"/>
          </a:xfrm>
          <a:prstGeom prst="rect">
            <a:avLst/>
          </a:prstGeom>
        </p:spPr>
      </p:pic>
      <p:sp>
        <p:nvSpPr>
          <p:cNvPr id="11" name="Nadpis 1">
            <a:extLst>
              <a:ext uri="{FF2B5EF4-FFF2-40B4-BE49-F238E27FC236}">
                <a16:creationId xmlns:a16="http://schemas.microsoft.com/office/drawing/2014/main" id="{7DFDC124-1D46-F38A-BC4E-5AA3FC2C1D38}"/>
              </a:ext>
            </a:extLst>
          </p:cNvPr>
          <p:cNvSpPr txBox="1">
            <a:spLocks/>
          </p:cNvSpPr>
          <p:nvPr/>
        </p:nvSpPr>
        <p:spPr>
          <a:xfrm>
            <a:off x="451174" y="3608127"/>
            <a:ext cx="995888" cy="815827"/>
          </a:xfrm>
          <a:prstGeom prst="rect">
            <a:avLst/>
          </a:prstGeom>
          <a:ln w="3175">
            <a:solidFill>
              <a:schemeClr val="tx1"/>
            </a:solidFill>
          </a:ln>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cs-CZ" sz="1200" i="1" dirty="0">
                <a:solidFill>
                  <a:schemeClr val="tx1"/>
                </a:solidFill>
                <a:latin typeface="Arial" panose="020B0604020202020204" pitchFamily="34" charset="0"/>
              </a:rPr>
              <a:t>Nebo Ústavního soudu?</a:t>
            </a:r>
          </a:p>
          <a:p>
            <a:pPr algn="ctr"/>
            <a:r>
              <a:rPr lang="cs-CZ" sz="1200" i="1" dirty="0">
                <a:solidFill>
                  <a:schemeClr val="tx1"/>
                </a:solidFill>
                <a:latin typeface="Arial" panose="020B0604020202020204" pitchFamily="34" charset="0"/>
              </a:rPr>
              <a:t>(viz disent)</a:t>
            </a:r>
            <a:endParaRPr lang="cs-CZ" sz="1200" i="1" dirty="0">
              <a:solidFill>
                <a:schemeClr val="tx1"/>
              </a:solidFill>
            </a:endParaRPr>
          </a:p>
        </p:txBody>
      </p:sp>
      <p:cxnSp>
        <p:nvCxnSpPr>
          <p:cNvPr id="13" name="Přímá spojnice se šipkou 12">
            <a:extLst>
              <a:ext uri="{FF2B5EF4-FFF2-40B4-BE49-F238E27FC236}">
                <a16:creationId xmlns:a16="http://schemas.microsoft.com/office/drawing/2014/main" id="{1DBDF493-C1B9-AF8C-415B-30CC0C753D76}"/>
              </a:ext>
            </a:extLst>
          </p:cNvPr>
          <p:cNvCxnSpPr>
            <a:cxnSpLocks/>
          </p:cNvCxnSpPr>
          <p:nvPr/>
        </p:nvCxnSpPr>
        <p:spPr>
          <a:xfrm>
            <a:off x="1447062" y="4243526"/>
            <a:ext cx="3169326" cy="275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39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364E3C-09E1-89B0-DCC0-3A7BE0519666}"/>
              </a:ext>
            </a:extLst>
          </p:cNvPr>
          <p:cNvSpPr>
            <a:spLocks noGrp="1"/>
          </p:cNvSpPr>
          <p:nvPr>
            <p:ph type="title"/>
          </p:nvPr>
        </p:nvSpPr>
        <p:spPr>
          <a:xfrm>
            <a:off x="2592925" y="624110"/>
            <a:ext cx="8911687" cy="1657536"/>
          </a:xfrm>
        </p:spPr>
        <p:txBody>
          <a:bodyPr>
            <a:normAutofit fontScale="90000"/>
          </a:bodyPr>
          <a:lstStyle/>
          <a:p>
            <a:r>
              <a:rPr lang="cs-CZ" dirty="0"/>
              <a:t>Za jakých podmínek nesprávná aplikace jednoduchého práva získává kvalitu protiústavnosti? </a:t>
            </a:r>
          </a:p>
        </p:txBody>
      </p:sp>
      <p:sp>
        <p:nvSpPr>
          <p:cNvPr id="3" name="Zástupný obsah 2">
            <a:extLst>
              <a:ext uri="{FF2B5EF4-FFF2-40B4-BE49-F238E27FC236}">
                <a16:creationId xmlns:a16="http://schemas.microsoft.com/office/drawing/2014/main" id="{10BA4D3B-EAD3-B33E-EA2F-77F893971978}"/>
              </a:ext>
            </a:extLst>
          </p:cNvPr>
          <p:cNvSpPr>
            <a:spLocks noGrp="1"/>
          </p:cNvSpPr>
          <p:nvPr>
            <p:ph idx="1"/>
          </p:nvPr>
        </p:nvSpPr>
        <p:spPr>
          <a:xfrm>
            <a:off x="2432458" y="2412274"/>
            <a:ext cx="8915400" cy="4188823"/>
          </a:xfrm>
        </p:spPr>
        <p:txBody>
          <a:bodyPr>
            <a:normAutofit fontScale="92500" lnSpcReduction="20000"/>
          </a:bodyPr>
          <a:lstStyle/>
          <a:p>
            <a:pPr algn="just"/>
            <a:r>
              <a:rPr lang="cs-CZ" sz="2000" dirty="0"/>
              <a:t>Ústavní soud je soudním orgánem ochrany ústavnosti (čl. 83 Ústavy), který stojí </a:t>
            </a:r>
            <a:r>
              <a:rPr lang="cs-CZ" sz="2000" u="sng" dirty="0"/>
              <a:t>mimo soustavu soudů </a:t>
            </a:r>
            <a:r>
              <a:rPr lang="cs-CZ" sz="2000" dirty="0"/>
              <a:t>(čl. 91 odst. 1 Ústavy), a vzhledem k tomu </a:t>
            </a:r>
            <a:r>
              <a:rPr lang="cs-CZ" sz="2000" u="sng" dirty="0"/>
              <a:t>nelze řízení před ním považovat za další instanční přezkum v systému obecné justice. </a:t>
            </a:r>
            <a:r>
              <a:rPr lang="cs-CZ" sz="2000" dirty="0"/>
              <a:t>Jeho cílem v řízení o ústavní stížnosti je přezkoumat </a:t>
            </a:r>
            <a:r>
              <a:rPr lang="cs-CZ" sz="2000" u="sng" dirty="0"/>
              <a:t>výhradně ústavnost </a:t>
            </a:r>
            <a:r>
              <a:rPr lang="cs-CZ" sz="2000" dirty="0"/>
              <a:t>soudních rozhodnutí, jakož i řízení, které jejich vydání předcházelo (např. II.ÚS 244/23)</a:t>
            </a:r>
          </a:p>
          <a:p>
            <a:pPr algn="just"/>
            <a:r>
              <a:rPr lang="cs-CZ" sz="2000" u="sng" dirty="0"/>
              <a:t>Základní práva a svobody </a:t>
            </a:r>
            <a:r>
              <a:rPr lang="cs-CZ" sz="2000" dirty="0"/>
              <a:t>v oblasti jednoduchého práva působí jako </a:t>
            </a:r>
            <a:r>
              <a:rPr lang="cs-CZ" sz="2000" b="1" u="sng" dirty="0"/>
              <a:t>regulativní ideje</a:t>
            </a:r>
            <a:r>
              <a:rPr lang="cs-CZ" sz="2000" dirty="0"/>
              <a:t>, pročež na </a:t>
            </a:r>
            <a:r>
              <a:rPr lang="cs-CZ" sz="2000" u="sng" dirty="0"/>
              <a:t>ně obsahově navazují komplexy norem jednoduchého práva</a:t>
            </a:r>
            <a:r>
              <a:rPr lang="cs-CZ" sz="2000" dirty="0"/>
              <a:t>. Porušení některé z těchto norem, a to v důsledku </a:t>
            </a:r>
            <a:r>
              <a:rPr lang="cs-CZ" sz="2000" i="1" u="sng" dirty="0"/>
              <a:t>svévole</a:t>
            </a:r>
            <a:r>
              <a:rPr lang="cs-CZ" sz="2000" dirty="0"/>
              <a:t> (např. nerespektováním kogentní normy) anebo v důsledku interpretace, jež je v </a:t>
            </a:r>
            <a:r>
              <a:rPr lang="cs-CZ" sz="2000" i="1" u="sng" dirty="0"/>
              <a:t>extrémním rozporu s principy spravedlnosti </a:t>
            </a:r>
            <a:r>
              <a:rPr lang="cs-CZ" sz="2000" dirty="0"/>
              <a:t>(např. přepjatý formalismus), pak zakládá </a:t>
            </a:r>
            <a:r>
              <a:rPr lang="cs-CZ" sz="2000" u="sng" dirty="0"/>
              <a:t>dotčení na základním právu a svobodě</a:t>
            </a:r>
            <a:r>
              <a:rPr lang="cs-CZ" sz="2000" dirty="0"/>
              <a:t>. (Nález III. ÚS 269/99)</a:t>
            </a:r>
          </a:p>
          <a:p>
            <a:pPr algn="just"/>
            <a:r>
              <a:rPr lang="cs-CZ" sz="2000" dirty="0"/>
              <a:t>Ústavní úprava základních práv a svobod </a:t>
            </a:r>
            <a:r>
              <a:rPr lang="cs-CZ" sz="2000" u="sng" dirty="0"/>
              <a:t>prozařuje celým právním řádem</a:t>
            </a:r>
            <a:r>
              <a:rPr lang="cs-CZ" sz="2000" dirty="0"/>
              <a:t>, a to </a:t>
            </a:r>
            <a:r>
              <a:rPr lang="cs-CZ" sz="2000" u="sng" dirty="0"/>
              <a:t>včetně oblastí práva soukromého</a:t>
            </a:r>
            <a:r>
              <a:rPr lang="cs-CZ" sz="2000" dirty="0"/>
              <a:t>. (Nález II.ÚS 996/18)</a:t>
            </a:r>
          </a:p>
          <a:p>
            <a:pPr algn="just"/>
            <a:endParaRPr lang="cs-CZ" sz="2000" dirty="0"/>
          </a:p>
        </p:txBody>
      </p:sp>
    </p:spTree>
    <p:extLst>
      <p:ext uri="{BB962C8B-B14F-4D97-AF65-F5344CB8AC3E}">
        <p14:creationId xmlns:p14="http://schemas.microsoft.com/office/powerpoint/2010/main" val="2417971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65AAFE-2F8E-73FD-D8E7-A417994A3952}"/>
              </a:ext>
            </a:extLst>
          </p:cNvPr>
          <p:cNvSpPr>
            <a:spLocks noGrp="1"/>
          </p:cNvSpPr>
          <p:nvPr>
            <p:ph type="title"/>
          </p:nvPr>
        </p:nvSpPr>
        <p:spPr/>
        <p:txBody>
          <a:bodyPr/>
          <a:lstStyle/>
          <a:p>
            <a:r>
              <a:rPr lang="cs-CZ" dirty="0"/>
              <a:t>Kazuistika č. 1</a:t>
            </a:r>
          </a:p>
        </p:txBody>
      </p:sp>
      <p:sp>
        <p:nvSpPr>
          <p:cNvPr id="3" name="Zástupný obsah 2">
            <a:extLst>
              <a:ext uri="{FF2B5EF4-FFF2-40B4-BE49-F238E27FC236}">
                <a16:creationId xmlns:a16="http://schemas.microsoft.com/office/drawing/2014/main" id="{D29DCAF2-031F-E3B9-AC46-AA51DA8BB8B2}"/>
              </a:ext>
            </a:extLst>
          </p:cNvPr>
          <p:cNvSpPr>
            <a:spLocks noGrp="1"/>
          </p:cNvSpPr>
          <p:nvPr>
            <p:ph idx="1"/>
          </p:nvPr>
        </p:nvSpPr>
        <p:spPr>
          <a:xfrm>
            <a:off x="1785257" y="1463039"/>
            <a:ext cx="9719355" cy="5181600"/>
          </a:xfrm>
        </p:spPr>
        <p:txBody>
          <a:bodyPr>
            <a:normAutofit/>
          </a:bodyPr>
          <a:lstStyle/>
          <a:p>
            <a:pPr algn="just"/>
            <a:r>
              <a:rPr lang="cs-CZ" dirty="0"/>
              <a:t>V žalobou napadeném „Rozhodnutí o poplatku za prodlouženou dobu studia“ žalovaná s výslovným odkazem na § 58 zákona č. 111/1998 Sb. a Statut Masarykovy univerzity v Brně </a:t>
            </a:r>
            <a:r>
              <a:rPr lang="cs-CZ" u="sng" dirty="0"/>
              <a:t>uvedla, že žalobci se stanoví poplatek za prodlouženou dobu studia, přičemž vymezila výši tohoto poplatku, vznik povinnosti hradit tento poplatek a termín splatnosti. Jedná se tedy o individuální správní akt, kterým žalovaná, jakožto právnická osoba, které bylo svěřeno rozhodování o právech a povinnostech fyzických osob, rozhodla o povinnosti žalobce. </a:t>
            </a:r>
            <a:r>
              <a:rPr lang="cs-CZ" dirty="0"/>
              <a:t>Na tom, že se jedná o rozhodnutí ve smyslu § 65 odst. 1 s. ř. s. </a:t>
            </a:r>
            <a:r>
              <a:rPr lang="cs-CZ" u="sng" dirty="0"/>
              <a:t>nic nemění, že toto rozhodnutí nemá všechny náležitosti obvyklé u rozhodnutí </a:t>
            </a:r>
            <a:r>
              <a:rPr lang="cs-CZ" dirty="0"/>
              <a:t>vydaných podle zákona č. 337/1992 Sb., o správě daní a poplatků, či zákona č. 71/1967, o správním řízení. Ostatně tyto procesní předpisy se na tato rozhodnutí nevztahují (§ 58 odst. 5 a § 68 odst. 1 zákona č. 111/1998 Sb.).</a:t>
            </a:r>
          </a:p>
          <a:p>
            <a:pPr algn="just"/>
            <a:r>
              <a:rPr lang="cs-CZ" dirty="0"/>
              <a:t>…vyplývá, že </a:t>
            </a:r>
            <a:r>
              <a:rPr lang="cs-CZ" u="sng" dirty="0"/>
              <a:t>rektor pouze zvažuje</a:t>
            </a:r>
            <a:r>
              <a:rPr lang="cs-CZ" dirty="0"/>
              <a:t>, zda jsou v daném případě dány okolnosti odůvodňující snížení, prominutí nebo odložení splatnosti poplatku. </a:t>
            </a:r>
            <a:r>
              <a:rPr lang="cs-CZ" u="sng" dirty="0"/>
              <a:t>Samotné rozhodnutí o povinnosti platit poplatek však nepřezkoumává. </a:t>
            </a:r>
            <a:r>
              <a:rPr lang="cs-CZ" dirty="0"/>
              <a:t>Toto rozhodnutí nabývá právní moci dnem doručení studentovi. Nejvyšší správní soud dospěl k názoru, že </a:t>
            </a:r>
            <a:r>
              <a:rPr lang="cs-CZ" u="sng" dirty="0"/>
              <a:t>žádost studenta o posouzení stanoveného poplatku podaná rektorovi …není řádným opravným prostředkem.</a:t>
            </a:r>
          </a:p>
        </p:txBody>
      </p:sp>
    </p:spTree>
    <p:extLst>
      <p:ext uri="{BB962C8B-B14F-4D97-AF65-F5344CB8AC3E}">
        <p14:creationId xmlns:p14="http://schemas.microsoft.com/office/powerpoint/2010/main" val="885013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FA31B9-3919-9BEF-6987-75E0A196DF8C}"/>
              </a:ext>
            </a:extLst>
          </p:cNvPr>
          <p:cNvSpPr>
            <a:spLocks noGrp="1"/>
          </p:cNvSpPr>
          <p:nvPr>
            <p:ph type="title"/>
          </p:nvPr>
        </p:nvSpPr>
        <p:spPr/>
        <p:txBody>
          <a:bodyPr/>
          <a:lstStyle/>
          <a:p>
            <a:r>
              <a:rPr lang="cs-CZ" dirty="0"/>
              <a:t>Kazuistika č. 2	</a:t>
            </a:r>
          </a:p>
        </p:txBody>
      </p:sp>
      <p:sp>
        <p:nvSpPr>
          <p:cNvPr id="3" name="Zástupný obsah 2">
            <a:extLst>
              <a:ext uri="{FF2B5EF4-FFF2-40B4-BE49-F238E27FC236}">
                <a16:creationId xmlns:a16="http://schemas.microsoft.com/office/drawing/2014/main" id="{C04AF840-AE6D-418F-FF1A-C0E2A863E93C}"/>
              </a:ext>
            </a:extLst>
          </p:cNvPr>
          <p:cNvSpPr>
            <a:spLocks noGrp="1"/>
          </p:cNvSpPr>
          <p:nvPr>
            <p:ph idx="1"/>
          </p:nvPr>
        </p:nvSpPr>
        <p:spPr>
          <a:xfrm>
            <a:off x="2589212" y="1541417"/>
            <a:ext cx="8915400" cy="4868092"/>
          </a:xfrm>
        </p:spPr>
        <p:txBody>
          <a:bodyPr>
            <a:normAutofit fontScale="92500" lnSpcReduction="10000"/>
          </a:bodyPr>
          <a:lstStyle/>
          <a:p>
            <a:pPr algn="just"/>
            <a:r>
              <a:rPr lang="cs-CZ" sz="1800" b="0" i="0" u="none" strike="noStrike" baseline="0" dirty="0">
                <a:latin typeface="Garamond" panose="02020404030301010803" pitchFamily="18" charset="0"/>
              </a:rPr>
              <a:t>Dle Nejvyššího správního soudu je proto nutné vnímat </a:t>
            </a:r>
            <a:r>
              <a:rPr lang="cs-CZ" sz="1800" b="0" i="0" u="sng" strike="noStrike" baseline="0" dirty="0">
                <a:latin typeface="Garamond" panose="02020404030301010803" pitchFamily="18" charset="0"/>
              </a:rPr>
              <a:t>veřejnou vysokou školu jako právnickou osobu svého druhu s charakteristickými rysy veřejnoprávní korporace</a:t>
            </a:r>
            <a:r>
              <a:rPr lang="cs-CZ" sz="1800" b="0" i="0" u="none" strike="noStrike" baseline="0" dirty="0">
                <a:latin typeface="Garamond" panose="02020404030301010803" pitchFamily="18" charset="0"/>
              </a:rPr>
              <a:t>, a to právě s ohledem na výše zmíněné smíšené formy činnosti představující jednak státní správu a jednak korporativní veřejnou samosprávu v oblasti výzkumu a výuky.</a:t>
            </a:r>
          </a:p>
          <a:p>
            <a:pPr algn="just"/>
            <a:r>
              <a:rPr lang="cs-CZ" sz="1800" b="0" i="0" u="sng" strike="noStrike" baseline="0" dirty="0">
                <a:latin typeface="Garamond" panose="02020404030301010803" pitchFamily="18" charset="0"/>
              </a:rPr>
              <a:t>Adresáti jejich veřejnoprávního působení jsou potom dotčení studenti</a:t>
            </a:r>
            <a:r>
              <a:rPr lang="cs-CZ" sz="1800" b="0" i="0" u="none" strike="noStrike" baseline="0" dirty="0">
                <a:latin typeface="Garamond" panose="02020404030301010803" pitchFamily="18" charset="0"/>
              </a:rPr>
              <a:t>, kteří se proti takovým rozhodnutím mohou bránit, neboť nelze akceptovat, aby se v tomto ohledu veřejná vysoká škola vymkla jakékoliv kontrole a svému účelu, k jehož plnění je zavázána státu, jakožto primárnímu nositeli vrchnostenské pravomoci.</a:t>
            </a:r>
          </a:p>
          <a:p>
            <a:pPr algn="just"/>
            <a:r>
              <a:rPr lang="cs-CZ" sz="1800" b="0" i="0" u="none" strike="noStrike" baseline="0" dirty="0">
                <a:latin typeface="Garamond" panose="02020404030301010803" pitchFamily="18" charset="0"/>
              </a:rPr>
              <a:t>V obecné rovině má tedy </a:t>
            </a:r>
            <a:r>
              <a:rPr lang="cs-CZ" sz="1800" b="0" i="0" u="sng" strike="noStrike" baseline="0" dirty="0">
                <a:latin typeface="Garamond" panose="02020404030301010803" pitchFamily="18" charset="0"/>
              </a:rPr>
              <a:t>rozhodnutí ve věci dodržení podmínek (stanovených studijním programem nebo studijním a zkušebním řádem) pro konání státní zkoušky charakter rozhodnutí</a:t>
            </a:r>
            <a:r>
              <a:rPr lang="cs-CZ" sz="1800" b="0" i="0" u="none" strike="noStrike" baseline="0" dirty="0">
                <a:latin typeface="Garamond" panose="02020404030301010803" pitchFamily="18" charset="0"/>
              </a:rPr>
              <a:t> ve věcech veřejné správy, které podléhá přezkumu ve správním soudnictví.</a:t>
            </a:r>
          </a:p>
          <a:p>
            <a:pPr algn="just"/>
            <a:r>
              <a:rPr lang="cs-CZ" sz="1800" b="0" i="0" u="none" strike="noStrike" baseline="0" dirty="0">
                <a:latin typeface="Garamond" panose="02020404030301010803" pitchFamily="18" charset="0"/>
              </a:rPr>
              <a:t>V tomto směru tedy Nejvyšší správní soud souhlasí s městským soudem, že klasifikací státní zkoušky jsou hodnoceny </a:t>
            </a:r>
            <a:r>
              <a:rPr lang="cs-CZ" sz="1800" b="0" i="0" u="sng" strike="noStrike" baseline="0" dirty="0">
                <a:latin typeface="Garamond" panose="02020404030301010803" pitchFamily="18" charset="0"/>
              </a:rPr>
              <a:t>vědomosti studenta, které nemohou být podrobeny soudnímu přezkumu.</a:t>
            </a:r>
          </a:p>
          <a:p>
            <a:pPr algn="just"/>
            <a:r>
              <a:rPr lang="cs-CZ" sz="1800" b="0" i="0" u="none" strike="noStrike" baseline="0" dirty="0">
                <a:latin typeface="Garamond" panose="02020404030301010803" pitchFamily="18" charset="0"/>
              </a:rPr>
              <a:t>Princip přezkumu (státních) zkoušek na vysoké škole </a:t>
            </a:r>
            <a:r>
              <a:rPr lang="cs-CZ" sz="1800" b="0" i="0" u="sng" strike="noStrike" baseline="0" dirty="0">
                <a:latin typeface="Garamond" panose="02020404030301010803" pitchFamily="18" charset="0"/>
              </a:rPr>
              <a:t>nespočívá a ani spočívat nemůže v přezkumu vědomostí</a:t>
            </a:r>
            <a:r>
              <a:rPr lang="cs-CZ" sz="1800" b="0" i="0" u="none" strike="noStrike" baseline="0" dirty="0">
                <a:latin typeface="Garamond" panose="02020404030301010803" pitchFamily="18" charset="0"/>
              </a:rPr>
              <a:t> uplatněných studentem při výkonu zkoušky a přezkumu tomu odpovídajícího ohodnocení ze strany zkoušejícího, nýbrž v </a:t>
            </a:r>
            <a:r>
              <a:rPr lang="cs-CZ" sz="1800" b="0" i="0" u="sng" strike="noStrike" baseline="0" dirty="0">
                <a:latin typeface="Garamond" panose="02020404030301010803" pitchFamily="18" charset="0"/>
              </a:rPr>
              <a:t>přezkumu zákonnosti těch postupů, které lze ve smyslu shora uvedeného podřadit pod výkon státní správy.</a:t>
            </a:r>
          </a:p>
        </p:txBody>
      </p:sp>
    </p:spTree>
    <p:extLst>
      <p:ext uri="{BB962C8B-B14F-4D97-AF65-F5344CB8AC3E}">
        <p14:creationId xmlns:p14="http://schemas.microsoft.com/office/powerpoint/2010/main" val="923879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7BB58-5617-E192-341E-A03B483D2492}"/>
              </a:ext>
            </a:extLst>
          </p:cNvPr>
          <p:cNvSpPr>
            <a:spLocks noGrp="1"/>
          </p:cNvSpPr>
          <p:nvPr>
            <p:ph type="title"/>
          </p:nvPr>
        </p:nvSpPr>
        <p:spPr/>
        <p:txBody>
          <a:bodyPr/>
          <a:lstStyle/>
          <a:p>
            <a:r>
              <a:rPr lang="cs-CZ" dirty="0"/>
              <a:t>Kazuistika č. 3</a:t>
            </a:r>
          </a:p>
        </p:txBody>
      </p:sp>
      <p:sp>
        <p:nvSpPr>
          <p:cNvPr id="3" name="Zástupný obsah 2">
            <a:extLst>
              <a:ext uri="{FF2B5EF4-FFF2-40B4-BE49-F238E27FC236}">
                <a16:creationId xmlns:a16="http://schemas.microsoft.com/office/drawing/2014/main" id="{D5EB860E-BA6A-0190-D656-AE22FD279680}"/>
              </a:ext>
            </a:extLst>
          </p:cNvPr>
          <p:cNvSpPr>
            <a:spLocks noGrp="1"/>
          </p:cNvSpPr>
          <p:nvPr>
            <p:ph idx="1"/>
          </p:nvPr>
        </p:nvSpPr>
        <p:spPr>
          <a:xfrm>
            <a:off x="2502127" y="1515291"/>
            <a:ext cx="8915400" cy="4972593"/>
          </a:xfrm>
        </p:spPr>
        <p:txBody>
          <a:bodyPr>
            <a:normAutofit/>
          </a:bodyPr>
          <a:lstStyle/>
          <a:p>
            <a:pPr algn="just"/>
            <a:r>
              <a:rPr lang="cs-CZ" b="0" i="0" dirty="0">
                <a:solidFill>
                  <a:srgbClr val="000000"/>
                </a:solidFill>
                <a:effectLst/>
                <a:latin typeface="Arial" panose="020B0604020202020204" pitchFamily="34" charset="0"/>
              </a:rPr>
              <a:t>Rozhodčí soud při Hospodářské komoře České republiky a Agrární komoře České republiky … </a:t>
            </a:r>
            <a:r>
              <a:rPr lang="cs-CZ" b="0" i="0" u="sng" dirty="0">
                <a:solidFill>
                  <a:srgbClr val="000000"/>
                </a:solidFill>
                <a:effectLst/>
                <a:latin typeface="Arial" panose="020B0604020202020204" pitchFamily="34" charset="0"/>
              </a:rPr>
              <a:t>nemá postavení orgánu veřejné moci</a:t>
            </a:r>
            <a:r>
              <a:rPr lang="cs-CZ" b="0" i="0" dirty="0">
                <a:solidFill>
                  <a:srgbClr val="000000"/>
                </a:solidFill>
                <a:effectLst/>
                <a:latin typeface="Arial" panose="020B0604020202020204" pitchFamily="34" charset="0"/>
              </a:rPr>
              <a:t>, a tudíž ani jeho rozhodčí nálezy nemohou být rozhodnutím ve smyslu čl. 87 odst. 1 písm. d/ Ústavy České republiky ("Ústavy"), resp. ustanovení § 72 odst. 1 písm. a/ zákona o Ústavním soudu. Je tomu tak proto, že rozhodčí soud "</a:t>
            </a:r>
            <a:r>
              <a:rPr lang="cs-CZ" b="0" i="0" u="sng" dirty="0">
                <a:solidFill>
                  <a:srgbClr val="000000"/>
                </a:solidFill>
                <a:effectLst/>
                <a:latin typeface="Arial" panose="020B0604020202020204" pitchFamily="34" charset="0"/>
              </a:rPr>
              <a:t>rozhoduje spory, jestliže jeho pravomoc vyplývá pro daný spor z platné rozhodčí smlouvy uzavřené mezi stranami</a:t>
            </a:r>
            <a:r>
              <a:rPr lang="cs-CZ" b="0" i="0" dirty="0">
                <a:solidFill>
                  <a:srgbClr val="000000"/>
                </a:solidFill>
                <a:effectLst/>
                <a:latin typeface="Arial" panose="020B0604020202020204" pitchFamily="34" charset="0"/>
              </a:rPr>
              <a:t>", v důsledku čehož "charakter rozhodčí činnosti je založený smlouvou delegující vůlí stran a její výsledek je kvalifikovanou formou závazku a jako takový je též závazný. Rozhodce nenalézá právo, ale tvoří (eventuálně napevno staví, vyjasňuje, tedy narovnává) závazkový vztah v zastoupení stran. </a:t>
            </a:r>
            <a:r>
              <a:rPr lang="cs-CZ" b="0" i="0" u="sng" dirty="0">
                <a:solidFill>
                  <a:srgbClr val="000000"/>
                </a:solidFill>
                <a:effectLst/>
                <a:latin typeface="Arial" panose="020B0604020202020204" pitchFamily="34" charset="0"/>
              </a:rPr>
              <a:t>Jeho moc tedy není delegovaná svrchovanou mocí státu, ale pochází od soukromé vlastní moci stran určovat si svůj osud</a:t>
            </a:r>
            <a:r>
              <a:rPr lang="cs-CZ" b="0" i="0" dirty="0">
                <a:solidFill>
                  <a:srgbClr val="000000"/>
                </a:solidFill>
                <a:effectLst/>
                <a:latin typeface="Arial" panose="020B0604020202020204" pitchFamily="34" charset="0"/>
              </a:rPr>
              <a:t>".</a:t>
            </a:r>
          </a:p>
          <a:p>
            <a:pPr algn="just"/>
            <a:r>
              <a:rPr lang="cs-CZ" b="0" i="0" dirty="0">
                <a:solidFill>
                  <a:srgbClr val="000000"/>
                </a:solidFill>
                <a:effectLst/>
                <a:latin typeface="Arial" panose="020B0604020202020204" pitchFamily="34" charset="0"/>
              </a:rPr>
              <a:t>Pokud se totiž "účastníci dohodli na respektování rozhodčího nálezu a tím nahradili pořad práva", pak platí, že "v důsledku této skutečnosti </a:t>
            </a:r>
            <a:r>
              <a:rPr lang="cs-CZ" b="0" i="0" u="sng" dirty="0">
                <a:solidFill>
                  <a:srgbClr val="000000"/>
                </a:solidFill>
                <a:effectLst/>
                <a:latin typeface="Arial" panose="020B0604020202020204" pitchFamily="34" charset="0"/>
              </a:rPr>
              <a:t>z vlastního a svobodného rozhodnutí stěžovatel nevyčerpal procesní prostředky, které zákon k ochraně tvrzeného práva poskytuje</a:t>
            </a:r>
            <a:r>
              <a:rPr lang="cs-CZ" b="0" i="0" dirty="0">
                <a:solidFill>
                  <a:srgbClr val="000000"/>
                </a:solidFill>
                <a:effectLst/>
                <a:latin typeface="Arial" panose="020B0604020202020204" pitchFamily="34" charset="0"/>
              </a:rPr>
              <a:t>". Tomu odpovídá, že byl návrh, v souladu s § 43 odst. 1 písm. e/ zákona o Ústavním soudu, odmítnut.</a:t>
            </a:r>
            <a:endParaRPr lang="cs-CZ" dirty="0"/>
          </a:p>
        </p:txBody>
      </p:sp>
    </p:spTree>
    <p:extLst>
      <p:ext uri="{BB962C8B-B14F-4D97-AF65-F5344CB8AC3E}">
        <p14:creationId xmlns:p14="http://schemas.microsoft.com/office/powerpoint/2010/main" val="2009947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7BB58-5617-E192-341E-A03B483D2492}"/>
              </a:ext>
            </a:extLst>
          </p:cNvPr>
          <p:cNvSpPr>
            <a:spLocks noGrp="1"/>
          </p:cNvSpPr>
          <p:nvPr>
            <p:ph type="title"/>
          </p:nvPr>
        </p:nvSpPr>
        <p:spPr/>
        <p:txBody>
          <a:bodyPr/>
          <a:lstStyle/>
          <a:p>
            <a:r>
              <a:rPr lang="cs-CZ" dirty="0"/>
              <a:t>Kazuistika č. 4</a:t>
            </a:r>
          </a:p>
        </p:txBody>
      </p:sp>
      <p:sp>
        <p:nvSpPr>
          <p:cNvPr id="3" name="Zástupný obsah 2">
            <a:extLst>
              <a:ext uri="{FF2B5EF4-FFF2-40B4-BE49-F238E27FC236}">
                <a16:creationId xmlns:a16="http://schemas.microsoft.com/office/drawing/2014/main" id="{D5EB860E-BA6A-0190-D656-AE22FD279680}"/>
              </a:ext>
            </a:extLst>
          </p:cNvPr>
          <p:cNvSpPr>
            <a:spLocks noGrp="1"/>
          </p:cNvSpPr>
          <p:nvPr>
            <p:ph idx="1"/>
          </p:nvPr>
        </p:nvSpPr>
        <p:spPr>
          <a:xfrm>
            <a:off x="2589212" y="1428206"/>
            <a:ext cx="8915400" cy="5312228"/>
          </a:xfrm>
        </p:spPr>
        <p:txBody>
          <a:bodyPr>
            <a:normAutofit fontScale="85000" lnSpcReduction="10000"/>
          </a:bodyPr>
          <a:lstStyle/>
          <a:p>
            <a:pPr algn="just"/>
            <a:r>
              <a:rPr lang="cs-CZ" b="0" i="0" dirty="0">
                <a:solidFill>
                  <a:srgbClr val="000000"/>
                </a:solidFill>
                <a:effectLst/>
                <a:latin typeface="Arial" panose="020B0604020202020204" pitchFamily="34" charset="0"/>
              </a:rPr>
              <a:t>Definičním znakem pojmu ústavní stížnosti dle čl. 87 odst. 1 písm. d) Ústavy, jakož i § 72 odst. 1 písm. a) zákona o Ústavním soudu, je zásah orgánu veřejné moci do ústavně zaručených základních práv a svobod. Pro aktivní legitimaci k podání ústavní stížnosti z toho vyplývá, že takto </a:t>
            </a:r>
            <a:r>
              <a:rPr lang="cs-CZ" b="0" i="0" u="sng" dirty="0">
                <a:solidFill>
                  <a:srgbClr val="000000"/>
                </a:solidFill>
                <a:effectLst/>
                <a:latin typeface="Arial" panose="020B0604020202020204" pitchFamily="34" charset="0"/>
              </a:rPr>
              <a:t>legitimován je pouze ten subjekt (fyzická a právnická osoba), jenž disponuje způsobilostí být nositelem základních práv a svobod.</a:t>
            </a:r>
            <a:br>
              <a:rPr lang="cs-CZ" u="sng" dirty="0"/>
            </a:br>
            <a:endParaRPr lang="cs-CZ" u="sng" dirty="0"/>
          </a:p>
          <a:p>
            <a:pPr algn="just"/>
            <a:r>
              <a:rPr lang="cs-CZ" b="0" i="0" dirty="0">
                <a:solidFill>
                  <a:srgbClr val="000000"/>
                </a:solidFill>
                <a:effectLst/>
                <a:latin typeface="Arial" panose="020B0604020202020204" pitchFamily="34" charset="0"/>
              </a:rPr>
              <a:t>Ministerstvo, pokud vystupuje v postavení orgánu veřejné moci, nedisponuje právní subjektivitou: „</a:t>
            </a:r>
            <a:r>
              <a:rPr lang="cs-CZ" b="0" i="0" u="sng" dirty="0">
                <a:solidFill>
                  <a:srgbClr val="000000"/>
                </a:solidFill>
                <a:effectLst/>
                <a:latin typeface="Arial" panose="020B0604020202020204" pitchFamily="34" charset="0"/>
              </a:rPr>
              <a:t>Orgán jako orgán nemá vůči státu osobnosti. </a:t>
            </a:r>
            <a:r>
              <a:rPr lang="cs-CZ" b="0" i="0" dirty="0">
                <a:solidFill>
                  <a:srgbClr val="000000"/>
                </a:solidFill>
                <a:effectLst/>
                <a:latin typeface="Arial" panose="020B0604020202020204" pitchFamily="34" charset="0"/>
              </a:rPr>
              <a:t>Neexistují dvě osobnosti: státní osobnost a orgánová osobnost, jež by byly k sobě v nějakém právním poměru … Hlavy státu, sněmovny, úřady nemají nikdy právnické osobnosti, kteráž přísluší jen a jen státu; všechny právní spory mezi nimi jsou spory o kompetenci v mezích jednoho a téhož právního subjektu. Jsou to vždy spory o objektivní, nikdy ne o subjektivní právo.“</a:t>
            </a:r>
          </a:p>
          <a:p>
            <a:pPr algn="just"/>
            <a:r>
              <a:rPr lang="cs-CZ" b="0" i="0" u="sng" dirty="0">
                <a:solidFill>
                  <a:srgbClr val="000000"/>
                </a:solidFill>
                <a:effectLst/>
                <a:latin typeface="Arial" panose="020B0604020202020204" pitchFamily="34" charset="0"/>
              </a:rPr>
              <a:t>Pokud stát vystupuje v právních vztazích v pozici subjektu veřejného práva, čili jako nositel veřejné moci, z povahy věci není a ani nemůže být nositelem (subjektem) základních práv a svobod. Přístup opačný by znamenal popření smyslu základních práv a svobod tak, jak byly zformovány staletým vývojem evropské a anglosaské kultury. </a:t>
            </a:r>
            <a:r>
              <a:rPr lang="cs-CZ" b="0" i="0" dirty="0">
                <a:solidFill>
                  <a:srgbClr val="000000"/>
                </a:solidFill>
                <a:effectLst/>
                <a:latin typeface="Arial" panose="020B0604020202020204" pitchFamily="34" charset="0"/>
              </a:rPr>
              <a:t>Z pohledu teoretického takovýto postup znamená popření fundamentálního rozdílu mezi pojmy oprávnění (subjektivního práva) a pravomoci (kompetence), jenž je akceptován v postavení paradigmatu právního myšlení v dosahu evropské kontinentální a anglosaské právní kultury.</a:t>
            </a:r>
          </a:p>
          <a:p>
            <a:pPr algn="just"/>
            <a:r>
              <a:rPr lang="cs-CZ" b="0" i="0" dirty="0">
                <a:solidFill>
                  <a:srgbClr val="000000"/>
                </a:solidFill>
                <a:effectLst/>
                <a:latin typeface="Arial" panose="020B0604020202020204" pitchFamily="34" charset="0"/>
              </a:rPr>
              <a:t>Vycházeje z uvedeného návrhu III. senátu, plénum Ústavního soudu dle § 23 zákona č. 182/1993 Sb., ve znění pozdějších předpisů, přijalo stanovisko, dle něhož </a:t>
            </a:r>
            <a:r>
              <a:rPr lang="cs-CZ" b="0" i="0" u="sng" dirty="0">
                <a:solidFill>
                  <a:srgbClr val="000000"/>
                </a:solidFill>
                <a:effectLst/>
                <a:latin typeface="Arial" panose="020B0604020202020204" pitchFamily="34" charset="0"/>
              </a:rPr>
              <a:t>správní orgán, jehož rozhodnutí bylo úspěšně napadeno správní žalobou, není aktivně legitimován k podání ústavní stížnosti proti rozhodnutí správního soudu.</a:t>
            </a:r>
            <a:endParaRPr lang="cs-CZ" u="sng" dirty="0"/>
          </a:p>
        </p:txBody>
      </p:sp>
    </p:spTree>
    <p:extLst>
      <p:ext uri="{BB962C8B-B14F-4D97-AF65-F5344CB8AC3E}">
        <p14:creationId xmlns:p14="http://schemas.microsoft.com/office/powerpoint/2010/main" val="3395501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7BB58-5617-E192-341E-A03B483D2492}"/>
              </a:ext>
            </a:extLst>
          </p:cNvPr>
          <p:cNvSpPr>
            <a:spLocks noGrp="1"/>
          </p:cNvSpPr>
          <p:nvPr>
            <p:ph type="title"/>
          </p:nvPr>
        </p:nvSpPr>
        <p:spPr/>
        <p:txBody>
          <a:bodyPr/>
          <a:lstStyle/>
          <a:p>
            <a:r>
              <a:rPr lang="cs-CZ" dirty="0"/>
              <a:t>Kazuistika č. 6</a:t>
            </a:r>
          </a:p>
        </p:txBody>
      </p:sp>
      <p:sp>
        <p:nvSpPr>
          <p:cNvPr id="3" name="Zástupný obsah 2">
            <a:extLst>
              <a:ext uri="{FF2B5EF4-FFF2-40B4-BE49-F238E27FC236}">
                <a16:creationId xmlns:a16="http://schemas.microsoft.com/office/drawing/2014/main" id="{D5EB860E-BA6A-0190-D656-AE22FD279680}"/>
              </a:ext>
            </a:extLst>
          </p:cNvPr>
          <p:cNvSpPr>
            <a:spLocks noGrp="1"/>
          </p:cNvSpPr>
          <p:nvPr>
            <p:ph idx="1"/>
          </p:nvPr>
        </p:nvSpPr>
        <p:spPr>
          <a:xfrm>
            <a:off x="2589212" y="1375955"/>
            <a:ext cx="8915400" cy="5216434"/>
          </a:xfrm>
        </p:spPr>
        <p:txBody>
          <a:bodyPr>
            <a:normAutofit fontScale="77500" lnSpcReduction="20000"/>
          </a:bodyPr>
          <a:lstStyle/>
          <a:p>
            <a:pPr algn="just"/>
            <a:r>
              <a:rPr lang="cs-CZ" dirty="0"/>
              <a:t>Výkon veřejné správy je trvalý a systematický proces vedoucí k uplatnění veřejného zájmu, prováděný personálně, odborně a materiálně vybavenými správními orgány. Výkon konkrétních úkolů veřejné správy je…prováděn pouze prostřednictvím těch subjektů, jež jsou k němu zmocněny zákony. Nejedná se však pouze o právo správního orgánu veřejnou moc vykonávat, ale zároveň o jeho povinnost. Správní orgán tak nese odpovědnost za provádění zákonem mu svěřené činnosti. Pouze výkon veřejné moci odpovědným subjektem působí významně oblasti prevence a přináší stabilitu do právních vztahů.</a:t>
            </a:r>
          </a:p>
          <a:p>
            <a:pPr algn="just"/>
            <a:r>
              <a:rPr lang="cs-CZ" dirty="0"/>
              <a:t>Zvláštní zákon pak může samozřejmě stanovit i možnost přenesení plnění konkrétního úkolu orgánu veřejné správy na soukromý subjekt, a to buď formou autorizace … nebo i formou smluv, jimiž se osoby soukromého práva zapojují do plnění úkolů veřejné správy…</a:t>
            </a:r>
          </a:p>
          <a:p>
            <a:pPr algn="just"/>
            <a:r>
              <a:rPr lang="cs-CZ" dirty="0"/>
              <a:t>V ustanovení § 79 odst. 8 zákona o silničním provozu je jednoznačně </a:t>
            </a:r>
            <a:r>
              <a:rPr lang="cs-CZ" u="sng" dirty="0"/>
              <a:t>zakotvena privilegovaná forma dohledu nad dodržováním dovolené rychlosti vozidel</a:t>
            </a:r>
            <a:r>
              <a:rPr lang="cs-CZ" dirty="0"/>
              <a:t>. Zákon zde specifikuje působnost a pravomoc uvedených orgánů ve věcech provozu na pozemních komunikacích, současně však </a:t>
            </a:r>
            <a:r>
              <a:rPr lang="cs-CZ" u="sng" dirty="0"/>
              <a:t>neobsahuje vymezení této konkrétní pravomoci a působnosti ve vztahu k jinému orgánu veřejné správy a neobsahuje ani zákonné zmocnění pro přenesení </a:t>
            </a:r>
            <a:r>
              <a:rPr lang="cs-CZ" dirty="0"/>
              <a:t>(bez ohledu na formu) výkonu tohoto výseku veřejné správy ať již na některou z osob veřejného práva či na subjekt od osob veřejného práva odlišný, tedy na fyzické osoby nebo právnické osoby soukromého práva.</a:t>
            </a:r>
          </a:p>
          <a:p>
            <a:pPr algn="just"/>
            <a:r>
              <a:rPr lang="cs-CZ" dirty="0"/>
              <a:t>Město Nový Bydžov tak </a:t>
            </a:r>
            <a:r>
              <a:rPr lang="cs-CZ" u="sng" dirty="0"/>
              <a:t>nemohlo bez zákonného zmocnění do výkonu veřejné správy zapojit soukromoprávní subjekt a výsledky měření bez dalšího užít jako důkazů v přestupkovém řízení.</a:t>
            </a:r>
          </a:p>
          <a:p>
            <a:pPr algn="just"/>
            <a:r>
              <a:rPr lang="cs-CZ" dirty="0"/>
              <a:t>Závěrem je třeba podotknout, že soud si je vědom závažných následků způsobovaných porušováním právních předpisů o provozu na pozemních komunikacích. </a:t>
            </a:r>
            <a:r>
              <a:rPr lang="cs-CZ" u="sng" dirty="0"/>
              <a:t>Dodržování zákona při výkonu veřejné správy, a to obzvláště v oblasti správního trestání, je však přímo esencí materiálního právního státu, za který se Česká republika považuje (čl. 1 odst. 1 Ústavy), tedy hodnotou, kterou soud nemůže přehlížet.</a:t>
            </a:r>
          </a:p>
        </p:txBody>
      </p:sp>
    </p:spTree>
    <p:extLst>
      <p:ext uri="{BB962C8B-B14F-4D97-AF65-F5344CB8AC3E}">
        <p14:creationId xmlns:p14="http://schemas.microsoft.com/office/powerpoint/2010/main" val="3275339072"/>
      </p:ext>
    </p:extLst>
  </p:cSld>
  <p:clrMapOvr>
    <a:masterClrMapping/>
  </p:clrMapOvr>
</p:sld>
</file>

<file path=ppt/theme/theme1.xml><?xml version="1.0" encoding="utf-8"?>
<a:theme xmlns:a="http://schemas.openxmlformats.org/drawingml/2006/main" name="Stébl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315</TotalTime>
  <Words>3437</Words>
  <Application>Microsoft Office PowerPoint</Application>
  <PresentationFormat>Širokoúhlá obrazovka</PresentationFormat>
  <Paragraphs>80</Paragraphs>
  <Slides>15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Arial</vt:lpstr>
      <vt:lpstr>Century Gothic</vt:lpstr>
      <vt:lpstr>Garamond</vt:lpstr>
      <vt:lpstr>Wingdings 3</vt:lpstr>
      <vt:lpstr>Stébla</vt:lpstr>
      <vt:lpstr>Subsidiarita ústavní stížnosti</vt:lpstr>
      <vt:lpstr>§ 75 ZÚS: Mantra subsidiarity</vt:lpstr>
      <vt:lpstr>Stanovisko pléna ÚS Pl.ÚS-st. 45/16</vt:lpstr>
      <vt:lpstr>Za jakých podmínek nesprávná aplikace jednoduchého práva získává kvalitu protiústavnosti? </vt:lpstr>
      <vt:lpstr>Kazuistika č. 1</vt:lpstr>
      <vt:lpstr>Kazuistika č. 2 </vt:lpstr>
      <vt:lpstr>Kazuistika č. 3</vt:lpstr>
      <vt:lpstr>Kazuistika č. 4</vt:lpstr>
      <vt:lpstr>Kazuistika č. 6</vt:lpstr>
      <vt:lpstr>Kazuistika č. 7</vt:lpstr>
      <vt:lpstr>Kazuistika č. 8</vt:lpstr>
      <vt:lpstr>Kazuistika č. 9</vt:lpstr>
      <vt:lpstr>Kazuistika č. 10</vt:lpstr>
      <vt:lpstr>Kazuistika č. 11</vt:lpstr>
      <vt:lpstr>Kazuistika č. 12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Subsidiarita ústavní stížnosti</dc:title>
  <dc:creator>Doubek Pavel Mgr. Ph.D.</dc:creator>
  <cp:lastModifiedBy>Doubek Pavel Mgr. Ph.D.</cp:lastModifiedBy>
  <cp:revision>3</cp:revision>
  <dcterms:created xsi:type="dcterms:W3CDTF">2024-03-15T08:37:22Z</dcterms:created>
  <dcterms:modified xsi:type="dcterms:W3CDTF">2024-04-08T04:55:59Z</dcterms:modified>
</cp:coreProperties>
</file>