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3" r:id="rId2"/>
  </p:sldMasterIdLst>
  <p:notesMasterIdLst>
    <p:notesMasterId r:id="rId71"/>
  </p:notesMasterIdLst>
  <p:handoutMasterIdLst>
    <p:handoutMasterId r:id="rId72"/>
  </p:handoutMasterIdLst>
  <p:sldIdLst>
    <p:sldId id="309" r:id="rId3"/>
    <p:sldId id="303" r:id="rId4"/>
    <p:sldId id="443" r:id="rId5"/>
    <p:sldId id="317" r:id="rId6"/>
    <p:sldId id="306" r:id="rId7"/>
    <p:sldId id="304" r:id="rId8"/>
    <p:sldId id="305" r:id="rId9"/>
    <p:sldId id="307" r:id="rId10"/>
    <p:sldId id="308" r:id="rId11"/>
    <p:sldId id="321" r:id="rId12"/>
    <p:sldId id="442" r:id="rId13"/>
    <p:sldId id="444" r:id="rId14"/>
    <p:sldId id="310" r:id="rId15"/>
    <p:sldId id="445" r:id="rId16"/>
    <p:sldId id="446" r:id="rId17"/>
    <p:sldId id="311" r:id="rId18"/>
    <p:sldId id="447" r:id="rId19"/>
    <p:sldId id="448" r:id="rId20"/>
    <p:sldId id="449" r:id="rId21"/>
    <p:sldId id="450" r:id="rId22"/>
    <p:sldId id="451" r:id="rId23"/>
    <p:sldId id="452" r:id="rId24"/>
    <p:sldId id="453" r:id="rId25"/>
    <p:sldId id="454" r:id="rId26"/>
    <p:sldId id="455" r:id="rId27"/>
    <p:sldId id="312" r:id="rId28"/>
    <p:sldId id="313" r:id="rId29"/>
    <p:sldId id="322" r:id="rId30"/>
    <p:sldId id="323" r:id="rId31"/>
    <p:sldId id="314" r:id="rId32"/>
    <p:sldId id="315" r:id="rId33"/>
    <p:sldId id="456" r:id="rId34"/>
    <p:sldId id="316" r:id="rId35"/>
    <p:sldId id="319" r:id="rId36"/>
    <p:sldId id="318" r:id="rId37"/>
    <p:sldId id="320" r:id="rId38"/>
    <p:sldId id="457" r:id="rId39"/>
    <p:sldId id="302" r:id="rId40"/>
    <p:sldId id="279" r:id="rId41"/>
    <p:sldId id="458" r:id="rId42"/>
    <p:sldId id="459" r:id="rId43"/>
    <p:sldId id="281" r:id="rId44"/>
    <p:sldId id="282" r:id="rId45"/>
    <p:sldId id="460" r:id="rId46"/>
    <p:sldId id="285" r:id="rId47"/>
    <p:sldId id="284" r:id="rId48"/>
    <p:sldId id="286" r:id="rId49"/>
    <p:sldId id="287" r:id="rId50"/>
    <p:sldId id="461" r:id="rId51"/>
    <p:sldId id="288" r:id="rId52"/>
    <p:sldId id="289" r:id="rId53"/>
    <p:sldId id="462" r:id="rId54"/>
    <p:sldId id="290" r:id="rId55"/>
    <p:sldId id="291" r:id="rId56"/>
    <p:sldId id="463" r:id="rId57"/>
    <p:sldId id="292" r:id="rId58"/>
    <p:sldId id="294" r:id="rId59"/>
    <p:sldId id="295" r:id="rId60"/>
    <p:sldId id="464" r:id="rId61"/>
    <p:sldId id="296" r:id="rId62"/>
    <p:sldId id="297" r:id="rId63"/>
    <p:sldId id="465" r:id="rId64"/>
    <p:sldId id="293" r:id="rId65"/>
    <p:sldId id="298" r:id="rId66"/>
    <p:sldId id="300" r:id="rId67"/>
    <p:sldId id="299" r:id="rId68"/>
    <p:sldId id="301" r:id="rId69"/>
    <p:sldId id="410" r:id="rId70"/>
  </p:sldIdLst>
  <p:sldSz cx="9144000" cy="6858000" type="screen4x3"/>
  <p:notesSz cx="6797675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D5BD"/>
    <a:srgbClr val="E7C99D"/>
    <a:srgbClr val="80379B"/>
    <a:srgbClr val="A9AAAE"/>
    <a:srgbClr val="68676C"/>
    <a:srgbClr val="DFE1E2"/>
    <a:srgbClr val="F6F6F7"/>
    <a:srgbClr val="DFE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7" autoAdjust="0"/>
    <p:restoredTop sz="95400" autoAdjust="0"/>
  </p:normalViewPr>
  <p:slideViewPr>
    <p:cSldViewPr>
      <p:cViewPr varScale="1">
        <p:scale>
          <a:sx n="105" d="100"/>
          <a:sy n="105" d="100"/>
        </p:scale>
        <p:origin x="100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8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2D1D7FC-8755-4FA8-87DA-D1969CA846B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5108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4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34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34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728B33-2D8B-4DF7-BA2E-0F8502A6ED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9487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906EB3AC-F014-60F0-D062-192D4A030E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id="{C27EDF0A-241E-3641-E4B3-B6EF85E51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97451E2F-6A63-B0CD-34F9-F5FB72CF4D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CC0608-7C3B-4F52-8430-EAE08F69279A}" type="slidenum">
              <a:rPr kumimoji="0" lang="cs-CZ" altLang="cs-CZ"/>
              <a:pPr>
                <a:spcBef>
                  <a:spcPct val="0"/>
                </a:spcBef>
              </a:pPr>
              <a:t>57</a:t>
            </a:fld>
            <a:endParaRPr kumimoji="0"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pic>
        <p:nvPicPr>
          <p:cNvPr id="5" name="Picture 21" descr="pruh+znak_PF_13_gray5+fialovy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pic>
        <p:nvPicPr>
          <p:cNvPr id="7" name="Picture 27" descr="PF_PPT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05100" y="3860800"/>
            <a:ext cx="5969000" cy="2376488"/>
          </a:xfrm>
        </p:spPr>
        <p:txBody>
          <a:bodyPr bIns="1080000"/>
          <a:lstStyle>
            <a:lvl1pPr>
              <a:defRPr sz="4600"/>
            </a:lvl1pPr>
          </a:lstStyle>
          <a:p>
            <a:r>
              <a:rPr lang="cs-CZ"/>
              <a:t>Klepnutím lze upravit styl </a:t>
            </a:r>
            <a:br>
              <a:rPr lang="cs-CZ"/>
            </a:br>
            <a:r>
              <a:rPr lang="cs-CZ"/>
              <a:t>předlohy nadpisů.</a:t>
            </a:r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05100" y="3141663"/>
            <a:ext cx="5969000" cy="6477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68676C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705100" y="6442075"/>
            <a:ext cx="4960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7988" y="6442075"/>
            <a:ext cx="658812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730BA-41CD-4261-A7F1-5938ECA32DD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852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BFD67-1775-4962-8D82-B6083876E3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333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38E09-D258-489D-A322-6725CBE4E3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9392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2419249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4035599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757858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863715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608871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1245451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1245593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233212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2D5EB-26C8-475B-9724-DE5EED0C4F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1514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2483731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4013134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852988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8529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94032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1E4AE-D78D-4462-A866-59E3A2D173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37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BA61D-198B-4023-B3C7-182F0B3C71E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8958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E7EE3-6952-41FA-8553-6F52447048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040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0E25C-B885-4044-A7F4-2A387CA7A1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9281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E71E7-0BA6-4191-A68B-12BB8AC0F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851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4E77B-946D-4626-AB7D-299B8897634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910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83E29-3813-4942-B45B-C0C3E73CE1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8985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auto">
          <a:xfrm>
            <a:off x="0" y="-6350"/>
            <a:ext cx="9144000" cy="889000"/>
          </a:xfrm>
          <a:prstGeom prst="rect">
            <a:avLst/>
          </a:prstGeom>
          <a:solidFill>
            <a:srgbClr val="DFE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cs-CZ" altLang="cs-CZ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442075"/>
            <a:ext cx="68373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3225" y="6442075"/>
            <a:ext cx="6635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3D1AFA61-EF06-4A2D-BA05-4D73B84B625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6588125" y="161925"/>
            <a:ext cx="2160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400">
                <a:solidFill>
                  <a:srgbClr val="68676C"/>
                </a:solidFill>
                <a:latin typeface="Trebuchet MS" panose="020B0603020202020204" pitchFamily="34" charset="0"/>
              </a:rPr>
              <a:t>www.law.muni.cz</a:t>
            </a:r>
          </a:p>
        </p:txBody>
      </p:sp>
      <p:pic>
        <p:nvPicPr>
          <p:cNvPr id="1032" name="Picture 24" descr="PF_PPT_nahle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6350"/>
            <a:ext cx="2339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25"/>
          <p:cNvSpPr>
            <a:spLocks noChangeArrowheads="1"/>
          </p:cNvSpPr>
          <p:nvPr/>
        </p:nvSpPr>
        <p:spPr bwMode="auto">
          <a:xfrm>
            <a:off x="6391275" y="8191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pic>
        <p:nvPicPr>
          <p:cNvPr id="1034" name="Picture 28" descr="PF_PPT_en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15900"/>
            <a:ext cx="20224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cs-CZ" altLang="cs-CZ"/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5100" y="6442075"/>
            <a:ext cx="49609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705100" y="3141663"/>
            <a:ext cx="5969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3" name="Rectangle 22"/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pic>
        <p:nvPicPr>
          <p:cNvPr id="2054" name="Picture 24" descr="pruh+znak_PF_13_gray5+fialovy_RG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5" descr="PF_PPT_e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hf sldNum="0" hdr="0" dt="0"/>
  <p:txStyles>
    <p:titleStyle>
      <a:lvl1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3600" b="1">
          <a:solidFill>
            <a:srgbClr val="7D1E1E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Font typeface="Wingdings" panose="05000000000000000000" pitchFamily="2" charset="2"/>
        <a:buChar char="n"/>
        <a:defRPr sz="23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amatkovykatalog.cz/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title"/>
          </p:nvPr>
        </p:nvSpPr>
        <p:spPr>
          <a:xfrm>
            <a:off x="2705100" y="2348880"/>
            <a:ext cx="5969000" cy="4104309"/>
          </a:xfrm>
        </p:spPr>
        <p:txBody>
          <a:bodyPr/>
          <a:lstStyle/>
          <a:p>
            <a:pPr algn="ctr" eaLnBrk="1" hangingPunct="1"/>
            <a:br>
              <a:rPr lang="cs-CZ" altLang="cs-CZ" sz="2400" dirty="0"/>
            </a:br>
            <a:br>
              <a:rPr lang="cs-CZ" altLang="cs-CZ" sz="2400" dirty="0"/>
            </a:br>
            <a:r>
              <a:rPr lang="cs-CZ" altLang="cs-CZ" sz="2400" b="1" dirty="0"/>
              <a:t>S</a:t>
            </a:r>
            <a:r>
              <a:rPr lang="cs-CZ" altLang="cs-CZ" sz="3200" b="1" dirty="0"/>
              <a:t>práva na úseku kultury</a:t>
            </a:r>
            <a:br>
              <a:rPr lang="cs-CZ" altLang="cs-CZ" sz="3200" b="1" dirty="0"/>
            </a:br>
            <a:br>
              <a:rPr lang="cs-CZ" altLang="cs-CZ" sz="3200" b="1" dirty="0"/>
            </a:br>
            <a:endParaRPr lang="cs-CZ" altLang="cs-CZ" sz="24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98379AAB-A187-6AE1-C423-53088A3B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n>
                  <a:noFill/>
                </a:ln>
              </a:rPr>
              <a:t>Zrušení prohlášení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A1C5796D-DE2F-CB84-72C7-A0C7478DC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Mimořádně závažné důvody</a:t>
            </a:r>
          </a:p>
          <a:p>
            <a:pPr eaLnBrk="1" hangingPunct="1">
              <a:defRPr/>
            </a:pPr>
            <a:r>
              <a:rPr lang="cs-CZ" altLang="cs-CZ" dirty="0"/>
              <a:t>Může vázat na podmínky: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altLang="cs-CZ" dirty="0"/>
              <a:t>- zpracování měřické a fotografické dokumentace,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altLang="cs-CZ" dirty="0"/>
              <a:t>- stavebně historické, popřípadě archeologické průzkumy,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altLang="cs-CZ" dirty="0"/>
              <a:t>- přemístění vybraných prvků kulturní památky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altLang="cs-CZ" dirty="0"/>
              <a:t>- úprava vzniklého prostoru.</a:t>
            </a:r>
          </a:p>
          <a:p>
            <a:pPr eaLnBrk="1" hangingPunct="1">
              <a:defRPr/>
            </a:pPr>
            <a:endParaRPr lang="cs-CZ" alt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6F783F-746A-883C-D9EB-C151BACF819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8677" name="Zástupný symbol pro číslo snímku 5">
            <a:extLst>
              <a:ext uri="{FF2B5EF4-FFF2-40B4-BE49-F238E27FC236}">
                <a16:creationId xmlns:a16="http://schemas.microsoft.com/office/drawing/2014/main" id="{FB50B824-BD04-0B8D-F0EE-94418B437A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10</a:t>
            </a:fld>
            <a:endParaRPr lang="cs-CZ" altLang="cs-CZ" sz="100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40249E1-1879-C5E2-6D65-0D94DB88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00" y="908720"/>
            <a:ext cx="3883934" cy="1162050"/>
          </a:xfrm>
        </p:spPr>
        <p:txBody>
          <a:bodyPr wrap="square" anchor="b">
            <a:normAutofit/>
          </a:bodyPr>
          <a:lstStyle/>
          <a:p>
            <a:pPr eaLnBrk="1" hangingPunct="1"/>
            <a:r>
              <a:rPr lang="cs-CZ" altLang="cs-CZ" sz="2800" dirty="0"/>
              <a:t>Kategorie kulturních </a:t>
            </a:r>
            <a:br>
              <a:rPr lang="cs-CZ" altLang="cs-CZ" sz="2800" dirty="0"/>
            </a:br>
            <a:r>
              <a:rPr lang="cs-CZ" altLang="cs-CZ" sz="2800" dirty="0"/>
              <a:t>památek</a:t>
            </a:r>
            <a:br>
              <a:rPr lang="cs-CZ" altLang="cs-CZ" b="1" dirty="0"/>
            </a:br>
            <a:endParaRPr lang="cs-CZ" altLang="cs-CZ" dirty="0">
              <a:ln>
                <a:noFill/>
              </a:ln>
            </a:endParaRP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07E1C772-21F0-AB70-F667-A92CB4A0D46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93154" y="2204864"/>
            <a:ext cx="7907238" cy="4237211"/>
          </a:xfrm>
        </p:spPr>
        <p:txBody>
          <a:bodyPr wrap="square" rtlCol="0" anchor="t">
            <a:normAutofit/>
          </a:bodyPr>
          <a:lstStyle/>
          <a:p>
            <a:pPr marL="457200" lvl="1" indent="0" eaLnBrk="1" fontAlgn="auto" hangingPunct="1">
              <a:buNone/>
              <a:defRPr/>
            </a:pPr>
            <a:endParaRPr lang="cs-CZ" altLang="cs-CZ" sz="2000" dirty="0"/>
          </a:p>
          <a:p>
            <a:pPr marL="457200" lvl="1" indent="0" eaLnBrk="1" fontAlgn="auto" hangingPunct="1">
              <a:buNone/>
              <a:defRPr/>
            </a:pPr>
            <a:r>
              <a:rPr lang="cs-CZ" altLang="cs-CZ" sz="2000" dirty="0"/>
              <a:t>Movité x nemovité </a:t>
            </a:r>
          </a:p>
          <a:p>
            <a:pPr marL="457200" lvl="1" indent="0" eaLnBrk="1" fontAlgn="auto" hangingPunct="1">
              <a:buNone/>
              <a:defRPr/>
            </a:pPr>
            <a:endParaRPr lang="cs-CZ" altLang="cs-CZ" sz="2000" dirty="0"/>
          </a:p>
          <a:p>
            <a:pPr marL="457200" lvl="1" indent="0" eaLnBrk="1" fontAlgn="auto" hangingPunct="1">
              <a:buNone/>
              <a:defRPr/>
            </a:pPr>
            <a:r>
              <a:rPr lang="cs-CZ" altLang="cs-CZ" sz="2000" dirty="0"/>
              <a:t>Nemovité</a:t>
            </a:r>
          </a:p>
          <a:p>
            <a:pPr marL="457200" lvl="1" indent="0" eaLnBrk="1" fontAlgn="auto" hangingPunct="1">
              <a:buNone/>
              <a:defRPr/>
            </a:pPr>
            <a:r>
              <a:rPr lang="cs-CZ" sz="2000" b="0" i="0" dirty="0">
                <a:effectLst/>
              </a:rPr>
              <a:t>Jde o stavby, pozemky a další historická cenná díla, spojená pevným základem se zemí. Vedle hradů, zámků a tvrzí to jsou také kostely, kláštery, kaple, fary, městské domy a paláce, venkovská lidová architektura, technické a průmyslové stavby, divadla, muzea, morové sloupy, křížky, boží muka apod.</a:t>
            </a:r>
            <a:endParaRPr lang="cs-CZ" altLang="cs-CZ" sz="2000" dirty="0"/>
          </a:p>
          <a:p>
            <a:pPr marL="457200" lvl="1" indent="0" eaLnBrk="1" fontAlgn="auto" hangingPunct="1">
              <a:buNone/>
              <a:defRPr/>
            </a:pPr>
            <a:endParaRPr lang="cs-CZ" altLang="cs-CZ" sz="1400" dirty="0"/>
          </a:p>
          <a:p>
            <a:pPr marL="457200" lvl="1" indent="0" eaLnBrk="1" fontAlgn="auto" hangingPunct="1">
              <a:buNone/>
              <a:defRPr/>
            </a:pPr>
            <a:endParaRPr lang="cs-CZ" altLang="cs-CZ" sz="1400" dirty="0"/>
          </a:p>
          <a:p>
            <a:pPr marL="457200" lvl="1" indent="0" eaLnBrk="1" fontAlgn="auto" hangingPunct="1">
              <a:buNone/>
              <a:defRPr/>
            </a:pPr>
            <a:endParaRPr lang="cs-CZ" altLang="cs-CZ" sz="1400" dirty="0"/>
          </a:p>
        </p:txBody>
      </p:sp>
      <p:sp>
        <p:nvSpPr>
          <p:cNvPr id="29705" name="Footer Placeholder 4">
            <a:extLst>
              <a:ext uri="{FF2B5EF4-FFF2-40B4-BE49-F238E27FC236}">
                <a16:creationId xmlns:a16="http://schemas.microsoft.com/office/drawing/2014/main" id="{647F58B2-DCC3-1957-7421-DE4EF60578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5" y="6442075"/>
            <a:ext cx="6837363" cy="2635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cs-CZ"/>
              <a:t>Zápatí prezentace</a:t>
            </a:r>
          </a:p>
        </p:txBody>
      </p:sp>
      <p:sp>
        <p:nvSpPr>
          <p:cNvPr id="29700" name="Zástupný symbol pro číslo snímku 4">
            <a:extLst>
              <a:ext uri="{FF2B5EF4-FFF2-40B4-BE49-F238E27FC236}">
                <a16:creationId xmlns:a16="http://schemas.microsoft.com/office/drawing/2014/main" id="{B35E2D64-D361-7B51-C193-00F98AEC40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023225" y="6442075"/>
            <a:ext cx="663575" cy="2635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E290A9F-84CB-4228-93BA-F74130F1635D}" type="slidenum">
              <a:rPr lang="cs-CZ" altLang="cs-CZ" sz="12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11</a:t>
            </a:fld>
            <a:endParaRPr lang="cs-CZ" altLang="cs-CZ"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40249E1-1879-C5E2-6D65-0D94DB88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Kategorie kulturních památek</a:t>
            </a:r>
            <a:b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cs-CZ" altLang="cs-CZ" dirty="0">
              <a:ln>
                <a:noFill/>
              </a:ln>
            </a:endParaRP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07E1C772-21F0-AB70-F667-A92CB4A0D4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kulturní památka (MK)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národní kulturní památka (vláda)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územní formy ochrany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a) památková rezervace (vláda)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b) památková zóna (MK)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c) ochranná pásma (rozhodnutí)</a:t>
            </a:r>
          </a:p>
          <a:p>
            <a:pPr marL="914400" lvl="2" indent="0" eaLnBrk="1" fontAlgn="auto" hangingPunct="1">
              <a:buFont typeface="Arial" panose="020B0604020202020204" pitchFamily="34" charset="0"/>
              <a:buNone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zavazují k ochraně i vlastníky nemovitostí, které nejsou kulturními památkami</a:t>
            </a:r>
          </a:p>
          <a:p>
            <a:pPr lvl="1" eaLnBrk="1" fontAlgn="auto" hangingPunct="1">
              <a:buFont typeface="Arial"/>
              <a:buChar char="•"/>
              <a:defRPr/>
            </a:pP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700" name="Zástupný symbol pro číslo snímku 4">
            <a:extLst>
              <a:ext uri="{FF2B5EF4-FFF2-40B4-BE49-F238E27FC236}">
                <a16:creationId xmlns:a16="http://schemas.microsoft.com/office/drawing/2014/main" id="{B35E2D64-D361-7B51-C193-00F98AEC4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12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8FFA5F1-93D8-2B7C-4C0F-0F315DDD48B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374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15799F0-A689-09A1-ECFE-853C1A30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25538"/>
            <a:ext cx="8219256" cy="1079326"/>
          </a:xfrm>
        </p:spPr>
        <p:txBody>
          <a:bodyPr/>
          <a:lstStyle/>
          <a:p>
            <a:pPr eaLnBrk="1" hangingPunct="1"/>
            <a:r>
              <a:rPr lang="cs-CZ" altLang="cs-CZ" dirty="0">
                <a:ln>
                  <a:noFill/>
                </a:ln>
              </a:rPr>
              <a:t>Příklady národních kulturních památek v Brně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E3515CC-789A-346B-EF98-8A623355D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57" y="2276872"/>
            <a:ext cx="8219256" cy="3854053"/>
          </a:xfrm>
        </p:spPr>
        <p:txBody>
          <a:bodyPr/>
          <a:lstStyle/>
          <a:p>
            <a:pPr lvl="1" eaLnBrk="1" hangingPunct="1"/>
            <a:r>
              <a:rPr lang="cs-CZ" altLang="cs-CZ" dirty="0"/>
              <a:t>hrad a pevnost Špilberk (1962)</a:t>
            </a:r>
          </a:p>
          <a:p>
            <a:pPr lvl="1" eaLnBrk="1" hangingPunct="1"/>
            <a:r>
              <a:rPr lang="cs-CZ" altLang="cs-CZ" dirty="0"/>
              <a:t>Petrov (1989)</a:t>
            </a:r>
          </a:p>
          <a:p>
            <a:pPr lvl="1" eaLnBrk="1" hangingPunct="1"/>
            <a:r>
              <a:rPr lang="cs-CZ" altLang="cs-CZ" dirty="0"/>
              <a:t>vila Tugendhat (1995)  </a:t>
            </a:r>
          </a:p>
          <a:p>
            <a:pPr lvl="1" eaLnBrk="1" hangingPunct="1"/>
            <a:r>
              <a:rPr lang="cs-CZ" altLang="cs-CZ" dirty="0"/>
              <a:t>kostel sv. Jakuba (1995) </a:t>
            </a:r>
          </a:p>
          <a:p>
            <a:pPr lvl="1" eaLnBrk="1" hangingPunct="1"/>
            <a:r>
              <a:rPr lang="cs-CZ" altLang="cs-CZ" dirty="0"/>
              <a:t>hotel Avion (rok 2010)</a:t>
            </a:r>
          </a:p>
          <a:p>
            <a:pPr lvl="1" eaLnBrk="1" hangingPunct="1"/>
            <a:r>
              <a:rPr lang="cs-CZ" altLang="cs-CZ" dirty="0"/>
              <a:t>aj.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30724" name="Zástupný symbol pro číslo snímku 4">
            <a:extLst>
              <a:ext uri="{FF2B5EF4-FFF2-40B4-BE49-F238E27FC236}">
                <a16:creationId xmlns:a16="http://schemas.microsoft.com/office/drawing/2014/main" id="{1877CD62-AEFF-8FF6-7797-48E7D795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13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E008345-EC60-89D3-6A83-0D144A01A12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44BF89-D15C-C1C4-6791-85A1759C23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D5FA1E-025D-DCBC-860A-0C2E27044A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2E71E7-0BA6-4191-A68B-12BB8AC0FF18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BD6B86-7504-7E61-6272-F4E63E812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8010"/>
            <a:ext cx="8219256" cy="527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8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945BBE-DFE6-59BD-9381-5AFB23FF94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EF8CA7-0DB1-CA80-3B01-9CEDAB2B1B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2E71E7-0BA6-4191-A68B-12BB8AC0FF18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BA6AEC-334D-2D0D-A925-9C06B21E3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3"/>
          <a:stretch/>
        </p:blipFill>
        <p:spPr>
          <a:xfrm>
            <a:off x="1835696" y="777648"/>
            <a:ext cx="5328592" cy="608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69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545921C-0AC3-A2DA-9CF0-59C68CC3A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719"/>
            <a:ext cx="8229600" cy="950243"/>
          </a:xfrm>
        </p:spPr>
        <p:txBody>
          <a:bodyPr wrap="square" anchor="t">
            <a:normAutofit/>
          </a:bodyPr>
          <a:lstStyle/>
          <a:p>
            <a:pPr eaLnBrk="1" fontAlgn="auto" hangingPunct="1">
              <a:defRPr/>
            </a:pPr>
            <a:r>
              <a:rPr lang="cs-CZ" altLang="cs-CZ" b="1" dirty="0"/>
              <a:t>Evidence kulturních památek</a:t>
            </a:r>
          </a:p>
        </p:txBody>
      </p:sp>
      <p:sp>
        <p:nvSpPr>
          <p:cNvPr id="31753" name="Text Placeholder 2">
            <a:extLst>
              <a:ext uri="{FF2B5EF4-FFF2-40B4-BE49-F238E27FC236}">
                <a16:creationId xmlns:a16="http://schemas.microsoft.com/office/drawing/2014/main" id="{FF818C1B-42AE-F81B-846B-06A259DE0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31755" name="Text Placeholder 4">
            <a:extLst>
              <a:ext uri="{FF2B5EF4-FFF2-40B4-BE49-F238E27FC236}">
                <a16:creationId xmlns:a16="http://schemas.microsoft.com/office/drawing/2014/main" id="{2185F1FA-2774-473F-28EB-1EC79A960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15365" name="Rectangle 3">
            <a:extLst>
              <a:ext uri="{FF2B5EF4-FFF2-40B4-BE49-F238E27FC236}">
                <a16:creationId xmlns:a16="http://schemas.microsoft.com/office/drawing/2014/main" id="{48BE46E1-112B-457B-023C-52CEF57DDF7D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457200" y="2174875"/>
            <a:ext cx="8229601" cy="3951288"/>
          </a:xfrm>
        </p:spPr>
        <p:txBody>
          <a:bodyPr wrap="square" rtlCol="0" anchor="t">
            <a:normAutofit/>
          </a:bodyPr>
          <a:lstStyle/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sz="2400" dirty="0"/>
              <a:t>ústřední seznam KP ČR (Národní památkový ústav)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sz="2400" dirty="0">
                <a:hlinkClick r:id="rId2"/>
              </a:rPr>
              <a:t>Památkový Katalog (pamatkovykatalog.cz)</a:t>
            </a:r>
            <a:endParaRPr lang="cs-CZ" altLang="cs-CZ" sz="2400" dirty="0"/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sz="2400" dirty="0"/>
              <a:t>evidence v katastru nemovitostí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cs-CZ" altLang="cs-CZ" dirty="0"/>
          </a:p>
          <a:p>
            <a:pPr eaLnBrk="1" fontAlgn="auto" hangingPunct="1">
              <a:buFont typeface="Arial"/>
              <a:buChar char="•"/>
              <a:defRPr/>
            </a:pPr>
            <a:endParaRPr lang="cs-CZ" altLang="cs-CZ" dirty="0"/>
          </a:p>
          <a:p>
            <a:pPr eaLnBrk="1" fontAlgn="auto" hangingPunct="1">
              <a:buFont typeface="Arial"/>
              <a:buChar char="•"/>
              <a:defRPr/>
            </a:pPr>
            <a:endParaRPr lang="cs-CZ" altLang="cs-CZ" dirty="0"/>
          </a:p>
          <a:p>
            <a:pPr lvl="1" eaLnBrk="1" fontAlgn="auto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</p:txBody>
      </p:sp>
      <p:sp>
        <p:nvSpPr>
          <p:cNvPr id="31757" name="Footer Placeholder 6">
            <a:extLst>
              <a:ext uri="{FF2B5EF4-FFF2-40B4-BE49-F238E27FC236}">
                <a16:creationId xmlns:a16="http://schemas.microsoft.com/office/drawing/2014/main" id="{65BC7B21-C115-FDC6-C8DB-8F814505C0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5" y="6442075"/>
            <a:ext cx="6837363" cy="2635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cs-CZ"/>
              <a:t>Zápatí prezentace</a:t>
            </a:r>
          </a:p>
        </p:txBody>
      </p:sp>
      <p:sp>
        <p:nvSpPr>
          <p:cNvPr id="31748" name="Zástupný symbol pro číslo snímku 4">
            <a:extLst>
              <a:ext uri="{FF2B5EF4-FFF2-40B4-BE49-F238E27FC236}">
                <a16:creationId xmlns:a16="http://schemas.microsoft.com/office/drawing/2014/main" id="{F7C04F27-FD7F-20C5-F147-622CDA00C8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023225" y="6442075"/>
            <a:ext cx="663575" cy="2635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E290A9F-84CB-4228-93BA-F74130F1635D}" type="slidenum">
              <a:rPr lang="cs-CZ" altLang="cs-CZ" sz="12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16</a:t>
            </a:fld>
            <a:endParaRPr lang="cs-CZ" altLang="cs-CZ"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545921C-0AC3-A2DA-9CF0-59C68CC3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ln>
                  <a:noFill/>
                </a:ln>
              </a:rPr>
              <a:t>UNESCO</a:t>
            </a:r>
          </a:p>
        </p:txBody>
      </p:sp>
      <p:sp>
        <p:nvSpPr>
          <p:cNvPr id="15365" name="Rectangle 3">
            <a:extLst>
              <a:ext uri="{FF2B5EF4-FFF2-40B4-BE49-F238E27FC236}">
                <a16:creationId xmlns:a16="http://schemas.microsoft.com/office/drawing/2014/main" id="{48BE46E1-112B-457B-023C-52CEF57DDF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buNone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Seznam světového kulturního a přírodního dědictví UNESCO</a:t>
            </a:r>
          </a:p>
          <a:p>
            <a:pPr marL="0" indent="0" eaLnBrk="1" fontAlgn="auto" hangingPunct="1">
              <a:buNone/>
              <a:defRPr/>
            </a:pP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Úmluva o ochraně světového kulturního a přírodního dědictví (Stockholm 1972)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přísná </a:t>
            </a:r>
            <a:r>
              <a:rPr lang="cs-CZ" alt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kriteria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+ nákladné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+ nehmotné kulturní dědictví </a:t>
            </a:r>
          </a:p>
          <a:p>
            <a:pPr lvl="1" eaLnBrk="1" fontAlgn="auto" hangingPunct="1"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748" name="Zástupný symbol pro číslo snímku 4">
            <a:extLst>
              <a:ext uri="{FF2B5EF4-FFF2-40B4-BE49-F238E27FC236}">
                <a16:creationId xmlns:a16="http://schemas.microsoft.com/office/drawing/2014/main" id="{F7C04F27-FD7F-20C5-F147-622CDA00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17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CC9249B-C46B-A8F5-C971-12315F401B9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64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FE25386-E241-94B9-3C70-C48005643C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8216BA-4293-2DCA-CE2A-9F8A2D625D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2E71E7-0BA6-4191-A68B-12BB8AC0FF18}" type="slidenum">
              <a:rPr lang="cs-CZ" altLang="cs-CZ" smtClean="0"/>
              <a:pPr>
                <a:defRPr/>
              </a:pPr>
              <a:t>18</a:t>
            </a:fld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AF6B4A-DB90-3C9B-ADF5-339403E40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71" y="908720"/>
            <a:ext cx="8477235" cy="57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5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4A4F05-1ADB-9514-F138-3686FC528D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5B14D0-8223-1E52-3788-65851327F5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2E71E7-0BA6-4191-A68B-12BB8AC0FF18}" type="slidenum">
              <a:rPr lang="cs-CZ" altLang="cs-CZ" smtClean="0"/>
              <a:pPr>
                <a:defRPr/>
              </a:pPr>
              <a:t>19</a:t>
            </a:fld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E1C683-F0B4-C041-067B-1145435EC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20" y="958018"/>
            <a:ext cx="8219256" cy="54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2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D2F2BAB-B46F-D0D2-EEC8-7888CBB31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ln>
                  <a:noFill/>
                </a:ln>
              </a:rPr>
              <a:t>Správa na úseku kultury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EE0A901-B6FA-80F5-2ED2-A476940844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buNone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hlavní oblasti: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1) Ochrana kulturních památek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2) Archeologické výzkumy a nálezy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3) Prodej a vývoz předmětů kulturní hodnoty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4) Správa na úseku muzeí a galerií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5) Správa na úseku knihoven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6) Správa na úseku vydávání periodického tisku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7) Správa na úseku vydávání neperiodického tisku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8) Správa na úseku rozhlasového a televizního vysílání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508" name="Zástupný symbol pro číslo snímku 4">
            <a:extLst>
              <a:ext uri="{FF2B5EF4-FFF2-40B4-BE49-F238E27FC236}">
                <a16:creationId xmlns:a16="http://schemas.microsoft.com/office/drawing/2014/main" id="{B4C7C11C-E9A1-CAF7-6DEA-E79C9AF0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8E9340E-A749-9F93-9A75-C3AB4DD08C7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BC2263-017D-9D69-0700-76CE7115D8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C61553-494E-01EF-6682-8F095915B1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2E71E7-0BA6-4191-A68B-12BB8AC0FF18}" type="slidenum">
              <a:rPr lang="cs-CZ" altLang="cs-CZ" smtClean="0"/>
              <a:pPr>
                <a:defRPr/>
              </a:pPr>
              <a:t>20</a:t>
            </a:fld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A87585-79DA-CC57-282A-176352DE1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0728"/>
            <a:ext cx="815184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1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DBB7AF-92F8-CD23-C791-F17B26195F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30F5BB-2A8F-A958-7BCA-CA25DA87BE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2E71E7-0BA6-4191-A68B-12BB8AC0FF18}" type="slidenum">
              <a:rPr lang="cs-CZ" altLang="cs-CZ" smtClean="0"/>
              <a:pPr>
                <a:defRPr/>
              </a:pPr>
              <a:t>21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38966A-AD1B-1DB7-0408-9AE66E9D9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12" y="9906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27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2851A2-EB0A-F3AB-E9C2-A495AA803D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9B0F92-CF7E-F736-B880-E5E572E1D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2E71E7-0BA6-4191-A68B-12BB8AC0FF18}" type="slidenum">
              <a:rPr lang="cs-CZ" altLang="cs-CZ" smtClean="0"/>
              <a:pPr>
                <a:defRPr/>
              </a:pPr>
              <a:t>22</a:t>
            </a:fld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8FDBBF-D34B-5E76-1B12-8948FE31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8883"/>
            <a:ext cx="7924800" cy="55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3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F44BA8-AD72-3CBE-FC09-34491A03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Nehmotné kulturní dědictví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7EAA5D-AE5B-FA2B-0AF6-1278554F8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55297"/>
            <a:ext cx="7772400" cy="4357687"/>
          </a:xfrm>
        </p:spPr>
        <p:txBody>
          <a:bodyPr/>
          <a:lstStyle/>
          <a:p>
            <a:r>
              <a:rPr lang="cs-CZ" dirty="0"/>
              <a:t>Foukané vánoční ozdoby</a:t>
            </a:r>
          </a:p>
          <a:p>
            <a:r>
              <a:rPr lang="cs-CZ" dirty="0"/>
              <a:t>Jízda králů</a:t>
            </a:r>
          </a:p>
          <a:p>
            <a:r>
              <a:rPr lang="cs-CZ" dirty="0"/>
              <a:t>Loutkářství </a:t>
            </a:r>
          </a:p>
          <a:p>
            <a:r>
              <a:rPr lang="cs-CZ" dirty="0"/>
              <a:t>Masopust</a:t>
            </a:r>
          </a:p>
          <a:p>
            <a:r>
              <a:rPr lang="cs-CZ" dirty="0"/>
              <a:t>Modrotisk</a:t>
            </a:r>
          </a:p>
          <a:p>
            <a:r>
              <a:rPr lang="cs-CZ" dirty="0"/>
              <a:t>Slovácký verbuňk</a:t>
            </a:r>
          </a:p>
          <a:p>
            <a:r>
              <a:rPr lang="cs-CZ" dirty="0"/>
              <a:t>Sokolnictví</a:t>
            </a:r>
          </a:p>
          <a:p>
            <a:r>
              <a:rPr lang="cs-CZ" dirty="0"/>
              <a:t>Vorařství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6349394-6EBA-F425-93C3-77150FBC58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F15432-AB12-2990-7E8F-BBBAB9D1AD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F2D5EB-26C8-475B-9724-DE5EED0C4F7A}" type="slidenum">
              <a:rPr lang="cs-CZ" altLang="cs-CZ" smtClean="0"/>
              <a:pPr>
                <a:defRPr/>
              </a:pPr>
              <a:t>23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F37572-9E1A-C8DC-7B71-DE29005AD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120" y="980728"/>
            <a:ext cx="2348880" cy="23488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ABAA5B0-8BF2-6611-BE05-107D811DA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3" y="3323389"/>
            <a:ext cx="5004048" cy="354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66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70CDD2-91AF-35DF-100A-C9A2EDE2FD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EBC154-6833-5C1D-C894-AF71679260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2E71E7-0BA6-4191-A68B-12BB8AC0FF18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464541-F0FD-5D50-836B-EE53C38BB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506" y="3742168"/>
            <a:ext cx="4716046" cy="31409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FFF4A49-6780-A72F-F906-1CB3E5F82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12" y="836712"/>
            <a:ext cx="7853412" cy="29054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50BA3C7-1D06-42FD-6B51-6E6234EF4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2440"/>
            <a:ext cx="4416506" cy="31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92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5C83D8-D48E-17BB-4322-F21EFF427A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1840E3-7E2F-74B4-7EB8-8274BF7D79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2E71E7-0BA6-4191-A68B-12BB8AC0FF18}" type="slidenum">
              <a:rPr lang="cs-CZ" altLang="cs-CZ" smtClean="0"/>
              <a:pPr>
                <a:defRPr/>
              </a:pPr>
              <a:t>25</a:t>
            </a:fld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7701F9-195C-0474-A9DB-E85C7564F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00"/>
            <a:ext cx="9144000" cy="33123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5C5AD42-15CC-5D71-820F-F6E291713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6832" y="3336368"/>
            <a:ext cx="3744416" cy="34341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38B00B9-643B-B79B-04E5-736F732879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5" t="35300" r="8462" b="10101"/>
          <a:stretch/>
        </p:blipFill>
        <p:spPr>
          <a:xfrm>
            <a:off x="3751248" y="3317106"/>
            <a:ext cx="3851920" cy="345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35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5024D85-E96B-3716-F2D4-5428AE96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 wrap="square" anchor="t">
            <a:normAutofit/>
          </a:bodyPr>
          <a:lstStyle/>
          <a:p>
            <a:pPr eaLnBrk="1" fontAlgn="auto" hangingPunct="1">
              <a:defRPr/>
            </a:pPr>
            <a:r>
              <a:rPr lang="cs-CZ" altLang="cs-CZ"/>
              <a:t>Státní památková péče – </a:t>
            </a:r>
            <a:r>
              <a:rPr lang="cs-CZ" altLang="cs-CZ" err="1"/>
              <a:t>org</a:t>
            </a:r>
            <a:r>
              <a:rPr lang="cs-CZ" altLang="cs-CZ"/>
              <a:t>. struktura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F7B051DB-8ED7-9C65-8FDB-8C137C8EC52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900112" y="1773238"/>
            <a:ext cx="4535983" cy="4357687"/>
          </a:xfrm>
        </p:spPr>
        <p:txBody>
          <a:bodyPr wrap="square" rtlCol="0" anchor="t">
            <a:normAutofit fontScale="92500" lnSpcReduction="20000"/>
          </a:bodyPr>
          <a:lstStyle/>
          <a:p>
            <a:pPr lvl="1" eaLnBrk="1" fontAlgn="auto" hangingPunct="1">
              <a:lnSpc>
                <a:spcPct val="90000"/>
              </a:lnSpc>
              <a:buFont typeface="Arial"/>
              <a:buChar char="•"/>
              <a:defRPr/>
            </a:pPr>
            <a:endParaRPr lang="cs-CZ" altLang="cs-CZ" dirty="0"/>
          </a:p>
          <a:p>
            <a:pPr lvl="1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dirty="0"/>
              <a:t>Ministerstvo kultury</a:t>
            </a:r>
          </a:p>
          <a:p>
            <a:pPr lvl="1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dirty="0"/>
              <a:t>památková inspekce jako specializovaný kontrolní orgán (není však samostatným orgánem státní správy)</a:t>
            </a:r>
          </a:p>
          <a:p>
            <a:pPr lvl="1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dirty="0"/>
              <a:t>odborná organizace státní památkové péče</a:t>
            </a:r>
          </a:p>
          <a:p>
            <a:pPr lvl="2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sz="2400" dirty="0"/>
              <a:t>v současnosti Národní památkový ústav</a:t>
            </a:r>
          </a:p>
          <a:p>
            <a:pPr lvl="2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sz="2400" dirty="0"/>
              <a:t>odborný dohled nad péčí o KP, odborné podklady</a:t>
            </a:r>
          </a:p>
          <a:p>
            <a:pPr lvl="1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dirty="0"/>
              <a:t>krajské úřady, obecní úřady obcí III</a:t>
            </a:r>
          </a:p>
          <a:p>
            <a:pPr lvl="1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dirty="0"/>
              <a:t>kraje, obce v samostatné působnosti</a:t>
            </a:r>
          </a:p>
          <a:p>
            <a:pPr lvl="1" eaLnBrk="1" fontAlgn="auto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1500" dirty="0"/>
          </a:p>
          <a:p>
            <a:pPr lvl="1" eaLnBrk="1" fontAlgn="auto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15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8D92253-60EA-2A2A-A85B-BC88E5BC6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560" y="4306817"/>
            <a:ext cx="3452440" cy="2543175"/>
          </a:xfrm>
          <a:prstGeom prst="rect">
            <a:avLst/>
          </a:prstGeom>
          <a:noFill/>
        </p:spPr>
      </p:pic>
      <p:sp>
        <p:nvSpPr>
          <p:cNvPr id="32777" name="Footer Placeholder 4">
            <a:extLst>
              <a:ext uri="{FF2B5EF4-FFF2-40B4-BE49-F238E27FC236}">
                <a16:creationId xmlns:a16="http://schemas.microsoft.com/office/drawing/2014/main" id="{35C5FEBA-AB2B-C7E5-6056-2FF0C3241B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5" y="6442075"/>
            <a:ext cx="6837363" cy="2635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cs-CZ"/>
              <a:t>Zápatí prezentace</a:t>
            </a:r>
          </a:p>
        </p:txBody>
      </p:sp>
      <p:sp>
        <p:nvSpPr>
          <p:cNvPr id="32772" name="Zástupný symbol pro číslo snímku 4">
            <a:extLst>
              <a:ext uri="{FF2B5EF4-FFF2-40B4-BE49-F238E27FC236}">
                <a16:creationId xmlns:a16="http://schemas.microsoft.com/office/drawing/2014/main" id="{1A5D8443-A5FC-BBF5-E8C1-2C8D953D70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023225" y="6442075"/>
            <a:ext cx="663575" cy="2635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E290A9F-84CB-4228-93BA-F74130F1635D}" type="slidenum">
              <a:rPr lang="cs-CZ" altLang="cs-CZ" sz="12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</a:t>
            </a:fld>
            <a:endParaRPr lang="cs-CZ" altLang="cs-CZ" sz="1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21540E68-8EBB-1AD5-08D6-6751E1D2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1079326"/>
          </a:xfrm>
        </p:spPr>
        <p:txBody>
          <a:bodyPr/>
          <a:lstStyle/>
          <a:p>
            <a:pPr eaLnBrk="1" hangingPunct="1"/>
            <a:r>
              <a:rPr lang="cs-CZ" altLang="cs-CZ" dirty="0"/>
              <a:t>Z</a:t>
            </a:r>
            <a:r>
              <a:rPr lang="cs-CZ" altLang="cs-CZ" dirty="0">
                <a:ln>
                  <a:noFill/>
                </a:ln>
              </a:rPr>
              <a:t>ákladní povinnosti vlastníka kulturní památky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1B1880BB-9DAE-AF0D-D496-4692A8E4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564904"/>
            <a:ext cx="8276977" cy="3566021"/>
          </a:xfrm>
        </p:spPr>
        <p:txBody>
          <a:bodyPr/>
          <a:lstStyle/>
          <a:p>
            <a:pPr lvl="1" eaLnBrk="1" hangingPunct="1"/>
            <a:r>
              <a:rPr lang="cs-CZ" altLang="cs-CZ" dirty="0"/>
              <a:t>zachovávat a udržovat v dobrém stavu (na svůj náklad)</a:t>
            </a:r>
          </a:p>
          <a:p>
            <a:pPr lvl="1" eaLnBrk="1" hangingPunct="1"/>
            <a:r>
              <a:rPr lang="cs-CZ" altLang="cs-CZ" dirty="0"/>
              <a:t>chránit před poškozením (na svůj náklad)</a:t>
            </a:r>
          </a:p>
          <a:p>
            <a:pPr lvl="1" eaLnBrk="1" hangingPunct="1"/>
            <a:r>
              <a:rPr lang="cs-CZ" altLang="cs-CZ" dirty="0"/>
              <a:t>užívat odpovídajícím způsobem</a:t>
            </a:r>
          </a:p>
          <a:p>
            <a:pPr lvl="1" eaLnBrk="1" hangingPunct="1"/>
            <a:r>
              <a:rPr lang="cs-CZ" altLang="cs-CZ" dirty="0"/>
              <a:t>oznamovat změny v užívání</a:t>
            </a:r>
          </a:p>
          <a:p>
            <a:pPr lvl="1" eaLnBrk="1" hangingPunct="1"/>
            <a:r>
              <a:rPr lang="cs-CZ" altLang="cs-CZ" dirty="0"/>
              <a:t>předkupní právo (relativní neplatnost – 3 roky)</a:t>
            </a:r>
          </a:p>
          <a:p>
            <a:pPr lvl="1" eaLnBrk="1" hangingPunct="1"/>
            <a:r>
              <a:rPr lang="cs-CZ" altLang="cs-CZ" dirty="0"/>
              <a:t>závazné stanovisko ke údržbě, povolení k restaurování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33796" name="Zástupný symbol pro číslo snímku 4">
            <a:extLst>
              <a:ext uri="{FF2B5EF4-FFF2-40B4-BE49-F238E27FC236}">
                <a16:creationId xmlns:a16="http://schemas.microsoft.com/office/drawing/2014/main" id="{156DD9A3-B746-D455-EC5B-4FC21C84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27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D380DFD-2DE7-4B84-6F6C-A998D06926D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DE630097-4D45-7A40-BE60-E932A5123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ln>
                  <a:noFill/>
                </a:ln>
              </a:rPr>
              <a:t>Obnova, údržba </a:t>
            </a:r>
            <a:r>
              <a:rPr lang="cs-CZ" altLang="cs-CZ" dirty="0"/>
              <a:t>kulturní památky</a:t>
            </a:r>
            <a:endParaRPr lang="cs-CZ" altLang="cs-CZ" dirty="0">
              <a:ln>
                <a:noFill/>
              </a:ln>
            </a:endParaRP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9E558A6C-5775-81FE-E955-F6EB0C74B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916832"/>
            <a:ext cx="7364040" cy="4044231"/>
          </a:xfrm>
        </p:spPr>
        <p:txBody>
          <a:bodyPr/>
          <a:lstStyle/>
          <a:p>
            <a:pPr eaLnBrk="1" hangingPunct="1"/>
            <a:r>
              <a:rPr lang="cs-CZ" altLang="cs-CZ" dirty="0"/>
              <a:t>Údržba - § 3 zák. č. 183/2006 Sb. – práce, jimiž se zabezpečuje dobrý technicky stav tak, aby nedocházelo ke znehodnocení stavby a co nejvíce se prodloužila její uživatelnost</a:t>
            </a:r>
          </a:p>
          <a:p>
            <a:pPr eaLnBrk="1" hangingPunct="1"/>
            <a:r>
              <a:rPr lang="cs-CZ" altLang="cs-CZ" dirty="0"/>
              <a:t>Oprava </a:t>
            </a:r>
          </a:p>
          <a:p>
            <a:pPr eaLnBrk="1" hangingPunct="1"/>
            <a:r>
              <a:rPr lang="cs-CZ" altLang="cs-CZ" dirty="0"/>
              <a:t>Rekonstrukce</a:t>
            </a:r>
          </a:p>
          <a:p>
            <a:pPr eaLnBrk="1" hangingPunct="1"/>
            <a:r>
              <a:rPr lang="cs-CZ" altLang="cs-CZ" dirty="0"/>
              <a:t>Restaurování</a:t>
            </a:r>
          </a:p>
          <a:p>
            <a:pPr eaLnBrk="1" hangingPunct="1"/>
            <a:r>
              <a:rPr lang="cs-CZ" altLang="cs-CZ" dirty="0"/>
              <a:t>I jiná úprava (modernizace budovy při nezměněné funkci nebo využití kulturní památky, dále nástavba či přestavba).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C9DF26-23CE-1261-9E1E-C3A30950DC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4821" name="Zástupný symbol pro číslo snímku 4">
            <a:extLst>
              <a:ext uri="{FF2B5EF4-FFF2-40B4-BE49-F238E27FC236}">
                <a16:creationId xmlns:a16="http://schemas.microsoft.com/office/drawing/2014/main" id="{FEC3C20B-1403-A2BA-D1A7-74FE3FA32B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28</a:t>
            </a:fld>
            <a:endParaRPr lang="cs-CZ" altLang="cs-CZ" sz="100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47CD8F4A-01E5-C0F2-DDCF-288419678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ln>
                  <a:noFill/>
                </a:ln>
              </a:rPr>
              <a:t>Obnova, údržba </a:t>
            </a:r>
            <a:r>
              <a:rPr lang="cs-CZ" altLang="cs-CZ" dirty="0"/>
              <a:t>kulturní památky</a:t>
            </a:r>
            <a:endParaRPr lang="cs-CZ" altLang="cs-CZ" dirty="0">
              <a:ln>
                <a:noFill/>
              </a:ln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404C3A-D3B5-0370-451A-920C4836C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2060848"/>
            <a:ext cx="7988945" cy="4070077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Povinnost vyžádat si závazné stanovisko – obec III.</a:t>
            </a:r>
          </a:p>
          <a:p>
            <a:pPr eaLnBrk="1" hangingPunct="1">
              <a:defRPr/>
            </a:pPr>
            <a:r>
              <a:rPr lang="cs-CZ" dirty="0"/>
              <a:t>Povinnost má vlastník, stavebník, investor (nelze převést)</a:t>
            </a:r>
          </a:p>
          <a:p>
            <a:pPr eaLnBrk="1" hangingPunct="1">
              <a:defRPr/>
            </a:pPr>
            <a:r>
              <a:rPr lang="cs-CZ" dirty="0"/>
              <a:t>Závazné stanovisko - § 4 zák. č. 183/2006 Sb.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dirty="0"/>
              <a:t>  - zda lze provést či nikoli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dirty="0"/>
              <a:t>  - stanovení podmínek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dirty="0"/>
              <a:t>  - lze projednat s NPU (poradní stanovisko)</a:t>
            </a:r>
          </a:p>
          <a:p>
            <a:pPr eaLnBrk="1" hangingPunct="1">
              <a:defRPr/>
            </a:pP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31C492-2C16-80FB-B50F-D46B4A51CE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5845" name="Zástupný symbol pro číslo snímku 4">
            <a:extLst>
              <a:ext uri="{FF2B5EF4-FFF2-40B4-BE49-F238E27FC236}">
                <a16:creationId xmlns:a16="http://schemas.microsoft.com/office/drawing/2014/main" id="{806AFDD6-FF4B-746A-2036-9588E45A74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29</a:t>
            </a:fld>
            <a:endParaRPr lang="cs-CZ" altLang="cs-CZ" sz="100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3491F-6BD4-DE97-3AF0-7A371C55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 wrap="square" anchor="t">
            <a:normAutofit/>
          </a:bodyPr>
          <a:lstStyle/>
          <a:p>
            <a:r>
              <a:rPr lang="cs-CZ" altLang="cs-CZ" dirty="0">
                <a:ln>
                  <a:noFill/>
                </a:ln>
              </a:rPr>
              <a:t>Ochrana kulturních památek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8F68AC9-3F39-E895-E960-37DD35B7D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2397601"/>
            <a:ext cx="7772400" cy="3108960"/>
          </a:xfrm>
          <a:prstGeom prst="rect">
            <a:avLst/>
          </a:prstGeom>
          <a:noFill/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381E937-2969-1D03-68A7-73E598B703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5" y="6442075"/>
            <a:ext cx="6837363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1D4034C-A15B-BC84-5CC7-A8B2E64D1A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23225" y="6442075"/>
            <a:ext cx="663575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161E4AE-D78D-4462-A866-59E3A2D17302}" type="slidenum">
              <a:rPr lang="cs-CZ" altLang="cs-CZ" smtClean="0"/>
              <a:pPr>
                <a:spcAft>
                  <a:spcPts val="600"/>
                </a:spcAft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9065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1F61C67-DB96-5788-F2BC-00F8A60B5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1079326"/>
          </a:xfrm>
        </p:spPr>
        <p:txBody>
          <a:bodyPr/>
          <a:lstStyle/>
          <a:p>
            <a:pPr eaLnBrk="1" hangingPunct="1"/>
            <a:r>
              <a:rPr lang="cs-CZ" altLang="cs-CZ" dirty="0"/>
              <a:t>F</a:t>
            </a:r>
            <a:r>
              <a:rPr lang="cs-CZ" altLang="cs-CZ" dirty="0">
                <a:ln>
                  <a:noFill/>
                </a:ln>
              </a:rPr>
              <a:t>inanční pomoc vlastníkovi kulturní památky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99244EE-7AEF-DA03-D32A-EDEB0C372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2276872"/>
            <a:ext cx="7988945" cy="3854053"/>
          </a:xfrm>
        </p:spPr>
        <p:txBody>
          <a:bodyPr/>
          <a:lstStyle/>
          <a:p>
            <a:pPr lvl="1" eaLnBrk="1" hangingPunct="1"/>
            <a:r>
              <a:rPr lang="cs-CZ" altLang="cs-CZ" dirty="0"/>
              <a:t>vlastník by neměl nést veškeré náklady</a:t>
            </a:r>
          </a:p>
          <a:p>
            <a:pPr lvl="2" eaLnBrk="1" hangingPunct="1"/>
            <a:r>
              <a:rPr lang="cs-CZ" altLang="cs-CZ" dirty="0"/>
              <a:t>čl. 11 odst. 4 LZPS </a:t>
            </a:r>
            <a:r>
              <a:rPr lang="cs-CZ" altLang="cs-CZ" i="1" dirty="0"/>
              <a:t>„Vyvlastnění nebo nucené omezení vlastnického práva je možné ve veřejném zájmu, a to na základě zákona a </a:t>
            </a:r>
            <a:r>
              <a:rPr lang="cs-CZ" altLang="cs-CZ" i="1" u="sng" dirty="0"/>
              <a:t>za náhradu</a:t>
            </a:r>
            <a:r>
              <a:rPr lang="cs-CZ" altLang="cs-CZ" i="1" dirty="0"/>
              <a:t>“</a:t>
            </a:r>
          </a:p>
          <a:p>
            <a:pPr marL="914400" lvl="2" indent="0" eaLnBrk="1" hangingPunct="1">
              <a:buNone/>
            </a:pPr>
            <a:endParaRPr lang="cs-CZ" altLang="cs-CZ" i="1" dirty="0"/>
          </a:p>
          <a:p>
            <a:pPr lvl="1" eaLnBrk="1" hangingPunct="1"/>
            <a:r>
              <a:rPr lang="cs-CZ" altLang="cs-CZ" dirty="0"/>
              <a:t>přímá (prostředky z veřejných rozpočtů – poskytnutí finančního příspěvku na žádost, nenárokové)</a:t>
            </a:r>
          </a:p>
          <a:p>
            <a:pPr lvl="1" eaLnBrk="1" hangingPunct="1"/>
            <a:r>
              <a:rPr lang="cs-CZ" altLang="cs-CZ" dirty="0"/>
              <a:t>nepřímá (bezplatná odborná pomoc prostřednictvím NPÚ zejména při obnově, dále daňová zvýhodnění)</a:t>
            </a:r>
          </a:p>
        </p:txBody>
      </p:sp>
      <p:sp>
        <p:nvSpPr>
          <p:cNvPr id="36868" name="Zástupný symbol pro číslo snímku 4">
            <a:extLst>
              <a:ext uri="{FF2B5EF4-FFF2-40B4-BE49-F238E27FC236}">
                <a16:creationId xmlns:a16="http://schemas.microsoft.com/office/drawing/2014/main" id="{3DFC32E1-D0AA-1D35-0478-0A9773BDC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30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B38392F-866D-675C-D347-5AF8A19951D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06F37A7-6E1F-4922-0F09-06F505B6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980728"/>
            <a:ext cx="7772400" cy="1129010"/>
          </a:xfrm>
        </p:spPr>
        <p:txBody>
          <a:bodyPr/>
          <a:lstStyle/>
          <a:p>
            <a:pPr eaLnBrk="1" hangingPunct="1"/>
            <a:r>
              <a:rPr lang="cs-CZ" altLang="cs-CZ" dirty="0"/>
              <a:t>O</a:t>
            </a:r>
            <a:r>
              <a:rPr lang="cs-CZ" altLang="cs-CZ" dirty="0">
                <a:ln>
                  <a:noFill/>
                </a:ln>
              </a:rPr>
              <a:t>patření při porušení povinností vlastníka kulturní památky 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19B4381A-D51A-59F8-07DE-C4F70851E4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2420888"/>
            <a:ext cx="8276977" cy="3710037"/>
          </a:xfrm>
        </p:spPr>
        <p:txBody>
          <a:bodyPr rtlCol="0">
            <a:normAutofit/>
          </a:bodyPr>
          <a:lstStyle/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uložení opatření k nápravě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provedení opatření na náklad vlastníka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uložení pokuty (do 2 mil. u KP a 4 mil. u NKP)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vyvlastnění nemovité kulturní památky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trvalé zanedbávání povinností a ohrožení zachování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nedojde-li k dohodě o prodeji státu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návrh obecního úřadu obce III a vyvlastnění podle z. č. 184/2006 Sb.</a:t>
            </a:r>
          </a:p>
          <a:p>
            <a:pPr lvl="1" eaLnBrk="1" fontAlgn="auto" hangingPunct="1"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892" name="Zástupný symbol pro číslo snímku 4">
            <a:extLst>
              <a:ext uri="{FF2B5EF4-FFF2-40B4-BE49-F238E27FC236}">
                <a16:creationId xmlns:a16="http://schemas.microsoft.com/office/drawing/2014/main" id="{C0CEF0B8-0874-D973-DF59-7D9A8E55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31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0FDEC9B-CE0D-9883-6AC3-DFCF3DA887F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239EF-CBFD-E4E9-01E1-9449D6BDC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Archeologické výzkumy a nálezy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EB1F1E-1459-7ACD-D7CF-C272F5898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006" y="2678906"/>
            <a:ext cx="7772400" cy="150018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9701560-3E1F-04C3-2679-D78755156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F2F88EB-C161-C49C-10EA-A46E5F0A1B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1E4AE-D78D-4462-A866-59E3A2D17302}" type="slidenum">
              <a:rPr lang="cs-CZ" altLang="cs-CZ" smtClean="0"/>
              <a:pPr>
                <a:defRPr/>
              </a:pPr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1653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F3F46B4-07BB-0BEF-F7C5-4FB7E405A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Archeologické výzkumy a nálezy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24FD66F5-DCF5-3451-59CD-C03F076AB6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upraveno v zák. č.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20/1987 Sb.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specifická oblast, kde nelze použít obvyklá měřítka ochrany kulturních památek a památkových území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archeologické výzkumy</a:t>
            </a:r>
          </a:p>
          <a:p>
            <a:pPr marL="742950" lvl="2" indent="-342900" eaLnBrk="1" fontAlgn="auto" hangingPunct="1">
              <a:buClr>
                <a:srgbClr val="969696"/>
              </a:buClr>
              <a:buFont typeface="Arial"/>
              <a:buChar char="•"/>
              <a:defRPr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provádí Archeologický ústav Akademie věd a další subjekty – oprávněné organizace </a:t>
            </a:r>
          </a:p>
          <a:p>
            <a:pPr marL="742950" lvl="2" indent="-342900" eaLnBrk="1" fontAlgn="auto" hangingPunct="1">
              <a:buClr>
                <a:srgbClr val="969696"/>
              </a:buClr>
              <a:buFont typeface="Arial"/>
              <a:buChar char="•"/>
              <a:defRPr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záchranný archeologický výzkum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má-li se provádět stavební činnost na území s archeologickými nálezy (ohrožení tohoto území)</a:t>
            </a:r>
          </a:p>
          <a:p>
            <a:pPr lvl="1" eaLnBrk="1" fontAlgn="auto" hangingPunct="1">
              <a:buFont typeface="Wingdings" panose="05000000000000000000" pitchFamily="2" charset="2"/>
              <a:buNone/>
              <a:defRPr/>
            </a:pPr>
            <a:endParaRPr 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916" name="Zástupný symbol pro číslo snímku 4">
            <a:extLst>
              <a:ext uri="{FF2B5EF4-FFF2-40B4-BE49-F238E27FC236}">
                <a16:creationId xmlns:a16="http://schemas.microsoft.com/office/drawing/2014/main" id="{304DF04F-3082-8DF0-E56C-A5A1C6F5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33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312A2CE-7DA9-B8A3-D096-0ABCBFECED8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E517B397-743A-47CE-E45F-C662E3F3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Archeologické výzkumy a nálezy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654D5131-A108-E043-5E31-1E156FB40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04969" cy="4142085"/>
          </a:xfrm>
        </p:spPr>
        <p:txBody>
          <a:bodyPr rtlCol="0">
            <a:normAutofit/>
          </a:bodyPr>
          <a:lstStyle/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oznamovací povinnost 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stavebníků již od doby přípravy (nejpozději ve fázi územního řízení) AU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při neoznámení pokuta až do výše 4 mil.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plán území s archeologickými nálezy (vydává kraj po dohodě s MK formou nařízení na nejvýše 20 let)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podmínkou provedení výzkumu je uzavření </a:t>
            </a: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dohody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 vlastníkem nemovitosti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nedojde-li k dohodě, může krajský úřad rozhodnout o povinnosti strpět provedení výzkumu a o podmínkách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náklady – stavebník pokud v souvislosti s podnikáním</a:t>
            </a:r>
          </a:p>
        </p:txBody>
      </p:sp>
      <p:sp>
        <p:nvSpPr>
          <p:cNvPr id="39940" name="Zástupný symbol pro číslo snímku 4">
            <a:extLst>
              <a:ext uri="{FF2B5EF4-FFF2-40B4-BE49-F238E27FC236}">
                <a16:creationId xmlns:a16="http://schemas.microsoft.com/office/drawing/2014/main" id="{07A7DD64-2A5B-93A0-F607-57437A82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34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14DD120-D045-2B64-DBE9-285BFB2EEF9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A55862E-43CF-037F-6629-9BB080F613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Archeologické nálezy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7FF5970-E10D-F196-76A6-5D2C68B5B4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věc (soubor věcí), která je dokladem nebo pozůstatkem života člověka a jeho činnosti od počátku jeho vývoje do novověku a zachovala se zpravidla pod zemí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může být prohlášen KP (ale návrh pouze AÚ)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nálezu, který nebyl učiněn při provádění archeologických výzkumů, musí být učiněno oznámení AÚ nebo nejbližšímu muzeu (přímo nebo prostřednictvím orgánu obce v přenesené působnosti)</a:t>
            </a:r>
          </a:p>
        </p:txBody>
      </p:sp>
      <p:sp>
        <p:nvSpPr>
          <p:cNvPr id="40964" name="Zástupný symbol pro číslo snímku 4">
            <a:extLst>
              <a:ext uri="{FF2B5EF4-FFF2-40B4-BE49-F238E27FC236}">
                <a16:creationId xmlns:a16="http://schemas.microsoft.com/office/drawing/2014/main" id="{1CD737EE-1C76-4F35-631E-B82EFBDE9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35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D910CB6-D65A-BDE0-AC00-ADC7CCE2849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95C8468-214D-BFE8-BCC1-A737F6E101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 wrap="square"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/>
              <a:t>Archeologické naleziště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6231938A-69E0-6C25-4247-EB66AB9B2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773238"/>
            <a:ext cx="4602609" cy="4357687"/>
          </a:xfrm>
        </p:spPr>
        <p:txBody>
          <a:bodyPr wrap="square" anchor="t">
            <a:norm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nález i naleziště musí být ponechány beze změny až do prohlídky a následně opatření k záchraně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možnost zrušení stavebního povolení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právo vlastníka nemovitosti (v určitých případech)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náhradu omezení vlastnického práva či škodu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náhradu souvisejících nutných nákladů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odměnu (až do výše 10% kulturně historické hodnoty)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vlastnictvím obce, kraje, státu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strom, venku, budova, skála&#10;&#10;Popis byl vytvořen automaticky">
            <a:extLst>
              <a:ext uri="{FF2B5EF4-FFF2-40B4-BE49-F238E27FC236}">
                <a16:creationId xmlns:a16="http://schemas.microsoft.com/office/drawing/2014/main" id="{598F1F39-0CDC-F8F1-7E7C-119632A4F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1" r="22327" b="-3"/>
          <a:stretch/>
        </p:blipFill>
        <p:spPr>
          <a:xfrm>
            <a:off x="4862513" y="1773238"/>
            <a:ext cx="3810000" cy="4357687"/>
          </a:xfrm>
          <a:prstGeom prst="rect">
            <a:avLst/>
          </a:prstGeom>
          <a:noFill/>
        </p:spPr>
      </p:pic>
      <p:sp>
        <p:nvSpPr>
          <p:cNvPr id="41997" name="Footer Placeholder 6">
            <a:extLst>
              <a:ext uri="{FF2B5EF4-FFF2-40B4-BE49-F238E27FC236}">
                <a16:creationId xmlns:a16="http://schemas.microsoft.com/office/drawing/2014/main" id="{1C827700-CD84-853C-8283-5F55CB061A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5" y="6442075"/>
            <a:ext cx="6837363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cs-CZ"/>
              <a:t>Zápatí prezentace</a:t>
            </a:r>
          </a:p>
        </p:txBody>
      </p:sp>
      <p:sp>
        <p:nvSpPr>
          <p:cNvPr id="41988" name="Zástupný symbol pro číslo snímku 4">
            <a:extLst>
              <a:ext uri="{FF2B5EF4-FFF2-40B4-BE49-F238E27FC236}">
                <a16:creationId xmlns:a16="http://schemas.microsoft.com/office/drawing/2014/main" id="{6847E19B-55DA-3CD4-8127-730C502A0A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023225" y="6442075"/>
            <a:ext cx="663575" cy="2635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E290A9F-84CB-4228-93BA-F74130F1635D}" type="slidenum">
              <a:rPr lang="cs-CZ" altLang="cs-CZ" sz="12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36</a:t>
            </a:fld>
            <a:endParaRPr lang="cs-CZ" altLang="cs-CZ" sz="1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BC5720-6520-0936-7B61-54306E144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endParaRPr lang="cs-CZ" sz="18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54DD00-B537-6006-8173-E4A7FDFB4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381375" cy="435768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3200" b="1" dirty="0"/>
              <a:t>Prodej a </a:t>
            </a:r>
            <a:br>
              <a:rPr lang="cs-CZ" altLang="cs-CZ" sz="3200" b="1" dirty="0"/>
            </a:br>
            <a:r>
              <a:rPr lang="cs-CZ" altLang="cs-CZ" sz="3200" b="1" dirty="0"/>
              <a:t>vývoz předmětů kulturní hodnoty</a:t>
            </a:r>
            <a:endParaRPr lang="en-US" sz="320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7FFFFA1-AC68-D9C1-4116-6E776B1A4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4" b="8345"/>
          <a:stretch/>
        </p:blipFill>
        <p:spPr>
          <a:xfrm>
            <a:off x="4355976" y="1773238"/>
            <a:ext cx="4316537" cy="4357687"/>
          </a:xfrm>
          <a:prstGeom prst="rect">
            <a:avLst/>
          </a:prstGeom>
          <a:noFill/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7220CA-B0AB-5316-283B-7BB9B2F048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5" y="6442075"/>
            <a:ext cx="6837363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0C513A8-CBAB-047B-B0A2-67FF7FB6BE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23225" y="6442075"/>
            <a:ext cx="663575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161E4AE-D78D-4462-A866-59E3A2D17302}" type="slidenum">
              <a:rPr lang="cs-CZ" altLang="cs-CZ" smtClean="0"/>
              <a:pPr>
                <a:spcAft>
                  <a:spcPts val="600"/>
                </a:spcAft>
                <a:defRPr/>
              </a:pPr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193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E39E990-5EF8-E77F-1582-E1B724D78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Prodej a vývoz předmětů kulturní hodnoty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9B4174FB-8466-4F51-070E-105C057986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2060848"/>
            <a:ext cx="7772400" cy="4070077"/>
          </a:xfrm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 roce 1989 nová situace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otevření hranic, privatizace obchodní sítě, restituce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potřeba řešit problematiku obchodu s předměty kulturní hodnoty a jejich přeshraničního pohybu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zákon č. </a:t>
            </a: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71/1994 Sb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., o prodeji a vývozu předmětů kulturní hodnoty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chráněné předměty = předměty kulturní hodnoty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 povahy zejména věci movité</a:t>
            </a:r>
          </a:p>
          <a:p>
            <a:pPr lvl="1" eaLnBrk="1" fontAlgn="auto" hangingPunct="1">
              <a:buFont typeface="Arial"/>
              <a:buChar char="•"/>
              <a:defRPr/>
            </a:pP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012" name="Zástupný symbol pro číslo snímku 4">
            <a:extLst>
              <a:ext uri="{FF2B5EF4-FFF2-40B4-BE49-F238E27FC236}">
                <a16:creationId xmlns:a16="http://schemas.microsoft.com/office/drawing/2014/main" id="{63A56377-08AC-90CE-7A6A-A542C87A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38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8A5210C-C182-9805-DC61-814C05D8C9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698398C-5EB3-D593-F29D-6CAD4C3C01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Prodej a vývoz předmětů kulturní hodnoty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E43E0E3-3F77-5863-0967-0B54E7700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2132856"/>
            <a:ext cx="7988945" cy="3998069"/>
          </a:xfrm>
        </p:spPr>
        <p:txBody>
          <a:bodyPr/>
          <a:lstStyle/>
          <a:p>
            <a:pPr eaLnBrk="1" hangingPunct="1"/>
            <a:r>
              <a:rPr lang="cs-CZ" altLang="cs-CZ" b="1" dirty="0"/>
              <a:t>předměty kulturní hodnoty</a:t>
            </a:r>
          </a:p>
          <a:p>
            <a:pPr lvl="1" eaLnBrk="1" hangingPunct="1"/>
            <a:r>
              <a:rPr lang="cs-CZ" altLang="cs-CZ" dirty="0"/>
              <a:t>přírodniny nebo lidské výtvory nebo jejich soubory,</a:t>
            </a:r>
          </a:p>
          <a:p>
            <a:pPr lvl="1" eaLnBrk="1" hangingPunct="1"/>
            <a:r>
              <a:rPr lang="cs-CZ" altLang="cs-CZ" dirty="0"/>
              <a:t>jsou významné pro historii, literaturu, umění nebo vědu</a:t>
            </a:r>
          </a:p>
          <a:p>
            <a:pPr lvl="1" eaLnBrk="1" hangingPunct="1"/>
            <a:r>
              <a:rPr lang="cs-CZ" altLang="cs-CZ" dirty="0"/>
              <a:t>a splňují kritéria obsažená v příloze zákona (zpřesňující kritéria)</a:t>
            </a:r>
          </a:p>
          <a:p>
            <a:pPr lvl="2" eaLnBrk="1" hangingPunct="1"/>
            <a:r>
              <a:rPr lang="cs-CZ" altLang="cs-CZ" dirty="0"/>
              <a:t>příloha členěna na kategorie předmětů a jejich stáří</a:t>
            </a:r>
          </a:p>
          <a:p>
            <a:pPr lvl="1" eaLnBrk="1" hangingPunct="1"/>
            <a:endParaRPr lang="cs-CZ" altLang="cs-CZ" dirty="0"/>
          </a:p>
        </p:txBody>
      </p:sp>
      <p:sp>
        <p:nvSpPr>
          <p:cNvPr id="44036" name="Zástupný symbol pro číslo snímku 4">
            <a:extLst>
              <a:ext uri="{FF2B5EF4-FFF2-40B4-BE49-F238E27FC236}">
                <a16:creationId xmlns:a16="http://schemas.microsoft.com/office/drawing/2014/main" id="{1E74541E-4802-9D76-47B7-5A3DFC8D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39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61EA12-5BCB-983F-A13A-1971006EAF9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161165EE-5E47-5943-9A4B-8DD1F950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ln>
                  <a:noFill/>
                </a:ln>
              </a:rPr>
              <a:t>1) Ochrana kulturních památek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1D6A1B7E-95CD-26E1-6676-F6011B4717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obecná východiska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kulturní bohatství jako ústavně chráněná hodnota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ústavní základ pro ochranu = čl. 34 odst. 2 LZPS </a:t>
            </a:r>
            <a:r>
              <a:rPr lang="cs-CZ" altLang="cs-CZ" i="1">
                <a:solidFill>
                  <a:schemeClr val="tx1">
                    <a:lumMod val="85000"/>
                    <a:lumOff val="15000"/>
                  </a:schemeClr>
                </a:solidFill>
              </a:rPr>
              <a:t>„Právo přístupu ke </a:t>
            </a:r>
            <a:r>
              <a:rPr lang="cs-CZ" altLang="cs-CZ" i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kulturnímu bohatství</a:t>
            </a:r>
            <a:r>
              <a:rPr lang="cs-CZ" altLang="cs-CZ" i="1">
                <a:solidFill>
                  <a:schemeClr val="tx1">
                    <a:lumMod val="85000"/>
                    <a:lumOff val="15000"/>
                  </a:schemeClr>
                </a:solidFill>
              </a:rPr>
              <a:t> je zaručeno za podmínek stanovených zákonem“ 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povinnost státu – aktivní přístup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Čl. 35 odst. 3 LZPS </a:t>
            </a:r>
            <a:r>
              <a:rPr lang="cs-CZ" altLang="cs-CZ" i="1">
                <a:solidFill>
                  <a:schemeClr val="tx1">
                    <a:lumMod val="85000"/>
                    <a:lumOff val="15000"/>
                  </a:schemeClr>
                </a:solidFill>
              </a:rPr>
              <a:t>„ Při výkonu svých práv nikdo nesmí ohrožovat ani poškozovat životní prostředí, přírodní zdroje, druhové bohatství přírody a </a:t>
            </a:r>
            <a:r>
              <a:rPr lang="cs-CZ" altLang="cs-CZ" i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kulturní památky </a:t>
            </a:r>
            <a:r>
              <a:rPr lang="cs-CZ" altLang="cs-CZ" i="1">
                <a:solidFill>
                  <a:schemeClr val="tx1">
                    <a:lumMod val="85000"/>
                    <a:lumOff val="15000"/>
                  </a:schemeClr>
                </a:solidFill>
              </a:rPr>
              <a:t>nad míru stanovenou zákonem.“</a:t>
            </a:r>
          </a:p>
        </p:txBody>
      </p:sp>
      <p:sp>
        <p:nvSpPr>
          <p:cNvPr id="22532" name="Zástupný symbol pro číslo snímku 4">
            <a:extLst>
              <a:ext uri="{FF2B5EF4-FFF2-40B4-BE49-F238E27FC236}">
                <a16:creationId xmlns:a16="http://schemas.microsoft.com/office/drawing/2014/main" id="{792B500C-3749-8064-16F8-F1FBBAD4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99717E-D9EF-937B-9CDA-5C456C696AB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8971C05-1F5D-42DE-BF57-3A7D411C78CF}" type="datetime1">
              <a:rPr lang="en-US"/>
              <a:pPr>
                <a:defRPr/>
              </a:pPr>
              <a:t>10/28/2023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E8E09-378A-A284-563D-82D66A53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1007318"/>
          </a:xfrm>
        </p:spPr>
        <p:txBody>
          <a:bodyPr/>
          <a:lstStyle/>
          <a:p>
            <a:r>
              <a:rPr lang="cs-CZ" dirty="0"/>
              <a:t>V případě předmětů kulturní hodnoty sakrální a kultovní povahy se jedná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B4B658D-2CC9-9591-CCED-9F049D37F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648" y="2132856"/>
            <a:ext cx="8321298" cy="464605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7C554C2-FAE7-3D15-5A47-E2791285BA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A51EA3-1032-DC4C-547E-31F03FC355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F2D5EB-26C8-475B-9724-DE5EED0C4F7A}" type="slidenum">
              <a:rPr lang="cs-CZ" altLang="cs-CZ" smtClean="0"/>
              <a:pPr>
                <a:defRPr/>
              </a:pPr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678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114D344-C9B8-0A46-D54D-F4C8D7B2E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34568"/>
            <a:ext cx="9144000" cy="2134592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8BFED59-2835-0ECD-10D2-429DAD73A6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C003D32-2BBD-4D03-DB40-E9086F176F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F2D5EB-26C8-475B-9724-DE5EED0C4F7A}" type="slidenum">
              <a:rPr lang="cs-CZ" altLang="cs-CZ" smtClean="0"/>
              <a:pPr>
                <a:defRPr/>
              </a:pPr>
              <a:t>41</a:t>
            </a:fld>
            <a:endParaRPr lang="cs-CZ" altLang="cs-CZ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2C784878-05A7-5F66-0D58-FA09EAD2651C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914400" y="1125538"/>
            <a:ext cx="7772400" cy="122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dirty="0"/>
              <a:t>V případě předmětů z oboru architektury a exteriérových objektů se jedná</a:t>
            </a:r>
          </a:p>
        </p:txBody>
      </p:sp>
    </p:spTree>
    <p:extLst>
      <p:ext uri="{BB962C8B-B14F-4D97-AF65-F5344CB8AC3E}">
        <p14:creationId xmlns:p14="http://schemas.microsoft.com/office/powerpoint/2010/main" val="4057835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2C19119-75F0-095C-E8F2-74C2DAF62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Prodej a vývoz předmětů kulturní hodnoty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7567A972-6B1F-101B-5349-02CD8E7078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vývoz podmíněn vydáním </a:t>
            </a: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osvědčení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vydávají 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tzv. odborné organizace (muzea, galerie, knihovny, Národní památkový ústav)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Ministerstvo kultury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 žádost vlastníka na formuláři podle přílohy zákona (jednotné identifikační údaje včetně fotografie)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omezení platnosti (nejvýše 5 let)</a:t>
            </a:r>
          </a:p>
          <a:p>
            <a:pPr eaLnBrk="1" fontAlgn="auto" hangingPunct="1"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osvědčení se nevydá, zejména jde-li o kulturní památku</a:t>
            </a:r>
          </a:p>
        </p:txBody>
      </p:sp>
      <p:sp>
        <p:nvSpPr>
          <p:cNvPr id="45060" name="Zástupný symbol pro číslo snímku 4">
            <a:extLst>
              <a:ext uri="{FF2B5EF4-FFF2-40B4-BE49-F238E27FC236}">
                <a16:creationId xmlns:a16="http://schemas.microsoft.com/office/drawing/2014/main" id="{EE4332E6-B12F-B915-F61A-1BA8CA809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42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1266853-2056-9517-8ACE-2BD3BAEBDF4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1BB2ED-A39B-4E6F-2242-5C90AA9A15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Prodej a vývoz předmětů kulturní hodnoty</a:t>
            </a: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A9C9E69-2BA0-1B31-4224-7292640C3C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před vývozem předmětu kulturní hodnoty předkládá vývozce osvědčení celnímu úřadu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osvědčením musí být opatřeny také 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předměty kulturní hodnoty z oboru archeologie a sakrální a kultovní povahy </a:t>
            </a: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nabízené k prodeji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ochrana kupujícího – jistota vývozu před nákupem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sankce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dozor vykonává MK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pokuta např. až 5 mil. Kč za vývoz bez osvědčení</a:t>
            </a:r>
          </a:p>
        </p:txBody>
      </p:sp>
      <p:sp>
        <p:nvSpPr>
          <p:cNvPr id="46084" name="Zástupný symbol pro číslo snímku 4">
            <a:extLst>
              <a:ext uri="{FF2B5EF4-FFF2-40B4-BE49-F238E27FC236}">
                <a16:creationId xmlns:a16="http://schemas.microsoft.com/office/drawing/2014/main" id="{28E1F359-D95B-9954-33EC-055324A3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43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97D06DE-9F99-CCC9-EB53-F877617B240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02337-FE07-461A-FB5E-4B81B43B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1079326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3600" b="1" dirty="0"/>
              <a:t>Správa na úseku muzeí a galerií</a:t>
            </a:r>
            <a:endParaRPr lang="cs-CZ" sz="360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56BD8D-1954-8593-5875-ECC4A5CB3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01" b="13444"/>
          <a:stretch/>
        </p:blipFill>
        <p:spPr>
          <a:xfrm>
            <a:off x="900113" y="2132856"/>
            <a:ext cx="7772400" cy="3998069"/>
          </a:xfrm>
          <a:prstGeom prst="rect">
            <a:avLst/>
          </a:prstGeom>
          <a:noFill/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EBE040-0127-B0C8-2A81-761066A5BF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5" y="6442075"/>
            <a:ext cx="6837363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EF2AE82-9233-B2BA-A93A-A42CDA8DBF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23225" y="6442075"/>
            <a:ext cx="663575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161E4AE-D78D-4462-A866-59E3A2D17302}" type="slidenum">
              <a:rPr lang="cs-CZ" altLang="cs-CZ" smtClean="0"/>
              <a:pPr>
                <a:spcAft>
                  <a:spcPts val="600"/>
                </a:spcAft>
                <a:defRPr/>
              </a:pPr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5193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27BFA08-320D-CFE9-BBB4-C4084ADE49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na úseku muzeí a galerií</a:t>
            </a: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B740933A-56B8-DC10-C75D-B97DE1B503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zvláštní režim ochrany předmětů movitého kulturního dědictví tvořících </a:t>
            </a: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sbírky muzejní povahy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zákon č. 122/2000 Sb., o ochraně sbírek muzejní povahy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znaky sbírky muzejní povahy: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sbírka ve své celistvosti významná pro prehistorii, historii, umění, literaturu, techniku, přírodní nebo společenské vědy; 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tvoří ji soubor sbírkových předmětů shromážděných lidskou činností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(má se za to, že sbírka je věcí hromadnou)</a:t>
            </a:r>
          </a:p>
        </p:txBody>
      </p:sp>
      <p:sp>
        <p:nvSpPr>
          <p:cNvPr id="47108" name="Zástupný symbol pro číslo snímku 4">
            <a:extLst>
              <a:ext uri="{FF2B5EF4-FFF2-40B4-BE49-F238E27FC236}">
                <a16:creationId xmlns:a16="http://schemas.microsoft.com/office/drawing/2014/main" id="{2AE702D6-6DB3-4936-FAB0-4EF66D1E5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45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807903-9CBD-AE00-F0C2-96E4ED98803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8297E02-337D-57AF-ED30-B6E99B6E8E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1125538"/>
            <a:ext cx="8291264" cy="503237"/>
          </a:xfrm>
        </p:spPr>
        <p:txBody>
          <a:bodyPr wrap="square"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/>
              <a:t>Centrální evidence sbírek</a:t>
            </a: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5BCC7B52-DB7F-BE88-F919-9C3B0C5009D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0" y="1773238"/>
            <a:ext cx="8604448" cy="4668837"/>
          </a:xfrm>
        </p:spPr>
        <p:txBody>
          <a:bodyPr wrap="square" rtlCol="0" anchor="t">
            <a:normAutofit/>
          </a:bodyPr>
          <a:lstStyle/>
          <a:p>
            <a:pPr lvl="1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dirty="0"/>
              <a:t>min. 5 předmětů na území ČR</a:t>
            </a:r>
          </a:p>
          <a:p>
            <a:pPr lvl="1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dirty="0"/>
              <a:t>vede Ministerstvo kultury</a:t>
            </a:r>
          </a:p>
          <a:p>
            <a:pPr lvl="1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dirty="0"/>
              <a:t>zápis veřejný ze zákona, soukromé na žádost</a:t>
            </a:r>
          </a:p>
          <a:p>
            <a:pPr lvl="2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sz="2400" dirty="0"/>
              <a:t>následně může být zrušen (ex offo, žádost)</a:t>
            </a:r>
          </a:p>
          <a:p>
            <a:pPr lvl="1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dirty="0"/>
              <a:t>obsahuje identifikaci sbírky a vlastníka</a:t>
            </a:r>
          </a:p>
          <a:p>
            <a:pPr lvl="2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sz="2400" dirty="0"/>
              <a:t>slouží např. pro inventarizaci</a:t>
            </a:r>
          </a:p>
          <a:p>
            <a:pPr lvl="1"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dirty="0"/>
              <a:t>pro zapsané sbírky platí </a:t>
            </a:r>
            <a:r>
              <a:rPr lang="cs-CZ" altLang="cs-CZ" b="1" dirty="0"/>
              <a:t>zvláštní režim nakládání</a:t>
            </a:r>
            <a:endParaRPr lang="cs-CZ" altLang="cs-CZ" dirty="0"/>
          </a:p>
          <a:p>
            <a:pPr lvl="1" eaLnBrk="1" fontAlgn="auto" hangingPunct="1">
              <a:lnSpc>
                <a:spcPct val="90000"/>
              </a:lnSpc>
              <a:buFont typeface="Arial"/>
              <a:buChar char="•"/>
              <a:defRPr/>
            </a:pPr>
            <a:endParaRPr lang="cs-CZ" altLang="cs-CZ" sz="1800" dirty="0"/>
          </a:p>
        </p:txBody>
      </p:sp>
      <p:sp>
        <p:nvSpPr>
          <p:cNvPr id="48137" name="Footer Placeholder 4">
            <a:extLst>
              <a:ext uri="{FF2B5EF4-FFF2-40B4-BE49-F238E27FC236}">
                <a16:creationId xmlns:a16="http://schemas.microsoft.com/office/drawing/2014/main" id="{8EA6702B-794A-3C58-1555-2196F4D945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5" y="6442075"/>
            <a:ext cx="6837363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48132" name="Zástupný symbol pro číslo snímku 4">
            <a:extLst>
              <a:ext uri="{FF2B5EF4-FFF2-40B4-BE49-F238E27FC236}">
                <a16:creationId xmlns:a16="http://schemas.microsoft.com/office/drawing/2014/main" id="{270B337A-5E4D-538D-B2A5-63EB135470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023225" y="6442075"/>
            <a:ext cx="663575" cy="2635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E290A9F-84CB-4228-93BA-F74130F1635D}" type="slidenum">
              <a:rPr lang="cs-CZ" altLang="cs-CZ" sz="12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46</a:t>
            </a:fld>
            <a:endParaRPr lang="cs-CZ" altLang="cs-CZ" sz="12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5BE28FF-1279-6DF4-41B7-C97D552D4C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na úseku muzeí a galerií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DEF037CE-E8EE-844F-23D9-7E9903FC8E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povinnosti vlastníka </a:t>
            </a: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za účelem ochrany sbírky např.: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zajistit ochranu před krádeží či poškozením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uchovávat sbírku v celistvosti, restaurovat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umožnit zpřístupnění sbírky nebo jednotlivých sbírkových předmětů veřejnosti pro studijní a vědecké účely vystavováním nebo zapůjčováním k vystavování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další omezení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nelze zatížit věcnými právy + informace při prodeji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vývoz jen ze zákonných důvodů + povolení MK</a:t>
            </a:r>
          </a:p>
        </p:txBody>
      </p:sp>
      <p:sp>
        <p:nvSpPr>
          <p:cNvPr id="49156" name="Zástupný symbol pro číslo snímku 4">
            <a:extLst>
              <a:ext uri="{FF2B5EF4-FFF2-40B4-BE49-F238E27FC236}">
                <a16:creationId xmlns:a16="http://schemas.microsoft.com/office/drawing/2014/main" id="{417283A3-419F-EE2A-7F77-979CDA82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47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29A352-0DC4-8F04-FCB0-14D524D0C8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7C1C549-107C-AFEE-682E-33A9E48C30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na úseku muzeí a galerií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70478BAA-1FD6-B78D-787F-4757DCBA3C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práva vlastníka </a:t>
            </a: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zejména: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odborná pomoc (z části bezplatná)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mohou být poskytnuty příspěvky z veř. prostředků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např. na restaurování, vybavení objektů, instalaci expozic apod.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sankce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dozor vykonává MK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pokuty až do 10 mil. Kč vlastníku či organizaci, která sbírku spravuje (s přihlédnutím k závažnosti či škodě)</a:t>
            </a:r>
          </a:p>
        </p:txBody>
      </p:sp>
      <p:sp>
        <p:nvSpPr>
          <p:cNvPr id="50180" name="Zástupný symbol pro číslo snímku 4">
            <a:extLst>
              <a:ext uri="{FF2B5EF4-FFF2-40B4-BE49-F238E27FC236}">
                <a16:creationId xmlns:a16="http://schemas.microsoft.com/office/drawing/2014/main" id="{08632559-308D-D2DB-E6C7-54F7F552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48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209C437-CE42-207F-B5F1-D9041D1C77C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3E5EB6-97F0-0747-E405-2E3D3EAA2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 wrap="square" anchor="t">
            <a:normAutofit/>
          </a:bodyPr>
          <a:lstStyle/>
          <a:p>
            <a:r>
              <a:rPr lang="cs-CZ" altLang="cs-CZ" dirty="0">
                <a:ln>
                  <a:noFill/>
                </a:ln>
              </a:rPr>
              <a:t>Správa na úseku knihoven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014559F-D830-FFC2-B4CF-8FF3985C5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8" b="14127"/>
          <a:stretch/>
        </p:blipFill>
        <p:spPr>
          <a:xfrm>
            <a:off x="900113" y="1773238"/>
            <a:ext cx="7772400" cy="4357687"/>
          </a:xfrm>
          <a:prstGeom prst="rect">
            <a:avLst/>
          </a:prstGeom>
          <a:noFill/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5905712-D17A-7CE1-87E8-1BDA9DEAF2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5" y="6442075"/>
            <a:ext cx="6837363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358F57B-67CC-9366-C2F2-1505009B22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23225" y="6442075"/>
            <a:ext cx="663575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161E4AE-D78D-4462-A866-59E3A2D17302}" type="slidenum">
              <a:rPr lang="cs-CZ" altLang="cs-CZ" smtClean="0"/>
              <a:pPr>
                <a:spcAft>
                  <a:spcPts val="600"/>
                </a:spcAft>
                <a:defRPr/>
              </a:pPr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0154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EBC80A9-A779-655F-05F4-8380EAA44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n>
                  <a:noFill/>
                </a:ln>
              </a:rPr>
              <a:t>Ochrana kulturních památek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C8B3002-39F8-B6DA-9956-877AAEBF06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povinnosti státu chránit + vymáhat dodržování zákazu neohrožovat a nepoškozovat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střet zájmů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veřejný zájem na ochraně kulturního bohatství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x ústavně zaručené vlastnické právo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Čl. 11 odst. 3 LZPS „Vlastnictví zavazuje. Nesmí být zneužito na újmu práv druhých anebo v rozporu se </a:t>
            </a:r>
            <a:r>
              <a:rPr lang="cs-CZ" altLang="cs-CZ" u="sng">
                <a:solidFill>
                  <a:schemeClr val="tx1">
                    <a:lumMod val="85000"/>
                    <a:lumOff val="15000"/>
                  </a:schemeClr>
                </a:solidFill>
              </a:rPr>
              <a:t>zákonem chráněnými obecnými zájmy</a:t>
            </a: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…“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nutnost poměřování při omezování vlastnického práva     (zejména princip proporcionality)</a:t>
            </a:r>
          </a:p>
        </p:txBody>
      </p:sp>
      <p:sp>
        <p:nvSpPr>
          <p:cNvPr id="23556" name="Zástupný symbol pro číslo snímku 4">
            <a:extLst>
              <a:ext uri="{FF2B5EF4-FFF2-40B4-BE49-F238E27FC236}">
                <a16:creationId xmlns:a16="http://schemas.microsoft.com/office/drawing/2014/main" id="{932D575B-A2D2-6D0D-129D-8D22DA5B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22CA821-6F7F-062E-0459-EE16756DBFE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96F2CB91-B9B5-F30E-8079-6207E6C42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ln>
                  <a:noFill/>
                </a:ln>
              </a:rPr>
              <a:t>Správa na úseku knihoven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D0CADF75-E378-0100-B13C-F60BFFA57E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1988840"/>
            <a:ext cx="7772400" cy="4142085"/>
          </a:xfrm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především z. č. 257/2001 Sb., o knihovnách a podmínkách provozování knihovnických a informačních služeb (knihovní zákon)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upravuje </a:t>
            </a: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systém knihoven poskytujících veřejné knihovnické a informační služby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hlavním účelem = zajištění práva na svobodný přístup k informacím (čl. 17 LZPS)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 bezplatném (resp. neziskovém) principu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nevztahuje se na knihovny provozované na základě živnostenského oprávnění</a:t>
            </a:r>
          </a:p>
        </p:txBody>
      </p:sp>
      <p:sp>
        <p:nvSpPr>
          <p:cNvPr id="51204" name="Zástupný symbol pro číslo snímku 4">
            <a:extLst>
              <a:ext uri="{FF2B5EF4-FFF2-40B4-BE49-F238E27FC236}">
                <a16:creationId xmlns:a16="http://schemas.microsoft.com/office/drawing/2014/main" id="{5CDFFBD2-2CDD-B417-DC08-9865EFF82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50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882CDDF-6ECB-C473-FFCA-48BA477135F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271B2DF1-C5D5-53FC-BC70-2C437709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6"/>
            <a:ext cx="3008313" cy="968972"/>
          </a:xfrm>
        </p:spPr>
        <p:txBody>
          <a:bodyPr wrap="square" anchor="b">
            <a:normAutofit/>
          </a:bodyPr>
          <a:lstStyle/>
          <a:p>
            <a:pPr eaLnBrk="1" hangingPunct="1"/>
            <a:r>
              <a:rPr lang="cs-CZ" altLang="cs-CZ" sz="4800" dirty="0">
                <a:ln>
                  <a:noFill/>
                </a:ln>
              </a:rPr>
              <a:t>Knihovna</a:t>
            </a:r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DF3150A8-C18C-EF74-6011-2B0A6F56F63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51520" y="1772816"/>
            <a:ext cx="7272808" cy="4353347"/>
          </a:xfrm>
        </p:spPr>
        <p:txBody>
          <a:bodyPr wrap="square" rtlCol="0" anchor="t">
            <a:noAutofit/>
          </a:bodyPr>
          <a:lstStyle/>
          <a:p>
            <a:pPr eaLnBrk="1" fontAlgn="auto" hangingPunct="1">
              <a:defRPr/>
            </a:pPr>
            <a:r>
              <a:rPr lang="cs-CZ" altLang="cs-CZ" sz="2400" dirty="0"/>
              <a:t>Zařízení v němž jsou způsobem zaručujícím rovný přístup všem bez rozdílu poskytovány veřejné knihovnické a informační služby vymezené tímto zákonem</a:t>
            </a:r>
          </a:p>
          <a:p>
            <a:pPr eaLnBrk="1" fontAlgn="auto" hangingPunct="1">
              <a:defRPr/>
            </a:pPr>
            <a:endParaRPr lang="cs-CZ" altLang="cs-CZ" sz="2400" dirty="0"/>
          </a:p>
          <a:p>
            <a:pPr eaLnBrk="1" fontAlgn="auto" hangingPunct="1">
              <a:defRPr/>
            </a:pPr>
            <a:r>
              <a:rPr lang="cs-CZ" altLang="cs-CZ" sz="2400" dirty="0"/>
              <a:t>a které je zapsáno v evidenci knihoven</a:t>
            </a:r>
            <a:endParaRPr lang="cs-CZ" altLang="cs-CZ" sz="2400" b="1" dirty="0"/>
          </a:p>
        </p:txBody>
      </p:sp>
      <p:sp>
        <p:nvSpPr>
          <p:cNvPr id="52233" name="Footer Placeholder 4">
            <a:extLst>
              <a:ext uri="{FF2B5EF4-FFF2-40B4-BE49-F238E27FC236}">
                <a16:creationId xmlns:a16="http://schemas.microsoft.com/office/drawing/2014/main" id="{BC466A45-C667-5A39-1D2B-C34096E7CC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5" y="6442075"/>
            <a:ext cx="6837363" cy="2635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cs-CZ"/>
              <a:t>Zápatí prezentace</a:t>
            </a:r>
          </a:p>
        </p:txBody>
      </p:sp>
      <p:sp>
        <p:nvSpPr>
          <p:cNvPr id="52228" name="Zástupný symbol pro číslo snímku 4">
            <a:extLst>
              <a:ext uri="{FF2B5EF4-FFF2-40B4-BE49-F238E27FC236}">
                <a16:creationId xmlns:a16="http://schemas.microsoft.com/office/drawing/2014/main" id="{1536117D-AC1A-1748-C76B-540DA9B486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023225" y="6442075"/>
            <a:ext cx="663575" cy="2635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E290A9F-84CB-4228-93BA-F74130F1635D}" type="slidenum">
              <a:rPr lang="cs-CZ" altLang="cs-CZ" sz="12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51</a:t>
            </a:fld>
            <a:endParaRPr lang="cs-CZ" altLang="cs-CZ" sz="12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271B2DF1-C5D5-53FC-BC70-2C437709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791294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ln>
                  <a:noFill/>
                </a:ln>
              </a:rPr>
              <a:t>Knihovna poskytuje</a:t>
            </a:r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DF3150A8-C18C-EF74-6011-2B0A6F56F6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endParaRPr lang="cs-CZ" alt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veřejné knihovnické a informační služby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zejména zpřístupňování knihovních dokumentů z knihovního fondu knihovny nebo prostřednictvím meziknihovních služeb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poskytování informací (např. z veřejné správy)</a:t>
            </a:r>
          </a:p>
        </p:txBody>
      </p:sp>
      <p:sp>
        <p:nvSpPr>
          <p:cNvPr id="52228" name="Zástupný symbol pro číslo snímku 4">
            <a:extLst>
              <a:ext uri="{FF2B5EF4-FFF2-40B4-BE49-F238E27FC236}">
                <a16:creationId xmlns:a16="http://schemas.microsoft.com/office/drawing/2014/main" id="{1536117D-AC1A-1748-C76B-540DA9B4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52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62B93CF-7404-313C-435A-5691F141197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925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0BFC46A-6900-7209-1AB6-1E389B0A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n>
                  <a:noFill/>
                </a:ln>
              </a:rPr>
              <a:t>Správa na úseku knihoven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3F967567-B815-2D43-5DAD-4601EE10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cs-CZ" altLang="cs-CZ" dirty="0"/>
              <a:t>základní rozsah služeb poskytovaný </a:t>
            </a:r>
            <a:r>
              <a:rPr lang="cs-CZ" altLang="cs-CZ" b="1" dirty="0"/>
              <a:t>bezplatně</a:t>
            </a:r>
          </a:p>
          <a:p>
            <a:pPr lvl="2" eaLnBrk="1" hangingPunct="1"/>
            <a:r>
              <a:rPr lang="cs-CZ" altLang="cs-CZ" dirty="0"/>
              <a:t>pouze administrativní náklady (registrační poplatek)</a:t>
            </a:r>
          </a:p>
          <a:p>
            <a:pPr lvl="2" eaLnBrk="1" hangingPunct="1"/>
            <a:r>
              <a:rPr lang="cs-CZ" altLang="cs-CZ" dirty="0"/>
              <a:t>výjimky = např. zpřístupnění dokumentů zprostředkováním rozmnoženin (pak ale pouze za náhradu nákladů = neziskový princip)</a:t>
            </a:r>
          </a:p>
          <a:p>
            <a:pPr eaLnBrk="1" hangingPunct="1"/>
            <a:r>
              <a:rPr lang="cs-CZ" altLang="cs-CZ" dirty="0"/>
              <a:t>fakultativně </a:t>
            </a:r>
            <a:r>
              <a:rPr lang="cs-CZ" altLang="cs-CZ" b="1" dirty="0"/>
              <a:t>další služby</a:t>
            </a:r>
          </a:p>
          <a:p>
            <a:pPr lvl="1" eaLnBrk="1" hangingPunct="1"/>
            <a:r>
              <a:rPr lang="cs-CZ" altLang="cs-CZ" dirty="0"/>
              <a:t>např. reprografické služby, publikační či vzdělávací činnost</a:t>
            </a:r>
          </a:p>
          <a:p>
            <a:pPr eaLnBrk="1" hangingPunct="1"/>
            <a:r>
              <a:rPr lang="cs-CZ" altLang="cs-CZ" b="1" dirty="0"/>
              <a:t>evidenci</a:t>
            </a:r>
            <a:r>
              <a:rPr lang="cs-CZ" altLang="cs-CZ" dirty="0"/>
              <a:t> knihoven vede Ministerstvo kultury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53252" name="Zástupný symbol pro číslo snímku 4">
            <a:extLst>
              <a:ext uri="{FF2B5EF4-FFF2-40B4-BE49-F238E27FC236}">
                <a16:creationId xmlns:a16="http://schemas.microsoft.com/office/drawing/2014/main" id="{8E86D735-50E3-1D7D-97F3-85FBD5F7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53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5D8DEA2-1ED8-C536-0254-AC46370CEE7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4A05B88-F493-9A54-49BA-AA5DAF683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n>
                  <a:noFill/>
                </a:ln>
              </a:rPr>
              <a:t>Správa na úseku knihoven</a:t>
            </a: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DB949474-8DA2-5ECA-5715-5FF92982D7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systém knihoven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celek s vazbami mezi jednotlivými prvky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knihovny zřizované státem (Národní knihovna, Knihovna a tiskárna pro nevidomé K. E. </a:t>
            </a:r>
            <a:r>
              <a:rPr lang="cs-CZ" alt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Macana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MZK)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knihovny zřizované krajem (krajské knihovny)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knihovny zřizované obcemi (základní knihovny)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specializované knihovny (se specializovaným fondem)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povinnosti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např. vedení evidence knihovního fondu a povinnosti spojené s jeho ochranou</a:t>
            </a:r>
          </a:p>
        </p:txBody>
      </p:sp>
      <p:sp>
        <p:nvSpPr>
          <p:cNvPr id="54276" name="Zástupný symbol pro číslo snímku 4">
            <a:extLst>
              <a:ext uri="{FF2B5EF4-FFF2-40B4-BE49-F238E27FC236}">
                <a16:creationId xmlns:a16="http://schemas.microsoft.com/office/drawing/2014/main" id="{75A8B81A-E900-DF03-AAEE-7D7266F44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54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5700EA1-057D-0F2D-6453-7E6794D8883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E769F-CD4C-5715-0A4A-A3023F1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 wrap="square" anchor="t">
            <a:normAutofit/>
          </a:bodyPr>
          <a:lstStyle/>
          <a:p>
            <a:endParaRPr lang="cs-CZ" sz="3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7CE1300-91BA-B19B-8239-0586812BE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3200" b="1" dirty="0"/>
              <a:t>Správa na úseku vydávání periodického tisku</a:t>
            </a:r>
            <a:endParaRPr lang="en-US" sz="3200" b="1" dirty="0"/>
          </a:p>
        </p:txBody>
      </p:sp>
      <p:pic>
        <p:nvPicPr>
          <p:cNvPr id="6" name="Obrázek 5" descr="Obsah obrázku text, papír, Publikace, noviny&#10;&#10;Popis byl vytvořen automaticky">
            <a:extLst>
              <a:ext uri="{FF2B5EF4-FFF2-40B4-BE49-F238E27FC236}">
                <a16:creationId xmlns:a16="http://schemas.microsoft.com/office/drawing/2014/main" id="{B33CA2F5-65C8-61BC-37A5-31E7C2684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773238"/>
            <a:ext cx="3268265" cy="4357687"/>
          </a:xfrm>
          <a:prstGeom prst="rect">
            <a:avLst/>
          </a:prstGeom>
          <a:noFill/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FEC1C3D-B3B3-E6FF-975E-3F7C29165D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5" y="6442075"/>
            <a:ext cx="6837363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F7EFCDC-FD90-01FA-3FAD-9A6789B62A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23225" y="6442075"/>
            <a:ext cx="663575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161E4AE-D78D-4462-A866-59E3A2D17302}" type="slidenum">
              <a:rPr lang="cs-CZ" altLang="cs-CZ" smtClean="0"/>
              <a:pPr>
                <a:spcAft>
                  <a:spcPts val="600"/>
                </a:spcAft>
                <a:defRPr/>
              </a:pPr>
              <a:t>55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82188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80FFBF0-3BA7-F815-2C1A-DAB4516A1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na úseku vydávání periodického tisku</a:t>
            </a:r>
          </a:p>
        </p:txBody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89354A98-26C5-CEDF-5E1C-169AE0A80E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2204864"/>
            <a:ext cx="7772400" cy="3926061"/>
          </a:xfrm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z. č. </a:t>
            </a: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46/2000 Sb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., o právech a povinnostech při vydávání periodického tisku (tiskový zákon)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vybraná práva a povinnosti vydavatelů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veškerý periodický tisk na území ČR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periodický tisk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noviny, časopisy a jiné tiskoviny vydávané pod stejným názvem, se stejným obsahovým zaměřením a v jednotné grafické úpravě nejméně 2x v kal. roce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obsahem vydávání je také veřejné šíření (zejména zpřístupnění předem </a:t>
            </a:r>
            <a:r>
              <a:rPr lang="cs-CZ" alt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individ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neurčenému okruhu osob)</a:t>
            </a:r>
          </a:p>
        </p:txBody>
      </p:sp>
      <p:sp>
        <p:nvSpPr>
          <p:cNvPr id="55300" name="Zástupný symbol pro číslo snímku 4">
            <a:extLst>
              <a:ext uri="{FF2B5EF4-FFF2-40B4-BE49-F238E27FC236}">
                <a16:creationId xmlns:a16="http://schemas.microsoft.com/office/drawing/2014/main" id="{33775470-C6AD-E640-FA3A-5488527F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56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944588A-FE84-7F88-EB2B-4B88FD209A0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527D62D-0E9F-EBD5-1377-14B783E333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na úseku vydávání periodického tisku</a:t>
            </a:r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1DC66E2C-F211-F6B1-0163-E0796DFAFF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1916832"/>
            <a:ext cx="7772400" cy="4214093"/>
          </a:xfrm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oprávnění vydávat 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 principu evidenčním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evidence periodického tisku – Ministerstvo kultury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identifikace vydavatele (přidělením evidenčního čísla)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ochrana práv osob poškozených obsahem tisku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statistické účely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povinnosti vydavatele 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zejména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odpovědnost za obsah tisku (vyjma pravdivosti reklamy, nejde-li o reklamu vydavatele)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uvádění identifikace titulů a odpovědných osob</a:t>
            </a:r>
          </a:p>
        </p:txBody>
      </p:sp>
      <p:sp>
        <p:nvSpPr>
          <p:cNvPr id="56324" name="Zástupný symbol pro číslo snímku 4">
            <a:extLst>
              <a:ext uri="{FF2B5EF4-FFF2-40B4-BE49-F238E27FC236}">
                <a16:creationId xmlns:a16="http://schemas.microsoft.com/office/drawing/2014/main" id="{0D413ED0-AB36-87F6-54B7-085CE8D79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57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2D0BFAB-8372-B870-FCF4-C053028113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1B606FC-AC00-BE9B-7103-695E62AC2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na úseku vydávání periodického tisku</a:t>
            </a:r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D3298839-AFED-2957-64D6-B0120FA7A3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60" y="1988840"/>
            <a:ext cx="8060953" cy="4142085"/>
          </a:xfrm>
        </p:spPr>
        <p:txBody>
          <a:bodyPr rtlCol="0">
            <a:normAutofit/>
          </a:bodyPr>
          <a:lstStyle/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oznámení v naléhavém veř. zájmu 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(válečný stav apod.)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institut povinného výtisku 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(na svůj náklad poskytnout z každého vydání výtisky určeným příjemcům)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institut odpovědi 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(na žádost umožnit uveřejnění odpovědi v případě dotčení osobnostních práv osoby)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dodatečné sdělení 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(uveřejnění informace o konečném výsledku trestního či přestupkového řízení)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regulace „radničních listů“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povinnost informovat objektivně a vyváženě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právo zastupitele na zveřejnění </a:t>
            </a:r>
            <a:r>
              <a:rPr lang="cs-CZ" altLang="cs-CZ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doplňující informace</a:t>
            </a: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372" name="Zástupný symbol pro číslo snímku 4">
            <a:extLst>
              <a:ext uri="{FF2B5EF4-FFF2-40B4-BE49-F238E27FC236}">
                <a16:creationId xmlns:a16="http://schemas.microsoft.com/office/drawing/2014/main" id="{D2ADE079-00AE-57CB-1A8C-743054492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58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CC134FD-265B-0B22-5E6E-61DA67BB6A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F2B23B-F2DA-B25F-D2BE-CEA7D8DF3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700"/>
              <a:t>Správa na úseku vydávání neperiodického tisku</a:t>
            </a:r>
            <a:endParaRPr lang="cs-CZ" sz="270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91B7899-E6E2-63E7-D4C8-9C7897E4B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200" y="1773238"/>
            <a:ext cx="4096225" cy="4357687"/>
          </a:xfrm>
          <a:prstGeom prst="rect">
            <a:avLst/>
          </a:prstGeom>
          <a:noFill/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CE5D251-25F6-A8C5-22A4-718C3575F2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5" y="6442075"/>
            <a:ext cx="6837363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095EF52-A5C0-6C0C-8AB4-A07560AA66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23225" y="6442075"/>
            <a:ext cx="663575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161E4AE-D78D-4462-A866-59E3A2D17302}" type="slidenum">
              <a:rPr lang="cs-CZ" altLang="cs-CZ" smtClean="0"/>
              <a:pPr>
                <a:spcAft>
                  <a:spcPts val="600"/>
                </a:spcAft>
                <a:defRPr/>
              </a:pPr>
              <a:t>59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153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7CEE173-0E29-6E87-269C-BA96C9BB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n>
                  <a:noFill/>
                </a:ln>
              </a:rPr>
              <a:t>Ochrana kulturních památek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446D6830-010A-7279-487F-AF63CE575B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obecná východiska promítnuta do zákonné úpravy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především z. č. </a:t>
            </a: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20/1987 Sb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., o státní památkové péči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kodifikace práva hmotného a procesního na úseku památkové péče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včetně úpravy archeologických výzkumů a nálezů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+ prováděcí vyhláška č. 66/1988 Sb.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problematika ochrany kulturních památek i v dalších předpisech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zejména z. č. 183/2006 Sb., stavební zákon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580" name="Zástupný symbol pro číslo snímku 4">
            <a:extLst>
              <a:ext uri="{FF2B5EF4-FFF2-40B4-BE49-F238E27FC236}">
                <a16:creationId xmlns:a16="http://schemas.microsoft.com/office/drawing/2014/main" id="{D5CF42DD-FF6B-2712-0EE1-61F1C76F2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22909DB-8A7D-A90D-8E37-55BCD233FF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480A0CF-7003-6538-ABF3-3318BF22FB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125538"/>
            <a:ext cx="7772400" cy="93531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na úseku vydávání neperiodického tisku</a:t>
            </a: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730151BD-D572-ACA2-7EA0-2B62163035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2262460"/>
            <a:ext cx="7772400" cy="3868465"/>
          </a:xfrm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zák. č. 37/1995 Sb., o neperiodických publikacích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zák. č. 121/2000 Sb., o právu autorském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neperiodické publikace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jsou rozmnoženiny literárních, vědeckých a uměleckých děl (veškeré rozmnoženiny ve smyslu aut. zákona)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určené k veřejnému šíření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které jsou vydávány jednorázově, popřípadě nejvýše jednou ročně anebo po částech i častěji 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tvoří-li obsahově jeden celek</a:t>
            </a:r>
          </a:p>
        </p:txBody>
      </p:sp>
      <p:sp>
        <p:nvSpPr>
          <p:cNvPr id="59396" name="Zástupný symbol pro číslo snímku 4">
            <a:extLst>
              <a:ext uri="{FF2B5EF4-FFF2-40B4-BE49-F238E27FC236}">
                <a16:creationId xmlns:a16="http://schemas.microsoft.com/office/drawing/2014/main" id="{E1E7FFF8-3DB7-F6FA-E959-24FB42ADA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60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3F4E4A0-AA4A-5DEE-E215-2F9C6A92CE8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43A9231-1EC1-9DD7-F78F-692F45C3D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na úseku vydávání neperiodického tisku</a:t>
            </a: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8950A974-75BC-F793-DA03-4148EF56E0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povinnosti vydavatele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označení publikace (pro možnost zatřídění publikace)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institut povinných výtisků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institut nabídkové povinnosti 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(povinnost nabídnout publikaci ke koupi určeným knihovnám)</a:t>
            </a:r>
          </a:p>
        </p:txBody>
      </p:sp>
      <p:sp>
        <p:nvSpPr>
          <p:cNvPr id="60420" name="Zástupný symbol pro číslo snímku 4">
            <a:extLst>
              <a:ext uri="{FF2B5EF4-FFF2-40B4-BE49-F238E27FC236}">
                <a16:creationId xmlns:a16="http://schemas.microsoft.com/office/drawing/2014/main" id="{F9AC132E-323F-251F-C3BB-905496EA9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61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578A265-A256-A6EF-83D0-802F61F487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4FBB84-93D6-87D0-4880-36AAF03C9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 wrap="square" anchor="t">
            <a:normAutofit/>
          </a:bodyPr>
          <a:lstStyle/>
          <a:p>
            <a:r>
              <a:rPr lang="cs-CZ" altLang="cs-CZ"/>
              <a:t>Správa na úseku </a:t>
            </a:r>
            <a:r>
              <a:rPr lang="cs-CZ" altLang="cs-CZ" err="1"/>
              <a:t>rozhl</a:t>
            </a:r>
            <a:r>
              <a:rPr lang="cs-CZ" altLang="cs-CZ"/>
              <a:t>. a tel. vysílání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B871844-A221-C476-F4D3-1EBB1F37C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897" y="1773238"/>
            <a:ext cx="3518831" cy="4357687"/>
          </a:xfrm>
          <a:prstGeom prst="rect">
            <a:avLst/>
          </a:prstGeom>
          <a:noFill/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02312D-32F2-C984-5018-FCD6D57AB0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5" y="6442075"/>
            <a:ext cx="6837363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C81F03-EFA4-B1B4-25D7-A61EED9DA5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23225" y="6442075"/>
            <a:ext cx="663575" cy="2635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161E4AE-D78D-4462-A866-59E3A2D17302}" type="slidenum">
              <a:rPr lang="cs-CZ" altLang="cs-CZ" smtClean="0"/>
              <a:pPr>
                <a:spcAft>
                  <a:spcPts val="600"/>
                </a:spcAft>
                <a:defRPr/>
              </a:pPr>
              <a:t>62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23032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3F3B54B-120A-EC40-C505-E74E8A01A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na úseku </a:t>
            </a:r>
            <a:r>
              <a:rPr lang="cs-CZ" alt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rozhl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a tel. vysílání</a:t>
            </a: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E6252F2E-A37C-2AA2-8F82-877904AF8C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2060848"/>
            <a:ext cx="7772400" cy="4070077"/>
          </a:xfrm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zák. č. </a:t>
            </a: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231/2001 Sb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., o provozování rozhlasového a televizního vysílání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rozhlasovým a televizním vysíláním zákon rozumí  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poskytování pořadů a dalších částí vysílání 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uspořádaných v rámci programu 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včetně služeb přímo souvisejících s programem 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provozovatelem vysílání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veřejnosti prostřednictvím sítí elektronických komunikací v podobě chráněné nebo nechráněné </a:t>
            </a:r>
          </a:p>
        </p:txBody>
      </p:sp>
      <p:sp>
        <p:nvSpPr>
          <p:cNvPr id="61444" name="Zástupný symbol pro číslo snímku 4">
            <a:extLst>
              <a:ext uri="{FF2B5EF4-FFF2-40B4-BE49-F238E27FC236}">
                <a16:creationId xmlns:a16="http://schemas.microsoft.com/office/drawing/2014/main" id="{5FE8F2D0-40FC-2FF5-54CE-1EB2F51E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63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74F8285-C6E5-F573-FE7A-CE2EEC35486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35DFE13-AFBF-FE86-A1FB-DE5BC87A40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na úseku </a:t>
            </a:r>
            <a:r>
              <a:rPr lang="cs-CZ" alt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rozhl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a tel. vysílání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A1C5133-AC4B-0E8F-9919-849C285C02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provozovatelé s licencí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licence udělovaná v rámci licenčního řízení 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Radou pro rozhlasové a televizní vysílání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 omezenou dobu (nejvýše 8 let </a:t>
            </a:r>
            <a:r>
              <a:rPr lang="cs-CZ" alt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rozhl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a 12 let tel.)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licence na k vysílání šířenému prostřednictvím družic a kabelových systémů nebo vysílačů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žadatel o licenci musí být tuzemský subjekt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licenci nelze následně převést na jiný subjekt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licence může pozbýt platnosti nebo může být odejmuta</a:t>
            </a:r>
          </a:p>
        </p:txBody>
      </p:sp>
      <p:sp>
        <p:nvSpPr>
          <p:cNvPr id="62468" name="Zástupný symbol pro číslo snímku 4">
            <a:extLst>
              <a:ext uri="{FF2B5EF4-FFF2-40B4-BE49-F238E27FC236}">
                <a16:creationId xmlns:a16="http://schemas.microsoft.com/office/drawing/2014/main" id="{C5F89DC2-E16F-B55F-D3ED-251595F8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64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0EE04D1-AA5A-6C43-AE4C-719748638F0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6955FBA-4D42-9A0F-2ABB-D4CDA39F4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na úseku </a:t>
            </a:r>
            <a:r>
              <a:rPr lang="cs-CZ" alt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rozhl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a tel. vysílání</a:t>
            </a:r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3C25C98E-0CEE-78A7-29EE-4DC578766C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provozovatelé ze zákona 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provozovatelé poskytující veřejnou službu (ČT a ČR)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poskytují objektivní, vyvážené, ověřené informace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nezávislé na státu, financování prostřednictvím zák. č. 348/2005 Sb., o </a:t>
            </a:r>
            <a:r>
              <a:rPr lang="cs-CZ" alt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rozhl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a tel. poplatcích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kontrola prostřednictvím Rady ČR a Rady ČT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provozovatel s registrací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pouze u tzv. převzatého vysílání (nezměněné šíření přejímaných programů)</a:t>
            </a:r>
          </a:p>
          <a:p>
            <a:pPr lvl="2" eaLnBrk="1" fontAlgn="auto" hangingPunct="1"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3492" name="Zástupný symbol pro číslo snímku 4">
            <a:extLst>
              <a:ext uri="{FF2B5EF4-FFF2-40B4-BE49-F238E27FC236}">
                <a16:creationId xmlns:a16="http://schemas.microsoft.com/office/drawing/2014/main" id="{62EA4C99-3930-164F-BEE5-9BBD95CF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65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3584CC-8750-ABD0-1E4A-F8BC191CED1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C392630-7FA1-9B18-6977-AACE0E915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na úseku </a:t>
            </a:r>
            <a:r>
              <a:rPr lang="cs-CZ" alt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rozhl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a tel. vysílání</a:t>
            </a:r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2F553DF6-7024-1104-CF61-290BDA9E42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základní povinnosti provozovatelů </a:t>
            </a: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např.: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poskytovat objektivní a vyvážené informace, hodnotící komentáře musí být odděleny od info. zpravod. char.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nést odpovědnost za obsah vysílání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nepodněcovat nenávist, nepropagovat stereotypy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v různých formách neohrožovat fyzický, psychický nebo mravní vývoj dětí a mladistvých (zejména respektovat „chráněný čas“ od 6 do 22 hod.)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nevysílat podprahová sdělení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nevysílat vulgarismy mimo uměleckého ztvárnění</a:t>
            </a:r>
          </a:p>
        </p:txBody>
      </p:sp>
      <p:sp>
        <p:nvSpPr>
          <p:cNvPr id="64516" name="Zástupný symbol pro číslo snímku 4">
            <a:extLst>
              <a:ext uri="{FF2B5EF4-FFF2-40B4-BE49-F238E27FC236}">
                <a16:creationId xmlns:a16="http://schemas.microsoft.com/office/drawing/2014/main" id="{271FB271-AAAB-D4C3-879E-2FB52960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66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46B0FB7-5DE1-B9F5-8FC4-B64699D6551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B44E460-F017-0552-F060-AFDCEB6590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na úseku </a:t>
            </a:r>
            <a:r>
              <a:rPr lang="cs-CZ" alt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rozhl</a:t>
            </a: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a tel. vysílání</a:t>
            </a: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B62CC20B-93F0-4D18-CEF9-F00026A739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poskytnout vysílací čas v naléhavém veřejném zájmu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právo na odpověď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dodatečná informace</a:t>
            </a:r>
          </a:p>
          <a:p>
            <a:pPr lvl="1" eaLnBrk="1" fontAlgn="auto" hangingPunct="1">
              <a:buFont typeface="Wingdings" panose="05000000000000000000" pitchFamily="2" charset="2"/>
              <a:buNone/>
              <a:defRPr/>
            </a:pPr>
            <a:endParaRPr lang="cs-CZ" altLang="cs-CZ" b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Rada pro rozhlasové a televizní vysílání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jako správní úřad výkon státní správy na tomto úseku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odpovědná Poslanecké sněmovně (jmenována předsedou vlády na její návrh - 13 členů) 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také vede evidenci provozovatelů a ukládá sankce</a:t>
            </a:r>
          </a:p>
          <a:p>
            <a:pPr lvl="1" eaLnBrk="1" fontAlgn="auto" hangingPunct="1">
              <a:buFont typeface="Arial"/>
              <a:buChar char="•"/>
              <a:defRPr/>
            </a:pPr>
            <a:endParaRPr lang="cs-CZ" altLang="cs-CZ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540" name="Zástupný symbol pro číslo snímku 4">
            <a:extLst>
              <a:ext uri="{FF2B5EF4-FFF2-40B4-BE49-F238E27FC236}">
                <a16:creationId xmlns:a16="http://schemas.microsoft.com/office/drawing/2014/main" id="{510C4762-C5BA-4731-4096-80920AE8B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67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DA9667C-1442-6A9B-32F4-3617100F24E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962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                 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cs-CZ" altLang="cs-CZ" sz="4000" dirty="0"/>
              <a:t>Děkuji za pozornost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7475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AD8B31E-5FE8-4A66-81CA-0AF4D3047092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cs-CZ" altLang="cs-CZ"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D97A907-ABB1-19D5-C586-F736F557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n>
                  <a:noFill/>
                </a:ln>
              </a:rPr>
              <a:t>Ochrana kulturních památek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B01FE65-6FBA-AEB6-E65E-A8F531A64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kulturní památka</a:t>
            </a:r>
          </a:p>
          <a:p>
            <a:pPr lvl="1" eaLnBrk="1" hangingPunct="1"/>
            <a:r>
              <a:rPr lang="cs-CZ" altLang="cs-CZ" dirty="0"/>
              <a:t>věc movitá i nemovitá (případně soubor těchto věcí)</a:t>
            </a:r>
          </a:p>
          <a:p>
            <a:pPr lvl="1" eaLnBrk="1" hangingPunct="1"/>
            <a:r>
              <a:rPr lang="cs-CZ" altLang="cs-CZ" dirty="0"/>
              <a:t>naplnění zákonných znaků</a:t>
            </a:r>
          </a:p>
          <a:p>
            <a:pPr marL="914400" lvl="2" indent="0" eaLnBrk="1" hangingPunct="1">
              <a:buNone/>
            </a:pPr>
            <a:r>
              <a:rPr lang="cs-CZ" altLang="cs-CZ" dirty="0"/>
              <a:t>a) historická, umělecká, vědecká či technická hodnota nebo</a:t>
            </a:r>
          </a:p>
          <a:p>
            <a:pPr marL="914400" lvl="2" indent="0" eaLnBrk="1" hangingPunct="1">
              <a:buNone/>
            </a:pPr>
            <a:r>
              <a:rPr lang="cs-CZ" altLang="cs-CZ" dirty="0"/>
              <a:t>b) přímý vztah k významným osobnostem nebo událostem</a:t>
            </a:r>
          </a:p>
          <a:p>
            <a:pPr lvl="1" eaLnBrk="1" hangingPunct="1"/>
            <a:r>
              <a:rPr lang="cs-CZ" altLang="cs-CZ" dirty="0"/>
              <a:t>+ </a:t>
            </a:r>
            <a:r>
              <a:rPr lang="cs-CZ" altLang="cs-CZ" i="1" dirty="0"/>
              <a:t>prohlášení věci za KP Ministerstvem kultury </a:t>
            </a:r>
            <a:r>
              <a:rPr lang="cs-CZ" altLang="cs-CZ" dirty="0"/>
              <a:t>(rozhodnutí o prohlášení za KP)</a:t>
            </a:r>
          </a:p>
          <a:p>
            <a:pPr lvl="1" eaLnBrk="1" hangingPunct="1"/>
            <a:endParaRPr lang="cs-CZ" altLang="cs-CZ" dirty="0"/>
          </a:p>
        </p:txBody>
      </p:sp>
      <p:sp>
        <p:nvSpPr>
          <p:cNvPr id="25604" name="Zástupný symbol pro číslo snímku 4">
            <a:extLst>
              <a:ext uri="{FF2B5EF4-FFF2-40B4-BE49-F238E27FC236}">
                <a16:creationId xmlns:a16="http://schemas.microsoft.com/office/drawing/2014/main" id="{41556D60-AE13-D51B-76DE-D705DF73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6D059A3-348D-848E-2E4F-9D3E1B5FC4E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30250896-10F0-2FA8-1982-D5FE6596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n>
                  <a:noFill/>
                </a:ln>
              </a:rPr>
              <a:t>Ochrana kulturních památek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40FADA59-DB1A-DC55-9950-8DF7EB4C62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576" y="2060848"/>
            <a:ext cx="7916937" cy="407007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buNone/>
              <a:defRPr/>
            </a:pP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řízení o prohlášení věci za kulturní památku</a:t>
            </a:r>
          </a:p>
          <a:p>
            <a:pPr lvl="1" eaLnBrk="1" fontAlgn="auto" hangingPunct="1">
              <a:buFont typeface="Wingdings" panose="05000000000000000000" pitchFamily="2" charset="2"/>
              <a:buChar char="q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zákon upravuje pouze základní procesní pravidla</a:t>
            </a:r>
          </a:p>
          <a:p>
            <a:pPr lvl="1" eaLnBrk="1" fontAlgn="auto" hangingPunct="1">
              <a:buFont typeface="Wingdings" panose="05000000000000000000" pitchFamily="2" charset="2"/>
              <a:buChar char="q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 offo, lze podnět (kdokoli)</a:t>
            </a:r>
          </a:p>
          <a:p>
            <a:pPr lvl="2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archeologický nález jen na návrh Akademie věd ČR</a:t>
            </a:r>
          </a:p>
          <a:p>
            <a:pPr lvl="1" eaLnBrk="1" fontAlgn="auto" hangingPunct="1">
              <a:buFont typeface="Wingdings" panose="05000000000000000000" pitchFamily="2" charset="2"/>
              <a:buChar char="q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MK vyrozumí vlastníka a umožní se vyjádřit (účastník)</a:t>
            </a:r>
          </a:p>
          <a:p>
            <a:pPr lvl="1" eaLnBrk="1" fontAlgn="auto" hangingPunct="1">
              <a:buFont typeface="Wingdings" panose="05000000000000000000" pitchFamily="2" charset="2"/>
              <a:buChar char="q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prohlášení i proti vůli vlastníka (veřejný zájem)</a:t>
            </a:r>
          </a:p>
          <a:p>
            <a:pPr lvl="1" eaLnBrk="1" fontAlgn="auto" hangingPunct="1">
              <a:buFont typeface="Wingdings" panose="05000000000000000000" pitchFamily="2" charset="2"/>
              <a:buChar char="q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až do rozhodnutí vlastník povinen chránit věc před poškozením či odcizením a oznámit změnu (i zamýšlenou) jejího vlastnictví, správy nebo užívání</a:t>
            </a:r>
          </a:p>
          <a:p>
            <a:pPr lvl="1" eaLnBrk="1" fontAlgn="auto" hangingPunct="1">
              <a:buFont typeface="Arial"/>
              <a:buChar char="•"/>
              <a:defRPr/>
            </a:pP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628" name="Zástupný symbol pro číslo snímku 4">
            <a:extLst>
              <a:ext uri="{FF2B5EF4-FFF2-40B4-BE49-F238E27FC236}">
                <a16:creationId xmlns:a16="http://schemas.microsoft.com/office/drawing/2014/main" id="{1393156F-E23A-AE8E-3600-D2F336DA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8E96ADD-B8FA-AFE8-FADE-5844E9A7A8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4388FF3-43E8-6895-5B79-C10D59FD2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n>
                  <a:noFill/>
                </a:ln>
              </a:rPr>
              <a:t>Ochrana kulturních památek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DC6DDFD-F7DD-10E6-BF91-EBE2B81178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2132856"/>
            <a:ext cx="7772400" cy="3998069"/>
          </a:xfrm>
        </p:spPr>
        <p:txBody>
          <a:bodyPr rtlCol="0">
            <a:normAutofit/>
          </a:bodyPr>
          <a:lstStyle/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původně se neuplatnil správní řád, nyní ano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omezení procesních práv vlastníka a absence procesních povinností správního orgánu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původní koncepce zákona (r. 87) vůbec nezvažovala střet zájmů (naprostá prevalence státního zájmu)</a:t>
            </a:r>
          </a:p>
          <a:p>
            <a:pPr lvl="1" eaLnBrk="1" fontAlgn="auto" hangingPunct="1"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vyjádření krajského úřadu a obecního úřadu obce III ke kulturní hodnotě věci pro region či přínosnosti</a:t>
            </a:r>
          </a:p>
          <a:p>
            <a:pPr lvl="2" eaLnBrk="1" fontAlgn="auto" hangingPunct="1"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652" name="Zástupný symbol pro číslo snímku 4">
            <a:extLst>
              <a:ext uri="{FF2B5EF4-FFF2-40B4-BE49-F238E27FC236}">
                <a16:creationId xmlns:a16="http://schemas.microsoft.com/office/drawing/2014/main" id="{530491E3-813E-9701-4C21-28F6CB87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80313" y="5961063"/>
            <a:ext cx="395287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290A9F-84CB-4228-93BA-F74130F1635D}" type="slidenum">
              <a:rPr lang="cs-CZ" altLang="cs-CZ" smtClean="0"/>
              <a:pPr>
                <a:defRPr/>
              </a:pPr>
              <a:t>9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544B573-3C4E-FD1B-5B0B-307A7BF5B4B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F_PPT_prezentace">
  <a:themeElements>
    <a:clrScheme name="PF_PPT_prezentace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PF_PPT_prezenta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F_PPT_prezentac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ÉŽOVÁ TITL">
  <a:themeElements>
    <a:clrScheme name="BÉŽOVÁ TITL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BÉŽOVÁ TITL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ÉŽOVÁ TITL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</TotalTime>
  <Words>2878</Words>
  <Application>Microsoft Office PowerPoint</Application>
  <PresentationFormat>Předvádění na obrazovce (4:3)</PresentationFormat>
  <Paragraphs>452</Paragraphs>
  <Slides>68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68</vt:i4>
      </vt:variant>
    </vt:vector>
  </HeadingPairs>
  <TitlesOfParts>
    <vt:vector size="75" baseType="lpstr">
      <vt:lpstr>Arial</vt:lpstr>
      <vt:lpstr>Garamond</vt:lpstr>
      <vt:lpstr>Times New Roman</vt:lpstr>
      <vt:lpstr>Trebuchet MS</vt:lpstr>
      <vt:lpstr>Wingdings</vt:lpstr>
      <vt:lpstr>PF_PPT_prezentace</vt:lpstr>
      <vt:lpstr>BÉŽOVÁ TITL</vt:lpstr>
      <vt:lpstr>  Správa na úseku kultury  </vt:lpstr>
      <vt:lpstr>Správa na úseku kultury</vt:lpstr>
      <vt:lpstr>Ochrana kulturních památek</vt:lpstr>
      <vt:lpstr>1) Ochrana kulturních památek</vt:lpstr>
      <vt:lpstr>Ochrana kulturních památek</vt:lpstr>
      <vt:lpstr>Ochrana kulturních památek</vt:lpstr>
      <vt:lpstr>Ochrana kulturních památek</vt:lpstr>
      <vt:lpstr>Ochrana kulturních památek</vt:lpstr>
      <vt:lpstr>Ochrana kulturních památek</vt:lpstr>
      <vt:lpstr>Zrušení prohlášení</vt:lpstr>
      <vt:lpstr>Kategorie kulturních  památek </vt:lpstr>
      <vt:lpstr>Kategorie kulturních památek </vt:lpstr>
      <vt:lpstr>Příklady národních kulturních památek v Brně</vt:lpstr>
      <vt:lpstr>Prezentace aplikace PowerPoint</vt:lpstr>
      <vt:lpstr>Prezentace aplikace PowerPoint</vt:lpstr>
      <vt:lpstr>Evidence kulturních památek</vt:lpstr>
      <vt:lpstr>UNESCO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Nehmotné kulturní dědictví </vt:lpstr>
      <vt:lpstr>Prezentace aplikace PowerPoint</vt:lpstr>
      <vt:lpstr>Prezentace aplikace PowerPoint</vt:lpstr>
      <vt:lpstr>Státní památková péče – org. struktura</vt:lpstr>
      <vt:lpstr>Základní povinnosti vlastníka kulturní památky</vt:lpstr>
      <vt:lpstr>Obnova, údržba kulturní památky</vt:lpstr>
      <vt:lpstr>Obnova, údržba kulturní památky</vt:lpstr>
      <vt:lpstr>Finanční pomoc vlastníkovi kulturní památky</vt:lpstr>
      <vt:lpstr>Opatření při porušení povinností vlastníka kulturní památky </vt:lpstr>
      <vt:lpstr>Archeologické výzkumy a nálezy</vt:lpstr>
      <vt:lpstr>Archeologické výzkumy a nálezy</vt:lpstr>
      <vt:lpstr>Archeologické výzkumy a nálezy</vt:lpstr>
      <vt:lpstr>Archeologické nálezy</vt:lpstr>
      <vt:lpstr>Archeologické naleziště</vt:lpstr>
      <vt:lpstr>Prezentace aplikace PowerPoint</vt:lpstr>
      <vt:lpstr>Prodej a vývoz předmětů kulturní hodnoty</vt:lpstr>
      <vt:lpstr>Prodej a vývoz předmětů kulturní hodnoty</vt:lpstr>
      <vt:lpstr>V případě předmětů kulturní hodnoty sakrální a kultovní povahy se jedná</vt:lpstr>
      <vt:lpstr>V případě předmětů z oboru architektury a exteriérových objektů se jedná</vt:lpstr>
      <vt:lpstr>Prodej a vývoz předmětů kulturní hodnoty</vt:lpstr>
      <vt:lpstr>Prodej a vývoz předmětů kulturní hodnoty</vt:lpstr>
      <vt:lpstr>Správa na úseku muzeí a galerií</vt:lpstr>
      <vt:lpstr>Správa na úseku muzeí a galerií</vt:lpstr>
      <vt:lpstr>Centrální evidence sbírek</vt:lpstr>
      <vt:lpstr>Správa na úseku muzeí a galerií</vt:lpstr>
      <vt:lpstr>Správa na úseku muzeí a galerií</vt:lpstr>
      <vt:lpstr>Správa na úseku knihoven</vt:lpstr>
      <vt:lpstr>Správa na úseku knihoven</vt:lpstr>
      <vt:lpstr>Knihovna</vt:lpstr>
      <vt:lpstr>Knihovna poskytuje</vt:lpstr>
      <vt:lpstr>Správa na úseku knihoven</vt:lpstr>
      <vt:lpstr>Správa na úseku knihoven</vt:lpstr>
      <vt:lpstr>Prezentace aplikace PowerPoint</vt:lpstr>
      <vt:lpstr>Správa na úseku vydávání periodického tisku</vt:lpstr>
      <vt:lpstr>Správa na úseku vydávání periodického tisku</vt:lpstr>
      <vt:lpstr>Správa na úseku vydávání periodického tisku</vt:lpstr>
      <vt:lpstr>Správa na úseku vydávání neperiodického tisku</vt:lpstr>
      <vt:lpstr>Správa na úseku vydávání neperiodického tisku</vt:lpstr>
      <vt:lpstr>Správa na úseku vydávání neperiodického tisku</vt:lpstr>
      <vt:lpstr>Správa na úseku rozhl. a tel. vysílání</vt:lpstr>
      <vt:lpstr>Správa na úseku rozhl. a tel. vysílání</vt:lpstr>
      <vt:lpstr>Správa na úseku rozhl. a tel. vysílání</vt:lpstr>
      <vt:lpstr>Správa na úseku rozhl. a tel. vysílání</vt:lpstr>
      <vt:lpstr>Správa na úseku rozhl. a tel. vysílání</vt:lpstr>
      <vt:lpstr>Správa na úseku rozhl. a tel. vysílání</vt:lpstr>
      <vt:lpstr>Prezentace aplikace PowerPoint</vt:lpstr>
    </vt:vector>
  </TitlesOfParts>
  <Company>Radek Poisl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creator>Radek Poisl</dc:creator>
  <cp:lastModifiedBy>Alena Kliková</cp:lastModifiedBy>
  <cp:revision>63</cp:revision>
  <cp:lastPrinted>2016-12-15T07:46:23Z</cp:lastPrinted>
  <dcterms:created xsi:type="dcterms:W3CDTF">2008-07-15T11:53:06Z</dcterms:created>
  <dcterms:modified xsi:type="dcterms:W3CDTF">2023-10-28T09:37:58Z</dcterms:modified>
</cp:coreProperties>
</file>