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257" r:id="rId3"/>
    <p:sldId id="314" r:id="rId4"/>
    <p:sldId id="322" r:id="rId5"/>
    <p:sldId id="324" r:id="rId6"/>
    <p:sldId id="325" r:id="rId7"/>
    <p:sldId id="326" r:id="rId8"/>
    <p:sldId id="329" r:id="rId9"/>
    <p:sldId id="327" r:id="rId10"/>
    <p:sldId id="328" r:id="rId11"/>
    <p:sldId id="268" r:id="rId12"/>
    <p:sldId id="330" r:id="rId13"/>
    <p:sldId id="269" r:id="rId14"/>
    <p:sldId id="331" r:id="rId15"/>
    <p:sldId id="323" r:id="rId16"/>
    <p:sldId id="332" r:id="rId17"/>
    <p:sldId id="333" r:id="rId18"/>
    <p:sldId id="342" r:id="rId19"/>
    <p:sldId id="343" r:id="rId20"/>
    <p:sldId id="334" r:id="rId21"/>
    <p:sldId id="335" r:id="rId22"/>
    <p:sldId id="340" r:id="rId23"/>
    <p:sldId id="341" r:id="rId24"/>
    <p:sldId id="338" r:id="rId25"/>
    <p:sldId id="336" r:id="rId26"/>
    <p:sldId id="337" r:id="rId27"/>
    <p:sldId id="321" r:id="rId28"/>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287D"/>
    <a:srgbClr val="9100DC"/>
    <a:srgbClr val="0000DC"/>
    <a:srgbClr val="5AC8A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FFD44E-034F-45DB-AFF5-0C79DC3A8E85}" v="11" dt="2024-03-05T09:57:05.61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092" autoAdjust="0"/>
    <p:restoredTop sz="65027" autoAdjust="0"/>
  </p:normalViewPr>
  <p:slideViewPr>
    <p:cSldViewPr snapToGrid="0">
      <p:cViewPr varScale="1">
        <p:scale>
          <a:sx n="129" d="100"/>
          <a:sy n="129" d="100"/>
        </p:scale>
        <p:origin x="702" y="120"/>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káš Potěšil" userId="55e8e81d-a3dd-4a27-8785-501dd2148269" providerId="ADAL" clId="{D4FFD44E-034F-45DB-AFF5-0C79DC3A8E85}"/>
    <pc:docChg chg="undo custSel addSld delSld modSld sldOrd">
      <pc:chgData name="Lukáš Potěšil" userId="55e8e81d-a3dd-4a27-8785-501dd2148269" providerId="ADAL" clId="{D4FFD44E-034F-45DB-AFF5-0C79DC3A8E85}" dt="2024-03-05T10:50:56.269" v="6092" actId="20577"/>
      <pc:docMkLst>
        <pc:docMk/>
      </pc:docMkLst>
      <pc:sldChg chg="modSp mod">
        <pc:chgData name="Lukáš Potěšil" userId="55e8e81d-a3dd-4a27-8785-501dd2148269" providerId="ADAL" clId="{D4FFD44E-034F-45DB-AFF5-0C79DC3A8E85}" dt="2024-03-05T08:21:10.899" v="0" actId="113"/>
        <pc:sldMkLst>
          <pc:docMk/>
          <pc:sldMk cId="147877245" sldId="257"/>
        </pc:sldMkLst>
        <pc:spChg chg="mod">
          <ac:chgData name="Lukáš Potěšil" userId="55e8e81d-a3dd-4a27-8785-501dd2148269" providerId="ADAL" clId="{D4FFD44E-034F-45DB-AFF5-0C79DC3A8E85}" dt="2024-03-05T08:21:10.899" v="0" actId="113"/>
          <ac:spMkLst>
            <pc:docMk/>
            <pc:sldMk cId="147877245" sldId="257"/>
            <ac:spMk id="5" creationId="{00000000-0000-0000-0000-000000000000}"/>
          </ac:spMkLst>
        </pc:spChg>
      </pc:sldChg>
      <pc:sldChg chg="add del">
        <pc:chgData name="Lukáš Potěšil" userId="55e8e81d-a3dd-4a27-8785-501dd2148269" providerId="ADAL" clId="{D4FFD44E-034F-45DB-AFF5-0C79DC3A8E85}" dt="2024-03-05T09:19:55.851" v="2769" actId="47"/>
        <pc:sldMkLst>
          <pc:docMk/>
          <pc:sldMk cId="716542" sldId="267"/>
        </pc:sldMkLst>
      </pc:sldChg>
      <pc:sldChg chg="delSp modSp add mod ord delAnim">
        <pc:chgData name="Lukáš Potěšil" userId="55e8e81d-a3dd-4a27-8785-501dd2148269" providerId="ADAL" clId="{D4FFD44E-034F-45DB-AFF5-0C79DC3A8E85}" dt="2024-03-05T09:23:57.983" v="2870" actId="478"/>
        <pc:sldMkLst>
          <pc:docMk/>
          <pc:sldMk cId="1921677337" sldId="268"/>
        </pc:sldMkLst>
        <pc:spChg chg="mod">
          <ac:chgData name="Lukáš Potěšil" userId="55e8e81d-a3dd-4a27-8785-501dd2148269" providerId="ADAL" clId="{D4FFD44E-034F-45DB-AFF5-0C79DC3A8E85}" dt="2024-03-05T09:08:56.954" v="2232" actId="14100"/>
          <ac:spMkLst>
            <pc:docMk/>
            <pc:sldMk cId="1921677337" sldId="268"/>
            <ac:spMk id="4" creationId="{00000000-0000-0000-0000-000000000000}"/>
          </ac:spMkLst>
        </pc:spChg>
        <pc:spChg chg="mod">
          <ac:chgData name="Lukáš Potěšil" userId="55e8e81d-a3dd-4a27-8785-501dd2148269" providerId="ADAL" clId="{D4FFD44E-034F-45DB-AFF5-0C79DC3A8E85}" dt="2024-03-05T09:10:05.333" v="2242" actId="113"/>
          <ac:spMkLst>
            <pc:docMk/>
            <pc:sldMk cId="1921677337" sldId="268"/>
            <ac:spMk id="5" creationId="{00000000-0000-0000-0000-000000000000}"/>
          </ac:spMkLst>
        </pc:spChg>
        <pc:picChg chg="del">
          <ac:chgData name="Lukáš Potěšil" userId="55e8e81d-a3dd-4a27-8785-501dd2148269" providerId="ADAL" clId="{D4FFD44E-034F-45DB-AFF5-0C79DC3A8E85}" dt="2024-03-05T09:23:57.983" v="2870" actId="478"/>
          <ac:picMkLst>
            <pc:docMk/>
            <pc:sldMk cId="1921677337" sldId="268"/>
            <ac:picMk id="6" creationId="{43B279AA-8877-4D5A-A21F-6C9296F2B338}"/>
          </ac:picMkLst>
        </pc:picChg>
      </pc:sldChg>
      <pc:sldChg chg="delSp modSp add mod ord delAnim">
        <pc:chgData name="Lukáš Potěšil" userId="55e8e81d-a3dd-4a27-8785-501dd2148269" providerId="ADAL" clId="{D4FFD44E-034F-45DB-AFF5-0C79DC3A8E85}" dt="2024-03-05T10:40:29.934" v="5617" actId="6549"/>
        <pc:sldMkLst>
          <pc:docMk/>
          <pc:sldMk cId="3538262585" sldId="269"/>
        </pc:sldMkLst>
        <pc:spChg chg="mod">
          <ac:chgData name="Lukáš Potěšil" userId="55e8e81d-a3dd-4a27-8785-501dd2148269" providerId="ADAL" clId="{D4FFD44E-034F-45DB-AFF5-0C79DC3A8E85}" dt="2024-03-05T09:20:21.009" v="2775" actId="14100"/>
          <ac:spMkLst>
            <pc:docMk/>
            <pc:sldMk cId="3538262585" sldId="269"/>
            <ac:spMk id="4" creationId="{00000000-0000-0000-0000-000000000000}"/>
          </ac:spMkLst>
        </pc:spChg>
        <pc:spChg chg="mod">
          <ac:chgData name="Lukáš Potěšil" userId="55e8e81d-a3dd-4a27-8785-501dd2148269" providerId="ADAL" clId="{D4FFD44E-034F-45DB-AFF5-0C79DC3A8E85}" dt="2024-03-05T10:40:29.934" v="5617" actId="6549"/>
          <ac:spMkLst>
            <pc:docMk/>
            <pc:sldMk cId="3538262585" sldId="269"/>
            <ac:spMk id="5" creationId="{00000000-0000-0000-0000-000000000000}"/>
          </ac:spMkLst>
        </pc:spChg>
        <pc:picChg chg="del">
          <ac:chgData name="Lukáš Potěšil" userId="55e8e81d-a3dd-4a27-8785-501dd2148269" providerId="ADAL" clId="{D4FFD44E-034F-45DB-AFF5-0C79DC3A8E85}" dt="2024-03-05T09:23:51.659" v="2869" actId="478"/>
          <ac:picMkLst>
            <pc:docMk/>
            <pc:sldMk cId="3538262585" sldId="269"/>
            <ac:picMk id="6" creationId="{450333D1-C796-44FA-B5A7-B8DCED54077F}"/>
          </ac:picMkLst>
        </pc:picChg>
      </pc:sldChg>
      <pc:sldChg chg="modSp mod">
        <pc:chgData name="Lukáš Potěšil" userId="55e8e81d-a3dd-4a27-8785-501dd2148269" providerId="ADAL" clId="{D4FFD44E-034F-45DB-AFF5-0C79DC3A8E85}" dt="2024-03-05T08:25:18.075" v="585" actId="114"/>
        <pc:sldMkLst>
          <pc:docMk/>
          <pc:sldMk cId="2546810358" sldId="314"/>
        </pc:sldMkLst>
        <pc:spChg chg="mod">
          <ac:chgData name="Lukáš Potěšil" userId="55e8e81d-a3dd-4a27-8785-501dd2148269" providerId="ADAL" clId="{D4FFD44E-034F-45DB-AFF5-0C79DC3A8E85}" dt="2024-03-05T08:25:18.075" v="585" actId="114"/>
          <ac:spMkLst>
            <pc:docMk/>
            <pc:sldMk cId="2546810358" sldId="314"/>
            <ac:spMk id="5" creationId="{00000000-0000-0000-0000-000000000000}"/>
          </ac:spMkLst>
        </pc:spChg>
      </pc:sldChg>
      <pc:sldChg chg="modSp mod">
        <pc:chgData name="Lukáš Potěšil" userId="55e8e81d-a3dd-4a27-8785-501dd2148269" providerId="ADAL" clId="{D4FFD44E-034F-45DB-AFF5-0C79DC3A8E85}" dt="2024-03-05T10:33:55.982" v="5579" actId="6549"/>
        <pc:sldMkLst>
          <pc:docMk/>
          <pc:sldMk cId="3241274918" sldId="321"/>
        </pc:sldMkLst>
        <pc:spChg chg="mod">
          <ac:chgData name="Lukáš Potěšil" userId="55e8e81d-a3dd-4a27-8785-501dd2148269" providerId="ADAL" clId="{D4FFD44E-034F-45DB-AFF5-0C79DC3A8E85}" dt="2024-03-05T10:33:55.982" v="5579" actId="6549"/>
          <ac:spMkLst>
            <pc:docMk/>
            <pc:sldMk cId="3241274918" sldId="321"/>
            <ac:spMk id="5" creationId="{00000000-0000-0000-0000-000000000000}"/>
          </ac:spMkLst>
        </pc:spChg>
      </pc:sldChg>
      <pc:sldChg chg="modSp new mod">
        <pc:chgData name="Lukáš Potěšil" userId="55e8e81d-a3dd-4a27-8785-501dd2148269" providerId="ADAL" clId="{D4FFD44E-034F-45DB-AFF5-0C79DC3A8E85}" dt="2024-03-05T08:35:29.363" v="1192" actId="6549"/>
        <pc:sldMkLst>
          <pc:docMk/>
          <pc:sldMk cId="1385789024" sldId="322"/>
        </pc:sldMkLst>
        <pc:spChg chg="mod">
          <ac:chgData name="Lukáš Potěšil" userId="55e8e81d-a3dd-4a27-8785-501dd2148269" providerId="ADAL" clId="{D4FFD44E-034F-45DB-AFF5-0C79DC3A8E85}" dt="2024-03-05T08:25:37.236" v="609" actId="20577"/>
          <ac:spMkLst>
            <pc:docMk/>
            <pc:sldMk cId="1385789024" sldId="322"/>
            <ac:spMk id="4" creationId="{1D008F40-7A7A-86A4-EB31-8D491D788D74}"/>
          </ac:spMkLst>
        </pc:spChg>
        <pc:spChg chg="mod">
          <ac:chgData name="Lukáš Potěšil" userId="55e8e81d-a3dd-4a27-8785-501dd2148269" providerId="ADAL" clId="{D4FFD44E-034F-45DB-AFF5-0C79DC3A8E85}" dt="2024-03-05T08:35:29.363" v="1192" actId="6549"/>
          <ac:spMkLst>
            <pc:docMk/>
            <pc:sldMk cId="1385789024" sldId="322"/>
            <ac:spMk id="5" creationId="{DC048892-426A-B2FB-C4C1-7CA942045403}"/>
          </ac:spMkLst>
        </pc:spChg>
      </pc:sldChg>
      <pc:sldChg chg="modSp new mod modNotesTx">
        <pc:chgData name="Lukáš Potěšil" userId="55e8e81d-a3dd-4a27-8785-501dd2148269" providerId="ADAL" clId="{D4FFD44E-034F-45DB-AFF5-0C79DC3A8E85}" dt="2024-03-05T10:41:46.459" v="5648" actId="20577"/>
        <pc:sldMkLst>
          <pc:docMk/>
          <pc:sldMk cId="1411421389" sldId="323"/>
        </pc:sldMkLst>
        <pc:spChg chg="mod">
          <ac:chgData name="Lukáš Potěšil" userId="55e8e81d-a3dd-4a27-8785-501dd2148269" providerId="ADAL" clId="{D4FFD44E-034F-45DB-AFF5-0C79DC3A8E85}" dt="2024-03-05T09:24:42.891" v="2930" actId="6549"/>
          <ac:spMkLst>
            <pc:docMk/>
            <pc:sldMk cId="1411421389" sldId="323"/>
            <ac:spMk id="4" creationId="{CF55FB1A-54EA-0D67-84C0-C80F7399816F}"/>
          </ac:spMkLst>
        </pc:spChg>
        <pc:spChg chg="mod">
          <ac:chgData name="Lukáš Potěšil" userId="55e8e81d-a3dd-4a27-8785-501dd2148269" providerId="ADAL" clId="{D4FFD44E-034F-45DB-AFF5-0C79DC3A8E85}" dt="2024-03-05T10:41:46.459" v="5648" actId="20577"/>
          <ac:spMkLst>
            <pc:docMk/>
            <pc:sldMk cId="1411421389" sldId="323"/>
            <ac:spMk id="5" creationId="{0CEC0265-1CF7-5D4F-F3A4-4B29546E7ED4}"/>
          </ac:spMkLst>
        </pc:spChg>
      </pc:sldChg>
      <pc:sldChg chg="modSp new mod">
        <pc:chgData name="Lukáš Potěšil" userId="55e8e81d-a3dd-4a27-8785-501dd2148269" providerId="ADAL" clId="{D4FFD44E-034F-45DB-AFF5-0C79DC3A8E85}" dt="2024-03-05T08:53:58.630" v="2094"/>
        <pc:sldMkLst>
          <pc:docMk/>
          <pc:sldMk cId="365509475" sldId="324"/>
        </pc:sldMkLst>
        <pc:spChg chg="mod">
          <ac:chgData name="Lukáš Potěšil" userId="55e8e81d-a3dd-4a27-8785-501dd2148269" providerId="ADAL" clId="{D4FFD44E-034F-45DB-AFF5-0C79DC3A8E85}" dt="2024-03-05T08:30:36.681" v="685" actId="20577"/>
          <ac:spMkLst>
            <pc:docMk/>
            <pc:sldMk cId="365509475" sldId="324"/>
            <ac:spMk id="4" creationId="{01668BD1-10DF-D63A-7876-7C90DF72E1CD}"/>
          </ac:spMkLst>
        </pc:spChg>
        <pc:spChg chg="mod">
          <ac:chgData name="Lukáš Potěšil" userId="55e8e81d-a3dd-4a27-8785-501dd2148269" providerId="ADAL" clId="{D4FFD44E-034F-45DB-AFF5-0C79DC3A8E85}" dt="2024-03-05T08:53:58.630" v="2094"/>
          <ac:spMkLst>
            <pc:docMk/>
            <pc:sldMk cId="365509475" sldId="324"/>
            <ac:spMk id="5" creationId="{B17A6D5B-0156-ABA8-591C-C4BCDF7EF4C3}"/>
          </ac:spMkLst>
        </pc:spChg>
      </pc:sldChg>
      <pc:sldChg chg="modSp new mod">
        <pc:chgData name="Lukáš Potěšil" userId="55e8e81d-a3dd-4a27-8785-501dd2148269" providerId="ADAL" clId="{D4FFD44E-034F-45DB-AFF5-0C79DC3A8E85}" dt="2024-03-05T09:11:27.861" v="2329" actId="113"/>
        <pc:sldMkLst>
          <pc:docMk/>
          <pc:sldMk cId="2906225135" sldId="325"/>
        </pc:sldMkLst>
        <pc:spChg chg="mod">
          <ac:chgData name="Lukáš Potěšil" userId="55e8e81d-a3dd-4a27-8785-501dd2148269" providerId="ADAL" clId="{D4FFD44E-034F-45DB-AFF5-0C79DC3A8E85}" dt="2024-03-05T08:38:44.222" v="1319" actId="14100"/>
          <ac:spMkLst>
            <pc:docMk/>
            <pc:sldMk cId="2906225135" sldId="325"/>
            <ac:spMk id="4" creationId="{BF3ADE7D-A90B-F903-5396-6332AE08775E}"/>
          </ac:spMkLst>
        </pc:spChg>
        <pc:spChg chg="mod">
          <ac:chgData name="Lukáš Potěšil" userId="55e8e81d-a3dd-4a27-8785-501dd2148269" providerId="ADAL" clId="{D4FFD44E-034F-45DB-AFF5-0C79DC3A8E85}" dt="2024-03-05T09:11:27.861" v="2329" actId="113"/>
          <ac:spMkLst>
            <pc:docMk/>
            <pc:sldMk cId="2906225135" sldId="325"/>
            <ac:spMk id="5" creationId="{E5DEC474-4316-16C9-B24F-3A6FBB12FBD8}"/>
          </ac:spMkLst>
        </pc:spChg>
      </pc:sldChg>
      <pc:sldChg chg="addSp delSp modSp add mod">
        <pc:chgData name="Lukáš Potěšil" userId="55e8e81d-a3dd-4a27-8785-501dd2148269" providerId="ADAL" clId="{D4FFD44E-034F-45DB-AFF5-0C79DC3A8E85}" dt="2024-03-05T09:07:29.882" v="2187" actId="14100"/>
        <pc:sldMkLst>
          <pc:docMk/>
          <pc:sldMk cId="1860596091" sldId="326"/>
        </pc:sldMkLst>
        <pc:spChg chg="del mod">
          <ac:chgData name="Lukáš Potěšil" userId="55e8e81d-a3dd-4a27-8785-501dd2148269" providerId="ADAL" clId="{D4FFD44E-034F-45DB-AFF5-0C79DC3A8E85}" dt="2024-03-05T08:51:23.553" v="1963"/>
          <ac:spMkLst>
            <pc:docMk/>
            <pc:sldMk cId="1860596091" sldId="326"/>
            <ac:spMk id="5" creationId="{E5DEC474-4316-16C9-B24F-3A6FBB12FBD8}"/>
          </ac:spMkLst>
        </pc:spChg>
        <pc:spChg chg="add mod">
          <ac:chgData name="Lukáš Potěšil" userId="55e8e81d-a3dd-4a27-8785-501dd2148269" providerId="ADAL" clId="{D4FFD44E-034F-45DB-AFF5-0C79DC3A8E85}" dt="2024-03-05T09:07:29.882" v="2187" actId="14100"/>
          <ac:spMkLst>
            <pc:docMk/>
            <pc:sldMk cId="1860596091" sldId="326"/>
            <ac:spMk id="8" creationId="{B0216BA9-5298-60A8-17E9-FBCA5939AE97}"/>
          </ac:spMkLst>
        </pc:spChg>
        <pc:graphicFrameChg chg="add del mod modGraphic">
          <ac:chgData name="Lukáš Potěšil" userId="55e8e81d-a3dd-4a27-8785-501dd2148269" providerId="ADAL" clId="{D4FFD44E-034F-45DB-AFF5-0C79DC3A8E85}" dt="2024-03-05T08:55:54.752" v="2131" actId="478"/>
          <ac:graphicFrameMkLst>
            <pc:docMk/>
            <pc:sldMk cId="1860596091" sldId="326"/>
            <ac:graphicFrameMk id="6" creationId="{44224659-0C71-1DDE-EABE-3BA64C254CC5}"/>
          </ac:graphicFrameMkLst>
        </pc:graphicFrameChg>
      </pc:sldChg>
      <pc:sldChg chg="addSp modSp add mod">
        <pc:chgData name="Lukáš Potěšil" userId="55e8e81d-a3dd-4a27-8785-501dd2148269" providerId="ADAL" clId="{D4FFD44E-034F-45DB-AFF5-0C79DC3A8E85}" dt="2024-03-05T09:03:45.194" v="2177" actId="1076"/>
        <pc:sldMkLst>
          <pc:docMk/>
          <pc:sldMk cId="121482149" sldId="327"/>
        </pc:sldMkLst>
        <pc:spChg chg="add mod">
          <ac:chgData name="Lukáš Potěšil" userId="55e8e81d-a3dd-4a27-8785-501dd2148269" providerId="ADAL" clId="{D4FFD44E-034F-45DB-AFF5-0C79DC3A8E85}" dt="2024-03-05T09:03:45.194" v="2177" actId="1076"/>
          <ac:spMkLst>
            <pc:docMk/>
            <pc:sldMk cId="121482149" sldId="327"/>
            <ac:spMk id="7" creationId="{C1CFF6D5-B08D-AD75-815F-63AF01899B09}"/>
          </ac:spMkLst>
        </pc:spChg>
        <pc:graphicFrameChg chg="mod">
          <ac:chgData name="Lukáš Potěšil" userId="55e8e81d-a3dd-4a27-8785-501dd2148269" providerId="ADAL" clId="{D4FFD44E-034F-45DB-AFF5-0C79DC3A8E85}" dt="2024-03-05T09:03:14.097" v="2171" actId="1076"/>
          <ac:graphicFrameMkLst>
            <pc:docMk/>
            <pc:sldMk cId="121482149" sldId="327"/>
            <ac:graphicFrameMk id="6" creationId="{44224659-0C71-1DDE-EABE-3BA64C254CC5}"/>
          </ac:graphicFrameMkLst>
        </pc:graphicFrameChg>
      </pc:sldChg>
      <pc:sldChg chg="addSp delSp modSp add mod ord modClrScheme chgLayout">
        <pc:chgData name="Lukáš Potěšil" userId="55e8e81d-a3dd-4a27-8785-501dd2148269" providerId="ADAL" clId="{D4FFD44E-034F-45DB-AFF5-0C79DC3A8E85}" dt="2024-03-05T09:02:20.539" v="2169" actId="2084"/>
        <pc:sldMkLst>
          <pc:docMk/>
          <pc:sldMk cId="1955481906" sldId="328"/>
        </pc:sldMkLst>
        <pc:spChg chg="mod">
          <ac:chgData name="Lukáš Potěšil" userId="55e8e81d-a3dd-4a27-8785-501dd2148269" providerId="ADAL" clId="{D4FFD44E-034F-45DB-AFF5-0C79DC3A8E85}" dt="2024-03-05T09:00:59.301" v="2143" actId="26606"/>
          <ac:spMkLst>
            <pc:docMk/>
            <pc:sldMk cId="1955481906" sldId="328"/>
            <ac:spMk id="2" creationId="{E25BB5E8-99B6-40F8-D035-F1EE4A50317E}"/>
          </ac:spMkLst>
        </pc:spChg>
        <pc:spChg chg="mod">
          <ac:chgData name="Lukáš Potěšil" userId="55e8e81d-a3dd-4a27-8785-501dd2148269" providerId="ADAL" clId="{D4FFD44E-034F-45DB-AFF5-0C79DC3A8E85}" dt="2024-03-05T09:00:59.301" v="2143" actId="26606"/>
          <ac:spMkLst>
            <pc:docMk/>
            <pc:sldMk cId="1955481906" sldId="328"/>
            <ac:spMk id="3" creationId="{1EDBDAD4-70F5-ECB5-773F-C18C66A1B3D3}"/>
          </ac:spMkLst>
        </pc:spChg>
        <pc:spChg chg="mod">
          <ac:chgData name="Lukáš Potěšil" userId="55e8e81d-a3dd-4a27-8785-501dd2148269" providerId="ADAL" clId="{D4FFD44E-034F-45DB-AFF5-0C79DC3A8E85}" dt="2024-03-05T09:00:59.301" v="2143" actId="26606"/>
          <ac:spMkLst>
            <pc:docMk/>
            <pc:sldMk cId="1955481906" sldId="328"/>
            <ac:spMk id="4" creationId="{BF3ADE7D-A90B-F903-5396-6332AE08775E}"/>
          </ac:spMkLst>
        </pc:spChg>
        <pc:spChg chg="add mod ord">
          <ac:chgData name="Lukáš Potěšil" userId="55e8e81d-a3dd-4a27-8785-501dd2148269" providerId="ADAL" clId="{D4FFD44E-034F-45DB-AFF5-0C79DC3A8E85}" dt="2024-03-05T09:01:42.770" v="2163" actId="1076"/>
          <ac:spMkLst>
            <pc:docMk/>
            <pc:sldMk cId="1955481906" sldId="328"/>
            <ac:spMk id="6" creationId="{8A22B872-06F5-23A2-11EB-56BDE7D0237A}"/>
          </ac:spMkLst>
        </pc:spChg>
        <pc:spChg chg="del mod">
          <ac:chgData name="Lukáš Potěšil" userId="55e8e81d-a3dd-4a27-8785-501dd2148269" providerId="ADAL" clId="{D4FFD44E-034F-45DB-AFF5-0C79DC3A8E85}" dt="2024-03-05T09:00:32.440" v="2139"/>
          <ac:spMkLst>
            <pc:docMk/>
            <pc:sldMk cId="1955481906" sldId="328"/>
            <ac:spMk id="8" creationId="{B0216BA9-5298-60A8-17E9-FBCA5939AE97}"/>
          </ac:spMkLst>
        </pc:spChg>
        <pc:graphicFrameChg chg="add mod ord modGraphic">
          <ac:chgData name="Lukáš Potěšil" userId="55e8e81d-a3dd-4a27-8785-501dd2148269" providerId="ADAL" clId="{D4FFD44E-034F-45DB-AFF5-0C79DC3A8E85}" dt="2024-03-05T09:02:20.539" v="2169" actId="2084"/>
          <ac:graphicFrameMkLst>
            <pc:docMk/>
            <pc:sldMk cId="1955481906" sldId="328"/>
            <ac:graphicFrameMk id="5" creationId="{016AE29E-B0A1-088A-A6BA-537D220141F2}"/>
          </ac:graphicFrameMkLst>
        </pc:graphicFrameChg>
      </pc:sldChg>
      <pc:sldChg chg="add">
        <pc:chgData name="Lukáš Potěšil" userId="55e8e81d-a3dd-4a27-8785-501dd2148269" providerId="ADAL" clId="{D4FFD44E-034F-45DB-AFF5-0C79DC3A8E85}" dt="2024-03-05T09:07:03.227" v="2182" actId="2890"/>
        <pc:sldMkLst>
          <pc:docMk/>
          <pc:sldMk cId="3720829717" sldId="329"/>
        </pc:sldMkLst>
      </pc:sldChg>
      <pc:sldChg chg="modSp add mod">
        <pc:chgData name="Lukáš Potěšil" userId="55e8e81d-a3dd-4a27-8785-501dd2148269" providerId="ADAL" clId="{D4FFD44E-034F-45DB-AFF5-0C79DC3A8E85}" dt="2024-03-05T10:40:07.045" v="5582" actId="113"/>
        <pc:sldMkLst>
          <pc:docMk/>
          <pc:sldMk cId="4257055223" sldId="330"/>
        </pc:sldMkLst>
        <pc:spChg chg="mod">
          <ac:chgData name="Lukáš Potěšil" userId="55e8e81d-a3dd-4a27-8785-501dd2148269" providerId="ADAL" clId="{D4FFD44E-034F-45DB-AFF5-0C79DC3A8E85}" dt="2024-03-05T10:40:07.045" v="5582" actId="113"/>
          <ac:spMkLst>
            <pc:docMk/>
            <pc:sldMk cId="4257055223" sldId="330"/>
            <ac:spMk id="5" creationId="{E5DEC474-4316-16C9-B24F-3A6FBB12FBD8}"/>
          </ac:spMkLst>
        </pc:spChg>
      </pc:sldChg>
      <pc:sldChg chg="modSp add mod ord">
        <pc:chgData name="Lukáš Potěšil" userId="55e8e81d-a3dd-4a27-8785-501dd2148269" providerId="ADAL" clId="{D4FFD44E-034F-45DB-AFF5-0C79DC3A8E85}" dt="2024-03-05T10:50:56.269" v="6092" actId="20577"/>
        <pc:sldMkLst>
          <pc:docMk/>
          <pc:sldMk cId="2347044885" sldId="331"/>
        </pc:sldMkLst>
        <pc:spChg chg="mod">
          <ac:chgData name="Lukáš Potěšil" userId="55e8e81d-a3dd-4a27-8785-501dd2148269" providerId="ADAL" clId="{D4FFD44E-034F-45DB-AFF5-0C79DC3A8E85}" dt="2024-03-05T10:50:56.269" v="6092" actId="20577"/>
          <ac:spMkLst>
            <pc:docMk/>
            <pc:sldMk cId="2347044885" sldId="331"/>
            <ac:spMk id="5" creationId="{0CEC0265-1CF7-5D4F-F3A4-4B29546E7ED4}"/>
          </ac:spMkLst>
        </pc:spChg>
      </pc:sldChg>
      <pc:sldChg chg="modSp new mod">
        <pc:chgData name="Lukáš Potěšil" userId="55e8e81d-a3dd-4a27-8785-501dd2148269" providerId="ADAL" clId="{D4FFD44E-034F-45DB-AFF5-0C79DC3A8E85}" dt="2024-03-05T09:46:39.902" v="4306" actId="12"/>
        <pc:sldMkLst>
          <pc:docMk/>
          <pc:sldMk cId="4021178193" sldId="332"/>
        </pc:sldMkLst>
        <pc:spChg chg="mod">
          <ac:chgData name="Lukáš Potěšil" userId="55e8e81d-a3dd-4a27-8785-501dd2148269" providerId="ADAL" clId="{D4FFD44E-034F-45DB-AFF5-0C79DC3A8E85}" dt="2024-03-05T09:43:20.255" v="4198"/>
          <ac:spMkLst>
            <pc:docMk/>
            <pc:sldMk cId="4021178193" sldId="332"/>
            <ac:spMk id="4" creationId="{CD8C7E7D-22F4-633A-F9EC-60D79A544ED0}"/>
          </ac:spMkLst>
        </pc:spChg>
        <pc:spChg chg="mod">
          <ac:chgData name="Lukáš Potěšil" userId="55e8e81d-a3dd-4a27-8785-501dd2148269" providerId="ADAL" clId="{D4FFD44E-034F-45DB-AFF5-0C79DC3A8E85}" dt="2024-03-05T09:46:39.902" v="4306" actId="12"/>
          <ac:spMkLst>
            <pc:docMk/>
            <pc:sldMk cId="4021178193" sldId="332"/>
            <ac:spMk id="5" creationId="{2A2C4B7D-096D-B746-F290-DDC251493011}"/>
          </ac:spMkLst>
        </pc:spChg>
      </pc:sldChg>
      <pc:sldChg chg="modSp add mod">
        <pc:chgData name="Lukáš Potěšil" userId="55e8e81d-a3dd-4a27-8785-501dd2148269" providerId="ADAL" clId="{D4FFD44E-034F-45DB-AFF5-0C79DC3A8E85}" dt="2024-03-05T10:42:10.272" v="5650" actId="6549"/>
        <pc:sldMkLst>
          <pc:docMk/>
          <pc:sldMk cId="3067747725" sldId="333"/>
        </pc:sldMkLst>
        <pc:spChg chg="mod">
          <ac:chgData name="Lukáš Potěšil" userId="55e8e81d-a3dd-4a27-8785-501dd2148269" providerId="ADAL" clId="{D4FFD44E-034F-45DB-AFF5-0C79DC3A8E85}" dt="2024-03-05T10:42:10.272" v="5650" actId="6549"/>
          <ac:spMkLst>
            <pc:docMk/>
            <pc:sldMk cId="3067747725" sldId="333"/>
            <ac:spMk id="5" creationId="{2A2C4B7D-096D-B746-F290-DDC251493011}"/>
          </ac:spMkLst>
        </pc:spChg>
      </pc:sldChg>
      <pc:sldChg chg="modSp add mod">
        <pc:chgData name="Lukáš Potěšil" userId="55e8e81d-a3dd-4a27-8785-501dd2148269" providerId="ADAL" clId="{D4FFD44E-034F-45DB-AFF5-0C79DC3A8E85}" dt="2024-03-05T10:48:52.365" v="5947" actId="113"/>
        <pc:sldMkLst>
          <pc:docMk/>
          <pc:sldMk cId="3654396325" sldId="334"/>
        </pc:sldMkLst>
        <pc:spChg chg="mod">
          <ac:chgData name="Lukáš Potěšil" userId="55e8e81d-a3dd-4a27-8785-501dd2148269" providerId="ADAL" clId="{D4FFD44E-034F-45DB-AFF5-0C79DC3A8E85}" dt="2024-03-05T10:48:52.365" v="5947" actId="113"/>
          <ac:spMkLst>
            <pc:docMk/>
            <pc:sldMk cId="3654396325" sldId="334"/>
            <ac:spMk id="5" creationId="{2A2C4B7D-096D-B746-F290-DDC251493011}"/>
          </ac:spMkLst>
        </pc:spChg>
      </pc:sldChg>
      <pc:sldChg chg="modSp add mod">
        <pc:chgData name="Lukáš Potěšil" userId="55e8e81d-a3dd-4a27-8785-501dd2148269" providerId="ADAL" clId="{D4FFD44E-034F-45DB-AFF5-0C79DC3A8E85}" dt="2024-03-05T10:19:26.799" v="5246" actId="12"/>
        <pc:sldMkLst>
          <pc:docMk/>
          <pc:sldMk cId="936549656" sldId="335"/>
        </pc:sldMkLst>
        <pc:spChg chg="mod">
          <ac:chgData name="Lukáš Potěšil" userId="55e8e81d-a3dd-4a27-8785-501dd2148269" providerId="ADAL" clId="{D4FFD44E-034F-45DB-AFF5-0C79DC3A8E85}" dt="2024-03-05T10:19:26.799" v="5246" actId="12"/>
          <ac:spMkLst>
            <pc:docMk/>
            <pc:sldMk cId="936549656" sldId="335"/>
            <ac:spMk id="5" creationId="{2A2C4B7D-096D-B746-F290-DDC251493011}"/>
          </ac:spMkLst>
        </pc:spChg>
      </pc:sldChg>
      <pc:sldChg chg="modSp add mod">
        <pc:chgData name="Lukáš Potěšil" userId="55e8e81d-a3dd-4a27-8785-501dd2148269" providerId="ADAL" clId="{D4FFD44E-034F-45DB-AFF5-0C79DC3A8E85}" dt="2024-03-05T09:57:07.271" v="4734"/>
        <pc:sldMkLst>
          <pc:docMk/>
          <pc:sldMk cId="405202932" sldId="336"/>
        </pc:sldMkLst>
        <pc:spChg chg="mod">
          <ac:chgData name="Lukáš Potěšil" userId="55e8e81d-a3dd-4a27-8785-501dd2148269" providerId="ADAL" clId="{D4FFD44E-034F-45DB-AFF5-0C79DC3A8E85}" dt="2024-03-05T09:57:07.271" v="4734"/>
          <ac:spMkLst>
            <pc:docMk/>
            <pc:sldMk cId="405202932" sldId="336"/>
            <ac:spMk id="5" creationId="{2A2C4B7D-096D-B746-F290-DDC251493011}"/>
          </ac:spMkLst>
        </pc:spChg>
      </pc:sldChg>
      <pc:sldChg chg="modSp new mod">
        <pc:chgData name="Lukáš Potěšil" userId="55e8e81d-a3dd-4a27-8785-501dd2148269" providerId="ADAL" clId="{D4FFD44E-034F-45DB-AFF5-0C79DC3A8E85}" dt="2024-03-05T10:49:15.970" v="5974" actId="20577"/>
        <pc:sldMkLst>
          <pc:docMk/>
          <pc:sldMk cId="274548794" sldId="337"/>
        </pc:sldMkLst>
        <pc:spChg chg="mod">
          <ac:chgData name="Lukáš Potěšil" userId="55e8e81d-a3dd-4a27-8785-501dd2148269" providerId="ADAL" clId="{D4FFD44E-034F-45DB-AFF5-0C79DC3A8E85}" dt="2024-03-05T09:58:01.381" v="4765" actId="20577"/>
          <ac:spMkLst>
            <pc:docMk/>
            <pc:sldMk cId="274548794" sldId="337"/>
            <ac:spMk id="4" creationId="{7F1E88EA-1C20-8337-CF67-13F55DC74CC5}"/>
          </ac:spMkLst>
        </pc:spChg>
        <pc:spChg chg="mod">
          <ac:chgData name="Lukáš Potěšil" userId="55e8e81d-a3dd-4a27-8785-501dd2148269" providerId="ADAL" clId="{D4FFD44E-034F-45DB-AFF5-0C79DC3A8E85}" dt="2024-03-05T10:49:15.970" v="5974" actId="20577"/>
          <ac:spMkLst>
            <pc:docMk/>
            <pc:sldMk cId="274548794" sldId="337"/>
            <ac:spMk id="5" creationId="{E51E4738-ABED-C1F6-8939-13C0896CD1BB}"/>
          </ac:spMkLst>
        </pc:spChg>
      </pc:sldChg>
      <pc:sldChg chg="modSp add mod">
        <pc:chgData name="Lukáš Potěšil" userId="55e8e81d-a3dd-4a27-8785-501dd2148269" providerId="ADAL" clId="{D4FFD44E-034F-45DB-AFF5-0C79DC3A8E85}" dt="2024-03-05T10:31:59.592" v="5463" actId="113"/>
        <pc:sldMkLst>
          <pc:docMk/>
          <pc:sldMk cId="3859374504" sldId="338"/>
        </pc:sldMkLst>
        <pc:spChg chg="mod">
          <ac:chgData name="Lukáš Potěšil" userId="55e8e81d-a3dd-4a27-8785-501dd2148269" providerId="ADAL" clId="{D4FFD44E-034F-45DB-AFF5-0C79DC3A8E85}" dt="2024-03-05T10:31:59.592" v="5463" actId="113"/>
          <ac:spMkLst>
            <pc:docMk/>
            <pc:sldMk cId="3859374504" sldId="338"/>
            <ac:spMk id="5" creationId="{2A2C4B7D-096D-B746-F290-DDC251493011}"/>
          </ac:spMkLst>
        </pc:spChg>
      </pc:sldChg>
      <pc:sldChg chg="new del">
        <pc:chgData name="Lukáš Potěšil" userId="55e8e81d-a3dd-4a27-8785-501dd2148269" providerId="ADAL" clId="{D4FFD44E-034F-45DB-AFF5-0C79DC3A8E85}" dt="2024-03-05T10:32:19.900" v="5464" actId="47"/>
        <pc:sldMkLst>
          <pc:docMk/>
          <pc:sldMk cId="670554609" sldId="339"/>
        </pc:sldMkLst>
      </pc:sldChg>
      <pc:sldChg chg="modSp add mod">
        <pc:chgData name="Lukáš Potěšil" userId="55e8e81d-a3dd-4a27-8785-501dd2148269" providerId="ADAL" clId="{D4FFD44E-034F-45DB-AFF5-0C79DC3A8E85}" dt="2024-03-05T10:26:45.088" v="5448" actId="113"/>
        <pc:sldMkLst>
          <pc:docMk/>
          <pc:sldMk cId="912508457" sldId="340"/>
        </pc:sldMkLst>
        <pc:spChg chg="mod">
          <ac:chgData name="Lukáš Potěšil" userId="55e8e81d-a3dd-4a27-8785-501dd2148269" providerId="ADAL" clId="{D4FFD44E-034F-45DB-AFF5-0C79DC3A8E85}" dt="2024-03-05T10:26:45.088" v="5448" actId="113"/>
          <ac:spMkLst>
            <pc:docMk/>
            <pc:sldMk cId="912508457" sldId="340"/>
            <ac:spMk id="5" creationId="{2A2C4B7D-096D-B746-F290-DDC251493011}"/>
          </ac:spMkLst>
        </pc:spChg>
      </pc:sldChg>
      <pc:sldChg chg="modSp add mod">
        <pc:chgData name="Lukáš Potěšil" userId="55e8e81d-a3dd-4a27-8785-501dd2148269" providerId="ADAL" clId="{D4FFD44E-034F-45DB-AFF5-0C79DC3A8E85}" dt="2024-03-05T10:31:33.480" v="5462" actId="113"/>
        <pc:sldMkLst>
          <pc:docMk/>
          <pc:sldMk cId="1045274307" sldId="341"/>
        </pc:sldMkLst>
        <pc:spChg chg="mod">
          <ac:chgData name="Lukáš Potěšil" userId="55e8e81d-a3dd-4a27-8785-501dd2148269" providerId="ADAL" clId="{D4FFD44E-034F-45DB-AFF5-0C79DC3A8E85}" dt="2024-03-05T10:31:33.480" v="5462" actId="113"/>
          <ac:spMkLst>
            <pc:docMk/>
            <pc:sldMk cId="1045274307" sldId="341"/>
            <ac:spMk id="5" creationId="{2A2C4B7D-096D-B746-F290-DDC251493011}"/>
          </ac:spMkLst>
        </pc:spChg>
      </pc:sldChg>
      <pc:sldChg chg="modSp add mod">
        <pc:chgData name="Lukáš Potěšil" userId="55e8e81d-a3dd-4a27-8785-501dd2148269" providerId="ADAL" clId="{D4FFD44E-034F-45DB-AFF5-0C79DC3A8E85}" dt="2024-03-05T10:46:17.078" v="5789" actId="14100"/>
        <pc:sldMkLst>
          <pc:docMk/>
          <pc:sldMk cId="206362735" sldId="342"/>
        </pc:sldMkLst>
        <pc:spChg chg="mod">
          <ac:chgData name="Lukáš Potěšil" userId="55e8e81d-a3dd-4a27-8785-501dd2148269" providerId="ADAL" clId="{D4FFD44E-034F-45DB-AFF5-0C79DC3A8E85}" dt="2024-03-05T10:46:17.078" v="5789" actId="14100"/>
          <ac:spMkLst>
            <pc:docMk/>
            <pc:sldMk cId="206362735" sldId="342"/>
            <ac:spMk id="5" creationId="{2A2C4B7D-096D-B746-F290-DDC251493011}"/>
          </ac:spMkLst>
        </pc:spChg>
      </pc:sldChg>
      <pc:sldChg chg="modSp add mod">
        <pc:chgData name="Lukáš Potěšil" userId="55e8e81d-a3dd-4a27-8785-501dd2148269" providerId="ADAL" clId="{D4FFD44E-034F-45DB-AFF5-0C79DC3A8E85}" dt="2024-03-05T10:46:39.877" v="5792"/>
        <pc:sldMkLst>
          <pc:docMk/>
          <pc:sldMk cId="191909125" sldId="343"/>
        </pc:sldMkLst>
        <pc:spChg chg="mod">
          <ac:chgData name="Lukáš Potěšil" userId="55e8e81d-a3dd-4a27-8785-501dd2148269" providerId="ADAL" clId="{D4FFD44E-034F-45DB-AFF5-0C79DC3A8E85}" dt="2024-03-05T10:46:39.877" v="5792"/>
          <ac:spMkLst>
            <pc:docMk/>
            <pc:sldMk cId="191909125" sldId="343"/>
            <ac:spMk id="5" creationId="{2A2C4B7D-096D-B746-F290-DDC25149301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Přednáška obsahuje doplňující poznámky.</a:t>
            </a:r>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630939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2937316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 seznámení se s touto přednáškou</a:t>
            </a:r>
            <a:r>
              <a:rPr lang="cs-CZ" baseline="0" dirty="0"/>
              <a:t> a projití si stěžejních předpisů byste měli být schopni zodpovědět následující otázky.</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360150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Údaje o počtech, prosím, berte z rezervou. Vycházejí výlučně z ASPI a za pomocí ne zcela přesného vyhledávání. </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9310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Údaje o počtech, prosím, berte z rezervou. Vycházejí výlučně z ASPI a za pomocí ne zcela přesného vyhledávání. </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3112219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1" name="Obrázek 10">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Kliknutím lze upravit styly předlohy textu.</a:t>
            </a:r>
          </a:p>
        </p:txBody>
      </p:sp>
      <p:pic>
        <p:nvPicPr>
          <p:cNvPr id="16" name="Obrázek 1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Kliknutím lze upravit styly předlohy textu.</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ssoud.cz/rozhodovaci-cinnost/predbezne-otazky" TargetMode="External"/><Relationship Id="rId2" Type="http://schemas.openxmlformats.org/officeDocument/2006/relationships/hyperlink" Target="https://isap.vlada.cz/homepage2.nsf/pages/esdvlz/$file/VLZ-zprava_2022.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C:\Users\61256\Downloads\EU'&amp;link='32009R0987%2523'&amp;ucin-k-dni='30.12.9999" TargetMode="External"/><Relationship Id="rId2" Type="http://schemas.openxmlformats.org/officeDocument/2006/relationships/hyperlink" Target="file:///C:\Users\61256\Downloads\EU'&amp;link='32004R0883%2523'&amp;ucin-k-dni='30.12.999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správní vědy a správního práva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298928" y="2129246"/>
            <a:ext cx="8522680" cy="1942699"/>
          </a:xfrm>
        </p:spPr>
        <p:txBody>
          <a:bodyPr/>
          <a:lstStyle/>
          <a:p>
            <a:pPr algn="ctr"/>
            <a:r>
              <a:rPr lang="cs-CZ" noProof="0" dirty="0"/>
              <a:t>MP811Zk Správní právo III</a:t>
            </a:r>
            <a:br>
              <a:rPr lang="cs-CZ" noProof="0" dirty="0"/>
            </a:br>
            <a:br>
              <a:rPr lang="cs-CZ" noProof="0" dirty="0"/>
            </a:br>
            <a:r>
              <a:rPr lang="cs-CZ" dirty="0"/>
              <a:t>Europeizace zvláštní části správního práva</a:t>
            </a:r>
            <a:br>
              <a:rPr lang="cs-CZ" dirty="0"/>
            </a:br>
            <a:br>
              <a:rPr lang="cs-CZ" noProof="0" dirty="0"/>
            </a:br>
            <a:endParaRPr lang="cs-CZ" noProof="0" dirty="0"/>
          </a:p>
        </p:txBody>
      </p:sp>
      <p:sp>
        <p:nvSpPr>
          <p:cNvPr id="5" name="Podnadpis 4"/>
          <p:cNvSpPr>
            <a:spLocks noGrp="1"/>
          </p:cNvSpPr>
          <p:nvPr>
            <p:ph type="subTitle" idx="1"/>
          </p:nvPr>
        </p:nvSpPr>
        <p:spPr>
          <a:xfrm>
            <a:off x="308453" y="4516453"/>
            <a:ext cx="8522680" cy="698497"/>
          </a:xfrm>
        </p:spPr>
        <p:txBody>
          <a:bodyPr/>
          <a:lstStyle/>
          <a:p>
            <a:pPr algn="ctr"/>
            <a:r>
              <a:rPr lang="cs-CZ" noProof="0" dirty="0"/>
              <a:t>2. přednáška</a:t>
            </a:r>
          </a:p>
          <a:p>
            <a:pPr algn="ctr"/>
            <a:r>
              <a:rPr lang="cs-CZ" noProof="0" dirty="0"/>
              <a:t>doc. JUDr. Lukáš Potěšil, Ph.D. </a:t>
            </a:r>
          </a:p>
          <a:p>
            <a:pPr algn="ctr"/>
            <a:r>
              <a:rPr lang="cs-CZ" noProof="0" dirty="0"/>
              <a:t>5. 3. 2024</a:t>
            </a:r>
          </a:p>
        </p:txBody>
      </p:sp>
    </p:spTree>
    <p:extLst>
      <p:ext uri="{BB962C8B-B14F-4D97-AF65-F5344CB8AC3E}">
        <p14:creationId xmlns:p14="http://schemas.microsoft.com/office/powerpoint/2010/main" val="335871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graphicFrame>
        <p:nvGraphicFramePr>
          <p:cNvPr id="5" name="Zástupný obsah 4">
            <a:extLst>
              <a:ext uri="{FF2B5EF4-FFF2-40B4-BE49-F238E27FC236}">
                <a16:creationId xmlns:a16="http://schemas.microsoft.com/office/drawing/2014/main" id="{016AE29E-B0A1-088A-A6BA-537D220141F2}"/>
              </a:ext>
            </a:extLst>
          </p:cNvPr>
          <p:cNvGraphicFramePr>
            <a:graphicFrameLocks noGrp="1"/>
          </p:cNvGraphicFramePr>
          <p:nvPr>
            <p:ph idx="1"/>
            <p:extLst>
              <p:ext uri="{D42A27DB-BD31-4B8C-83A1-F6EECF244321}">
                <p14:modId xmlns:p14="http://schemas.microsoft.com/office/powerpoint/2010/main" val="2036917121"/>
              </p:ext>
            </p:extLst>
          </p:nvPr>
        </p:nvGraphicFramePr>
        <p:xfrm>
          <a:off x="539750" y="2334826"/>
          <a:ext cx="8066088" cy="2855098"/>
        </p:xfrm>
        <a:graphic>
          <a:graphicData uri="http://schemas.openxmlformats.org/drawingml/2006/table">
            <a:tbl>
              <a:tblPr firstRow="1" firstCol="1" bandRow="1">
                <a:tableStyleId>{5C22544A-7EE6-4342-B048-85BDC9FD1C3A}</a:tableStyleId>
              </a:tblPr>
              <a:tblGrid>
                <a:gridCol w="627971">
                  <a:extLst>
                    <a:ext uri="{9D8B030D-6E8A-4147-A177-3AD203B41FA5}">
                      <a16:colId xmlns:a16="http://schemas.microsoft.com/office/drawing/2014/main" val="4286767462"/>
                    </a:ext>
                  </a:extLst>
                </a:gridCol>
                <a:gridCol w="5578160">
                  <a:extLst>
                    <a:ext uri="{9D8B030D-6E8A-4147-A177-3AD203B41FA5}">
                      <a16:colId xmlns:a16="http://schemas.microsoft.com/office/drawing/2014/main" val="963831698"/>
                    </a:ext>
                  </a:extLst>
                </a:gridCol>
                <a:gridCol w="1859957">
                  <a:extLst>
                    <a:ext uri="{9D8B030D-6E8A-4147-A177-3AD203B41FA5}">
                      <a16:colId xmlns:a16="http://schemas.microsoft.com/office/drawing/2014/main" val="1544102872"/>
                    </a:ext>
                  </a:extLst>
                </a:gridCol>
              </a:tblGrid>
              <a:tr h="1231986">
                <a:tc>
                  <a:txBody>
                    <a:bodyPr/>
                    <a:lstStyle/>
                    <a:p>
                      <a:pPr algn="ctr">
                        <a:lnSpc>
                          <a:spcPts val="1200"/>
                        </a:lnSpc>
                        <a:spcBef>
                          <a:spcPts val="1200"/>
                        </a:spcBef>
                        <a:spcAft>
                          <a:spcPts val="1200"/>
                        </a:spcAft>
                      </a:pPr>
                      <a:r>
                        <a:rPr lang="cs-CZ" sz="800">
                          <a:effectLst/>
                        </a:rPr>
                        <a:t>KOM</a:t>
                      </a:r>
                      <a:endParaRPr lang="cs-CZ" sz="1100">
                        <a:effectLst/>
                        <a:latin typeface="Arial" panose="020B0604020202020204" pitchFamily="34" charset="0"/>
                        <a:ea typeface="Times New Roman" panose="02020603050405020304" pitchFamily="18" charset="0"/>
                      </a:endParaRPr>
                    </a:p>
                  </a:txBody>
                  <a:tcPr marL="61599" marR="61599" marT="0" marB="0"/>
                </a:tc>
                <a:tc>
                  <a:txBody>
                    <a:bodyPr/>
                    <a:lstStyle/>
                    <a:p>
                      <a:pPr marL="342900" lvl="0" indent="-342900" algn="just">
                        <a:buFont typeface="+mj-lt"/>
                        <a:buAutoNum type="romanUcPeriod"/>
                      </a:pPr>
                      <a:r>
                        <a:rPr lang="cs-CZ" sz="800" u="sng" dirty="0">
                          <a:effectLst/>
                        </a:rPr>
                        <a:t>k novele zákona o pobytu cizinců</a:t>
                      </a:r>
                      <a:endParaRPr lang="cs-CZ" sz="1100" dirty="0">
                        <a:effectLst/>
                      </a:endParaRPr>
                    </a:p>
                    <a:p>
                      <a:pPr algn="just"/>
                      <a:r>
                        <a:rPr lang="cs-CZ" sz="800" u="none" strike="noStrike" dirty="0">
                          <a:effectLst/>
                        </a:rPr>
                        <a:t> </a:t>
                      </a:r>
                      <a:endParaRPr lang="cs-CZ" sz="1100" dirty="0">
                        <a:effectLst/>
                      </a:endParaRPr>
                    </a:p>
                    <a:p>
                      <a:pPr algn="just"/>
                      <a:r>
                        <a:rPr lang="cs-CZ" sz="800" u="sng" dirty="0">
                          <a:effectLst/>
                        </a:rPr>
                        <a:t>K § 42h odst. 2 a § 42j odst. 3 cizineckého zákona:</a:t>
                      </a:r>
                      <a:endParaRPr lang="cs-CZ" sz="1100" dirty="0">
                        <a:effectLst/>
                      </a:endParaRPr>
                    </a:p>
                    <a:p>
                      <a:pPr algn="just"/>
                      <a:r>
                        <a:rPr lang="cs-CZ" sz="800" u="none" strike="noStrike" dirty="0">
                          <a:effectLst/>
                        </a:rPr>
                        <a:t> </a:t>
                      </a:r>
                      <a:endParaRPr lang="cs-CZ" sz="1100" dirty="0">
                        <a:effectLst/>
                      </a:endParaRPr>
                    </a:p>
                    <a:p>
                      <a:pPr algn="just"/>
                      <a:r>
                        <a:rPr lang="cs-CZ" sz="800" dirty="0">
                          <a:effectLst/>
                        </a:rPr>
                        <a:t>Ustanovení § 42h odst. 2 a § 42j odst. 3 by měla dále zohlednit, že můžou existovat i držitelé zaměstnanecké či modré karty, kteří s ohledem na své zaměstnání nebudou účastni na veřejném zdravotním pojištění. Podmínkou pro účast totiž je, aby osoby byly zaměstnanci zaměstnavatele, který má sídlo nebo trvalý pobyt na území ČR – viz připomínky k § 2 novely zákona o veřejném zdravotním pojištění. </a:t>
                      </a:r>
                      <a:endParaRPr lang="cs-CZ" sz="1100" dirty="0">
                        <a:effectLst/>
                      </a:endParaRPr>
                    </a:p>
                    <a:p>
                      <a:pPr algn="just"/>
                      <a:r>
                        <a:rPr lang="cs-CZ" sz="800" u="none" strike="noStrike" dirty="0">
                          <a:effectLst/>
                        </a:rPr>
                        <a:t> </a:t>
                      </a:r>
                      <a:endParaRPr lang="cs-CZ" sz="1100" dirty="0">
                        <a:effectLst/>
                      </a:endParaRPr>
                    </a:p>
                    <a:p>
                      <a:pPr algn="just"/>
                      <a:r>
                        <a:rPr lang="cs-CZ" sz="800" u="sng" dirty="0">
                          <a:effectLst/>
                        </a:rPr>
                        <a:t>Tato připomínka je zásadní.</a:t>
                      </a:r>
                      <a:endParaRPr lang="cs-CZ" sz="1100" dirty="0">
                        <a:effectLst/>
                        <a:latin typeface="Arial" panose="020B0604020202020204" pitchFamily="34" charset="0"/>
                        <a:ea typeface="Times New Roman" panose="02020603050405020304" pitchFamily="18" charset="0"/>
                      </a:endParaRPr>
                    </a:p>
                  </a:txBody>
                  <a:tcPr marL="61599" marR="61599" marT="0" marB="0"/>
                </a:tc>
                <a:tc>
                  <a:txBody>
                    <a:bodyPr/>
                    <a:lstStyle/>
                    <a:p>
                      <a:pPr>
                        <a:lnSpc>
                          <a:spcPts val="1200"/>
                        </a:lnSpc>
                        <a:spcBef>
                          <a:spcPts val="1200"/>
                        </a:spcBef>
                        <a:spcAft>
                          <a:spcPts val="1200"/>
                        </a:spcAft>
                      </a:pPr>
                      <a:r>
                        <a:rPr lang="cs-CZ" sz="800" dirty="0">
                          <a:effectLst/>
                        </a:rPr>
                        <a:t>Vysvětleno.</a:t>
                      </a:r>
                      <a:endParaRPr lang="cs-CZ" sz="1100" dirty="0">
                        <a:effectLst/>
                        <a:latin typeface="Arial" panose="020B0604020202020204" pitchFamily="34" charset="0"/>
                        <a:ea typeface="Times New Roman" panose="02020603050405020304" pitchFamily="18" charset="0"/>
                      </a:endParaRPr>
                    </a:p>
                  </a:txBody>
                  <a:tcPr marL="61599" marR="61599" marT="0" marB="0"/>
                </a:tc>
                <a:extLst>
                  <a:ext uri="{0D108BD9-81ED-4DB2-BD59-A6C34878D82A}">
                    <a16:rowId xmlns:a16="http://schemas.microsoft.com/office/drawing/2014/main" val="2125221106"/>
                  </a:ext>
                </a:extLst>
              </a:tr>
              <a:tr h="739192">
                <a:tc>
                  <a:txBody>
                    <a:bodyPr/>
                    <a:lstStyle/>
                    <a:p>
                      <a:pPr algn="ctr">
                        <a:lnSpc>
                          <a:spcPts val="1200"/>
                        </a:lnSpc>
                        <a:spcBef>
                          <a:spcPts val="1200"/>
                        </a:spcBef>
                        <a:spcAft>
                          <a:spcPts val="1200"/>
                        </a:spcAft>
                      </a:pPr>
                      <a:r>
                        <a:rPr lang="cs-CZ" sz="800">
                          <a:effectLst/>
                        </a:rPr>
                        <a:t>KOM</a:t>
                      </a:r>
                      <a:endParaRPr lang="cs-CZ" sz="1100">
                        <a:effectLst/>
                        <a:latin typeface="Arial" panose="020B0604020202020204" pitchFamily="34" charset="0"/>
                        <a:ea typeface="Times New Roman" panose="02020603050405020304" pitchFamily="18" charset="0"/>
                      </a:endParaRPr>
                    </a:p>
                  </a:txBody>
                  <a:tcPr marL="61599" marR="61599" marT="0" marB="0"/>
                </a:tc>
                <a:tc>
                  <a:txBody>
                    <a:bodyPr/>
                    <a:lstStyle/>
                    <a:p>
                      <a:pPr algn="just"/>
                      <a:r>
                        <a:rPr lang="cs-CZ" sz="800" u="sng" dirty="0">
                          <a:effectLst/>
                        </a:rPr>
                        <a:t>K § 46 odst. 1 cizineckého zákona:</a:t>
                      </a:r>
                      <a:endParaRPr lang="cs-CZ" sz="1100" dirty="0">
                        <a:effectLst/>
                      </a:endParaRPr>
                    </a:p>
                    <a:p>
                      <a:pPr algn="just"/>
                      <a:r>
                        <a:rPr lang="cs-CZ" sz="800" dirty="0">
                          <a:effectLst/>
                        </a:rPr>
                        <a:t> </a:t>
                      </a:r>
                      <a:endParaRPr lang="cs-CZ" sz="1100" dirty="0">
                        <a:effectLst/>
                      </a:endParaRPr>
                    </a:p>
                    <a:p>
                      <a:pPr algn="just"/>
                      <a:r>
                        <a:rPr lang="cs-CZ" sz="800" dirty="0">
                          <a:effectLst/>
                        </a:rPr>
                        <a:t>Ustanovení § 46 odst. 1 (požaduje doklad o zdravotním pojištění podle § 172d) není v souladu s § 42 odst. 3 (požadujeme zdravotní pojištění podle § 172b nebo § 172d). Nadto viz naši připomínku k § 172b a § 172c níže.</a:t>
                      </a:r>
                      <a:endParaRPr lang="cs-CZ" sz="1100" dirty="0">
                        <a:effectLst/>
                      </a:endParaRPr>
                    </a:p>
                    <a:p>
                      <a:pPr algn="just"/>
                      <a:r>
                        <a:rPr lang="cs-CZ" sz="800" dirty="0">
                          <a:effectLst/>
                        </a:rPr>
                        <a:t> </a:t>
                      </a:r>
                      <a:endParaRPr lang="cs-CZ" sz="1100" dirty="0">
                        <a:effectLst/>
                      </a:endParaRPr>
                    </a:p>
                    <a:p>
                      <a:pPr algn="just"/>
                      <a:r>
                        <a:rPr lang="cs-CZ" sz="800" u="sng" dirty="0">
                          <a:effectLst/>
                        </a:rPr>
                        <a:t>Tato připomínka je zásadní.</a:t>
                      </a:r>
                      <a:endParaRPr lang="cs-CZ" sz="1100" dirty="0">
                        <a:effectLst/>
                        <a:latin typeface="Arial" panose="020B0604020202020204" pitchFamily="34" charset="0"/>
                        <a:ea typeface="Times New Roman" panose="02020603050405020304" pitchFamily="18" charset="0"/>
                      </a:endParaRPr>
                    </a:p>
                  </a:txBody>
                  <a:tcPr marL="61599" marR="61599" marT="0" marB="0"/>
                </a:tc>
                <a:tc>
                  <a:txBody>
                    <a:bodyPr/>
                    <a:lstStyle/>
                    <a:p>
                      <a:pPr>
                        <a:lnSpc>
                          <a:spcPts val="1200"/>
                        </a:lnSpc>
                        <a:spcBef>
                          <a:spcPts val="1200"/>
                        </a:spcBef>
                        <a:spcAft>
                          <a:spcPts val="1200"/>
                        </a:spcAft>
                      </a:pPr>
                      <a:r>
                        <a:rPr lang="cs-CZ" sz="800">
                          <a:effectLst/>
                        </a:rPr>
                        <a:t>Úprava textu. Nebude odkazováno obecně na § 42, ale pouze jeho odstavce 1, 2 a 4</a:t>
                      </a:r>
                      <a:endParaRPr lang="cs-CZ" sz="1100">
                        <a:effectLst/>
                        <a:latin typeface="Arial" panose="020B0604020202020204" pitchFamily="34" charset="0"/>
                        <a:ea typeface="Times New Roman" panose="02020603050405020304" pitchFamily="18" charset="0"/>
                      </a:endParaRPr>
                    </a:p>
                  </a:txBody>
                  <a:tcPr marL="61599" marR="61599" marT="0" marB="0"/>
                </a:tc>
                <a:extLst>
                  <a:ext uri="{0D108BD9-81ED-4DB2-BD59-A6C34878D82A}">
                    <a16:rowId xmlns:a16="http://schemas.microsoft.com/office/drawing/2014/main" val="2036395992"/>
                  </a:ext>
                </a:extLst>
              </a:tr>
              <a:tr h="876079">
                <a:tc>
                  <a:txBody>
                    <a:bodyPr/>
                    <a:lstStyle/>
                    <a:p>
                      <a:pPr algn="ctr">
                        <a:lnSpc>
                          <a:spcPts val="1200"/>
                        </a:lnSpc>
                        <a:spcBef>
                          <a:spcPts val="1200"/>
                        </a:spcBef>
                        <a:spcAft>
                          <a:spcPts val="1200"/>
                        </a:spcAft>
                      </a:pPr>
                      <a:r>
                        <a:rPr lang="cs-CZ" sz="800" dirty="0">
                          <a:effectLst/>
                        </a:rPr>
                        <a:t>KOM</a:t>
                      </a:r>
                      <a:endParaRPr lang="cs-CZ" sz="1100" dirty="0">
                        <a:effectLst/>
                        <a:latin typeface="Arial" panose="020B0604020202020204" pitchFamily="34" charset="0"/>
                        <a:ea typeface="Times New Roman" panose="02020603050405020304" pitchFamily="18" charset="0"/>
                      </a:endParaRPr>
                    </a:p>
                  </a:txBody>
                  <a:tcPr marL="61599" marR="61599" marT="0" marB="0"/>
                </a:tc>
                <a:tc>
                  <a:txBody>
                    <a:bodyPr/>
                    <a:lstStyle/>
                    <a:p>
                      <a:pPr algn="just">
                        <a:spcAft>
                          <a:spcPts val="1200"/>
                        </a:spcAft>
                      </a:pPr>
                      <a:r>
                        <a:rPr lang="cs-CZ" sz="800" u="sng" dirty="0">
                          <a:effectLst/>
                        </a:rPr>
                        <a:t>K § 48 cizineckého zákona:</a:t>
                      </a:r>
                      <a:endParaRPr lang="cs-CZ" sz="1100" dirty="0">
                        <a:effectLst/>
                      </a:endParaRPr>
                    </a:p>
                    <a:p>
                      <a:pPr algn="just"/>
                      <a:r>
                        <a:rPr lang="cs-CZ" sz="800" dirty="0">
                          <a:effectLst/>
                        </a:rPr>
                        <a:t>Stejné postavení jako mají podle čl. 7 směrnice 2004/81/ES osoby před vydáním povolení k pobytu, mají podle čl. 9 uvedené směrnice držitelé povolení k pobytu. Do ustanovení by tak měla být doplněna (vedle písm. c) odst. 1) i kategorie osob, kterým bylo vydáno povolení k dlouhodobému pobytu za účelem ochrany na území. </a:t>
                      </a:r>
                      <a:endParaRPr lang="cs-CZ" sz="1100" dirty="0">
                        <a:effectLst/>
                      </a:endParaRPr>
                    </a:p>
                    <a:p>
                      <a:pPr algn="just"/>
                      <a:r>
                        <a:rPr lang="cs-CZ" sz="800" dirty="0">
                          <a:effectLst/>
                        </a:rPr>
                        <a:t> </a:t>
                      </a:r>
                      <a:endParaRPr lang="cs-CZ" sz="1100" dirty="0">
                        <a:effectLst/>
                      </a:endParaRPr>
                    </a:p>
                    <a:p>
                      <a:pPr algn="just"/>
                      <a:r>
                        <a:rPr lang="cs-CZ" sz="800" u="sng" dirty="0">
                          <a:effectLst/>
                        </a:rPr>
                        <a:t>Tato připomínka je zásadní.</a:t>
                      </a:r>
                      <a:endParaRPr lang="cs-CZ" sz="1100" dirty="0">
                        <a:effectLst/>
                        <a:latin typeface="Arial" panose="020B0604020202020204" pitchFamily="34" charset="0"/>
                        <a:ea typeface="Times New Roman" panose="02020603050405020304" pitchFamily="18" charset="0"/>
                      </a:endParaRPr>
                    </a:p>
                  </a:txBody>
                  <a:tcPr marL="61599" marR="61599" marT="0" marB="0"/>
                </a:tc>
                <a:tc>
                  <a:txBody>
                    <a:bodyPr/>
                    <a:lstStyle/>
                    <a:p>
                      <a:pPr>
                        <a:lnSpc>
                          <a:spcPts val="1200"/>
                        </a:lnSpc>
                        <a:spcBef>
                          <a:spcPts val="1200"/>
                        </a:spcBef>
                        <a:spcAft>
                          <a:spcPts val="1200"/>
                        </a:spcAft>
                      </a:pPr>
                      <a:r>
                        <a:rPr lang="cs-CZ" sz="800" dirty="0">
                          <a:effectLst/>
                        </a:rPr>
                        <a:t>Akceptováno jinak.</a:t>
                      </a:r>
                      <a:endParaRPr lang="cs-CZ" sz="1100" dirty="0">
                        <a:effectLst/>
                      </a:endParaRPr>
                    </a:p>
                    <a:p>
                      <a:pPr>
                        <a:lnSpc>
                          <a:spcPts val="1200"/>
                        </a:lnSpc>
                        <a:spcBef>
                          <a:spcPts val="1200"/>
                        </a:spcBef>
                        <a:spcAft>
                          <a:spcPts val="1200"/>
                        </a:spcAft>
                      </a:pPr>
                      <a:r>
                        <a:rPr lang="cs-CZ" sz="800" dirty="0">
                          <a:effectLst/>
                        </a:rPr>
                        <a:t>Bude upraven § 2 zákona č. 48/1997 Sb.</a:t>
                      </a:r>
                      <a:endParaRPr lang="cs-CZ" sz="1100" dirty="0">
                        <a:effectLst/>
                        <a:latin typeface="Arial" panose="020B0604020202020204" pitchFamily="34" charset="0"/>
                        <a:ea typeface="Times New Roman" panose="02020603050405020304" pitchFamily="18" charset="0"/>
                      </a:endParaRPr>
                    </a:p>
                  </a:txBody>
                  <a:tcPr marL="61599" marR="61599" marT="0" marB="0"/>
                </a:tc>
                <a:extLst>
                  <a:ext uri="{0D108BD9-81ED-4DB2-BD59-A6C34878D82A}">
                    <a16:rowId xmlns:a16="http://schemas.microsoft.com/office/drawing/2014/main" val="3987115707"/>
                  </a:ext>
                </a:extLst>
              </a:tr>
            </a:tbl>
          </a:graphicData>
        </a:graphic>
      </p:graphicFrame>
      <p:sp>
        <p:nvSpPr>
          <p:cNvPr id="6" name="Rectangle 1">
            <a:extLst>
              <a:ext uri="{FF2B5EF4-FFF2-40B4-BE49-F238E27FC236}">
                <a16:creationId xmlns:a16="http://schemas.microsoft.com/office/drawing/2014/main" id="{8A22B872-06F5-23A2-11EB-56BDE7D0237A}"/>
              </a:ext>
            </a:extLst>
          </p:cNvPr>
          <p:cNvSpPr>
            <a:spLocks noChangeArrowheads="1"/>
          </p:cNvSpPr>
          <p:nvPr/>
        </p:nvSpPr>
        <p:spPr bwMode="auto">
          <a:xfrm>
            <a:off x="310554" y="1829689"/>
            <a:ext cx="3192379"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9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Odbor kompatibility Úřadu vlády ČR</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548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310554" y="720000"/>
            <a:ext cx="8295841" cy="451576"/>
          </a:xfrm>
        </p:spPr>
        <p:txBody>
          <a:bodyPr/>
          <a:lstStyle/>
          <a:p>
            <a:r>
              <a:rPr lang="cs-CZ" dirty="0"/>
              <a:t>Správní právo a správní právo EU</a:t>
            </a:r>
          </a:p>
        </p:txBody>
      </p:sp>
      <p:sp>
        <p:nvSpPr>
          <p:cNvPr id="5" name="Zástupný symbol pro obsah 4"/>
          <p:cNvSpPr>
            <a:spLocks noGrp="1"/>
          </p:cNvSpPr>
          <p:nvPr>
            <p:ph idx="1"/>
          </p:nvPr>
        </p:nvSpPr>
        <p:spPr/>
        <p:txBody>
          <a:bodyPr/>
          <a:lstStyle/>
          <a:p>
            <a:pPr marL="72000" indent="0" algn="just">
              <a:lnSpc>
                <a:spcPct val="100000"/>
              </a:lnSpc>
              <a:buNone/>
            </a:pPr>
            <a:r>
              <a:rPr lang="cs-CZ" sz="1600" b="1" dirty="0"/>
              <a:t>Legislativní pravidla vlády; </a:t>
            </a:r>
            <a:r>
              <a:rPr lang="cs-CZ" sz="1600" dirty="0"/>
              <a:t>Čl. 48 odst. 2 až 4</a:t>
            </a:r>
          </a:p>
          <a:p>
            <a:pPr algn="just">
              <a:lnSpc>
                <a:spcPct val="100000"/>
              </a:lnSpc>
            </a:pPr>
            <a:r>
              <a:rPr lang="cs-CZ" sz="1600" dirty="0"/>
              <a:t>Je-li právním předpisem prováděno </a:t>
            </a:r>
            <a:r>
              <a:rPr lang="cs-CZ" sz="1600" b="1" dirty="0"/>
              <a:t>přizpůsobení</a:t>
            </a:r>
            <a:r>
              <a:rPr lang="cs-CZ" sz="1600" dirty="0"/>
              <a:t> právního řádu </a:t>
            </a:r>
            <a:r>
              <a:rPr lang="cs-CZ" sz="1600" b="1" dirty="0"/>
              <a:t>přímo použitelnému předpisu </a:t>
            </a:r>
            <a:r>
              <a:rPr lang="cs-CZ" sz="1600" dirty="0"/>
              <a:t>Evropské unie, začátek úvodního ustanovení právního předpisu zní: „</a:t>
            </a:r>
            <a:r>
              <a:rPr lang="cs-CZ" sz="1600" i="1" dirty="0"/>
              <a:t>Tento zákon (Toto nařízení, Tato vyhláška) upravuje v návaznosti na přímo použitelný předpis Evropské unie) …….</a:t>
            </a:r>
            <a:r>
              <a:rPr lang="cs-CZ" sz="1600" dirty="0"/>
              <a:t>.“ (v poznámce pod čarou č. X se uvede citace tohoto předpisu </a:t>
            </a:r>
          </a:p>
          <a:p>
            <a:pPr algn="just">
              <a:lnSpc>
                <a:spcPct val="100000"/>
              </a:lnSpc>
            </a:pPr>
            <a:r>
              <a:rPr lang="cs-CZ" sz="1600" dirty="0"/>
              <a:t>Je-li právním předpisem </a:t>
            </a:r>
            <a:r>
              <a:rPr lang="cs-CZ" sz="1600" b="1" dirty="0"/>
              <a:t>promítnuta</a:t>
            </a:r>
            <a:r>
              <a:rPr lang="cs-CZ" sz="1600" dirty="0"/>
              <a:t> do právního předpisu celá </a:t>
            </a:r>
            <a:r>
              <a:rPr lang="cs-CZ" sz="1600" b="1" dirty="0"/>
              <a:t>směrnice</a:t>
            </a:r>
            <a:r>
              <a:rPr lang="cs-CZ" sz="1600" dirty="0"/>
              <a:t> Evropské unie nebo její podstatná část a toto promítnutí směrnice se týká podstatné části právního předpisu, začátek úvodního ustanovení právního předpisu zní: „</a:t>
            </a:r>
            <a:r>
              <a:rPr lang="cs-CZ" sz="1600" i="1" dirty="0"/>
              <a:t>Tento zákon (Toto nařízení, Tato vyhláška) zapracovává příslušné předpisy Evropské unie) a upravuje</a:t>
            </a:r>
          </a:p>
          <a:p>
            <a:pPr algn="just">
              <a:lnSpc>
                <a:spcPct val="100000"/>
              </a:lnSpc>
            </a:pPr>
            <a:r>
              <a:rPr lang="cs-CZ" sz="1600" dirty="0"/>
              <a:t>Je-li právním předpisem prováděno </a:t>
            </a:r>
            <a:r>
              <a:rPr lang="cs-CZ" sz="1600" b="1" dirty="0"/>
              <a:t>jak přizpůsobení </a:t>
            </a:r>
            <a:r>
              <a:rPr lang="cs-CZ" sz="1600" dirty="0"/>
              <a:t>právního řádu přímo použitelnému předpisu Evropské unie, tak je jím </a:t>
            </a:r>
            <a:r>
              <a:rPr lang="cs-CZ" sz="1600" b="1" dirty="0"/>
              <a:t>promítána</a:t>
            </a:r>
            <a:r>
              <a:rPr lang="cs-CZ" sz="1600" dirty="0"/>
              <a:t> do právního předpisu celá směrnice Evropské unie nebo její podstatná část, začátek úvodního ustanovení právního předpisu zní: „</a:t>
            </a:r>
            <a:r>
              <a:rPr lang="cs-CZ" sz="1600" i="1" dirty="0"/>
              <a:t>Tento zákon (Toto nařízení, Tato vyhláška) zapracovává příslušné předpisy Evropské unie), zároveň navazuje na přímo použitelný předpis Evropské unie) a upravuje</a:t>
            </a:r>
          </a:p>
        </p:txBody>
      </p:sp>
    </p:spTree>
    <p:extLst>
      <p:ext uri="{BB962C8B-B14F-4D97-AF65-F5344CB8AC3E}">
        <p14:creationId xmlns:p14="http://schemas.microsoft.com/office/powerpoint/2010/main" val="192167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sp>
        <p:nvSpPr>
          <p:cNvPr id="5" name="Zástupný obsah 4">
            <a:extLst>
              <a:ext uri="{FF2B5EF4-FFF2-40B4-BE49-F238E27FC236}">
                <a16:creationId xmlns:a16="http://schemas.microsoft.com/office/drawing/2014/main" id="{E5DEC474-4316-16C9-B24F-3A6FBB12FBD8}"/>
              </a:ext>
            </a:extLst>
          </p:cNvPr>
          <p:cNvSpPr>
            <a:spLocks noGrp="1"/>
          </p:cNvSpPr>
          <p:nvPr>
            <p:ph idx="1"/>
          </p:nvPr>
        </p:nvSpPr>
        <p:spPr>
          <a:xfrm>
            <a:off x="540094" y="1434790"/>
            <a:ext cx="8066301" cy="4397210"/>
          </a:xfrm>
        </p:spPr>
        <p:txBody>
          <a:bodyPr/>
          <a:lstStyle/>
          <a:p>
            <a:pPr marL="72000" indent="0" algn="just">
              <a:lnSpc>
                <a:spcPct val="100000"/>
              </a:lnSpc>
              <a:buNone/>
            </a:pPr>
            <a:r>
              <a:rPr lang="cs-CZ" sz="2400" b="1" dirty="0"/>
              <a:t>Aplikační rovina:</a:t>
            </a:r>
          </a:p>
          <a:p>
            <a:pPr algn="just">
              <a:lnSpc>
                <a:spcPct val="100000"/>
              </a:lnSpc>
            </a:pPr>
            <a:r>
              <a:rPr lang="cs-CZ" sz="2400" dirty="0"/>
              <a:t>Tzv. </a:t>
            </a:r>
            <a:r>
              <a:rPr lang="cs-CZ" sz="2400" dirty="0" err="1"/>
              <a:t>infringement</a:t>
            </a:r>
            <a:r>
              <a:rPr lang="cs-CZ" sz="2400" dirty="0"/>
              <a:t>: </a:t>
            </a:r>
            <a:r>
              <a:rPr lang="cs-CZ" sz="1600" dirty="0"/>
              <a:t>do 31. prosince 2022 bylo proti ČR zahájeno (od přistoupení k Evropské unii dne 1. května 2004) celkem 877 řízení o porušení unijního práva; </a:t>
            </a:r>
            <a:r>
              <a:rPr lang="cs-CZ" sz="1600" dirty="0">
                <a:hlinkClick r:id="rId2"/>
              </a:rPr>
              <a:t>https://isap.vlada.cz/homepage2.nsf/pages/esdvlz/$file/VLZ-zprava_2022.pdf</a:t>
            </a:r>
            <a:r>
              <a:rPr lang="cs-CZ" sz="1600" dirty="0"/>
              <a:t>  </a:t>
            </a:r>
          </a:p>
          <a:p>
            <a:pPr algn="just">
              <a:lnSpc>
                <a:spcPct val="100000"/>
              </a:lnSpc>
            </a:pPr>
            <a:r>
              <a:rPr lang="cs-CZ" sz="2400" dirty="0"/>
              <a:t>Tzv. </a:t>
            </a:r>
            <a:r>
              <a:rPr lang="cs-CZ" sz="2400" b="1" dirty="0" err="1"/>
              <a:t>eurokonformní</a:t>
            </a:r>
            <a:r>
              <a:rPr lang="cs-CZ" sz="2400" b="1" dirty="0"/>
              <a:t> výklad</a:t>
            </a:r>
          </a:p>
          <a:p>
            <a:pPr algn="just">
              <a:lnSpc>
                <a:spcPct val="100000"/>
              </a:lnSpc>
            </a:pPr>
            <a:r>
              <a:rPr lang="cs-CZ" sz="2400" b="1" dirty="0"/>
              <a:t>předběžné otázky </a:t>
            </a:r>
            <a:r>
              <a:rPr lang="cs-CZ" sz="2400" dirty="0"/>
              <a:t>(správní soudy; </a:t>
            </a:r>
            <a:r>
              <a:rPr lang="cs-CZ" sz="2400" b="1" dirty="0"/>
              <a:t>50</a:t>
            </a:r>
            <a:r>
              <a:rPr lang="cs-CZ" sz="2400" dirty="0"/>
              <a:t> položených přímo NSS; </a:t>
            </a:r>
            <a:r>
              <a:rPr lang="cs-CZ" sz="2400" b="1" dirty="0"/>
              <a:t>21</a:t>
            </a:r>
            <a:r>
              <a:rPr lang="cs-CZ" sz="2400" dirty="0"/>
              <a:t> položených krajskými soudy; </a:t>
            </a:r>
            <a:r>
              <a:rPr lang="cs-CZ" sz="2000" dirty="0">
                <a:hlinkClick r:id="rId3"/>
              </a:rPr>
              <a:t>https://www.nssoud.cz/rozhodovaci-cinnost/predbezne-otazky</a:t>
            </a:r>
            <a:r>
              <a:rPr lang="cs-CZ" sz="2000" dirty="0"/>
              <a:t> </a:t>
            </a:r>
          </a:p>
          <a:p>
            <a:pPr algn="just">
              <a:lnSpc>
                <a:spcPct val="100000"/>
              </a:lnSpc>
            </a:pPr>
            <a:endParaRPr lang="cs-CZ" sz="2400" dirty="0"/>
          </a:p>
          <a:p>
            <a:pPr algn="just">
              <a:lnSpc>
                <a:spcPct val="100000"/>
              </a:lnSpc>
            </a:pPr>
            <a:r>
              <a:rPr lang="cs-CZ" sz="2400" b="1" dirty="0">
                <a:solidFill>
                  <a:srgbClr val="FF0000"/>
                </a:solidFill>
              </a:rPr>
              <a:t>Role vnitrostátních správních orgánů</a:t>
            </a:r>
            <a:r>
              <a:rPr lang="cs-CZ" sz="2400" dirty="0"/>
              <a:t>: </a:t>
            </a:r>
            <a:r>
              <a:rPr lang="cs-CZ" sz="2400" b="1" dirty="0"/>
              <a:t>procesní postup </a:t>
            </a:r>
            <a:r>
              <a:rPr lang="cs-CZ" sz="2400" dirty="0"/>
              <a:t>a </a:t>
            </a:r>
            <a:r>
              <a:rPr lang="cs-CZ" sz="2400" b="1" dirty="0"/>
              <a:t>soudní ochrana </a:t>
            </a:r>
            <a:r>
              <a:rPr lang="cs-CZ" sz="2400" dirty="0"/>
              <a:t>podle vnitrostátních předpisů!</a:t>
            </a:r>
          </a:p>
        </p:txBody>
      </p:sp>
    </p:spTree>
    <p:extLst>
      <p:ext uri="{BB962C8B-B14F-4D97-AF65-F5344CB8AC3E}">
        <p14:creationId xmlns:p14="http://schemas.microsoft.com/office/powerpoint/2010/main" val="4257055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223024" y="720000"/>
            <a:ext cx="8383371" cy="451576"/>
          </a:xfrm>
        </p:spPr>
        <p:txBody>
          <a:bodyPr/>
          <a:lstStyle/>
          <a:p>
            <a:r>
              <a:rPr lang="cs-CZ" dirty="0"/>
              <a:t>Správní právo a správní právo EU</a:t>
            </a:r>
          </a:p>
        </p:txBody>
      </p:sp>
      <p:sp>
        <p:nvSpPr>
          <p:cNvPr id="5" name="Zástupný symbol pro obsah 4"/>
          <p:cNvSpPr>
            <a:spLocks noGrp="1"/>
          </p:cNvSpPr>
          <p:nvPr>
            <p:ph idx="1"/>
          </p:nvPr>
        </p:nvSpPr>
        <p:spPr/>
        <p:txBody>
          <a:bodyPr/>
          <a:lstStyle/>
          <a:p>
            <a:pPr algn="just">
              <a:lnSpc>
                <a:spcPct val="100000"/>
              </a:lnSpc>
            </a:pPr>
            <a:r>
              <a:rPr lang="cs-CZ" sz="2000" dirty="0"/>
              <a:t>v oblasti správního trestání: pravidla chování </a:t>
            </a:r>
            <a:r>
              <a:rPr lang="cs-CZ" sz="2000" b="1" dirty="0"/>
              <a:t>v nařízení </a:t>
            </a:r>
            <a:r>
              <a:rPr lang="cs-CZ" sz="2000" dirty="0"/>
              <a:t>– dodává se, že stanovené vnitrostátní sankce mají být „</a:t>
            </a:r>
            <a:r>
              <a:rPr lang="cs-CZ" sz="2000" b="1" dirty="0"/>
              <a:t>účinné, přiměřené a odrazující“</a:t>
            </a:r>
          </a:p>
          <a:p>
            <a:pPr marL="72000" indent="0" algn="just">
              <a:lnSpc>
                <a:spcPct val="100000"/>
              </a:lnSpc>
              <a:buNone/>
            </a:pPr>
            <a:endParaRPr lang="cs-CZ" sz="2000" i="1" dirty="0"/>
          </a:p>
          <a:p>
            <a:pPr marL="72000" indent="0" algn="just">
              <a:lnSpc>
                <a:spcPct val="100000"/>
              </a:lnSpc>
              <a:buNone/>
            </a:pPr>
            <a:r>
              <a:rPr lang="cs-CZ" sz="2000" i="1" dirty="0"/>
              <a:t>Osoba, která uvedla na trh detergent, který nesplňuje omezení obsahu fosforečnanů a jiných sloučenin fosforu stanovená </a:t>
            </a:r>
            <a:r>
              <a:rPr lang="cs-CZ" sz="2000" i="1" dirty="0">
                <a:solidFill>
                  <a:srgbClr val="FF0000"/>
                </a:solidFill>
              </a:rPr>
              <a:t>přímo použitelným předpisem Evropské unie o detergentech28)</a:t>
            </a:r>
            <a:r>
              <a:rPr lang="cs-CZ" sz="2000" i="1" dirty="0"/>
              <a:t>, se dopustí přestupku tím, že nestáhne takový detergent z trhu podle § 33 odst. 1 písm. h).</a:t>
            </a:r>
          </a:p>
          <a:p>
            <a:pPr marL="72000" indent="0" algn="just">
              <a:lnSpc>
                <a:spcPct val="100000"/>
              </a:lnSpc>
              <a:buNone/>
            </a:pPr>
            <a:endParaRPr lang="cs-CZ" sz="2000" i="1" dirty="0"/>
          </a:p>
          <a:p>
            <a:pPr marL="72000" indent="0" algn="just">
              <a:lnSpc>
                <a:spcPct val="100000"/>
              </a:lnSpc>
              <a:buNone/>
            </a:pPr>
            <a:r>
              <a:rPr lang="cs-CZ" sz="2000" i="1" dirty="0"/>
              <a:t>Osoba, která v rozporu s </a:t>
            </a:r>
            <a:r>
              <a:rPr lang="cs-CZ" sz="2000" i="1" dirty="0">
                <a:solidFill>
                  <a:srgbClr val="FF0000"/>
                </a:solidFill>
              </a:rPr>
              <a:t>nařízením Evropského parlamentu a Rady (EU) 2017/852 </a:t>
            </a:r>
            <a:r>
              <a:rPr lang="cs-CZ" sz="2000" i="1" dirty="0"/>
              <a:t>uvedla na trh nový výrobek s přidanou rtutí, se dopustí přestupku tím, že v rozporu s rozhodnutím příslušného správního úřadu podle § 33 odst. 1 písm. i) nestáhla takový výrobek z trhu</a:t>
            </a:r>
          </a:p>
          <a:p>
            <a:pPr marL="72000" indent="0" algn="just">
              <a:lnSpc>
                <a:spcPct val="100000"/>
              </a:lnSpc>
              <a:buNone/>
            </a:pPr>
            <a:endParaRPr lang="cs-CZ" sz="2000" dirty="0"/>
          </a:p>
        </p:txBody>
      </p:sp>
    </p:spTree>
    <p:extLst>
      <p:ext uri="{BB962C8B-B14F-4D97-AF65-F5344CB8AC3E}">
        <p14:creationId xmlns:p14="http://schemas.microsoft.com/office/powerpoint/2010/main" val="3538262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1BE9EC-FF38-E6D7-0B29-31B1F33307EB}"/>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BC292B0-777A-7A1C-658B-2DB242F0CFA4}"/>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CF55FB1A-54EA-0D67-84C0-C80F7399816F}"/>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0CEC0265-1CF7-5D4F-F3A4-4B29546E7ED4}"/>
              </a:ext>
            </a:extLst>
          </p:cNvPr>
          <p:cNvSpPr>
            <a:spLocks noGrp="1"/>
          </p:cNvSpPr>
          <p:nvPr>
            <p:ph idx="1"/>
          </p:nvPr>
        </p:nvSpPr>
        <p:spPr>
          <a:xfrm>
            <a:off x="540094" y="1405054"/>
            <a:ext cx="8066301" cy="4426946"/>
          </a:xfrm>
        </p:spPr>
        <p:txBody>
          <a:bodyPr/>
          <a:lstStyle/>
          <a:p>
            <a:pPr algn="just">
              <a:lnSpc>
                <a:spcPct val="100000"/>
              </a:lnSpc>
            </a:pPr>
            <a:r>
              <a:rPr lang="cs-CZ" altLang="cs-CZ" sz="2400" dirty="0"/>
              <a:t>převládá tzv. </a:t>
            </a:r>
            <a:r>
              <a:rPr lang="cs-CZ" altLang="cs-CZ" sz="2400" b="1" dirty="0"/>
              <a:t>sekundární/odvozená </a:t>
            </a:r>
            <a:r>
              <a:rPr lang="cs-CZ" altLang="cs-CZ" sz="2400" dirty="0"/>
              <a:t>normotvorba (problematika zmocnění a zmocňovacích ustanovení dále)</a:t>
            </a:r>
          </a:p>
          <a:p>
            <a:pPr algn="just">
              <a:lnSpc>
                <a:spcPct val="100000"/>
              </a:lnSpc>
            </a:pPr>
            <a:r>
              <a:rPr lang="cs-CZ" altLang="cs-CZ" sz="2400" dirty="0"/>
              <a:t>vzájemná </a:t>
            </a:r>
            <a:r>
              <a:rPr lang="cs-CZ" altLang="cs-CZ" sz="2400" b="1" dirty="0"/>
              <a:t>návaznost</a:t>
            </a:r>
            <a:r>
              <a:rPr lang="cs-CZ" altLang="cs-CZ" sz="2400" dirty="0"/>
              <a:t> x </a:t>
            </a:r>
            <a:r>
              <a:rPr lang="cs-CZ" altLang="cs-CZ" sz="2400" b="1" dirty="0" err="1"/>
              <a:t>rezortismus</a:t>
            </a:r>
            <a:r>
              <a:rPr lang="cs-CZ" altLang="cs-CZ" sz="2400" b="1" dirty="0"/>
              <a:t> </a:t>
            </a:r>
            <a:r>
              <a:rPr lang="cs-CZ" altLang="cs-CZ" sz="2400" dirty="0"/>
              <a:t>(pojmy, lhůty, …)</a:t>
            </a:r>
          </a:p>
          <a:p>
            <a:pPr algn="just">
              <a:lnSpc>
                <a:spcPct val="100000"/>
              </a:lnSpc>
            </a:pPr>
            <a:r>
              <a:rPr lang="cs-CZ" altLang="cs-CZ" sz="2400" b="1" dirty="0"/>
              <a:t>zákony:</a:t>
            </a:r>
            <a:r>
              <a:rPr lang="cs-CZ" altLang="cs-CZ" sz="2400" dirty="0"/>
              <a:t> 35 za rok 2023</a:t>
            </a:r>
          </a:p>
          <a:p>
            <a:pPr algn="just">
              <a:lnSpc>
                <a:spcPct val="100000"/>
              </a:lnSpc>
            </a:pPr>
            <a:r>
              <a:rPr lang="cs-CZ" altLang="cs-CZ" sz="2400" b="1" dirty="0"/>
              <a:t>prováděcí právní předpisy: </a:t>
            </a:r>
            <a:r>
              <a:rPr lang="cs-CZ" altLang="cs-CZ" sz="2400" dirty="0"/>
              <a:t>nařízení vlády (30), vyhlášky (62), nařízení ÚSC a SO (14)</a:t>
            </a:r>
          </a:p>
          <a:p>
            <a:pPr algn="just">
              <a:lnSpc>
                <a:spcPct val="100000"/>
              </a:lnSpc>
            </a:pPr>
            <a:r>
              <a:rPr lang="cs-CZ" altLang="cs-CZ" sz="2400" dirty="0"/>
              <a:t>Obsahují normy:</a:t>
            </a:r>
          </a:p>
          <a:p>
            <a:pPr lvl="1" algn="just"/>
            <a:r>
              <a:rPr lang="cs-CZ" altLang="cs-CZ" sz="1600" b="1" dirty="0"/>
              <a:t>Organizační a kompetenční: </a:t>
            </a:r>
            <a:r>
              <a:rPr lang="cs-CZ" altLang="cs-CZ" sz="1600" dirty="0"/>
              <a:t>které správní orgány, jejich vzájemný vztah (vytváření soustavy orgánů: matriční úřady, stavební úřady, katastrální úřady, silniční </a:t>
            </a:r>
            <a:r>
              <a:rPr lang="cs-CZ" altLang="cs-CZ" sz="1600"/>
              <a:t>správní úřady, …) </a:t>
            </a:r>
            <a:r>
              <a:rPr lang="cs-CZ" altLang="cs-CZ" sz="1600" dirty="0"/>
              <a:t>co vydávají, …</a:t>
            </a:r>
          </a:p>
          <a:p>
            <a:pPr lvl="1" algn="just"/>
            <a:r>
              <a:rPr lang="cs-CZ" altLang="cs-CZ" sz="1600" b="1" dirty="0"/>
              <a:t>Hmotněprávní:</a:t>
            </a:r>
            <a:r>
              <a:rPr lang="cs-CZ" altLang="cs-CZ" sz="1600" dirty="0"/>
              <a:t> práva a povinnosti subjektů</a:t>
            </a:r>
          </a:p>
          <a:p>
            <a:pPr lvl="1" algn="just"/>
            <a:r>
              <a:rPr lang="cs-CZ" altLang="cs-CZ" sz="1600" b="1" dirty="0"/>
              <a:t>Procesní:</a:t>
            </a:r>
            <a:r>
              <a:rPr lang="cs-CZ" altLang="cs-CZ" sz="1600" dirty="0"/>
              <a:t> lex </a:t>
            </a:r>
            <a:r>
              <a:rPr lang="cs-CZ" altLang="cs-CZ" sz="1600" dirty="0" err="1"/>
              <a:t>specialis</a:t>
            </a:r>
            <a:r>
              <a:rPr lang="cs-CZ" altLang="cs-CZ" sz="1600" dirty="0"/>
              <a:t> vůči správnímu řádu, včetně soudní ochrany</a:t>
            </a:r>
          </a:p>
          <a:p>
            <a:pPr lvl="1" algn="just"/>
            <a:r>
              <a:rPr lang="cs-CZ" altLang="cs-CZ" sz="1600" b="1" dirty="0"/>
              <a:t>Trestní:</a:t>
            </a:r>
            <a:r>
              <a:rPr lang="cs-CZ" altLang="cs-CZ" sz="1600" dirty="0"/>
              <a:t> skutkové podstaty přestupků a správní tresty</a:t>
            </a:r>
          </a:p>
          <a:p>
            <a:endParaRPr lang="cs-CZ" sz="2400" dirty="0"/>
          </a:p>
        </p:txBody>
      </p:sp>
    </p:spTree>
    <p:extLst>
      <p:ext uri="{BB962C8B-B14F-4D97-AF65-F5344CB8AC3E}">
        <p14:creationId xmlns:p14="http://schemas.microsoft.com/office/powerpoint/2010/main" val="2347044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1BE9EC-FF38-E6D7-0B29-31B1F33307EB}"/>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BC292B0-777A-7A1C-658B-2DB242F0CFA4}"/>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CF55FB1A-54EA-0D67-84C0-C80F7399816F}"/>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0CEC0265-1CF7-5D4F-F3A4-4B29546E7ED4}"/>
              </a:ext>
            </a:extLst>
          </p:cNvPr>
          <p:cNvSpPr>
            <a:spLocks noGrp="1"/>
          </p:cNvSpPr>
          <p:nvPr>
            <p:ph idx="1"/>
          </p:nvPr>
        </p:nvSpPr>
        <p:spPr>
          <a:xfrm>
            <a:off x="540094" y="1405054"/>
            <a:ext cx="8066301" cy="4426946"/>
          </a:xfrm>
        </p:spPr>
        <p:txBody>
          <a:bodyPr/>
          <a:lstStyle/>
          <a:p>
            <a:pPr algn="just">
              <a:lnSpc>
                <a:spcPct val="100000"/>
              </a:lnSpc>
            </a:pPr>
            <a:r>
              <a:rPr lang="cs-CZ" altLang="cs-CZ" sz="2400" dirty="0"/>
              <a:t>Struktura: </a:t>
            </a:r>
          </a:p>
          <a:p>
            <a:pPr marL="529200" indent="-457200" algn="just">
              <a:lnSpc>
                <a:spcPct val="100000"/>
              </a:lnSpc>
              <a:buFont typeface="+mj-lt"/>
              <a:buAutoNum type="arabicPeriod"/>
            </a:pPr>
            <a:r>
              <a:rPr lang="cs-CZ" sz="2400" b="1" dirty="0"/>
              <a:t>Předmět úpravy </a:t>
            </a:r>
            <a:r>
              <a:rPr lang="cs-CZ" sz="2400" dirty="0"/>
              <a:t>– také návaznost na předpisy práva EU v poznámkách pod čarou (novelizace)</a:t>
            </a:r>
          </a:p>
          <a:p>
            <a:pPr marL="529200" indent="-457200" algn="just">
              <a:lnSpc>
                <a:spcPct val="100000"/>
              </a:lnSpc>
              <a:buFont typeface="+mj-lt"/>
              <a:buAutoNum type="arabicPeriod"/>
            </a:pPr>
            <a:r>
              <a:rPr lang="cs-CZ" sz="2400" b="1" dirty="0"/>
              <a:t>Pojmy</a:t>
            </a:r>
            <a:r>
              <a:rPr lang="cs-CZ" sz="2400" dirty="0"/>
              <a:t> – definice</a:t>
            </a:r>
          </a:p>
          <a:p>
            <a:pPr marL="529200" indent="-457200" algn="just">
              <a:lnSpc>
                <a:spcPct val="100000"/>
              </a:lnSpc>
              <a:buFont typeface="+mj-lt"/>
              <a:buAutoNum type="arabicPeriod"/>
            </a:pPr>
            <a:r>
              <a:rPr lang="cs-CZ" sz="2400" b="1" dirty="0"/>
              <a:t>Jednotlivá práva a povinnosti</a:t>
            </a:r>
            <a:r>
              <a:rPr lang="cs-CZ" sz="2400" dirty="0"/>
              <a:t>, </a:t>
            </a:r>
            <a:r>
              <a:rPr lang="cs-CZ" sz="2400" b="1" dirty="0"/>
              <a:t>procesní postupy</a:t>
            </a:r>
          </a:p>
          <a:p>
            <a:pPr marL="529200" indent="-457200" algn="just">
              <a:lnSpc>
                <a:spcPct val="100000"/>
              </a:lnSpc>
              <a:buFont typeface="+mj-lt"/>
              <a:buAutoNum type="arabicPeriod"/>
            </a:pPr>
            <a:r>
              <a:rPr lang="cs-CZ" sz="2400" b="1" dirty="0"/>
              <a:t>Přestupky</a:t>
            </a:r>
          </a:p>
          <a:p>
            <a:pPr marL="529200" indent="-457200" algn="just">
              <a:lnSpc>
                <a:spcPct val="100000"/>
              </a:lnSpc>
              <a:buFont typeface="+mj-lt"/>
              <a:buAutoNum type="arabicPeriod"/>
            </a:pPr>
            <a:r>
              <a:rPr lang="cs-CZ" sz="2400" b="1" dirty="0"/>
              <a:t>Správní poplatky</a:t>
            </a:r>
          </a:p>
          <a:p>
            <a:pPr marL="529200" indent="-457200" algn="just">
              <a:lnSpc>
                <a:spcPct val="100000"/>
              </a:lnSpc>
              <a:buFont typeface="+mj-lt"/>
              <a:buAutoNum type="arabicPeriod"/>
            </a:pPr>
            <a:r>
              <a:rPr lang="cs-CZ" sz="2400" b="1" dirty="0"/>
              <a:t>Vztah k:</a:t>
            </a:r>
            <a:r>
              <a:rPr lang="cs-CZ" sz="2400" dirty="0"/>
              <a:t> </a:t>
            </a:r>
            <a:r>
              <a:rPr lang="cs-CZ" sz="2400" dirty="0" err="1"/>
              <a:t>SpŘ</a:t>
            </a:r>
            <a:r>
              <a:rPr lang="cs-CZ" sz="2400" dirty="0"/>
              <a:t>, SŘS, </a:t>
            </a:r>
            <a:r>
              <a:rPr lang="cs-CZ" sz="2400" dirty="0" err="1"/>
              <a:t>PřesZ</a:t>
            </a:r>
            <a:r>
              <a:rPr lang="cs-CZ" sz="2400" dirty="0"/>
              <a:t>, …</a:t>
            </a:r>
          </a:p>
          <a:p>
            <a:pPr marL="529200" indent="-457200" algn="just">
              <a:lnSpc>
                <a:spcPct val="100000"/>
              </a:lnSpc>
              <a:buFont typeface="+mj-lt"/>
              <a:buAutoNum type="arabicPeriod"/>
            </a:pPr>
            <a:r>
              <a:rPr lang="cs-CZ" sz="2400" b="1" dirty="0"/>
              <a:t>Stanovení (přenesené) působnosti</a:t>
            </a:r>
          </a:p>
          <a:p>
            <a:pPr marL="529200" indent="-457200" algn="just">
              <a:lnSpc>
                <a:spcPct val="100000"/>
              </a:lnSpc>
              <a:buFont typeface="+mj-lt"/>
              <a:buAutoNum type="arabicPeriod"/>
            </a:pPr>
            <a:r>
              <a:rPr lang="cs-CZ" sz="2400" b="1" dirty="0"/>
              <a:t>Zmocňovací ustanovení</a:t>
            </a:r>
          </a:p>
          <a:p>
            <a:pPr marL="529200" indent="-457200" algn="just">
              <a:lnSpc>
                <a:spcPct val="100000"/>
              </a:lnSpc>
              <a:buFont typeface="+mj-lt"/>
              <a:buAutoNum type="arabicPeriod"/>
            </a:pPr>
            <a:r>
              <a:rPr lang="cs-CZ" sz="2400" b="1" dirty="0"/>
              <a:t>Přechodná a zrušovací ustanovení</a:t>
            </a:r>
          </a:p>
          <a:p>
            <a:pPr marL="529200" indent="-457200" algn="just">
              <a:lnSpc>
                <a:spcPct val="100000"/>
              </a:lnSpc>
              <a:buFont typeface="+mj-lt"/>
              <a:buAutoNum type="arabicPeriod"/>
            </a:pPr>
            <a:r>
              <a:rPr lang="cs-CZ" sz="2400" b="1" dirty="0"/>
              <a:t>Účinnost</a:t>
            </a:r>
          </a:p>
        </p:txBody>
      </p:sp>
    </p:spTree>
    <p:extLst>
      <p:ext uri="{BB962C8B-B14F-4D97-AF65-F5344CB8AC3E}">
        <p14:creationId xmlns:p14="http://schemas.microsoft.com/office/powerpoint/2010/main" val="1411421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nSpc>
                <a:spcPct val="100000"/>
              </a:lnSpc>
              <a:buNone/>
            </a:pPr>
            <a:r>
              <a:rPr lang="cs-CZ" b="1" dirty="0"/>
              <a:t>Předmět úpravy:</a:t>
            </a:r>
          </a:p>
          <a:p>
            <a:pPr algn="just">
              <a:lnSpc>
                <a:spcPct val="100000"/>
              </a:lnSpc>
            </a:pPr>
            <a:r>
              <a:rPr lang="cs-CZ" sz="1600" i="1" dirty="0"/>
              <a:t>Tento zákon upravuje práva, povinnosti a působnost na úseku občanských průkazů a navazuje na přímo použitelný předpis Evropské unie1).</a:t>
            </a:r>
          </a:p>
          <a:p>
            <a:pPr marL="72000" indent="0" algn="just">
              <a:lnSpc>
                <a:spcPct val="100000"/>
              </a:lnSpc>
              <a:buNone/>
            </a:pPr>
            <a:endParaRPr lang="cs-CZ" sz="1600" i="1" dirty="0"/>
          </a:p>
          <a:p>
            <a:pPr algn="just">
              <a:lnSpc>
                <a:spcPct val="100000"/>
              </a:lnSpc>
            </a:pPr>
            <a:r>
              <a:rPr lang="cs-CZ" sz="1600" i="1" dirty="0"/>
              <a:t>Tento zákon zapracovává příslušné předpisy Evropské unie35), zároveň navazuje na přímo použitelné předpisy Evropské unie13) a upravuje podmínky provozování silniční dopravy motorovými vozidly (dále jen "vozidlo") prováděné pro vlastní a cizí potřeby za účelem podnikání, jakož i práva a povinnosti právnických a fyzických osob s tím spojené a pravomoc a působnost orgánů státní správy na tomto úseku.</a:t>
            </a:r>
          </a:p>
        </p:txBody>
      </p:sp>
    </p:spTree>
    <p:extLst>
      <p:ext uri="{BB962C8B-B14F-4D97-AF65-F5344CB8AC3E}">
        <p14:creationId xmlns:p14="http://schemas.microsoft.com/office/powerpoint/2010/main" val="4021178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Pojmy:</a:t>
            </a:r>
          </a:p>
          <a:p>
            <a:pPr algn="just">
              <a:lnSpc>
                <a:spcPct val="100000"/>
              </a:lnSpc>
            </a:pPr>
            <a:r>
              <a:rPr lang="cs-CZ" sz="2000" b="1" dirty="0"/>
              <a:t>pro účely zákona a podzákonných předpisů - </a:t>
            </a:r>
            <a:r>
              <a:rPr lang="cs-CZ" sz="2000" dirty="0"/>
              <a:t>jednotnost</a:t>
            </a:r>
          </a:p>
          <a:p>
            <a:pPr algn="just">
              <a:lnSpc>
                <a:spcPct val="100000"/>
              </a:lnSpc>
            </a:pPr>
            <a:r>
              <a:rPr lang="cs-CZ" sz="2000" b="1" dirty="0"/>
              <a:t>nesmí obsahovat povinnosti</a:t>
            </a:r>
          </a:p>
          <a:p>
            <a:pPr algn="just">
              <a:lnSpc>
                <a:spcPct val="100000"/>
              </a:lnSpc>
            </a:pPr>
            <a:r>
              <a:rPr lang="cs-CZ" sz="2000" b="1" dirty="0"/>
              <a:t>mohou být i zde zaváděny legislativní zkratky </a:t>
            </a:r>
          </a:p>
          <a:p>
            <a:pPr marL="72000" indent="0">
              <a:lnSpc>
                <a:spcPct val="100000"/>
              </a:lnSpc>
              <a:buNone/>
            </a:pPr>
            <a:endParaRPr lang="cs-CZ" sz="2400" b="1" dirty="0"/>
          </a:p>
          <a:p>
            <a:pPr marL="72000" indent="0" algn="just">
              <a:lnSpc>
                <a:spcPct val="100000"/>
              </a:lnSpc>
              <a:buNone/>
            </a:pPr>
            <a:r>
              <a:rPr lang="cs-CZ" sz="1600" b="1" i="1" dirty="0"/>
              <a:t>Vnitrostátní silniční doprava </a:t>
            </a:r>
            <a:r>
              <a:rPr lang="cs-CZ" sz="1600" i="1" dirty="0"/>
              <a:t>je doprava, kdy výchozí místo, cílové místo a celá dopravní cesta leží na území jednoho státu. Za vnitrostátní silniční dopravu se rovněž považuje doprava, kdy výchozí místo a cílové místo leží na území jednoho členského státu Evropské unie nebo jiného smluvního státu Dohody o Evropském hospodářském prostoru nebo Švýcarské konfederace </a:t>
            </a:r>
            <a:r>
              <a:rPr lang="cs-CZ" sz="1600" b="1" i="1" dirty="0"/>
              <a:t>(dále jen „členský stát“)</a:t>
            </a:r>
            <a:r>
              <a:rPr lang="cs-CZ" sz="1600" i="1" dirty="0"/>
              <a:t>, ale část jízdy se uskuteční na území jiného členského státu, pokud na území jiného členského státu není umístěna zastávka pro nástup nebo výstup cestujících nebo nedojde k nakládce nebo vykládce zvířat nebo věcí.</a:t>
            </a:r>
          </a:p>
        </p:txBody>
      </p:sp>
    </p:spTree>
    <p:extLst>
      <p:ext uri="{BB962C8B-B14F-4D97-AF65-F5344CB8AC3E}">
        <p14:creationId xmlns:p14="http://schemas.microsoft.com/office/powerpoint/2010/main" val="3067747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a:xfrm>
            <a:off x="540094" y="1457093"/>
            <a:ext cx="8066301" cy="4374907"/>
          </a:xfrm>
        </p:spPr>
        <p:txBody>
          <a:bodyPr/>
          <a:lstStyle/>
          <a:p>
            <a:pPr marL="72000" indent="0" algn="just">
              <a:lnSpc>
                <a:spcPct val="100000"/>
              </a:lnSpc>
              <a:buNone/>
            </a:pPr>
            <a:r>
              <a:rPr lang="cs-CZ" sz="2000" b="1" dirty="0"/>
              <a:t>Pojmy:</a:t>
            </a:r>
          </a:p>
          <a:p>
            <a:pPr algn="just">
              <a:lnSpc>
                <a:spcPct val="100000"/>
              </a:lnSpc>
            </a:pPr>
            <a:r>
              <a:rPr lang="cs-CZ" sz="2000" b="1" dirty="0"/>
              <a:t>tzv. neurčité pojmy (někdy spojeno se správním uvážením)</a:t>
            </a:r>
          </a:p>
          <a:p>
            <a:pPr marL="72000" indent="0" algn="just">
              <a:lnSpc>
                <a:spcPct val="100000"/>
              </a:lnSpc>
              <a:buNone/>
            </a:pPr>
            <a:r>
              <a:rPr lang="cs-CZ" sz="2000" i="1" dirty="0"/>
              <a:t>kategorie tzv. neurčitých právních pojmů; jejich </a:t>
            </a:r>
            <a:r>
              <a:rPr lang="cs-CZ" sz="2000" i="1" u="sng" dirty="0"/>
              <a:t>definování obecně v právních předpisech pro jejich povahu samu není vhodné, dokonce ani možné</a:t>
            </a:r>
            <a:r>
              <a:rPr lang="cs-CZ" sz="2000" i="1" dirty="0"/>
              <a:t>. Neurčité právní pojmy zahrnují jevy nebo skutečnosti, které </a:t>
            </a:r>
            <a:r>
              <a:rPr lang="cs-CZ" sz="2000" i="1" u="sng" dirty="0"/>
              <a:t>nelze úspěšně zcela přesně právně definovat</a:t>
            </a:r>
            <a:r>
              <a:rPr lang="cs-CZ" sz="2000" i="1" dirty="0"/>
              <a:t>; jejich </a:t>
            </a:r>
            <a:r>
              <a:rPr lang="cs-CZ" sz="2000" i="1" u="sng" dirty="0"/>
              <a:t>obsah a rozsah se může měnit, často bývá podmíněn </a:t>
            </a:r>
            <a:r>
              <a:rPr lang="cs-CZ" sz="2000" i="1" dirty="0"/>
              <a:t>časem a místem aplikace normy. Při interpretaci neurčitého právního pojmu se správní orgán musí zabývat konkrétní skutkovou podstatou, jakož i </a:t>
            </a:r>
            <a:r>
              <a:rPr lang="cs-CZ" sz="2000" i="1" u="sng" dirty="0"/>
              <a:t>ostatními okolnostmi případu</a:t>
            </a:r>
            <a:r>
              <a:rPr lang="cs-CZ" sz="2000" i="1" dirty="0"/>
              <a:t>, přičemž sám musí alespoň rámcově </a:t>
            </a:r>
            <a:r>
              <a:rPr lang="cs-CZ" sz="2000" i="1" u="sng" dirty="0"/>
              <a:t>obsah a význam užitého neurčitého pojmu objasnit</a:t>
            </a:r>
            <a:r>
              <a:rPr lang="cs-CZ" sz="2000" i="1" dirty="0"/>
              <a:t>, a to z toho hlediska, zda posuzovanou věc lze do rámce vytvořeného rozsahem neurčitého pojmu zařadit. ... Zákonodárce užitím neurčitých pojmů dává orgánu aplikujícímu právní předpis prostor, aby posoudil, zda konkrétní situace patří do rozsahu neurčitého pojmu či nikoli. </a:t>
            </a:r>
            <a:r>
              <a:rPr lang="cs-CZ" sz="2000" dirty="0"/>
              <a:t>(NSS, </a:t>
            </a:r>
            <a:r>
              <a:rPr lang="cs-CZ" sz="2000" dirty="0" err="1"/>
              <a:t>sp</a:t>
            </a:r>
            <a:r>
              <a:rPr lang="cs-CZ" sz="2000" dirty="0"/>
              <a:t>. zn. 5 </a:t>
            </a:r>
            <a:r>
              <a:rPr lang="cs-CZ" sz="2000" dirty="0" err="1"/>
              <a:t>Afs</a:t>
            </a:r>
            <a:r>
              <a:rPr lang="cs-CZ" sz="2000" dirty="0"/>
              <a:t> 151/2004, č. 701/2005 Sb. NSS)</a:t>
            </a:r>
          </a:p>
          <a:p>
            <a:pPr marL="72000" indent="0" algn="just">
              <a:lnSpc>
                <a:spcPct val="100000"/>
              </a:lnSpc>
              <a:buNone/>
            </a:pPr>
            <a:endParaRPr lang="cs-CZ" sz="2000" b="1" dirty="0"/>
          </a:p>
        </p:txBody>
      </p:sp>
    </p:spTree>
    <p:extLst>
      <p:ext uri="{BB962C8B-B14F-4D97-AF65-F5344CB8AC3E}">
        <p14:creationId xmlns:p14="http://schemas.microsoft.com/office/powerpoint/2010/main" val="206362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Pojmy:</a:t>
            </a:r>
          </a:p>
          <a:p>
            <a:pPr algn="just">
              <a:lnSpc>
                <a:spcPct val="100000"/>
              </a:lnSpc>
            </a:pPr>
            <a:r>
              <a:rPr lang="cs-CZ" sz="2000" b="1" dirty="0"/>
              <a:t>tzv. neurčité pojmy (někdy spojeno se správním uvážením)</a:t>
            </a:r>
          </a:p>
          <a:p>
            <a:pPr algn="just">
              <a:lnSpc>
                <a:spcPct val="100000"/>
              </a:lnSpc>
            </a:pPr>
            <a:r>
              <a:rPr lang="cs-CZ" sz="2000" b="1" dirty="0"/>
              <a:t>Nutnost jejich řádného výkladu (přezkoumatelnost)</a:t>
            </a:r>
          </a:p>
          <a:p>
            <a:pPr algn="just">
              <a:lnSpc>
                <a:spcPct val="100000"/>
              </a:lnSpc>
            </a:pPr>
            <a:endParaRPr lang="cs-CZ" sz="2000" b="1" dirty="0"/>
          </a:p>
          <a:p>
            <a:pPr marL="72000" indent="0" algn="just">
              <a:lnSpc>
                <a:spcPct val="100000"/>
              </a:lnSpc>
              <a:buNone/>
            </a:pPr>
            <a:r>
              <a:rPr lang="cs-CZ" sz="2000" i="1" dirty="0"/>
              <a:t>Jestliže v řízení o udělení mezinárodní ochrany nebude zjištěn důvod pro udělení mezinárodní ochrany podle § 12, </a:t>
            </a:r>
            <a:r>
              <a:rPr lang="cs-CZ" sz="2000" b="1" i="1" dirty="0"/>
              <a:t>lze v případě hodném zvláštního zřetele </a:t>
            </a:r>
            <a:r>
              <a:rPr lang="cs-CZ" sz="2000" i="1" dirty="0"/>
              <a:t>udělit národní humanitární azyl (dále jen "humanitární azyl") z humanitárního důvodu. </a:t>
            </a:r>
          </a:p>
          <a:p>
            <a:pPr marL="72000" indent="0" algn="just">
              <a:lnSpc>
                <a:spcPct val="100000"/>
              </a:lnSpc>
              <a:buNone/>
            </a:pPr>
            <a:endParaRPr lang="cs-CZ" sz="2000" i="1" dirty="0"/>
          </a:p>
          <a:p>
            <a:pPr marL="72000" indent="0" algn="just">
              <a:lnSpc>
                <a:spcPct val="100000"/>
              </a:lnSpc>
              <a:buNone/>
            </a:pPr>
            <a:r>
              <a:rPr lang="cs-CZ" sz="2000" b="1" dirty="0"/>
              <a:t> </a:t>
            </a:r>
            <a:r>
              <a:rPr lang="cs-CZ" sz="2000" dirty="0"/>
              <a:t>„</a:t>
            </a:r>
            <a:r>
              <a:rPr lang="cs-CZ" sz="2000" i="1" dirty="0"/>
              <a:t>Ustanovení § 14 zákona č. 325/1999 Sb., o azylu, je kombinací neurčitého právního pojmu a správního uvážení, kdy neurčitým právním pojmem je </a:t>
            </a:r>
            <a:r>
              <a:rPr lang="cs-CZ" sz="2000" i="1" u="sng" dirty="0"/>
              <a:t>"případ zvláštního zřetele hodný</a:t>
            </a:r>
            <a:r>
              <a:rPr lang="cs-CZ" sz="2000" i="1" dirty="0"/>
              <a:t>" a vlastní rozhodnutí správního orgánu vyjádřené slovy "</a:t>
            </a:r>
            <a:r>
              <a:rPr lang="cs-CZ" sz="2000" i="1" u="sng" dirty="0"/>
              <a:t>lze udělit humanitární azy</a:t>
            </a:r>
            <a:r>
              <a:rPr lang="cs-CZ" sz="2000" i="1" dirty="0"/>
              <a:t>l" přestavuje správní uvážení.“ </a:t>
            </a:r>
            <a:r>
              <a:rPr lang="cs-CZ" sz="2000" dirty="0"/>
              <a:t>(NSS, </a:t>
            </a:r>
            <a:r>
              <a:rPr lang="cs-CZ" sz="2000" dirty="0" err="1"/>
              <a:t>sp</a:t>
            </a:r>
            <a:r>
              <a:rPr lang="cs-CZ" sz="2000" dirty="0"/>
              <a:t>. zn. 5 </a:t>
            </a:r>
            <a:r>
              <a:rPr lang="cs-CZ" sz="2000" dirty="0" err="1"/>
              <a:t>Azs</a:t>
            </a:r>
            <a:r>
              <a:rPr lang="cs-CZ" sz="2000" dirty="0"/>
              <a:t> 105/2004, č. 375/2004 Sb. NSS)</a:t>
            </a:r>
            <a:endParaRPr lang="cs-CZ" sz="2000" i="1" dirty="0"/>
          </a:p>
        </p:txBody>
      </p:sp>
    </p:spTree>
    <p:extLst>
      <p:ext uri="{BB962C8B-B14F-4D97-AF65-F5344CB8AC3E}">
        <p14:creationId xmlns:p14="http://schemas.microsoft.com/office/powerpoint/2010/main" val="19190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noProof="0" dirty="0"/>
              <a:t>Program přednášky</a:t>
            </a:r>
          </a:p>
        </p:txBody>
      </p:sp>
      <p:sp>
        <p:nvSpPr>
          <p:cNvPr id="5" name="Zástupný symbol pro obsah 4"/>
          <p:cNvSpPr>
            <a:spLocks noGrp="1"/>
          </p:cNvSpPr>
          <p:nvPr>
            <p:ph idx="1"/>
          </p:nvPr>
        </p:nvSpPr>
        <p:spPr/>
        <p:txBody>
          <a:bodyPr/>
          <a:lstStyle/>
          <a:p>
            <a:pPr algn="just">
              <a:lnSpc>
                <a:spcPct val="100000"/>
              </a:lnSpc>
            </a:pPr>
            <a:r>
              <a:rPr lang="cs-CZ" b="1" dirty="0"/>
              <a:t>Europeizace</a:t>
            </a:r>
            <a:r>
              <a:rPr lang="cs-CZ" dirty="0"/>
              <a:t> (zvláštní části) správního práva a role (nejen) práva EU. </a:t>
            </a:r>
          </a:p>
          <a:p>
            <a:pPr algn="just">
              <a:lnSpc>
                <a:spcPct val="100000"/>
              </a:lnSpc>
            </a:pPr>
            <a:r>
              <a:rPr lang="cs-CZ" dirty="0"/>
              <a:t>Účel a podoba </a:t>
            </a:r>
            <a:r>
              <a:rPr lang="cs-CZ" b="1" dirty="0"/>
              <a:t>vnitrostátní právní úpravy a její vztah k právu EU </a:t>
            </a:r>
            <a:r>
              <a:rPr lang="cs-CZ" dirty="0"/>
              <a:t>v rovině </a:t>
            </a:r>
            <a:r>
              <a:rPr lang="cs-CZ" b="1" dirty="0"/>
              <a:t>legislativní a aplikační.</a:t>
            </a:r>
          </a:p>
          <a:p>
            <a:pPr algn="just">
              <a:lnSpc>
                <a:spcPct val="100000"/>
              </a:lnSpc>
            </a:pPr>
            <a:r>
              <a:rPr lang="cs-CZ" b="1" dirty="0"/>
              <a:t>Podoba stěžejních předpisů zvláštní části </a:t>
            </a:r>
            <a:r>
              <a:rPr lang="cs-CZ" dirty="0"/>
              <a:t>správního práva. </a:t>
            </a:r>
          </a:p>
          <a:p>
            <a:pPr algn="just">
              <a:lnSpc>
                <a:spcPct val="100000"/>
              </a:lnSpc>
            </a:pPr>
            <a:r>
              <a:rPr lang="cs-CZ" b="1" dirty="0"/>
              <a:t>Ochrana subjektivních práv ve zvláštní části </a:t>
            </a:r>
            <a:r>
              <a:rPr lang="cs-CZ" dirty="0"/>
              <a:t>správního práva. </a:t>
            </a:r>
          </a:p>
          <a:p>
            <a:pPr marL="72000" indent="0" algn="just">
              <a:lnSpc>
                <a:spcPct val="100000"/>
              </a:lnSpc>
              <a:buNone/>
            </a:pPr>
            <a:endParaRPr lang="cs-CZ" noProof="0" dirty="0"/>
          </a:p>
        </p:txBody>
      </p:sp>
    </p:spTree>
    <p:extLst>
      <p:ext uri="{BB962C8B-B14F-4D97-AF65-F5344CB8AC3E}">
        <p14:creationId xmlns:p14="http://schemas.microsoft.com/office/powerpoint/2010/main" val="147877245"/>
      </p:ext>
    </p:extLst>
  </p:cSld>
  <p:clrMapOvr>
    <a:masterClrMapping/>
  </p:clrMapOvr>
  <mc:AlternateContent xmlns:mc="http://schemas.openxmlformats.org/markup-compatibility/2006" xmlns:p14="http://schemas.microsoft.com/office/powerpoint/2010/main">
    <mc:Choice Requires="p14">
      <p:transition spd="slow" p14:dur="2000" advTm="327830"/>
    </mc:Choice>
    <mc:Fallback xmlns="">
      <p:transition spd="slow" advTm="32783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Přestupky:</a:t>
            </a:r>
          </a:p>
          <a:p>
            <a:pPr algn="just">
              <a:lnSpc>
                <a:spcPct val="100000"/>
              </a:lnSpc>
            </a:pPr>
            <a:r>
              <a:rPr lang="cs-CZ" sz="2000" dirty="0"/>
              <a:t>usnesení vlády ze dne 31. července 2018 č. 498 </a:t>
            </a:r>
            <a:r>
              <a:rPr lang="cs-CZ" sz="2000" b="1" dirty="0"/>
              <a:t>o Zásadách tvorby právní úpravy přestupků</a:t>
            </a:r>
          </a:p>
          <a:p>
            <a:pPr algn="just">
              <a:lnSpc>
                <a:spcPct val="100000"/>
              </a:lnSpc>
            </a:pPr>
            <a:r>
              <a:rPr lang="cs-CZ" sz="2000" b="1" dirty="0"/>
              <a:t>Konkrétní skutkové podstaty </a:t>
            </a:r>
            <a:r>
              <a:rPr lang="cs-CZ" sz="2000" dirty="0"/>
              <a:t>(x z. č. 251/2016 Sb., o některých přestupcích)</a:t>
            </a:r>
            <a:r>
              <a:rPr lang="cs-CZ" sz="2000" b="1" dirty="0"/>
              <a:t> a správní tresty, rozlišení podle pachatele, …</a:t>
            </a:r>
          </a:p>
          <a:p>
            <a:pPr algn="just">
              <a:lnSpc>
                <a:spcPct val="100000"/>
              </a:lnSpc>
            </a:pPr>
            <a:r>
              <a:rPr lang="cs-CZ" sz="2000" dirty="0"/>
              <a:t>Klíčová role jednotlivých zvláštních zákonů (z. č. 183/2017 Sb.)</a:t>
            </a:r>
          </a:p>
          <a:p>
            <a:pPr algn="just">
              <a:lnSpc>
                <a:spcPct val="100000"/>
              </a:lnSpc>
            </a:pPr>
            <a:r>
              <a:rPr lang="cs-CZ" sz="2000" b="1" dirty="0"/>
              <a:t>Subsidiární role </a:t>
            </a:r>
            <a:r>
              <a:rPr lang="cs-CZ" sz="2000" dirty="0" err="1"/>
              <a:t>PřesZ</a:t>
            </a:r>
            <a:r>
              <a:rPr lang="cs-CZ" sz="2000" dirty="0"/>
              <a:t> a následně </a:t>
            </a:r>
            <a:r>
              <a:rPr lang="cs-CZ" sz="2000" dirty="0" err="1"/>
              <a:t>SpŘ</a:t>
            </a:r>
            <a:endParaRPr lang="cs-CZ" sz="2000" dirty="0"/>
          </a:p>
        </p:txBody>
      </p:sp>
    </p:spTree>
    <p:extLst>
      <p:ext uri="{BB962C8B-B14F-4D97-AF65-F5344CB8AC3E}">
        <p14:creationId xmlns:p14="http://schemas.microsoft.com/office/powerpoint/2010/main" val="3654396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Stanovení přenesené působnosti:</a:t>
            </a:r>
          </a:p>
          <a:p>
            <a:pPr algn="just">
              <a:lnSpc>
                <a:spcPct val="100000"/>
              </a:lnSpc>
            </a:pPr>
            <a:r>
              <a:rPr lang="cs-CZ" sz="2000" b="1" dirty="0"/>
              <a:t>proč? § 8 </a:t>
            </a:r>
            <a:r>
              <a:rPr lang="cs-CZ" sz="2000" b="1" dirty="0" err="1"/>
              <a:t>OZř</a:t>
            </a:r>
            <a:r>
              <a:rPr lang="cs-CZ" sz="2000" b="1" dirty="0"/>
              <a:t> a § 4 </a:t>
            </a:r>
            <a:r>
              <a:rPr lang="cs-CZ" sz="2000" b="1" dirty="0" err="1"/>
              <a:t>KZř</a:t>
            </a:r>
            <a:endParaRPr lang="cs-CZ" sz="2000" b="1" dirty="0"/>
          </a:p>
          <a:p>
            <a:pPr marL="72000" indent="0" algn="just">
              <a:lnSpc>
                <a:spcPct val="100000"/>
              </a:lnSpc>
              <a:buNone/>
            </a:pPr>
            <a:endParaRPr lang="cs-CZ" sz="2000" i="1" dirty="0"/>
          </a:p>
          <a:p>
            <a:pPr algn="just">
              <a:lnSpc>
                <a:spcPct val="100000"/>
              </a:lnSpc>
              <a:buFont typeface="Arial" panose="020B0604020202020204" pitchFamily="34" charset="0"/>
              <a:buChar char="•"/>
            </a:pPr>
            <a:r>
              <a:rPr lang="cs-CZ" sz="1800" i="1" dirty="0"/>
              <a:t>Pokud zvláštní zákon upravuje působnost obcí a nestanoví, že jde o přenesenou působnost obce, platí, že jde vždy o samostatnou působnost.</a:t>
            </a:r>
          </a:p>
          <a:p>
            <a:pPr algn="just">
              <a:lnSpc>
                <a:spcPct val="100000"/>
              </a:lnSpc>
              <a:buFont typeface="Arial" panose="020B0604020202020204" pitchFamily="34" charset="0"/>
              <a:buChar char="•"/>
            </a:pPr>
            <a:r>
              <a:rPr lang="cs-CZ" sz="1800" i="1" dirty="0"/>
              <a:t>Pokud zvláštní zákon upravuje působnost krajů a nestanoví, že jde o přenesenou působnost, platí, že jde vždy o činnosti patřící do samostatné působnosti krajů.</a:t>
            </a:r>
          </a:p>
          <a:p>
            <a:pPr algn="just">
              <a:lnSpc>
                <a:spcPct val="100000"/>
              </a:lnSpc>
            </a:pPr>
            <a:endParaRPr lang="cs-CZ" sz="2000" i="1" dirty="0"/>
          </a:p>
          <a:p>
            <a:pPr marL="72000" indent="0" algn="just">
              <a:lnSpc>
                <a:spcPct val="100000"/>
              </a:lnSpc>
              <a:buNone/>
            </a:pPr>
            <a:r>
              <a:rPr lang="cs-CZ" sz="2000" b="1" dirty="0"/>
              <a:t>Takže: </a:t>
            </a:r>
          </a:p>
          <a:p>
            <a:pPr algn="just">
              <a:lnSpc>
                <a:spcPct val="100000"/>
              </a:lnSpc>
            </a:pPr>
            <a:r>
              <a:rPr lang="cs-CZ" sz="2000" i="1" dirty="0"/>
              <a:t>Působnost stanovená tímto zákonem pověřenému úřadu nebo Magistrátu města Brna je výkonem přenesené působnosti.</a:t>
            </a:r>
          </a:p>
        </p:txBody>
      </p:sp>
    </p:spTree>
    <p:extLst>
      <p:ext uri="{BB962C8B-B14F-4D97-AF65-F5344CB8AC3E}">
        <p14:creationId xmlns:p14="http://schemas.microsoft.com/office/powerpoint/2010/main" val="936549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Vztah ke </a:t>
            </a:r>
            <a:r>
              <a:rPr lang="cs-CZ" sz="2000" b="1" dirty="0" err="1"/>
              <a:t>SpŘ</a:t>
            </a:r>
            <a:r>
              <a:rPr lang="cs-CZ" sz="2000" b="1" dirty="0"/>
              <a:t>:</a:t>
            </a:r>
          </a:p>
          <a:p>
            <a:pPr algn="just">
              <a:lnSpc>
                <a:spcPct val="100000"/>
              </a:lnSpc>
            </a:pPr>
            <a:r>
              <a:rPr lang="cs-CZ" sz="2000" i="1" dirty="0"/>
              <a:t>§ 1 odst. 2 </a:t>
            </a:r>
            <a:r>
              <a:rPr lang="cs-CZ" sz="2000" i="1" dirty="0" err="1"/>
              <a:t>SpŘ</a:t>
            </a:r>
            <a:r>
              <a:rPr lang="cs-CZ" sz="2000" i="1" dirty="0"/>
              <a:t>, ale např.:</a:t>
            </a:r>
          </a:p>
          <a:p>
            <a:pPr marL="529200" indent="-457200" algn="just">
              <a:lnSpc>
                <a:spcPct val="100000"/>
              </a:lnSpc>
              <a:buFont typeface="+mj-lt"/>
              <a:buAutoNum type="arabicPeriod"/>
            </a:pPr>
            <a:r>
              <a:rPr lang="cs-CZ" sz="2000" i="1" dirty="0"/>
              <a:t>Ustanovení </a:t>
            </a:r>
            <a:r>
              <a:rPr lang="cs-CZ" sz="2000" b="1" i="1" dirty="0">
                <a:solidFill>
                  <a:srgbClr val="FF0000"/>
                </a:solidFill>
              </a:rPr>
              <a:t>částí druhé a třetí </a:t>
            </a:r>
            <a:r>
              <a:rPr lang="cs-CZ" sz="2000" b="1" i="1" dirty="0"/>
              <a:t>správního řádu se nevztahují na řízení podle</a:t>
            </a:r>
            <a:r>
              <a:rPr lang="cs-CZ" sz="2000" i="1" dirty="0"/>
              <a:t> § 9 (s výjimkou řízení podle § 9 odst. 4), § 10, § 19 odst. 1, § 20, 30, 31a, 32, 33, 36, § 38 odst. 1, § 40, 41, § 42g odst. 7 až 11, § 49, 50, 52, 117, § 122 odst. 1 a 2, § 123a, § 135 odst. 3, § 148, 154, § 155 odst. 1, § 180, 180b, 180d, 180e a 180h. – </a:t>
            </a:r>
            <a:r>
              <a:rPr lang="cs-CZ" sz="2000" b="1" dirty="0"/>
              <a:t>co to znamená?</a:t>
            </a:r>
          </a:p>
          <a:p>
            <a:pPr marL="529200" indent="-457200" algn="just">
              <a:lnSpc>
                <a:spcPct val="100000"/>
              </a:lnSpc>
              <a:buFont typeface="+mj-lt"/>
              <a:buAutoNum type="arabicPeriod"/>
            </a:pPr>
            <a:r>
              <a:rPr lang="cs-CZ" sz="2000" i="1" dirty="0"/>
              <a:t>Nestanoví-li tento zákon jinak, postupuje se v řízení podle správního řádu, </a:t>
            </a:r>
            <a:r>
              <a:rPr lang="cs-CZ" sz="2000" b="1" i="1" dirty="0"/>
              <a:t>s výjimkou ustanovení o </a:t>
            </a:r>
            <a:r>
              <a:rPr lang="cs-CZ" sz="2000" i="1" dirty="0"/>
              <a:t>odvolacím řízení, řízení o rozkladu, o přezkumném řízení a o obnově řízení9e). </a:t>
            </a:r>
            <a:r>
              <a:rPr lang="cs-CZ" sz="2000" dirty="0"/>
              <a:t>– </a:t>
            </a:r>
            <a:r>
              <a:rPr lang="cs-CZ" sz="2000" b="1" dirty="0"/>
              <a:t>co to znamená?</a:t>
            </a:r>
            <a:endParaRPr lang="cs-CZ" sz="2000" b="1" i="1" dirty="0"/>
          </a:p>
        </p:txBody>
      </p:sp>
    </p:spTree>
    <p:extLst>
      <p:ext uri="{BB962C8B-B14F-4D97-AF65-F5344CB8AC3E}">
        <p14:creationId xmlns:p14="http://schemas.microsoft.com/office/powerpoint/2010/main" val="912508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a:xfrm>
            <a:off x="540094" y="1405054"/>
            <a:ext cx="8066301" cy="4426946"/>
          </a:xfrm>
        </p:spPr>
        <p:txBody>
          <a:bodyPr/>
          <a:lstStyle/>
          <a:p>
            <a:pPr marL="72000" indent="0" algn="just">
              <a:lnSpc>
                <a:spcPct val="100000"/>
              </a:lnSpc>
              <a:buNone/>
            </a:pPr>
            <a:r>
              <a:rPr lang="cs-CZ" sz="2000" b="1" dirty="0"/>
              <a:t>Vztah ke SŘS:</a:t>
            </a:r>
          </a:p>
          <a:p>
            <a:pPr algn="just">
              <a:lnSpc>
                <a:spcPct val="100000"/>
              </a:lnSpc>
            </a:pPr>
            <a:r>
              <a:rPr lang="cs-CZ" sz="1600" i="1" dirty="0"/>
              <a:t>Žaloba proti správnímu rozhodnutí26) musí být podána </a:t>
            </a:r>
            <a:r>
              <a:rPr lang="cs-CZ" sz="1600" b="1" i="1" dirty="0"/>
              <a:t>do 30 dnů od doručení</a:t>
            </a:r>
            <a:r>
              <a:rPr lang="cs-CZ" sz="1600" i="1" dirty="0"/>
              <a:t> rozhodnutí správního orgánu v posledním stupni nebo ode dne sdělení jiného rozhodnutí správního orgánu, pokud není dále stanoveno jinak. Zmeškání lhůty nelze prominout.</a:t>
            </a:r>
          </a:p>
          <a:p>
            <a:pPr algn="just">
              <a:lnSpc>
                <a:spcPct val="100000"/>
              </a:lnSpc>
            </a:pPr>
            <a:r>
              <a:rPr lang="cs-CZ" sz="1600" i="1" dirty="0"/>
              <a:t> Žaloba proti správnímu rozhodnutí o vyhoštění musí být podána </a:t>
            </a:r>
            <a:r>
              <a:rPr lang="cs-CZ" sz="1600" b="1" i="1" dirty="0"/>
              <a:t>do 10 dnů </a:t>
            </a:r>
            <a:r>
              <a:rPr lang="cs-CZ" sz="1600" i="1" dirty="0"/>
              <a:t>od doručení rozhodnutí správního orgánu v posledním stupni. Zmeškání lhůty nelze prominout.</a:t>
            </a:r>
          </a:p>
          <a:p>
            <a:pPr algn="just">
              <a:lnSpc>
                <a:spcPct val="100000"/>
              </a:lnSpc>
            </a:pPr>
            <a:r>
              <a:rPr lang="cs-CZ" sz="1600" i="1" dirty="0"/>
              <a:t> Žaloba proti rozhodnutí o vyhoštění cizince </a:t>
            </a:r>
            <a:r>
              <a:rPr lang="cs-CZ" sz="1600" b="1" i="1" dirty="0"/>
              <a:t>má odkladný účinek </a:t>
            </a:r>
            <a:r>
              <a:rPr lang="cs-CZ" sz="1600" i="1" dirty="0"/>
              <a:t>na vykonatelnost rozhodnutí; to neplatí, pokud byl cizinec vyhoštěn z důvodu ohrožení bezpečnosti státu.</a:t>
            </a:r>
          </a:p>
          <a:p>
            <a:pPr algn="just">
              <a:lnSpc>
                <a:spcPct val="100000"/>
              </a:lnSpc>
            </a:pPr>
            <a:r>
              <a:rPr lang="cs-CZ" sz="1600" i="1" dirty="0"/>
              <a:t> Lhůty pro podání žalob proti rozhodnutím vydaným v řízeních podle § 1 se </a:t>
            </a:r>
            <a:r>
              <a:rPr lang="cs-CZ" sz="1600" b="1" i="1" dirty="0"/>
              <a:t>zkracují na polovinu</a:t>
            </a:r>
            <a:r>
              <a:rPr lang="cs-CZ" sz="1600" i="1" dirty="0"/>
              <a:t>; to neplatí, jde-li o řízení podle stavebního zákona. O žalobách </a:t>
            </a:r>
            <a:r>
              <a:rPr lang="cs-CZ" sz="1600" b="1" i="1" dirty="0"/>
              <a:t>rozhodne soud ve lhůtě 90 dnů</a:t>
            </a:r>
            <a:r>
              <a:rPr lang="cs-CZ" sz="1600" i="1" dirty="0"/>
              <a:t>. Ustanovení předchozí věty obdobně platí i pro řízení o opravných prostředcích proti rozhodnutí soudu o žalobě.</a:t>
            </a:r>
          </a:p>
          <a:p>
            <a:pPr algn="just">
              <a:lnSpc>
                <a:spcPct val="100000"/>
              </a:lnSpc>
            </a:pPr>
            <a:r>
              <a:rPr lang="cs-CZ" sz="1600" i="1" dirty="0"/>
              <a:t>Výrok podle § 24 odst. 3 lze </a:t>
            </a:r>
            <a:r>
              <a:rPr lang="cs-CZ" sz="1600" b="1" i="1" dirty="0"/>
              <a:t>přezkoumat v řízení o žalobě proti rozhodnutí správního orgánu</a:t>
            </a:r>
            <a:r>
              <a:rPr lang="cs-CZ" sz="1600" i="1" dirty="0"/>
              <a:t>. Výrok podle § 24 odst. 4 lze </a:t>
            </a:r>
            <a:r>
              <a:rPr lang="cs-CZ" sz="1600" b="1" i="1" dirty="0"/>
              <a:t>projednat v občanském soudním řízení</a:t>
            </a:r>
            <a:r>
              <a:rPr lang="cs-CZ" sz="1600" i="1" dirty="0"/>
              <a:t>15); příslušný v prvním stupni je krajský soud.</a:t>
            </a:r>
          </a:p>
        </p:txBody>
      </p:sp>
    </p:spTree>
    <p:extLst>
      <p:ext uri="{BB962C8B-B14F-4D97-AF65-F5344CB8AC3E}">
        <p14:creationId xmlns:p14="http://schemas.microsoft.com/office/powerpoint/2010/main" val="1045274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Zmocňovací ustanovení:</a:t>
            </a:r>
          </a:p>
          <a:p>
            <a:pPr algn="just">
              <a:lnSpc>
                <a:spcPct val="100000"/>
              </a:lnSpc>
            </a:pPr>
            <a:r>
              <a:rPr lang="cs-CZ" sz="2000" b="1" dirty="0"/>
              <a:t>Čl. 78 Ústavy: </a:t>
            </a:r>
            <a:r>
              <a:rPr lang="cs-CZ" sz="2000" i="1" dirty="0"/>
              <a:t>K provedení zákona a v jeho </a:t>
            </a:r>
            <a:r>
              <a:rPr lang="cs-CZ" sz="2000" b="1" i="1" dirty="0"/>
              <a:t>mezích</a:t>
            </a:r>
            <a:r>
              <a:rPr lang="cs-CZ" sz="2000" i="1" dirty="0"/>
              <a:t> je vláda oprávněna vydávat nařízení.</a:t>
            </a:r>
          </a:p>
          <a:p>
            <a:pPr algn="just">
              <a:lnSpc>
                <a:spcPct val="100000"/>
              </a:lnSpc>
            </a:pPr>
            <a:r>
              <a:rPr lang="cs-CZ" sz="2000" b="1" dirty="0"/>
              <a:t>Čl. 79 odst. 3 Ústavy: </a:t>
            </a:r>
            <a:r>
              <a:rPr lang="cs-CZ" sz="2000" i="1" dirty="0"/>
              <a:t>Ministerstva, jiné správní úřady a orgány územní samosprávy mohou na základě a v mezích zákona vydávat právní předpisy, jsou-li k tomu </a:t>
            </a:r>
            <a:r>
              <a:rPr lang="cs-CZ" sz="2000" b="1" i="1" dirty="0"/>
              <a:t>zákonem zmocněny</a:t>
            </a:r>
            <a:r>
              <a:rPr lang="cs-CZ" sz="2000" i="1" dirty="0"/>
              <a:t>.</a:t>
            </a:r>
          </a:p>
          <a:p>
            <a:pPr algn="just">
              <a:lnSpc>
                <a:spcPct val="100000"/>
              </a:lnSpc>
            </a:pPr>
            <a:endParaRPr lang="cs-CZ" sz="2000" i="1" dirty="0"/>
          </a:p>
          <a:p>
            <a:pPr algn="just">
              <a:lnSpc>
                <a:spcPct val="100000"/>
              </a:lnSpc>
            </a:pPr>
            <a:r>
              <a:rPr lang="cs-CZ" sz="2000" i="1" dirty="0"/>
              <a:t>Ministerstvo stanoví vyhláškou/právním předpisem</a:t>
            </a:r>
          </a:p>
        </p:txBody>
      </p:sp>
    </p:spTree>
    <p:extLst>
      <p:ext uri="{BB962C8B-B14F-4D97-AF65-F5344CB8AC3E}">
        <p14:creationId xmlns:p14="http://schemas.microsoft.com/office/powerpoint/2010/main" val="3859374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73E44-9C6C-975C-CE86-FA2A5855B85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C783DF2-E579-B9B7-3FB6-D460C9448F9A}"/>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CD8C7E7D-22F4-633A-F9EC-60D79A544ED0}"/>
              </a:ext>
            </a:extLst>
          </p:cNvPr>
          <p:cNvSpPr>
            <a:spLocks noGrp="1"/>
          </p:cNvSpPr>
          <p:nvPr>
            <p:ph type="title"/>
          </p:nvPr>
        </p:nvSpPr>
        <p:spPr/>
        <p:txBody>
          <a:bodyPr/>
          <a:lstStyle/>
          <a:p>
            <a:r>
              <a:rPr lang="cs-CZ" dirty="0"/>
              <a:t>Podoba předpisů zvláštní části</a:t>
            </a:r>
          </a:p>
        </p:txBody>
      </p:sp>
      <p:sp>
        <p:nvSpPr>
          <p:cNvPr id="5" name="Zástupný obsah 4">
            <a:extLst>
              <a:ext uri="{FF2B5EF4-FFF2-40B4-BE49-F238E27FC236}">
                <a16:creationId xmlns:a16="http://schemas.microsoft.com/office/drawing/2014/main" id="{2A2C4B7D-096D-B746-F290-DDC251493011}"/>
              </a:ext>
            </a:extLst>
          </p:cNvPr>
          <p:cNvSpPr>
            <a:spLocks noGrp="1"/>
          </p:cNvSpPr>
          <p:nvPr>
            <p:ph idx="1"/>
          </p:nvPr>
        </p:nvSpPr>
        <p:spPr/>
        <p:txBody>
          <a:bodyPr/>
          <a:lstStyle/>
          <a:p>
            <a:pPr marL="72000" indent="0" algn="just">
              <a:lnSpc>
                <a:spcPct val="100000"/>
              </a:lnSpc>
              <a:buNone/>
            </a:pPr>
            <a:r>
              <a:rPr lang="cs-CZ" sz="2000" b="1" dirty="0"/>
              <a:t>účinnost:</a:t>
            </a:r>
          </a:p>
          <a:p>
            <a:pPr algn="just">
              <a:lnSpc>
                <a:spcPct val="100000"/>
              </a:lnSpc>
            </a:pPr>
            <a:r>
              <a:rPr lang="cs-CZ" sz="2000" b="1" dirty="0"/>
              <a:t>§ 9 zákona č. 222/2016 Sb., o Sbírce zákonů a mezinárodních smluv a o tvorbě právních předpisů vyhlašovaných ve Sbírce zákonů a mezinárodních smluv</a:t>
            </a:r>
          </a:p>
          <a:p>
            <a:pPr algn="just">
              <a:lnSpc>
                <a:spcPct val="100000"/>
              </a:lnSpc>
            </a:pPr>
            <a:r>
              <a:rPr lang="cs-CZ" sz="2000" dirty="0"/>
              <a:t>Předpisy </a:t>
            </a:r>
            <a:r>
              <a:rPr lang="cs-CZ" sz="2000" b="1" dirty="0">
                <a:solidFill>
                  <a:srgbClr val="FF0000"/>
                </a:solidFill>
              </a:rPr>
              <a:t>nepůsobí zpětně (zákaz retroaktivity)</a:t>
            </a:r>
            <a:r>
              <a:rPr lang="cs-CZ" sz="2000" dirty="0"/>
              <a:t>, </a:t>
            </a:r>
            <a:r>
              <a:rPr lang="cs-CZ" sz="2000" b="1" dirty="0"/>
              <a:t>účinnost nemůže být před platností;</a:t>
            </a:r>
            <a:r>
              <a:rPr lang="cs-CZ" sz="2000" dirty="0"/>
              <a:t> tzv. </a:t>
            </a:r>
            <a:r>
              <a:rPr lang="cs-CZ" sz="2000" b="1" dirty="0"/>
              <a:t>jednotné dny (data) účinnosti</a:t>
            </a:r>
            <a:r>
              <a:rPr lang="cs-CZ" sz="2000" dirty="0"/>
              <a:t>: 1. 1. nebo 1. 7. (i jindy, ale v odůvodněných případech)</a:t>
            </a:r>
          </a:p>
          <a:p>
            <a:pPr algn="just">
              <a:lnSpc>
                <a:spcPct val="100000"/>
              </a:lnSpc>
            </a:pPr>
            <a:r>
              <a:rPr lang="cs-CZ" sz="2000" b="1" dirty="0"/>
              <a:t>§ 4 zákona č. 35/2021 Sb., o Sbírce právních předpisů územních samosprávných celků a některých správních úřadů</a:t>
            </a:r>
          </a:p>
          <a:p>
            <a:pPr algn="just">
              <a:lnSpc>
                <a:spcPct val="100000"/>
              </a:lnSpc>
            </a:pPr>
            <a:endParaRPr lang="cs-CZ" sz="2000" b="1" dirty="0"/>
          </a:p>
        </p:txBody>
      </p:sp>
    </p:spTree>
    <p:extLst>
      <p:ext uri="{BB962C8B-B14F-4D97-AF65-F5344CB8AC3E}">
        <p14:creationId xmlns:p14="http://schemas.microsoft.com/office/powerpoint/2010/main" val="405202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15DFF4-878E-E288-F7B4-2BD240059CA3}"/>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A07AAF9A-053D-D83F-FA80-B1F4B3A8D8A0}"/>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F1E88EA-1C20-8337-CF67-13F55DC74CC5}"/>
              </a:ext>
            </a:extLst>
          </p:cNvPr>
          <p:cNvSpPr>
            <a:spLocks noGrp="1"/>
          </p:cNvSpPr>
          <p:nvPr>
            <p:ph type="title"/>
          </p:nvPr>
        </p:nvSpPr>
        <p:spPr/>
        <p:txBody>
          <a:bodyPr/>
          <a:lstStyle/>
          <a:p>
            <a:r>
              <a:rPr lang="cs-CZ" dirty="0"/>
              <a:t>Ochrana práv ve veřejné správě</a:t>
            </a:r>
          </a:p>
        </p:txBody>
      </p:sp>
      <p:sp>
        <p:nvSpPr>
          <p:cNvPr id="5" name="Zástupný obsah 4">
            <a:extLst>
              <a:ext uri="{FF2B5EF4-FFF2-40B4-BE49-F238E27FC236}">
                <a16:creationId xmlns:a16="http://schemas.microsoft.com/office/drawing/2014/main" id="{E51E4738-ABED-C1F6-8939-13C0896CD1BB}"/>
              </a:ext>
            </a:extLst>
          </p:cNvPr>
          <p:cNvSpPr>
            <a:spLocks noGrp="1"/>
          </p:cNvSpPr>
          <p:nvPr>
            <p:ph idx="1"/>
          </p:nvPr>
        </p:nvSpPr>
        <p:spPr/>
        <p:txBody>
          <a:bodyPr/>
          <a:lstStyle/>
          <a:p>
            <a:pPr marL="586350" indent="-514350" algn="just">
              <a:lnSpc>
                <a:spcPct val="100000"/>
              </a:lnSpc>
              <a:buFont typeface="+mj-lt"/>
              <a:buAutoNum type="arabicPeriod"/>
            </a:pPr>
            <a:r>
              <a:rPr lang="cs-CZ" b="1" dirty="0"/>
              <a:t>Opravné prostředky </a:t>
            </a:r>
            <a:r>
              <a:rPr lang="cs-CZ" dirty="0"/>
              <a:t>ve správním řízení a </a:t>
            </a:r>
            <a:r>
              <a:rPr lang="cs-CZ" b="1" dirty="0"/>
              <a:t>jiné prostředky</a:t>
            </a:r>
            <a:r>
              <a:rPr lang="cs-CZ" dirty="0"/>
              <a:t> nápravy a ochrany</a:t>
            </a:r>
          </a:p>
          <a:p>
            <a:pPr marL="586350" indent="-514350" algn="just">
              <a:lnSpc>
                <a:spcPct val="100000"/>
              </a:lnSpc>
              <a:buFont typeface="+mj-lt"/>
              <a:buAutoNum type="arabicPeriod"/>
            </a:pPr>
            <a:r>
              <a:rPr lang="cs-CZ" b="1" dirty="0"/>
              <a:t>Soudní ochrana </a:t>
            </a:r>
            <a:r>
              <a:rPr lang="cs-CZ" dirty="0"/>
              <a:t>– </a:t>
            </a:r>
            <a:r>
              <a:rPr lang="cs-CZ" sz="2400" dirty="0"/>
              <a:t>správní soudnictví: </a:t>
            </a:r>
            <a:r>
              <a:rPr lang="cs-CZ" sz="2400" b="1" dirty="0"/>
              <a:t>rozhodnutí x nečinnost x zásah </a:t>
            </a:r>
            <a:r>
              <a:rPr lang="cs-CZ" sz="2400" dirty="0"/>
              <a:t>(subsidiární role tzv. zásahové žaloby; moderační právo soudu)</a:t>
            </a:r>
          </a:p>
        </p:txBody>
      </p:sp>
    </p:spTree>
    <p:extLst>
      <p:ext uri="{BB962C8B-B14F-4D97-AF65-F5344CB8AC3E}">
        <p14:creationId xmlns:p14="http://schemas.microsoft.com/office/powerpoint/2010/main" val="274548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358B7D-1546-487E-8D08-4206DDDAD49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88AF2419-0C3A-489F-BEF5-6B3924D1006E}"/>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BFE4BFB9-BC3C-4140-B954-CAA0693CF042}"/>
              </a:ext>
            </a:extLst>
          </p:cNvPr>
          <p:cNvSpPr>
            <a:spLocks noGrp="1"/>
          </p:cNvSpPr>
          <p:nvPr>
            <p:ph type="title"/>
          </p:nvPr>
        </p:nvSpPr>
        <p:spPr/>
        <p:txBody>
          <a:bodyPr/>
          <a:lstStyle/>
          <a:p>
            <a:r>
              <a:rPr lang="cs-CZ" dirty="0"/>
              <a:t>Literatura</a:t>
            </a:r>
          </a:p>
        </p:txBody>
      </p:sp>
      <p:sp>
        <p:nvSpPr>
          <p:cNvPr id="5" name="Zástupný symbol pro obsah 4"/>
          <p:cNvSpPr>
            <a:spLocks noGrp="1"/>
          </p:cNvSpPr>
          <p:nvPr>
            <p:ph idx="1"/>
          </p:nvPr>
        </p:nvSpPr>
        <p:spPr/>
        <p:txBody>
          <a:bodyPr/>
          <a:lstStyle/>
          <a:p>
            <a:pPr algn="just">
              <a:lnSpc>
                <a:spcPct val="100000"/>
              </a:lnSpc>
            </a:pPr>
            <a:r>
              <a:rPr lang="cs-CZ" sz="2400" dirty="0"/>
              <a:t>Skulová, S. Správní právo procesní. 4. vyd. Plzeň: Aleš Čeněk, 2020, s. 38 – 43.</a:t>
            </a:r>
          </a:p>
          <a:p>
            <a:pPr algn="just">
              <a:lnSpc>
                <a:spcPct val="100000"/>
              </a:lnSpc>
            </a:pPr>
            <a:r>
              <a:rPr lang="cs-CZ" sz="2400" dirty="0"/>
              <a:t>Sládeček, V. Obecné správní právo. 4. vyd. Praha: </a:t>
            </a:r>
            <a:r>
              <a:rPr lang="cs-CZ" sz="2400" dirty="0" err="1"/>
              <a:t>Wolters</a:t>
            </a:r>
            <a:r>
              <a:rPr lang="cs-CZ" sz="2400" dirty="0"/>
              <a:t> </a:t>
            </a:r>
            <a:r>
              <a:rPr lang="cs-CZ" sz="2400" dirty="0" err="1"/>
              <a:t>Kluwer</a:t>
            </a:r>
            <a:r>
              <a:rPr lang="cs-CZ" sz="2400" dirty="0"/>
              <a:t> ČR, 2019, s. 460 - 485.</a:t>
            </a:r>
          </a:p>
        </p:txBody>
      </p:sp>
    </p:spTree>
    <p:extLst>
      <p:ext uri="{BB962C8B-B14F-4D97-AF65-F5344CB8AC3E}">
        <p14:creationId xmlns:p14="http://schemas.microsoft.com/office/powerpoint/2010/main" val="324127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Kontrolní otázky</a:t>
            </a:r>
          </a:p>
        </p:txBody>
      </p:sp>
      <p:sp>
        <p:nvSpPr>
          <p:cNvPr id="5" name="Zástupný symbol pro obsah 4"/>
          <p:cNvSpPr>
            <a:spLocks noGrp="1"/>
          </p:cNvSpPr>
          <p:nvPr>
            <p:ph idx="1"/>
          </p:nvPr>
        </p:nvSpPr>
        <p:spPr/>
        <p:txBody>
          <a:bodyPr/>
          <a:lstStyle/>
          <a:p>
            <a:pPr algn="just">
              <a:lnSpc>
                <a:spcPct val="100000"/>
              </a:lnSpc>
            </a:pPr>
            <a:r>
              <a:rPr lang="cs-CZ" sz="2000" i="1" dirty="0"/>
              <a:t>Co je to tzv. europeizace?</a:t>
            </a:r>
          </a:p>
          <a:p>
            <a:pPr algn="just">
              <a:lnSpc>
                <a:spcPct val="100000"/>
              </a:lnSpc>
            </a:pPr>
            <a:r>
              <a:rPr lang="cs-CZ" sz="2000" i="1" dirty="0"/>
              <a:t>Co je to tzv. evropské správní právo?</a:t>
            </a:r>
          </a:p>
          <a:p>
            <a:pPr algn="just">
              <a:lnSpc>
                <a:spcPct val="100000"/>
              </a:lnSpc>
            </a:pPr>
            <a:r>
              <a:rPr lang="cs-CZ" sz="2000" i="1" dirty="0"/>
              <a:t>Jaký je rozdíl mezi pojmy implementace, transpozice a adaptace?</a:t>
            </a:r>
          </a:p>
          <a:p>
            <a:pPr algn="just">
              <a:lnSpc>
                <a:spcPct val="100000"/>
              </a:lnSpc>
            </a:pPr>
            <a:r>
              <a:rPr lang="cs-CZ" sz="2000" i="1" dirty="0"/>
              <a:t>Jaké pojmy uplatňuje „legislativa“ v souvislosti s předpisy práva EU?</a:t>
            </a:r>
          </a:p>
          <a:p>
            <a:pPr algn="just">
              <a:lnSpc>
                <a:spcPct val="100000"/>
              </a:lnSpc>
            </a:pPr>
            <a:r>
              <a:rPr lang="cs-CZ" sz="2000" i="1" dirty="0"/>
              <a:t>Co jsou to tzv. jednotná data/dny účinnosti?</a:t>
            </a:r>
          </a:p>
          <a:p>
            <a:pPr algn="just">
              <a:lnSpc>
                <a:spcPct val="100000"/>
              </a:lnSpc>
            </a:pPr>
            <a:r>
              <a:rPr lang="cs-CZ" sz="2000" i="1" dirty="0"/>
              <a:t>Jaké druhy norem můžeme obvykle najít v předpisech tzv. zvláštní části správního práva?</a:t>
            </a:r>
          </a:p>
          <a:p>
            <a:pPr algn="just">
              <a:lnSpc>
                <a:spcPct val="100000"/>
              </a:lnSpc>
            </a:pPr>
            <a:r>
              <a:rPr lang="cs-CZ" sz="2000" i="1" dirty="0"/>
              <a:t>Jaká je obvyklá struktura stěžejních předpisů (zákonů) z oblasti tzv. zvláštní části správního práva?</a:t>
            </a:r>
          </a:p>
          <a:p>
            <a:pPr algn="just">
              <a:lnSpc>
                <a:spcPct val="100000"/>
              </a:lnSpc>
            </a:pPr>
            <a:r>
              <a:rPr lang="cs-CZ" sz="2000" i="1" dirty="0"/>
              <a:t>Jaké jsou nástroje či možnosti ochrany subjektivních práv ve správním právu?</a:t>
            </a:r>
          </a:p>
        </p:txBody>
      </p:sp>
    </p:spTree>
    <p:extLst>
      <p:ext uri="{BB962C8B-B14F-4D97-AF65-F5344CB8AC3E}">
        <p14:creationId xmlns:p14="http://schemas.microsoft.com/office/powerpoint/2010/main" val="254681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EC6783-0E40-7F1F-D3BE-7A8DD31E5E3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CB10C21-5FCF-229C-261D-2C6A819526B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D008F40-7A7A-86A4-EB31-8D491D788D74}"/>
              </a:ext>
            </a:extLst>
          </p:cNvPr>
          <p:cNvSpPr>
            <a:spLocks noGrp="1"/>
          </p:cNvSpPr>
          <p:nvPr>
            <p:ph type="title"/>
          </p:nvPr>
        </p:nvSpPr>
        <p:spPr/>
        <p:txBody>
          <a:bodyPr/>
          <a:lstStyle/>
          <a:p>
            <a:r>
              <a:rPr lang="cs-CZ" dirty="0"/>
              <a:t>Europeizace - pojem</a:t>
            </a:r>
          </a:p>
        </p:txBody>
      </p:sp>
      <p:sp>
        <p:nvSpPr>
          <p:cNvPr id="5" name="Zástupný obsah 4">
            <a:extLst>
              <a:ext uri="{FF2B5EF4-FFF2-40B4-BE49-F238E27FC236}">
                <a16:creationId xmlns:a16="http://schemas.microsoft.com/office/drawing/2014/main" id="{DC048892-426A-B2FB-C4C1-7CA942045403}"/>
              </a:ext>
            </a:extLst>
          </p:cNvPr>
          <p:cNvSpPr>
            <a:spLocks noGrp="1"/>
          </p:cNvSpPr>
          <p:nvPr>
            <p:ph idx="1"/>
          </p:nvPr>
        </p:nvSpPr>
        <p:spPr/>
        <p:txBody>
          <a:bodyPr/>
          <a:lstStyle/>
          <a:p>
            <a:pPr algn="just">
              <a:lnSpc>
                <a:spcPct val="100000"/>
              </a:lnSpc>
              <a:buClr>
                <a:srgbClr val="7D1E1E"/>
              </a:buClr>
            </a:pPr>
            <a:r>
              <a:rPr lang="cs-CZ" altLang="cs-CZ" sz="2400" b="1" dirty="0">
                <a:solidFill>
                  <a:srgbClr val="FF0000"/>
                </a:solidFill>
              </a:rPr>
              <a:t>Europeizace</a:t>
            </a:r>
            <a:r>
              <a:rPr lang="cs-CZ" altLang="cs-CZ" sz="2400" dirty="0"/>
              <a:t> (evropeizace, </a:t>
            </a:r>
            <a:r>
              <a:rPr lang="cs-CZ" altLang="cs-CZ" sz="2400" dirty="0" err="1"/>
              <a:t>europeanizace</a:t>
            </a:r>
            <a:r>
              <a:rPr lang="cs-CZ" altLang="cs-CZ" sz="2400" dirty="0"/>
              <a:t>) – </a:t>
            </a:r>
            <a:r>
              <a:rPr lang="cs-CZ" altLang="cs-CZ" sz="2400" b="1" dirty="0"/>
              <a:t>vnímání</a:t>
            </a:r>
            <a:r>
              <a:rPr lang="cs-CZ" altLang="cs-CZ" sz="2400" dirty="0"/>
              <a:t> a </a:t>
            </a:r>
            <a:r>
              <a:rPr lang="cs-CZ" altLang="cs-CZ" sz="2400" b="1" dirty="0"/>
              <a:t>přijímaní</a:t>
            </a:r>
            <a:r>
              <a:rPr lang="cs-CZ" altLang="cs-CZ" sz="2400" dirty="0"/>
              <a:t> společných evropských: </a:t>
            </a:r>
          </a:p>
          <a:p>
            <a:pPr lvl="1" algn="just">
              <a:buClr>
                <a:srgbClr val="7D1E1E"/>
              </a:buClr>
            </a:pPr>
            <a:r>
              <a:rPr lang="cs-CZ" altLang="cs-CZ" sz="1600" dirty="0"/>
              <a:t>požadavků, </a:t>
            </a:r>
          </a:p>
          <a:p>
            <a:pPr lvl="1" algn="just">
              <a:buClr>
                <a:srgbClr val="7D1E1E"/>
              </a:buClr>
            </a:pPr>
            <a:r>
              <a:rPr lang="cs-CZ" altLang="cs-CZ" sz="1600" dirty="0"/>
              <a:t>hodnot,</a:t>
            </a:r>
          </a:p>
          <a:p>
            <a:pPr lvl="1" algn="just">
              <a:buClr>
                <a:srgbClr val="7D1E1E"/>
              </a:buClr>
            </a:pPr>
            <a:r>
              <a:rPr lang="cs-CZ" altLang="cs-CZ" sz="1600" dirty="0"/>
              <a:t>trendů, </a:t>
            </a:r>
          </a:p>
          <a:p>
            <a:pPr lvl="1" algn="just">
              <a:buClr>
                <a:srgbClr val="7D1E1E"/>
              </a:buClr>
            </a:pPr>
            <a:r>
              <a:rPr lang="cs-CZ" altLang="cs-CZ" sz="1600" dirty="0"/>
              <a:t>norem, nebo </a:t>
            </a:r>
          </a:p>
          <a:p>
            <a:pPr lvl="1" algn="just">
              <a:buClr>
                <a:srgbClr val="7D1E1E"/>
              </a:buClr>
            </a:pPr>
            <a:r>
              <a:rPr lang="cs-CZ" altLang="cs-CZ" sz="1600" dirty="0"/>
              <a:t>judikatury </a:t>
            </a:r>
            <a:endParaRPr lang="cs-CZ" altLang="cs-CZ" sz="2400" dirty="0"/>
          </a:p>
          <a:p>
            <a:pPr marL="72000" indent="0" algn="just">
              <a:lnSpc>
                <a:spcPct val="100000"/>
              </a:lnSpc>
              <a:buClr>
                <a:srgbClr val="7D1E1E"/>
              </a:buClr>
              <a:buNone/>
            </a:pPr>
            <a:r>
              <a:rPr lang="cs-CZ" altLang="cs-CZ" sz="2400" dirty="0"/>
              <a:t>a jejich </a:t>
            </a:r>
            <a:r>
              <a:rPr lang="cs-CZ" altLang="cs-CZ" sz="2400" b="1" dirty="0"/>
              <a:t>promítnutí</a:t>
            </a:r>
            <a:r>
              <a:rPr lang="cs-CZ" altLang="cs-CZ" sz="2400" dirty="0"/>
              <a:t> do jednotlivých národních právních řádů; </a:t>
            </a:r>
            <a:r>
              <a:rPr lang="cs-CZ" altLang="cs-CZ" sz="2400" b="1" dirty="0"/>
              <a:t>sbližování, odstraňování rozdílů, ale také: </a:t>
            </a:r>
          </a:p>
          <a:p>
            <a:pPr lvl="1" algn="just">
              <a:buClr>
                <a:srgbClr val="7D1E1E"/>
              </a:buClr>
            </a:pPr>
            <a:r>
              <a:rPr lang="cs-CZ" altLang="cs-CZ" sz="1600" dirty="0"/>
              <a:t>budování, šíření, institucionalizace formálních a neformálních pravidel, postupů, stylů, …, způsobů „jak věci dělat“</a:t>
            </a:r>
          </a:p>
          <a:p>
            <a:endParaRPr lang="cs-CZ" dirty="0"/>
          </a:p>
        </p:txBody>
      </p:sp>
    </p:spTree>
    <p:extLst>
      <p:ext uri="{BB962C8B-B14F-4D97-AF65-F5344CB8AC3E}">
        <p14:creationId xmlns:p14="http://schemas.microsoft.com/office/powerpoint/2010/main" val="138578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15425-1470-D6D8-FDF1-F892CEDF3865}"/>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F5179CFB-371E-7639-AF44-7AE78D95A1F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01668BD1-10DF-D63A-7876-7C90DF72E1CD}"/>
              </a:ext>
            </a:extLst>
          </p:cNvPr>
          <p:cNvSpPr>
            <a:spLocks noGrp="1"/>
          </p:cNvSpPr>
          <p:nvPr>
            <p:ph type="title"/>
          </p:nvPr>
        </p:nvSpPr>
        <p:spPr/>
        <p:txBody>
          <a:bodyPr/>
          <a:lstStyle/>
          <a:p>
            <a:r>
              <a:rPr lang="cs-CZ" dirty="0"/>
              <a:t>Evropské správní právo</a:t>
            </a:r>
          </a:p>
        </p:txBody>
      </p:sp>
      <p:sp>
        <p:nvSpPr>
          <p:cNvPr id="5" name="Zástupný obsah 4">
            <a:extLst>
              <a:ext uri="{FF2B5EF4-FFF2-40B4-BE49-F238E27FC236}">
                <a16:creationId xmlns:a16="http://schemas.microsoft.com/office/drawing/2014/main" id="{B17A6D5B-0156-ABA8-591C-C4BCDF7EF4C3}"/>
              </a:ext>
            </a:extLst>
          </p:cNvPr>
          <p:cNvSpPr>
            <a:spLocks noGrp="1"/>
          </p:cNvSpPr>
          <p:nvPr>
            <p:ph idx="1"/>
          </p:nvPr>
        </p:nvSpPr>
        <p:spPr/>
        <p:txBody>
          <a:bodyPr/>
          <a:lstStyle/>
          <a:p>
            <a:pPr algn="just">
              <a:lnSpc>
                <a:spcPct val="100000"/>
              </a:lnSpc>
            </a:pPr>
            <a:r>
              <a:rPr lang="cs-CZ" sz="2400" b="1" dirty="0"/>
              <a:t>Evropské správní právo </a:t>
            </a:r>
            <a:r>
              <a:rPr lang="cs-CZ" sz="2400" dirty="0"/>
              <a:t>(EU) x </a:t>
            </a:r>
            <a:r>
              <a:rPr lang="cs-CZ" sz="2400" b="1" dirty="0"/>
              <a:t>evropské aspekty správního práva </a:t>
            </a:r>
            <a:r>
              <a:rPr lang="cs-CZ" sz="2400" dirty="0"/>
              <a:t>(kupř. ČR)</a:t>
            </a:r>
          </a:p>
          <a:p>
            <a:pPr algn="just">
              <a:lnSpc>
                <a:spcPct val="100000"/>
              </a:lnSpc>
            </a:pPr>
            <a:r>
              <a:rPr lang="cs-CZ" sz="2400" dirty="0"/>
              <a:t>Především </a:t>
            </a:r>
            <a:r>
              <a:rPr lang="cs-CZ" sz="2400" b="1" dirty="0"/>
              <a:t>správní právo EU:</a:t>
            </a:r>
          </a:p>
          <a:p>
            <a:pPr marL="586350" indent="-514350" algn="just">
              <a:lnSpc>
                <a:spcPct val="100000"/>
              </a:lnSpc>
              <a:buFont typeface="+mj-lt"/>
              <a:buAutoNum type="arabicPeriod"/>
            </a:pPr>
            <a:r>
              <a:rPr lang="cs-CZ" sz="2400" b="1" dirty="0"/>
              <a:t>Dopadá (výlučně) na EU samotnou, tzv. přímá unijní správa </a:t>
            </a:r>
            <a:r>
              <a:rPr lang="cs-CZ" sz="2400" dirty="0"/>
              <a:t>(orgány, instituce a jiné subjekty – kupř. tzv. decentralizované agentury EU)</a:t>
            </a:r>
          </a:p>
          <a:p>
            <a:pPr marL="586350" indent="-514350" algn="just">
              <a:lnSpc>
                <a:spcPct val="100000"/>
              </a:lnSpc>
              <a:buFont typeface="+mj-lt"/>
              <a:buAutoNum type="arabicPeriod"/>
            </a:pPr>
            <a:r>
              <a:rPr lang="cs-CZ" sz="2400" b="1" dirty="0"/>
              <a:t>Dopadá na čl. státy </a:t>
            </a:r>
            <a:r>
              <a:rPr lang="cs-CZ" sz="2400" dirty="0"/>
              <a:t>– </a:t>
            </a:r>
            <a:r>
              <a:rPr lang="cs-CZ" sz="2400" b="1" dirty="0"/>
              <a:t>nepřímo</a:t>
            </a:r>
            <a:r>
              <a:rPr lang="cs-CZ" sz="2400" dirty="0"/>
              <a:t> „legislativní rovina“ (implementace do právního řádu) x </a:t>
            </a:r>
            <a:r>
              <a:rPr lang="cs-CZ" sz="2400" b="1" dirty="0"/>
              <a:t>přímo</a:t>
            </a:r>
            <a:r>
              <a:rPr lang="cs-CZ" sz="2400" dirty="0"/>
              <a:t> „aplikační rovina“ (postup vnitrostátních správních orgánů dle předpisů práva EU)</a:t>
            </a:r>
          </a:p>
          <a:p>
            <a:pPr algn="just">
              <a:lnSpc>
                <a:spcPct val="100000"/>
              </a:lnSpc>
            </a:pPr>
            <a:r>
              <a:rPr lang="cs-CZ" altLang="cs-CZ" sz="2400" dirty="0"/>
              <a:t>Požadavek </a:t>
            </a:r>
            <a:r>
              <a:rPr lang="cs-CZ" altLang="cs-CZ" sz="2400" b="1" dirty="0"/>
              <a:t>loajality</a:t>
            </a:r>
            <a:r>
              <a:rPr lang="cs-CZ" altLang="cs-CZ" sz="2400" dirty="0"/>
              <a:t> (čl. 4/3 SEU)</a:t>
            </a:r>
          </a:p>
          <a:p>
            <a:pPr algn="just">
              <a:lnSpc>
                <a:spcPct val="100000"/>
              </a:lnSpc>
            </a:pPr>
            <a:endParaRPr lang="cs-CZ" sz="2400" dirty="0"/>
          </a:p>
        </p:txBody>
      </p:sp>
    </p:spTree>
    <p:extLst>
      <p:ext uri="{BB962C8B-B14F-4D97-AF65-F5344CB8AC3E}">
        <p14:creationId xmlns:p14="http://schemas.microsoft.com/office/powerpoint/2010/main" val="365509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sp>
        <p:nvSpPr>
          <p:cNvPr id="5" name="Zástupný obsah 4">
            <a:extLst>
              <a:ext uri="{FF2B5EF4-FFF2-40B4-BE49-F238E27FC236}">
                <a16:creationId xmlns:a16="http://schemas.microsoft.com/office/drawing/2014/main" id="{E5DEC474-4316-16C9-B24F-3A6FBB12FBD8}"/>
              </a:ext>
            </a:extLst>
          </p:cNvPr>
          <p:cNvSpPr>
            <a:spLocks noGrp="1"/>
          </p:cNvSpPr>
          <p:nvPr>
            <p:ph idx="1"/>
          </p:nvPr>
        </p:nvSpPr>
        <p:spPr>
          <a:xfrm>
            <a:off x="540094" y="1434790"/>
            <a:ext cx="8066301" cy="4397210"/>
          </a:xfrm>
        </p:spPr>
        <p:txBody>
          <a:bodyPr/>
          <a:lstStyle/>
          <a:p>
            <a:pPr marL="72000" indent="0" algn="just">
              <a:lnSpc>
                <a:spcPct val="100000"/>
              </a:lnSpc>
              <a:buNone/>
            </a:pPr>
            <a:r>
              <a:rPr lang="cs-CZ" sz="2400" b="1" dirty="0"/>
              <a:t>Legislativní rovina </a:t>
            </a:r>
            <a:r>
              <a:rPr lang="cs-CZ" sz="2400" dirty="0"/>
              <a:t>(nejen zákony, ale i prováděcí předpisy)</a:t>
            </a:r>
          </a:p>
          <a:p>
            <a:pPr algn="just">
              <a:lnSpc>
                <a:spcPct val="100000"/>
              </a:lnSpc>
            </a:pPr>
            <a:r>
              <a:rPr lang="cs-CZ" sz="2400" b="1" dirty="0"/>
              <a:t>pojmy:</a:t>
            </a:r>
            <a:r>
              <a:rPr lang="cs-CZ" sz="2400" dirty="0"/>
              <a:t> </a:t>
            </a:r>
            <a:r>
              <a:rPr lang="cs-CZ" dirty="0"/>
              <a:t>implementace</a:t>
            </a:r>
            <a:r>
              <a:rPr lang="cs-CZ" sz="2400" dirty="0"/>
              <a:t> x </a:t>
            </a:r>
            <a:r>
              <a:rPr lang="cs-CZ" sz="1800" dirty="0"/>
              <a:t>transpozice (</a:t>
            </a:r>
            <a:r>
              <a:rPr lang="cs-CZ" sz="1800" b="1" dirty="0"/>
              <a:t>směrnice</a:t>
            </a:r>
            <a:r>
              <a:rPr lang="cs-CZ" sz="1800" dirty="0"/>
              <a:t>; její promítnutí, dosažení cíle a účelu směrnice)</a:t>
            </a:r>
            <a:r>
              <a:rPr lang="cs-CZ" sz="2400" dirty="0"/>
              <a:t> x </a:t>
            </a:r>
            <a:r>
              <a:rPr lang="cs-CZ" sz="1800" dirty="0"/>
              <a:t>adaptace (</a:t>
            </a:r>
            <a:r>
              <a:rPr lang="cs-CZ" sz="1800" b="1" dirty="0"/>
              <a:t>nařízení</a:t>
            </a:r>
            <a:r>
              <a:rPr lang="cs-CZ" sz="1800" dirty="0"/>
              <a:t>; zajištění aplikace nařízení) </a:t>
            </a:r>
          </a:p>
          <a:p>
            <a:pPr algn="just">
              <a:lnSpc>
                <a:spcPct val="100000"/>
              </a:lnSpc>
            </a:pPr>
            <a:r>
              <a:rPr lang="cs-CZ" sz="2400" dirty="0"/>
              <a:t>požadavek </a:t>
            </a:r>
            <a:r>
              <a:rPr lang="cs-CZ" sz="2400" b="1" dirty="0"/>
              <a:t>souladnosti</a:t>
            </a:r>
            <a:r>
              <a:rPr lang="cs-CZ" sz="2400" dirty="0"/>
              <a:t> návrhu předpisu z pohledu práva EU; za tím účelem</a:t>
            </a:r>
          </a:p>
          <a:p>
            <a:pPr lvl="1" algn="just"/>
            <a:r>
              <a:rPr lang="cs-CZ" sz="1600" b="1" dirty="0"/>
              <a:t>odůvodnění/důvodová zpráva: </a:t>
            </a:r>
            <a:r>
              <a:rPr lang="cs-CZ" sz="1600" dirty="0"/>
              <a:t>zhodnocení slučitelnosti/souladu  s </a:t>
            </a:r>
          </a:p>
          <a:p>
            <a:pPr marL="1143000" lvl="2" indent="-228600" algn="just">
              <a:buFont typeface="+mj-lt"/>
              <a:buAutoNum type="arabicPeriod"/>
            </a:pPr>
            <a:r>
              <a:rPr lang="cs-CZ" sz="1400" b="1" dirty="0"/>
              <a:t>předpisy práva EU</a:t>
            </a:r>
            <a:r>
              <a:rPr lang="cs-CZ" sz="1400" dirty="0"/>
              <a:t>, </a:t>
            </a:r>
          </a:p>
          <a:p>
            <a:pPr marL="1143000" lvl="2" indent="-228600" algn="just">
              <a:buFont typeface="+mj-lt"/>
              <a:buAutoNum type="arabicPeriod"/>
            </a:pPr>
            <a:r>
              <a:rPr lang="cs-CZ" sz="1400" b="1" dirty="0"/>
              <a:t>judikaturou</a:t>
            </a:r>
            <a:r>
              <a:rPr lang="cs-CZ" sz="1400" dirty="0"/>
              <a:t> soudních orgánů EU nebo </a:t>
            </a:r>
          </a:p>
          <a:p>
            <a:pPr marL="1143000" lvl="2" indent="-228600" algn="just">
              <a:buFont typeface="+mj-lt"/>
              <a:buAutoNum type="arabicPeriod"/>
            </a:pPr>
            <a:r>
              <a:rPr lang="cs-CZ" sz="1400" b="1" dirty="0"/>
              <a:t>obecnými právními zásadami</a:t>
            </a:r>
            <a:r>
              <a:rPr lang="cs-CZ" sz="1400" dirty="0"/>
              <a:t> práva EU</a:t>
            </a:r>
            <a:endParaRPr lang="cs-CZ" sz="1400" b="1" dirty="0"/>
          </a:p>
          <a:p>
            <a:pPr lvl="1" algn="just"/>
            <a:r>
              <a:rPr lang="cs-CZ" sz="1600" b="1" dirty="0"/>
              <a:t>Tzv. podtržítko + CELEX</a:t>
            </a:r>
          </a:p>
          <a:p>
            <a:pPr lvl="1" algn="just"/>
            <a:r>
              <a:rPr lang="cs-CZ" sz="1600" b="1" dirty="0"/>
              <a:t>Tzv. srovnávací/rozdílová tabulka: </a:t>
            </a:r>
            <a:r>
              <a:rPr lang="cs-CZ" sz="1600" dirty="0"/>
              <a:t>k ustanovení předpisu EU se uvede vnitrostátní ustanovení,</a:t>
            </a:r>
          </a:p>
          <a:p>
            <a:pPr lvl="1" algn="just"/>
            <a:r>
              <a:rPr lang="cs-CZ" sz="1600" dirty="0"/>
              <a:t>Tzv. </a:t>
            </a:r>
            <a:r>
              <a:rPr lang="cs-CZ" sz="1600" b="1" dirty="0"/>
              <a:t>meziresortní připomínkové řízení </a:t>
            </a:r>
            <a:r>
              <a:rPr lang="cs-CZ" sz="1600" dirty="0"/>
              <a:t>a mj. role </a:t>
            </a:r>
            <a:r>
              <a:rPr lang="cs-CZ" sz="1600" b="1" dirty="0"/>
              <a:t>OKOM</a:t>
            </a:r>
          </a:p>
          <a:p>
            <a:pPr lvl="1" algn="just"/>
            <a:r>
              <a:rPr lang="cs-CZ" sz="1600" dirty="0"/>
              <a:t>Komise pro veřejné právo IV - </a:t>
            </a:r>
            <a:r>
              <a:rPr lang="cs-CZ" sz="1600" b="1" dirty="0"/>
              <a:t>komise pro evropské právo </a:t>
            </a:r>
            <a:r>
              <a:rPr lang="cs-CZ" sz="1600" dirty="0"/>
              <a:t>(v rámci LRV)</a:t>
            </a:r>
          </a:p>
          <a:p>
            <a:pPr algn="just">
              <a:lnSpc>
                <a:spcPct val="100000"/>
              </a:lnSpc>
            </a:pPr>
            <a:endParaRPr lang="cs-CZ" sz="2400" dirty="0"/>
          </a:p>
        </p:txBody>
      </p:sp>
    </p:spTree>
    <p:extLst>
      <p:ext uri="{BB962C8B-B14F-4D97-AF65-F5344CB8AC3E}">
        <p14:creationId xmlns:p14="http://schemas.microsoft.com/office/powerpoint/2010/main" val="290622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sp>
        <p:nvSpPr>
          <p:cNvPr id="8" name="Zástupný obsah 7">
            <a:extLst>
              <a:ext uri="{FF2B5EF4-FFF2-40B4-BE49-F238E27FC236}">
                <a16:creationId xmlns:a16="http://schemas.microsoft.com/office/drawing/2014/main" id="{B0216BA9-5298-60A8-17E9-FBCA5939AE97}"/>
              </a:ext>
            </a:extLst>
          </p:cNvPr>
          <p:cNvSpPr>
            <a:spLocks noGrp="1"/>
          </p:cNvSpPr>
          <p:nvPr>
            <p:ph idx="1"/>
          </p:nvPr>
        </p:nvSpPr>
        <p:spPr>
          <a:xfrm>
            <a:off x="540094" y="1390185"/>
            <a:ext cx="8066301" cy="4441815"/>
          </a:xfrm>
        </p:spPr>
        <p:txBody>
          <a:bodyPr/>
          <a:lstStyle/>
          <a:p>
            <a:pPr marL="342900" lvl="0" indent="-342900" algn="just">
              <a:lnSpc>
                <a:spcPct val="100000"/>
              </a:lnSpc>
              <a:spcAft>
                <a:spcPts val="0"/>
              </a:spcAft>
              <a:buFont typeface="+mj-lt"/>
              <a:buAutoNum type="arabicPeriod" startAt="8"/>
              <a:tabLst>
                <a:tab pos="589280" algn="l"/>
              </a:tabLst>
            </a:pPr>
            <a:r>
              <a:rPr lang="cs-CZ" sz="1400" b="1" dirty="0">
                <a:effectLst/>
                <a:latin typeface="Times New Roman" panose="02020603050405020304" pitchFamily="18" charset="0"/>
                <a:ea typeface="Times New Roman" panose="02020603050405020304" pitchFamily="18" charset="0"/>
              </a:rPr>
              <a:t> Zhodnocení slučitelnosti navrhované právní úpravy s předpisy Evropské unie, judikaturou soudních orgánů Evropské unie nebo obecnými právními zásadami práva Evropské unie </a:t>
            </a:r>
          </a:p>
          <a:p>
            <a:pPr indent="457200" algn="just">
              <a:lnSpc>
                <a:spcPct val="100000"/>
              </a:lnSpc>
              <a:spcAft>
                <a:spcPts val="0"/>
              </a:spcAft>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Zákon zohledňuje dříve provedenou transpozici  těchto směrnic a přizpůsobuje se těmto nařízením: </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Rady (EHS) č. 1408/71 ze dne 14. června 1971 o uplatňování systémů sociálního zabezpečení na zaměstnané osoby, osoby samostatně výdělečně činné a jejich rodinné příslušníky pohybující se v rámci Společenství;</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Rady (ES) č. 539/2001 ze dne 15. března 2001, kterým se stanoví seznam třetích zemí, jejichž státní příslušníci musí mít při překračování vnějších hranic vízum, jakož i seznam třetích zemí, jejichž státní příslušníci jsou od této povinnosti osvobozeni, v platném znění;</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(ES) č. 883/2004 ze dne 29. dubna 2004 o koordinaci systémů sociálního zabezpečení;</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(ES) č. 987/2009 ze dne 16. září 2009, kterým se stanoví prováděcí pravidla k nařízení (ES) č. </a:t>
            </a:r>
            <a:r>
              <a:rPr lang="cs-CZ" sz="14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883/2004</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o koordinaci systémů sociálního zabezpečení;</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(EU) č. 1231/2010 ze dne 24. listopadu 2010, kterým se rozšiřuje působnost nařízení (ES) č. </a:t>
            </a:r>
            <a:r>
              <a:rPr lang="cs-CZ" sz="14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883/2004</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a nařízení (ES) č. </a:t>
            </a:r>
            <a:r>
              <a:rPr lang="cs-CZ" sz="14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987/2009</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na státní příslušníky třetích zemí, na které se tato nařízení dosud nevztahují pouze z důvodu jejich státní příslušnosti;</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(ES) č. 562/2006 ze dne 15. března 2006, kterým se stanoví kodex Společenství o pravidlech upravujících přeshraniční pohyb osob (Schengenský hraniční kodex);</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(ES) č. 810/2009 ze dne 13. července 2009 o kodexu Společenství o vízech (vízový kodex);</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0"/>
              </a:spcAft>
              <a:buFont typeface="Symbol" panose="05050102010706020507" pitchFamily="18" charset="2"/>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Nařízení Evropského parlamentu a Rady (EU) č. 492/2011 ze dne 5. dubna 2011 o volném pohybu pracovníků uvnitř Unie</a:t>
            </a:r>
            <a:endParaRPr lang="cs-CZ"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0"/>
              </a:spcAft>
            </a:pPr>
            <a:endParaRPr lang="cs-CZ" sz="1400" dirty="0"/>
          </a:p>
        </p:txBody>
      </p:sp>
    </p:spTree>
    <p:extLst>
      <p:ext uri="{BB962C8B-B14F-4D97-AF65-F5344CB8AC3E}">
        <p14:creationId xmlns:p14="http://schemas.microsoft.com/office/powerpoint/2010/main" val="186059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sp>
        <p:nvSpPr>
          <p:cNvPr id="8" name="Zástupný obsah 7">
            <a:extLst>
              <a:ext uri="{FF2B5EF4-FFF2-40B4-BE49-F238E27FC236}">
                <a16:creationId xmlns:a16="http://schemas.microsoft.com/office/drawing/2014/main" id="{B0216BA9-5298-60A8-17E9-FBCA5939AE97}"/>
              </a:ext>
            </a:extLst>
          </p:cNvPr>
          <p:cNvSpPr>
            <a:spLocks noGrp="1"/>
          </p:cNvSpPr>
          <p:nvPr>
            <p:ph idx="1"/>
          </p:nvPr>
        </p:nvSpPr>
        <p:spPr/>
        <p:txBody>
          <a:bodyPr/>
          <a:lstStyle/>
          <a:p>
            <a:pPr marL="0" lvl="0" indent="0" algn="just">
              <a:lnSpc>
                <a:spcPct val="115000"/>
              </a:lnSpc>
              <a:buSzPts val="1200"/>
              <a:buNone/>
            </a:pPr>
            <a:r>
              <a:rPr lang="cs-CZ" sz="1800" u="sng" strike="noStrike" dirty="0">
                <a:effectLst/>
                <a:latin typeface="Times New Roman" panose="02020603050405020304" pitchFamily="18" charset="0"/>
                <a:ea typeface="Calibri" panose="020F0502020204030204" pitchFamily="34" charset="0"/>
                <a:cs typeface="Times New Roman" panose="02020603050405020304" pitchFamily="18" charset="0"/>
              </a:rPr>
              <a:t>V § 37 odst. 6 se za větu první vkládá věta „</a:t>
            </a:r>
            <a:r>
              <a:rPr lang="cs-CZ" sz="1800" u="sng" strike="noStrik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platí i pro změnu míry rizikovosti jednotlivých faktorů pracovního prostředí, pokud je již dle výsledné kategorie práce zařazena mezi rizikové práce (§ 39).</a:t>
            </a:r>
            <a:r>
              <a:rPr lang="cs-CZ" sz="1800" u="sng" strike="noStrike" dirty="0">
                <a:effectLst/>
                <a:latin typeface="Times New Roman" panose="02020603050405020304" pitchFamily="18" charset="0"/>
                <a:ea typeface="Calibri" panose="020F0502020204030204" pitchFamily="34" charset="0"/>
                <a:cs typeface="Times New Roman" panose="02020603050405020304" pitchFamily="18" charset="0"/>
              </a:rPr>
              <a:t>“ a věta třetí se nahrazuje větou „</a:t>
            </a:r>
            <a:r>
              <a:rPr lang="cs-CZ" sz="1800" u="sng" strike="noStrik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zařazení rizikové práce do jiné rizikové kategorie, o zařazení jednotlivých faktorů pracovního prostředí do kategorie druhé rizikové, třetí nebo čtvrté, vyřazení práce z rizikových prací nebo vyřazení jednotlivého rizikového faktoru pracovního prostředí z kategorie druhé rizikové, třetí nebo čtvrté provede příslušný orgán ochrany veřejného zdraví nové řízení, v němž vydá nové rozhodnutí, které musí mít náležitosti uvedené v odstavci 4.</a:t>
            </a:r>
            <a:r>
              <a:rPr lang="cs-CZ" sz="1800" u="sng" strike="noStrike"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800" u="none" strike="noStrike" dirty="0">
              <a:effectLst/>
              <a:latin typeface="Cambria" panose="02040503050406030204" pitchFamily="18" charset="0"/>
              <a:ea typeface="Calibri" panose="020F0502020204030204" pitchFamily="34" charset="0"/>
              <a:cs typeface="Times New Roman" panose="02020603050405020304" pitchFamily="18" charset="0"/>
            </a:endParaRPr>
          </a:p>
          <a:p>
            <a:pPr marL="588645" algn="just">
              <a:lnSpc>
                <a:spcPct val="115000"/>
              </a:lnSpc>
              <a:spcAft>
                <a:spcPts val="1000"/>
              </a:spcAft>
            </a:pPr>
            <a:r>
              <a:rPr lang="cs-CZ" sz="1800" i="1" dirty="0">
                <a:effectLst/>
                <a:latin typeface="Times New Roman" panose="02020603050405020304" pitchFamily="18" charset="0"/>
                <a:ea typeface="Calibri" panose="020F0502020204030204" pitchFamily="34" charset="0"/>
                <a:cs typeface="Times New Roman" panose="02020603050405020304" pitchFamily="18" charset="0"/>
              </a:rPr>
              <a:t>CELEX: 31998L0024</a:t>
            </a:r>
            <a:endParaRPr lang="cs-CZ" sz="1800" dirty="0">
              <a:effectLst/>
              <a:latin typeface="Cambria" panose="02040503050406030204" pitchFamily="18" charset="0"/>
              <a:ea typeface="Calibri" panose="020F0502020204030204" pitchFamily="34" charset="0"/>
              <a:cs typeface="Times New Roman" panose="02020603050405020304" pitchFamily="18" charset="0"/>
            </a:endParaRPr>
          </a:p>
          <a:p>
            <a:pPr algn="just">
              <a:lnSpc>
                <a:spcPct val="100000"/>
              </a:lnSpc>
            </a:pPr>
            <a:r>
              <a:rPr lang="cs-CZ" sz="2000" b="1" dirty="0"/>
              <a:t>„podtržítko“ a CELEX: </a:t>
            </a:r>
            <a:r>
              <a:rPr lang="cs-CZ" sz="2000" dirty="0"/>
              <a:t>V textu každého návrhu se vyznačí ta ustanovení, jimiž je zajišťována transpozice, adaptace nebo jiná implementace, a to jejich podtržením, a pod tato ustanovení se na levé straně uvede identifikační číslo (CELEX) příslušného předpisu EU </a:t>
            </a:r>
          </a:p>
          <a:p>
            <a:endParaRPr lang="cs-CZ" dirty="0"/>
          </a:p>
        </p:txBody>
      </p:sp>
    </p:spTree>
    <p:extLst>
      <p:ext uri="{BB962C8B-B14F-4D97-AF65-F5344CB8AC3E}">
        <p14:creationId xmlns:p14="http://schemas.microsoft.com/office/powerpoint/2010/main" val="372082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5BB5E8-99B6-40F8-D035-F1EE4A50317E}"/>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1EDBDAD4-70F5-ECB5-773F-C18C66A1B3D3}"/>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F3ADE7D-A90B-F903-5396-6332AE08775E}"/>
              </a:ext>
            </a:extLst>
          </p:cNvPr>
          <p:cNvSpPr>
            <a:spLocks noGrp="1"/>
          </p:cNvSpPr>
          <p:nvPr>
            <p:ph type="title"/>
          </p:nvPr>
        </p:nvSpPr>
        <p:spPr>
          <a:xfrm>
            <a:off x="310554" y="720000"/>
            <a:ext cx="8295841" cy="451576"/>
          </a:xfrm>
        </p:spPr>
        <p:txBody>
          <a:bodyPr/>
          <a:lstStyle/>
          <a:p>
            <a:r>
              <a:rPr lang="cs-CZ" dirty="0"/>
              <a:t>Správní právo a správní právo EU</a:t>
            </a:r>
          </a:p>
        </p:txBody>
      </p:sp>
      <p:graphicFrame>
        <p:nvGraphicFramePr>
          <p:cNvPr id="6" name="Zástupný obsah 5">
            <a:extLst>
              <a:ext uri="{FF2B5EF4-FFF2-40B4-BE49-F238E27FC236}">
                <a16:creationId xmlns:a16="http://schemas.microsoft.com/office/drawing/2014/main" id="{44224659-0C71-1DDE-EABE-3BA64C254CC5}"/>
              </a:ext>
            </a:extLst>
          </p:cNvPr>
          <p:cNvGraphicFramePr>
            <a:graphicFrameLocks noGrp="1"/>
          </p:cNvGraphicFramePr>
          <p:nvPr>
            <p:ph idx="1"/>
            <p:extLst>
              <p:ext uri="{D42A27DB-BD31-4B8C-83A1-F6EECF244321}">
                <p14:modId xmlns:p14="http://schemas.microsoft.com/office/powerpoint/2010/main" val="1646443282"/>
              </p:ext>
            </p:extLst>
          </p:nvPr>
        </p:nvGraphicFramePr>
        <p:xfrm>
          <a:off x="269332" y="1223818"/>
          <a:ext cx="8378284" cy="4022027"/>
        </p:xfrm>
        <a:graphic>
          <a:graphicData uri="http://schemas.openxmlformats.org/drawingml/2006/table">
            <a:tbl>
              <a:tblPr firstRow="1" firstCol="1" bandRow="1">
                <a:tableStyleId>{5C22544A-7EE6-4342-B048-85BDC9FD1C3A}</a:tableStyleId>
              </a:tblPr>
              <a:tblGrid>
                <a:gridCol w="760748">
                  <a:extLst>
                    <a:ext uri="{9D8B030D-6E8A-4147-A177-3AD203B41FA5}">
                      <a16:colId xmlns:a16="http://schemas.microsoft.com/office/drawing/2014/main" val="4288609714"/>
                    </a:ext>
                  </a:extLst>
                </a:gridCol>
                <a:gridCol w="3466935">
                  <a:extLst>
                    <a:ext uri="{9D8B030D-6E8A-4147-A177-3AD203B41FA5}">
                      <a16:colId xmlns:a16="http://schemas.microsoft.com/office/drawing/2014/main" val="3564198790"/>
                    </a:ext>
                  </a:extLst>
                </a:gridCol>
                <a:gridCol w="688694">
                  <a:extLst>
                    <a:ext uri="{9D8B030D-6E8A-4147-A177-3AD203B41FA5}">
                      <a16:colId xmlns:a16="http://schemas.microsoft.com/office/drawing/2014/main" val="1619810184"/>
                    </a:ext>
                  </a:extLst>
                </a:gridCol>
                <a:gridCol w="635074">
                  <a:extLst>
                    <a:ext uri="{9D8B030D-6E8A-4147-A177-3AD203B41FA5}">
                      <a16:colId xmlns:a16="http://schemas.microsoft.com/office/drawing/2014/main" val="1211351184"/>
                    </a:ext>
                  </a:extLst>
                </a:gridCol>
                <a:gridCol w="2826833">
                  <a:extLst>
                    <a:ext uri="{9D8B030D-6E8A-4147-A177-3AD203B41FA5}">
                      <a16:colId xmlns:a16="http://schemas.microsoft.com/office/drawing/2014/main" val="2911342407"/>
                    </a:ext>
                  </a:extLst>
                </a:gridCol>
              </a:tblGrid>
              <a:tr h="100935">
                <a:tc gridSpan="2">
                  <a:txBody>
                    <a:bodyPr/>
                    <a:lstStyle/>
                    <a:p>
                      <a:pPr algn="l">
                        <a:lnSpc>
                          <a:spcPct val="115000"/>
                        </a:lnSpc>
                      </a:pPr>
                      <a:endParaRPr lang="cs-CZ" sz="800">
                        <a:effectLst/>
                        <a:latin typeface="Calibri" panose="020F0502020204030204" pitchFamily="34" charset="0"/>
                        <a:cs typeface="Times New Roman" panose="02020603050405020304" pitchFamily="18" charset="0"/>
                      </a:endParaRPr>
                    </a:p>
                  </a:txBody>
                  <a:tcPr marL="0" marR="0" marT="0" marB="0"/>
                </a:tc>
                <a:tc hMerge="1">
                  <a:txBody>
                    <a:bodyPr/>
                    <a:lstStyle/>
                    <a:p>
                      <a:endParaRPr lang="cs-CZ"/>
                    </a:p>
                  </a:txBody>
                  <a:tcPr/>
                </a:tc>
                <a:tc gridSpan="3">
                  <a:txBody>
                    <a:bodyPr/>
                    <a:lstStyle/>
                    <a:p>
                      <a:pPr algn="ctr">
                        <a:lnSpc>
                          <a:spcPct val="115000"/>
                        </a:lnSpc>
                        <a:tabLst>
                          <a:tab pos="228600" algn="l"/>
                        </a:tabLst>
                      </a:pPr>
                      <a:r>
                        <a:rPr lang="cs-CZ" sz="800">
                          <a:effectLst/>
                        </a:rPr>
                        <a:t>Odpovídající předpis EU</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698341157"/>
                  </a:ext>
                </a:extLst>
              </a:tr>
              <a:tr h="419662">
                <a:tc>
                  <a:txBody>
                    <a:bodyPr/>
                    <a:lstStyle/>
                    <a:p>
                      <a:pPr algn="ctr">
                        <a:lnSpc>
                          <a:spcPct val="115000"/>
                        </a:lnSpc>
                        <a:tabLst>
                          <a:tab pos="228600" algn="l"/>
                        </a:tabLst>
                      </a:pPr>
                      <a:r>
                        <a:rPr lang="cs-CZ" sz="800">
                          <a:effectLst/>
                        </a:rPr>
                        <a:t>Ustanovení (část, §, odst., písm., apod.)</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15000"/>
                        </a:lnSpc>
                        <a:tabLst>
                          <a:tab pos="228600" algn="l"/>
                        </a:tabLst>
                      </a:pPr>
                      <a:r>
                        <a:rPr lang="cs-CZ" sz="800" dirty="0">
                          <a:effectLst/>
                        </a:rPr>
                        <a:t>Obsah</a:t>
                      </a:r>
                      <a:endParaRPr lang="cs-CZ"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15000"/>
                        </a:lnSpc>
                        <a:tabLst>
                          <a:tab pos="228600" algn="l"/>
                        </a:tabLst>
                      </a:pPr>
                      <a:r>
                        <a:rPr lang="cs-CZ" sz="800">
                          <a:effectLst/>
                        </a:rPr>
                        <a:t>Celex č.</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15000"/>
                        </a:lnSpc>
                        <a:tabLst>
                          <a:tab pos="228600" algn="l"/>
                        </a:tabLst>
                      </a:pPr>
                      <a:r>
                        <a:rPr lang="cs-CZ" sz="800">
                          <a:effectLst/>
                        </a:rPr>
                        <a:t>Ustanovení (čl., odst., písm., bod., apod.)</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ctr">
                        <a:lnSpc>
                          <a:spcPct val="115000"/>
                        </a:lnSpc>
                        <a:tabLst>
                          <a:tab pos="228600" algn="l"/>
                        </a:tabLst>
                      </a:pPr>
                      <a:r>
                        <a:rPr lang="cs-CZ" sz="800">
                          <a:effectLst/>
                        </a:rPr>
                        <a:t>Obsah</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65052917"/>
                  </a:ext>
                </a:extLst>
              </a:tr>
              <a:tr h="1277239">
                <a:tc>
                  <a:txBody>
                    <a:bodyPr/>
                    <a:lstStyle/>
                    <a:p>
                      <a:pPr algn="l">
                        <a:lnSpc>
                          <a:spcPct val="150000"/>
                        </a:lnSpc>
                        <a:tabLst>
                          <a:tab pos="228600" algn="l"/>
                        </a:tabLst>
                      </a:pPr>
                      <a:r>
                        <a:rPr lang="cs-CZ" sz="800">
                          <a:effectLst/>
                        </a:rPr>
                        <a:t>§ 37 odst. 2</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a:effectLst/>
                        </a:rPr>
                        <a:t>(2) O zařazení prací a jednotlivých rizikových faktorů pracovního prostředí do třetí nebo čtvrté kategorie rozhoduje příslušný orgán ochrany veřejného zdraví, pokud zvláštní právní předpis nestanoví jinak. Žádost předkládá osoba, která zaměstnává fyzické osoby v pracovněprávních nebo obdobných pracovních vztazích (dále jen "zaměstnavatel"), a to do 30 kalendářních dnů ode dne zahájení výkonu prací. Práce do druhé kategorie zařazuje zaměstnavatel, pokud zvláštní právní předpis nestanoví jinak, a to do 30 kalendářních dnů ode dne zahájení jejich výkonu, změny podmínek odůvodňující zařazení práce do druhé kategorie, nebo do 10 dnů ode dne vykonatelnosti rozhodnutí orgánu ochrany veřejného zdraví vydaného podle odstavce 6. Ostatní práce na pracovištích zaměstnavatele, které nebyly takto zařazeny, se považují za práce kategorie první.</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a:effectLst/>
                        </a:rPr>
                        <a:t>32017L2398</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a:effectLst/>
                        </a:rPr>
                        <a:t>Článek 1 odst. 2 písm. a) (článek 14 odst. 1)</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pPr>
                      <a:r>
                        <a:rPr lang="cs-CZ" sz="800">
                          <a:effectLst/>
                        </a:rPr>
                        <a:t>Článek 14 se mění takto:</a:t>
                      </a:r>
                      <a:endParaRPr lang="cs-CZ" sz="900">
                        <a:effectLst/>
                      </a:endParaRPr>
                    </a:p>
                    <a:p>
                      <a:pPr algn="l">
                        <a:lnSpc>
                          <a:spcPct val="115000"/>
                        </a:lnSpc>
                      </a:pPr>
                      <a:r>
                        <a:rPr lang="cs-CZ" sz="800">
                          <a:effectLst/>
                        </a:rPr>
                        <a:t>a) odstavec 1 se nahrazuje tímto:</a:t>
                      </a:r>
                      <a:endParaRPr lang="cs-CZ" sz="900">
                        <a:effectLst/>
                      </a:endParaRPr>
                    </a:p>
                    <a:p>
                      <a:pPr algn="l">
                        <a:lnSpc>
                          <a:spcPct val="115000"/>
                        </a:lnSpc>
                      </a:pPr>
                      <a:r>
                        <a:rPr lang="cs-CZ" sz="800">
                          <a:effectLst/>
                        </a:rPr>
                        <a:t>„1. Členské státy přijmou v souladu s vnitrostátními právními předpisy a praxí opatření pro zajištění odpovídajících lékařských prohlídek zaměstnanců, u nichž výsledky hodnocení uvedeného v čl. 3 odst. 2 odhalí riziko pro zdraví nebo bezpečnost. Příslušný lékař nebo orgán příslušný pro lékařské prohlídky zaměstnanců může rozhodnout, že lékařský dohled musí pokračovat po skončení expozice tak dlouho, jak to uzná za nutné v zájmu ochrany zdraví příslušného zaměstnance.“;</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27777142"/>
                  </a:ext>
                </a:extLst>
              </a:tr>
              <a:tr h="1277239">
                <a:tc>
                  <a:txBody>
                    <a:bodyPr/>
                    <a:lstStyle/>
                    <a:p>
                      <a:pPr algn="l">
                        <a:lnSpc>
                          <a:spcPct val="150000"/>
                        </a:lnSpc>
                        <a:tabLst>
                          <a:tab pos="228600" algn="l"/>
                        </a:tabLst>
                      </a:pPr>
                      <a:r>
                        <a:rPr lang="cs-CZ" sz="800">
                          <a:effectLst/>
                        </a:rPr>
                        <a:t>§ 37 odst. 6</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a:effectLst/>
                        </a:rPr>
                        <a:t>(6) V případě změny podmínek výkonu práce, která má vliv na její zařazení do kategorie druhé rizikové (§ 39), třetí nebo čtvrté, je zaměstnavatel povinen bezodkladně předložit příslušnému orgánu ochrany veřejného zdraví žádost, která má náležitosti uvedené v odstavci 3. To platí i pro změnu míry rizikovosti jednotlivých faktorů pracovního prostředí, pokud je již dle výsledné kategorie práce zařazena mezi rizikové práce (§ 39).  O zařazení rizikové práce do jiné rizikové kategorie, o zařazení jednotlivých faktorů pracovního prostředí do kategorie druhé rizikové, třetí nebo čtvrté, vyřazení práce z rizikových prací nebo vyřazení jednotlivého rizikového faktoru pracovního prostředí z kategorie druhé rizikové, třetí nebo čtvrté provede příslušný orgán ochrany veřejného zdraví nové řízení, v němž vydá nové rozhodnutí, které musí mít náležitosti uvedené v odstavci 4.</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dirty="0">
                          <a:effectLst/>
                        </a:rPr>
                        <a:t>31998L0024</a:t>
                      </a:r>
                      <a:endParaRPr lang="cs-CZ"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tabLst>
                          <a:tab pos="228600" algn="l"/>
                        </a:tabLst>
                      </a:pPr>
                      <a:r>
                        <a:rPr lang="cs-CZ" sz="800">
                          <a:effectLst/>
                        </a:rPr>
                        <a:t>článek 4 odstavec 5</a:t>
                      </a:r>
                      <a:endParaRPr lang="cs-CZ" sz="90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l">
                        <a:lnSpc>
                          <a:spcPct val="115000"/>
                        </a:lnSpc>
                      </a:pPr>
                      <a:r>
                        <a:rPr lang="cs-CZ" sz="800" dirty="0">
                          <a:effectLst/>
                        </a:rPr>
                        <a:t>V případě nové činnosti zahrnující nebezpečné chemické činitele mohou být práce zahájeny až po vyhodnocení rizika a po provedení všech potřebných preventivních opatření.</a:t>
                      </a:r>
                      <a:endParaRPr lang="cs-CZ"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48949876"/>
                  </a:ext>
                </a:extLst>
              </a:tr>
            </a:tbl>
          </a:graphicData>
        </a:graphic>
      </p:graphicFrame>
      <p:sp>
        <p:nvSpPr>
          <p:cNvPr id="7" name="TextovéPole 6">
            <a:extLst>
              <a:ext uri="{FF2B5EF4-FFF2-40B4-BE49-F238E27FC236}">
                <a16:creationId xmlns:a16="http://schemas.microsoft.com/office/drawing/2014/main" id="{C1CFF6D5-B08D-AD75-815F-63AF01899B09}"/>
              </a:ext>
            </a:extLst>
          </p:cNvPr>
          <p:cNvSpPr txBox="1"/>
          <p:nvPr/>
        </p:nvSpPr>
        <p:spPr>
          <a:xfrm>
            <a:off x="76044" y="5298087"/>
            <a:ext cx="8378284" cy="830997"/>
          </a:xfrm>
          <a:prstGeom prst="rect">
            <a:avLst/>
          </a:prstGeom>
          <a:noFill/>
        </p:spPr>
        <p:txBody>
          <a:bodyPr wrap="square">
            <a:spAutoFit/>
          </a:bodyPr>
          <a:lstStyle/>
          <a:p>
            <a:pPr algn="just">
              <a:lnSpc>
                <a:spcPct val="100000"/>
              </a:lnSpc>
            </a:pPr>
            <a:r>
              <a:rPr lang="cs-CZ" sz="1600" b="1" dirty="0"/>
              <a:t>Rozdílová tabulka: </a:t>
            </a:r>
            <a:r>
              <a:rPr lang="cs-CZ" sz="1600" dirty="0"/>
              <a:t>obsahuje na jedné straně buď úplné znění ustanovení nebo charakteristiku obsahu tohoto ustanovení, a na druhé straně tomu odpovídající úplné znění normativního ustanovení předpisu EU </a:t>
            </a:r>
          </a:p>
        </p:txBody>
      </p:sp>
    </p:spTree>
    <p:extLst>
      <p:ext uri="{BB962C8B-B14F-4D97-AF65-F5344CB8AC3E}">
        <p14:creationId xmlns:p14="http://schemas.microsoft.com/office/powerpoint/2010/main" val="12148214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158</TotalTime>
  <Words>3919</Words>
  <Application>Microsoft Office PowerPoint</Application>
  <PresentationFormat>Vlastní</PresentationFormat>
  <Paragraphs>276</Paragraphs>
  <Slides>27</Slides>
  <Notes>5</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27</vt:i4>
      </vt:variant>
    </vt:vector>
  </HeadingPairs>
  <TitlesOfParts>
    <vt:vector size="35" baseType="lpstr">
      <vt:lpstr>Arial</vt:lpstr>
      <vt:lpstr>Calibri</vt:lpstr>
      <vt:lpstr>Cambria</vt:lpstr>
      <vt:lpstr>Symbol</vt:lpstr>
      <vt:lpstr>Tahoma</vt:lpstr>
      <vt:lpstr>Times New Roman</vt:lpstr>
      <vt:lpstr>Wingdings</vt:lpstr>
      <vt:lpstr>Prezentace_MU_CZ</vt:lpstr>
      <vt:lpstr>MP811Zk Správní právo III  Europeizace zvláštní části správního práva  </vt:lpstr>
      <vt:lpstr>Program přednášky</vt:lpstr>
      <vt:lpstr>Kontrolní otázky</vt:lpstr>
      <vt:lpstr>Europeizace - pojem</vt:lpstr>
      <vt:lpstr>Evropské správní právo</vt:lpstr>
      <vt:lpstr>Správní právo a správní právo EU</vt:lpstr>
      <vt:lpstr>Správní právo a správní právo EU</vt:lpstr>
      <vt:lpstr>Správní právo a správní právo EU</vt:lpstr>
      <vt:lpstr>Správní právo a správní právo EU</vt:lpstr>
      <vt:lpstr>Správní právo a správní právo EU</vt:lpstr>
      <vt:lpstr>Správní právo a správní právo EU</vt:lpstr>
      <vt:lpstr>Správní právo a správní právo EU</vt:lpstr>
      <vt:lpstr>Správní právo a správní právo EU</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Podoba předpisů zvláštní části</vt:lpstr>
      <vt:lpstr>Ochrana práv ve veřejné správě</vt:lpstr>
      <vt:lpstr>Literatura</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Lukáš Potěšil</cp:lastModifiedBy>
  <cp:revision>185</cp:revision>
  <cp:lastPrinted>2024-03-05T10:34:28Z</cp:lastPrinted>
  <dcterms:created xsi:type="dcterms:W3CDTF">2019-02-27T15:02:38Z</dcterms:created>
  <dcterms:modified xsi:type="dcterms:W3CDTF">2024-03-05T10:51:01Z</dcterms:modified>
</cp:coreProperties>
</file>