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2" r:id="rId3"/>
    <p:sldId id="323" r:id="rId4"/>
    <p:sldId id="338" r:id="rId5"/>
    <p:sldId id="339" r:id="rId6"/>
    <p:sldId id="334" r:id="rId7"/>
    <p:sldId id="326" r:id="rId8"/>
    <p:sldId id="267" r:id="rId9"/>
    <p:sldId id="336" r:id="rId10"/>
    <p:sldId id="335" r:id="rId11"/>
    <p:sldId id="340" r:id="rId12"/>
    <p:sldId id="324" r:id="rId13"/>
    <p:sldId id="325" r:id="rId14"/>
    <p:sldId id="341" r:id="rId15"/>
    <p:sldId id="262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3" d="100"/>
          <a:sy n="63" d="100"/>
        </p:scale>
        <p:origin x="800" y="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880" y="1604295"/>
            <a:ext cx="11361600" cy="240698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Bezpečnostní správa II</a:t>
            </a:r>
            <a:br>
              <a:rPr lang="cs-CZ" dirty="0"/>
            </a:br>
            <a:br>
              <a:rPr lang="cs-CZ" dirty="0"/>
            </a:br>
            <a:r>
              <a:rPr lang="cs-CZ" dirty="0"/>
              <a:t>Zpravodajské služby. Zajišťování a organizace obrany státu. Ozbrojené síly. Armáda České republiky. Branná povinnost. Úprava vztahů při výkonu vojenské činné služby.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5382854"/>
            <a:ext cx="11361600" cy="698497"/>
          </a:xfrm>
        </p:spPr>
        <p:txBody>
          <a:bodyPr/>
          <a:lstStyle/>
          <a:p>
            <a:pPr algn="ctr"/>
            <a:r>
              <a:rPr lang="cs-CZ" dirty="0"/>
              <a:t>Radislav Bražina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Současné pojetí správy obrany státu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851038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Důraz na účinnou obranu státu spolupůsobení při ochraně ústavního zřízení a plnění vojenských úkolů vyplývajících ze spojeneckých závazků ČR.</a:t>
            </a:r>
          </a:p>
          <a:p>
            <a:pPr lvl="0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1800" i="1" dirty="0"/>
              <a:t>Obrana státu je souhrn opatření k zajištění svrchovanosti, územní celistvosti, principů demokracie a právního státu, ochrany života obyvatel a jejich majetku před vnějším napadením. Obrana státu zahrnuje výstavbu účinného systému obrany státu, přípravu a použití odpovídajících sil a prostředků a účast v kolektivním obranném systému.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15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Právnické osoby jsou povinny</a:t>
            </a:r>
          </a:p>
          <a:p>
            <a:pPr marL="72000" indent="0" algn="just">
              <a:lnSpc>
                <a:spcPct val="120000"/>
              </a:lnSpc>
              <a:buNone/>
            </a:pPr>
            <a:r>
              <a:rPr lang="cs-CZ" sz="15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a)</a:t>
            </a:r>
            <a:r>
              <a:rPr lang="cs-CZ" sz="15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poskytovat podle rozhodnutí obecního úřadu obce s rozšířenou působností nebo na výzvu krajského vojenského velitelství určené věcné prostředky pro potřeby zajišťování obrany státu, které vlastní,</a:t>
            </a:r>
          </a:p>
          <a:p>
            <a:pPr marL="72000" indent="0" algn="just">
              <a:lnSpc>
                <a:spcPct val="120000"/>
              </a:lnSpc>
              <a:buNone/>
            </a:pPr>
            <a:r>
              <a:rPr lang="cs-CZ" sz="15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b)</a:t>
            </a:r>
            <a:r>
              <a:rPr lang="cs-CZ" sz="15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strpět činnosti spojené s výběrem, evidencí, určením a dodáváním věcných prostředků pro potřeby zajišťování obrany státu nebo s jejich kontrolou, včetně vstupu pověřených pracovníků obce s rozšířenou působností zařazených do obecního úřadu, ministerstva a jiných správních úřadů, pokud o věcné prostředky požádaly, do objektů,</a:t>
            </a:r>
          </a:p>
          <a:p>
            <a:pPr marL="72000" indent="0" algn="just">
              <a:lnSpc>
                <a:spcPct val="120000"/>
              </a:lnSpc>
              <a:buNone/>
            </a:pPr>
            <a:r>
              <a:rPr lang="cs-CZ" sz="15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c)</a:t>
            </a:r>
            <a:r>
              <a:rPr lang="cs-CZ" sz="15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bezodkladně oznamovat příslušnému obecnímu úřadu obce s rozšířenou působností podstatné změny určených věcných prostředků, které mají význam pro jejich využitelnost,</a:t>
            </a:r>
          </a:p>
          <a:p>
            <a:pPr marL="72000" indent="0" algn="just">
              <a:lnSpc>
                <a:spcPct val="120000"/>
              </a:lnSpc>
              <a:buNone/>
            </a:pPr>
            <a:r>
              <a:rPr lang="cs-CZ" sz="15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d)</a:t>
            </a:r>
            <a:r>
              <a:rPr lang="cs-CZ" sz="15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uposlechnout výzvy k dodání věcných prostředků k prověření opatření pro zabezpečení obrany státu,</a:t>
            </a:r>
          </a:p>
          <a:p>
            <a:pPr marL="72000" indent="0" algn="just">
              <a:lnSpc>
                <a:spcPct val="120000"/>
              </a:lnSpc>
              <a:buNone/>
            </a:pPr>
            <a:r>
              <a:rPr lang="cs-CZ" sz="15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e)</a:t>
            </a:r>
            <a:r>
              <a:rPr lang="cs-CZ" sz="15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poskytovat na žádost příslušných správních úřadů a orgánů územních samosprávných celků údaje a informace v nezbytně nutném rozsahu pro potřeby přípravy a realizace opatření v zájmu zajišťování obrany státu.</a:t>
            </a:r>
          </a:p>
          <a:p>
            <a:pPr marL="72000" lvl="0" indent="0">
              <a:buNone/>
            </a:pP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9037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Současné pojetí správy obrany státu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lvl="0" indent="0">
              <a:buNone/>
            </a:pPr>
            <a:r>
              <a:rPr lang="cs-CZ" sz="1800" dirty="0"/>
              <a:t>Zásadní úkoly při řízení a organizaci obrany státu připadají: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Prezidentu republiky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Parlamentu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Vládě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MO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Ostatním ministerstvům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ČNB a jiným ústředním správním orgánům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Příslušným orgánům státní správy a samosprávy.</a:t>
            </a:r>
          </a:p>
          <a:p>
            <a:pPr marL="72000" lvl="0" indent="0">
              <a:buNone/>
            </a:pPr>
            <a:r>
              <a:rPr lang="cs-CZ" sz="18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Za stavu ohrožení státu nebo válečného stavu je příprava občanů k obraně státu povinná.</a:t>
            </a:r>
            <a:endParaRPr lang="cs-CZ" sz="1800" b="1" dirty="0"/>
          </a:p>
          <a:p>
            <a:pPr marL="72000" lvl="0" indent="0">
              <a:buNone/>
            </a:pP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8638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obrany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528320" y="1196753"/>
            <a:ext cx="9888160" cy="4929411"/>
          </a:xfrm>
        </p:spPr>
        <p:txBody>
          <a:bodyPr/>
          <a:lstStyle/>
          <a:p>
            <a:pPr>
              <a:buNone/>
            </a:pPr>
            <a:endParaRPr lang="cs-CZ" sz="2000" b="1" dirty="0"/>
          </a:p>
          <a:p>
            <a:pPr>
              <a:buNone/>
            </a:pPr>
            <a:r>
              <a:rPr lang="cs-CZ" sz="2000" b="1" dirty="0"/>
              <a:t>Stav ohrožení státu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Parlament může na návrh vlády vyhlásit stav ohrožení státu, je-li bezprostředně ohrožena svrchovanost státu nebo územní celistvost státu anebo jeho demokratické základy.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 K přijetí usnesení o vyhlášení stavu ohrožení státu je třeba souhlasu nadpoloviční většiny všech poslanců a souhlasu nadpoloviční většiny všech senátorů.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0720" y="287686"/>
            <a:ext cx="8229600" cy="981075"/>
          </a:xfrm>
        </p:spPr>
        <p:txBody>
          <a:bodyPr/>
          <a:lstStyle/>
          <a:p>
            <a:r>
              <a:rPr lang="cs-CZ" dirty="0"/>
              <a:t>Správa obrany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720" y="1268761"/>
            <a:ext cx="9468168" cy="4857403"/>
          </a:xfrm>
        </p:spPr>
        <p:txBody>
          <a:bodyPr/>
          <a:lstStyle/>
          <a:p>
            <a:pPr>
              <a:buNone/>
            </a:pPr>
            <a:r>
              <a:rPr lang="cs-CZ" sz="2000" b="1" dirty="0"/>
              <a:t>Válečný stav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Parlament rozhoduje o vyhlášení válečného stavu, je-li Česká republika napadena, nebo je-li třeba plnit mezinárodní smluvní závazky o společné obraně proti napadení.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K přijetí usnesení o vyhlášení válečného stavu a k přijetí usnesení o souhlasu s vysláním ozbrojených sil České republiky mimo území České republiky nebo s pobytem ozbrojených sil jiných států na území České republiky, jakož i k přijetí usnesení o účasti České republiky v obranných systémech mezinárodní organizace, jíž je Česká republika členem, je třeba souhlasu nadpoloviční většiny všech poslanců a nadpoloviční většiny všech senátorů.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0720" y="287686"/>
            <a:ext cx="8229600" cy="981075"/>
          </a:xfrm>
        </p:spPr>
        <p:txBody>
          <a:bodyPr/>
          <a:lstStyle/>
          <a:p>
            <a:r>
              <a:rPr lang="cs-CZ" dirty="0"/>
              <a:t>Branná povinnost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720" y="1268761"/>
            <a:ext cx="9468168" cy="485740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zákon 585/2004 Sb., o branné povinnosti a jejím zajišťování (branný zákon)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je povinností státního občana ČR plnit úkoly ozbrojených sil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zahrnuje povinnost občana podrobit se odvodnímu řízení, vykonávat vojenskou činnou službu a plnit další povinnosti stanovené tímto zákonem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vzniká občanovi ČR ve věku 18 – 60 let (vojákovi z povolání zaniká až propuštěním ze služebního poměru dle zákona č. </a:t>
            </a:r>
            <a:r>
              <a:rPr lang="pt-BR" sz="2000" dirty="0"/>
              <a:t>221/1999 Sb., o vojácích z povolání</a:t>
            </a:r>
            <a:r>
              <a:rPr lang="cs-CZ" sz="2000" dirty="0"/>
              <a:t>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000" u="sng" dirty="0"/>
              <a:t>plněna</a:t>
            </a:r>
            <a:r>
              <a:rPr lang="cs-CZ" sz="2000" dirty="0"/>
              <a:t> za stavu ohrožení státu nebo za válečného stavu, pokud tento zákon nestanoví jinak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≠ vojenská základní služba (dle branného Z č. 218/1999 Sb.; byla zrušena k 1. 1. 2005)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Vykonávána za stavu ohrožení státu nebo za </a:t>
            </a:r>
            <a:r>
              <a:rPr lang="cs-CZ" sz="2000"/>
              <a:t>válečného stavu</a:t>
            </a:r>
          </a:p>
          <a:p>
            <a:pPr marL="72000" indent="0">
              <a:lnSpc>
                <a:spcPct val="120000"/>
              </a:lnSpc>
              <a:buNone/>
            </a:pPr>
            <a:endParaRPr lang="cs-CZ" sz="2000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Branný zákon rozlišuje: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000" b="1" dirty="0"/>
              <a:t>Vojenskou činnou službu vykonávanou mimo stav ohrožení státu nebo mimo válečný stav </a:t>
            </a:r>
            <a:r>
              <a:rPr lang="cs-CZ" sz="2000" dirty="0"/>
              <a:t>(služba vojáka z povolání, vojenská cvičení)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000" b="1" dirty="0"/>
              <a:t>Vojenskou činnou službu vykonávanou za stavu ohrožení státu a za válečného stavu </a:t>
            </a:r>
            <a:r>
              <a:rPr lang="cs-CZ" sz="2000" dirty="0"/>
              <a:t>(tzv. mimořádná služba).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Náklady spojené s brannou povinností jsou hrazeny ze státního rozpočtu ČR.</a:t>
            </a:r>
          </a:p>
          <a:p>
            <a:pPr>
              <a:lnSpc>
                <a:spcPct val="12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91448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14AF5A-3B9B-E946-0CDE-7E40ACF792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F6A3192-53E4-B878-25F8-A97AD6F18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423801-F5BD-4D60-8486-D09C804D0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r</a:t>
            </a:r>
            <a:r>
              <a:rPr lang="cs-CZ"/>
              <a:t>adislav</a:t>
            </a:r>
            <a:r>
              <a:rPr lang="cs-CZ" dirty="0" err="1"/>
              <a:t>.brazina@mail.</a:t>
            </a:r>
            <a:r>
              <a:rPr lang="cs-CZ" err="1"/>
              <a:t>muni</a:t>
            </a:r>
            <a:r>
              <a:rPr lang="cs-CZ"/>
              <a:t>.cz</a:t>
            </a:r>
          </a:p>
        </p:txBody>
      </p:sp>
    </p:spTree>
    <p:extLst>
      <p:ext uri="{BB962C8B-B14F-4D97-AF65-F5344CB8AC3E}">
        <p14:creationId xmlns:p14="http://schemas.microsoft.com/office/powerpoint/2010/main" val="105471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Zpravodajské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/>
          <a:lstStyle/>
          <a:p>
            <a:pPr marL="72000" indent="0" algn="just">
              <a:buNone/>
            </a:pPr>
            <a:r>
              <a:rPr lang="cs-CZ" sz="2400" b="1" dirty="0"/>
              <a:t>Bezpečnostní informační služba („Audi, vide, tace si vis </a:t>
            </a:r>
            <a:r>
              <a:rPr lang="cs-CZ" sz="2400" b="1" dirty="0" err="1"/>
              <a:t>vivere</a:t>
            </a:r>
            <a:r>
              <a:rPr lang="cs-CZ" sz="2400" b="1" dirty="0"/>
              <a:t> in pace“)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/>
              <a:t>státní orgán pro získávání, shromažďování a vyhodnocování informací důležitých pro ochranu ústavního zřízení, významných ekonomických zájmů, bezpečnost a obranu ČR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/>
              <a:t>odpovídá vládě, která ji koordinuje (jmenuje ředitele po projednání ve výboru PS)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/>
              <a:t>úkoluje ji vládá a prezident</a:t>
            </a:r>
          </a:p>
          <a:p>
            <a:pPr marL="324000" lvl="1" indent="0" algn="just">
              <a:buNone/>
            </a:pPr>
            <a:r>
              <a:rPr lang="cs-CZ" i="1" dirty="0"/>
              <a:t>Poslání BIS : „Bezpečnostní informační služba je kontrarozvědnou zpravodajskou službou s působností na území České republiky. Naším posláním je chránit občany a naši krásnou zemi před nejrůznějšími hrozbami od terorismu až po špionáž cizích států. Shromažďujeme a vyhodnocujeme informace o rizicích ohrožujících bezpečnost, demokracii a svobodu.“ </a:t>
            </a:r>
          </a:p>
          <a:p>
            <a:pPr marL="72000" indent="0" algn="just">
              <a:buNone/>
            </a:pPr>
            <a:r>
              <a:rPr lang="cs-CZ" sz="2400" b="1" dirty="0"/>
              <a:t>Úřad pro zahraniční styky a informace („Sine </a:t>
            </a:r>
            <a:r>
              <a:rPr lang="cs-CZ" sz="2400" b="1" dirty="0" err="1"/>
              <a:t>ira</a:t>
            </a:r>
            <a:r>
              <a:rPr lang="cs-CZ" sz="2400" b="1" dirty="0"/>
              <a:t> </a:t>
            </a:r>
            <a:r>
              <a:rPr lang="cs-CZ" sz="2400" b="1"/>
              <a:t>et studio“)</a:t>
            </a:r>
            <a:endParaRPr lang="cs-CZ" sz="2400" b="1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/>
              <a:t>zabezpečuje informace mající původ v zahraničí důležitých pro bezpečnost a ochranu zahraničních politických a ekonomických zájmů ČR</a:t>
            </a:r>
          </a:p>
          <a:p>
            <a:pPr marL="72000" indent="0" algn="just">
              <a:buNone/>
            </a:pPr>
            <a:r>
              <a:rPr lang="cs-CZ" sz="2400" b="1" dirty="0"/>
              <a:t>Vojenské zpravodajství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/>
              <a:t> zabezpečuje informace mající původ v zahraničí důležité pro obranu a bezpečnost ČR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Utajované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320" y="1600201"/>
            <a:ext cx="11115040" cy="4525963"/>
          </a:xfrm>
        </p:spPr>
        <p:txBody>
          <a:bodyPr/>
          <a:lstStyle/>
          <a:p>
            <a:pPr algn="just">
              <a:lnSpc>
                <a:spcPct val="100000"/>
              </a:lnSpc>
              <a:buNone/>
            </a:pPr>
            <a:r>
              <a:rPr lang="cs-CZ" sz="1600" b="1" dirty="0"/>
              <a:t>Zákon č. 412/2005 Sb., o ochraně utajovaných informací a o bezpečnostní způsobilosti, ve znění pozdějších předpisů</a:t>
            </a:r>
          </a:p>
          <a:p>
            <a:pPr algn="just">
              <a:lnSpc>
                <a:spcPct val="100000"/>
              </a:lnSpc>
              <a:buNone/>
            </a:pPr>
            <a:endParaRPr lang="cs-CZ" sz="1600" b="1" dirty="0"/>
          </a:p>
          <a:p>
            <a:pPr algn="just">
              <a:lnSpc>
                <a:spcPct val="100000"/>
              </a:lnSpc>
              <a:buNone/>
            </a:pPr>
            <a:r>
              <a:rPr lang="cs-CZ" sz="1600" b="1" dirty="0"/>
              <a:t>V gesci Národního bezpečnostního úřadu</a:t>
            </a:r>
          </a:p>
          <a:p>
            <a:pPr algn="just">
              <a:lnSpc>
                <a:spcPct val="100000"/>
              </a:lnSpc>
              <a:buNone/>
            </a:pPr>
            <a:endParaRPr lang="cs-CZ" sz="1600" b="1" dirty="0"/>
          </a:p>
          <a:p>
            <a:pPr algn="just">
              <a:lnSpc>
                <a:spcPct val="100000"/>
              </a:lnSpc>
              <a:buNone/>
            </a:pPr>
            <a:r>
              <a:rPr lang="cs-CZ" sz="1600" b="1" dirty="0"/>
              <a:t>Utajovaná informace </a:t>
            </a:r>
            <a:r>
              <a:rPr lang="cs-CZ" sz="1600" dirty="0"/>
              <a:t>= informace v jakékoliv podobě zaznamenaná na jakémkoliv nosiči označená v souladu s tímto zákonem, jejíž vyzrazení nebo zneužití může způsobit újmu zájmu České republiky nebo může být pro tento zájem nevýhodné, a která je uvedena v seznamu utajovaných informací</a:t>
            </a:r>
          </a:p>
          <a:p>
            <a:pPr marL="72000" indent="0" algn="just">
              <a:buNone/>
            </a:pPr>
            <a:r>
              <a:rPr lang="cs-CZ" sz="2000" b="1" dirty="0"/>
              <a:t>Ochrana utajované informace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600" dirty="0"/>
              <a:t>Personální bezpečností (podmínkami přístupu osobě)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600" dirty="0"/>
              <a:t>Průmyslovou bezpečností (podmínky přístupu podnikatele k utajované informaci)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600" dirty="0"/>
              <a:t>Administrativní bezpečnost (vyznačování údajů a evidence)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600" dirty="0"/>
              <a:t>Fyzická bezpečnost (určují se objekty, zabezpečené oblasti a jednací oblasti)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600" dirty="0"/>
              <a:t>Bezpečnost informačních a komunikačních systémů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600" dirty="0"/>
              <a:t>Ochrana utajovaných informací při zpracování v elektronické podobě v zařízení, které není součástí informačního nebo komunikačního systému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600" dirty="0"/>
              <a:t>Kryptografická ochrana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600" dirty="0"/>
              <a:t>Certifikace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600" dirty="0"/>
              <a:t>Osvědčení fyzické osoby, osvědčení podnikatele, zvláštní přístup a zprošťování mlčenlivosti</a:t>
            </a:r>
            <a:endParaRPr lang="cs-CZ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758D25-F753-9117-AAB2-D6C749A9CC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A2DDCE-0DAB-72D1-078D-4F90FBF65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20" y="391544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Národní úřad pro kybernetickou a informační bezpečnost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DA0D5A-522D-A501-622F-3C24A04D1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39602"/>
            <a:ext cx="10753200" cy="4139998"/>
          </a:xfrm>
        </p:spPr>
        <p:txBody>
          <a:bodyPr>
            <a:noAutofit/>
          </a:bodyPr>
          <a:lstStyle/>
          <a:p>
            <a:pPr marL="72000" indent="0" algn="just">
              <a:lnSpc>
                <a:spcPct val="120000"/>
              </a:lnSpc>
              <a:buNone/>
            </a:pPr>
            <a:r>
              <a:rPr lang="cs-CZ" sz="16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Zákon č. 181/2014 Sb., o kybernetické bezpečnosti a o změně souvisejících zákonů (zákon o kybernetické bezpečnosti)</a:t>
            </a:r>
          </a:p>
          <a:p>
            <a:pPr marL="72000" indent="0" algn="just">
              <a:lnSpc>
                <a:spcPct val="120000"/>
              </a:lnSpc>
              <a:buNone/>
            </a:pPr>
            <a:endParaRPr lang="cs-CZ" sz="1600" b="1" i="0" dirty="0">
              <a:solidFill>
                <a:srgbClr val="000000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72000" indent="0" algn="just">
              <a:lnSpc>
                <a:spcPct val="120000"/>
              </a:lnSpc>
              <a:buNone/>
            </a:pPr>
            <a:r>
              <a:rPr lang="cs-CZ" sz="16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Národní centrum kybernetické bezpečnosti (NCKB)</a:t>
            </a:r>
            <a:r>
              <a:rPr lang="cs-CZ" sz="1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a </a:t>
            </a:r>
            <a:r>
              <a:rPr lang="cs-CZ" sz="16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Sekce strategických agend a spolupráce (SSAS)</a:t>
            </a:r>
            <a:r>
              <a:rPr lang="cs-CZ" sz="1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jsou výkonnými celky Národního úřadu pro kybernetickou a informační bezpečnost. </a:t>
            </a:r>
          </a:p>
          <a:p>
            <a:pPr marL="72000" indent="0" algn="just">
              <a:lnSpc>
                <a:spcPct val="120000"/>
              </a:lnSpc>
              <a:buNone/>
            </a:pPr>
            <a:r>
              <a:rPr lang="cs-CZ" sz="1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Tyto celky zajišťují zejména: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prevenci před kybernetickými hrozbami proti prvkům kritické informační infrastruktury, informačním systémům základní služby, proti významným informačním systémům a vybraným informačním systémům veřejné správy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řešení a koordinaci řešení kybernetických bezpečnostních incidentů u subjektů kritické infrastruktury, provozovatelů základní služby a orgánů veřejné správy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spolupráci s národními i mezinárodními organizacemi podílejícími se na zajišťování bezpečnosti kybernetického prostoru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ve spolupráci s kabinetem ředitele zastupování České republiky v orgánech mezinárodních organizací působících v oblasti kybernetické bezpečnosti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vyhodnocování rizik v oblasti kybernetické bezpečnosti a přijímaní příslušných nápravných a preventivních opatření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v rozsahu své působnosti bezpečnostní politiku Úřadu, plnění mezinárodních závazků a spolupráci na mezinárodní úrovni při realizaci předpisů vyplývajících z členství České republiky v NATO a členství v EU a členství v jiných mezinárodních organizacích</a:t>
            </a:r>
          </a:p>
        </p:txBody>
      </p:sp>
    </p:spTree>
    <p:extLst>
      <p:ext uri="{BB962C8B-B14F-4D97-AF65-F5344CB8AC3E}">
        <p14:creationId xmlns:p14="http://schemas.microsoft.com/office/powerpoint/2010/main" val="1679290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47BC8B-3412-0FA3-0E1A-D3F71FB8DB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D1A1D2-9B23-AC44-66AA-93AA1F2E5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Národní úřad pro kybernetickou a informační bezpečnost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F92F54C-0E5D-64E5-6E9C-B19968BB7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72000" indent="0" algn="just">
              <a:lnSpc>
                <a:spcPct val="120000"/>
              </a:lnSpc>
              <a:buNone/>
            </a:pPr>
            <a:r>
              <a:rPr lang="cs-CZ" sz="1500" dirty="0"/>
              <a:t>Spisová značka: 350 - 303/2023</a:t>
            </a:r>
          </a:p>
          <a:p>
            <a:pPr marL="72000" indent="0" algn="just">
              <a:lnSpc>
                <a:spcPct val="120000"/>
              </a:lnSpc>
              <a:buNone/>
            </a:pPr>
            <a:r>
              <a:rPr lang="cs-CZ" sz="1500" dirty="0"/>
              <a:t>Číslo jednací: 2236/2023-NÚKIB-E/350 </a:t>
            </a:r>
          </a:p>
          <a:p>
            <a:pPr marL="72000" indent="0" algn="just">
              <a:lnSpc>
                <a:spcPct val="120000"/>
              </a:lnSpc>
              <a:buNone/>
            </a:pPr>
            <a:r>
              <a:rPr lang="cs-CZ" sz="1500" dirty="0"/>
              <a:t>Brno, 8. března 2023</a:t>
            </a:r>
          </a:p>
          <a:p>
            <a:pPr marL="72000" indent="0" algn="ctr">
              <a:lnSpc>
                <a:spcPct val="120000"/>
              </a:lnSpc>
              <a:buNone/>
            </a:pPr>
            <a:r>
              <a:rPr lang="cs-CZ" sz="1500" b="1" dirty="0"/>
              <a:t>VAROVÁNÍ</a:t>
            </a:r>
          </a:p>
          <a:p>
            <a:pPr marL="72000" indent="0" algn="just">
              <a:lnSpc>
                <a:spcPct val="120000"/>
              </a:lnSpc>
              <a:buNone/>
            </a:pPr>
            <a:r>
              <a:rPr lang="cs-CZ" sz="1500" dirty="0"/>
              <a:t>Národní úřad pro kybernetickou a informační bezpečnost, se sídlem Mučednická 1125/31, 616 00 Brno (dále jen „Úřad“), podle § 12 odst. 1 zákona č. 181/2014 Sb., o kybernetické bezpečnosti a o změně souvisejících zákonů, ve znění pozdějších předpisů (dále jen „zákon o kybernetické bezpečnosti“), </a:t>
            </a:r>
            <a:r>
              <a:rPr lang="cs-CZ" sz="1500" b="1" dirty="0"/>
              <a:t>vydává toto varování před hrozbou v oblasti kybernetické bezpečnosti spočívající v instalaci a používání aplikace </a:t>
            </a:r>
            <a:r>
              <a:rPr lang="cs-CZ" sz="1500" b="1" dirty="0" err="1"/>
              <a:t>TikTok</a:t>
            </a:r>
            <a:r>
              <a:rPr lang="cs-CZ" sz="1500" b="1" dirty="0"/>
              <a:t> </a:t>
            </a:r>
            <a:r>
              <a:rPr lang="cs-CZ" sz="1500" dirty="0"/>
              <a:t>na zařízeních přistupujících k informačním a komunikačním systémům kritické informační infrastruktury, informačním systémům základní služby a významným informačním systémům. Úřad hrozbu hodnotí na úrovni Vysoká – Hrozba je pravděpodobná až velmi pravděpodobná. Orgány a osoby, které jsou povinny zavést bezpečnostní opatření podle zákona o kybernetické bezpečnosti, jsou povinny tuto hrozbu v souvislosti s řízením rizik podle § 5 odst. 1 písm. d) vyhlášky č. 82/2018 Sb., o bezpečnostních opatřeních, kybernetických bezpečnostních incidentech, reaktivních opatřeních, náležitostech podání v oblasti kybernetické bezpečnosti a likvidaci dat (dále jen „vyhláška o kybernetické bezpečnosti“), hodnotit na úrovni Vysoká - Hrozba je pravděpodobná až velmi pravděpodobná. V případě, že povinná osoba využívá v souladu s odst. 5 přílohy č. 2 vyhlášky o kybernetické bezpečnosti jinou metodu pro hodnocení rizik, je nutno tuto hrozbu hodnotit v rámci této metody na srovnatelné úrovni jako by tomu bylo v případě postupu podle § 5 odst. 1 písm. d) vyhlášky o kybernetické bezpečnosti.</a:t>
            </a:r>
          </a:p>
        </p:txBody>
      </p:sp>
    </p:spTree>
    <p:extLst>
      <p:ext uri="{BB962C8B-B14F-4D97-AF65-F5344CB8AC3E}">
        <p14:creationId xmlns:p14="http://schemas.microsoft.com/office/powerpoint/2010/main" val="2513001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obrany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sz="2000" dirty="0"/>
              <a:t>úst. zák. č. 1/1993 Sb. Ústava ČR (+ LZPS)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000" dirty="0"/>
              <a:t>úst. zák. č. 110/1998 Sb., o bezpečnosti ČR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000" dirty="0"/>
              <a:t>zák. č. 222/1999 Sb., o zajišťování obrany ČR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000" dirty="0"/>
              <a:t>zák. č. 2/1969 Sb., kompetenční zákon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000" dirty="0"/>
              <a:t>zák. č. 585/2004 Sb., branný zákon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000" dirty="0"/>
              <a:t>zák. č. 128/2000 Sb. o obcích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000" dirty="0"/>
              <a:t>zák. č. 129/2000 Sb., o krajích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687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Správa obrany</a:t>
            </a:r>
            <a:br>
              <a:rPr lang="cs-CZ" sz="32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cs-CZ" sz="1800" b="1" dirty="0"/>
              <a:t>příslušník ozbrojených sil </a:t>
            </a:r>
            <a:r>
              <a:rPr lang="cs-CZ" sz="1800" dirty="0"/>
              <a:t>– pouze voják v činné službě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1800" b="1" dirty="0"/>
              <a:t>služební orgán v ozbrojených silách </a:t>
            </a:r>
            <a:r>
              <a:rPr lang="cs-CZ" sz="1800" dirty="0"/>
              <a:t>– prezident republiky, ministr obrany a v rozsahu určeném rozkazem prezidenta nebo ministra obrany velitele, náčelníci a jiní vedoucí pracovníci.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1800" b="1" dirty="0"/>
              <a:t>Vojenské objekty </a:t>
            </a:r>
            <a:r>
              <a:rPr lang="cs-CZ" sz="1800" dirty="0"/>
              <a:t>– objekty důležité pro obranu státu jehož jsou majetkem, hospodaření s nimi přísluší MO a jím zřízeným organizačním složkám státu.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1800" b="1" dirty="0"/>
              <a:t>Vojenský útvar </a:t>
            </a:r>
            <a:r>
              <a:rPr lang="cs-CZ" sz="1800" dirty="0"/>
              <a:t>– samostatná bojová nebo výcviková součást ozbrojených sil v čele s velitelem. 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1800" b="1" dirty="0"/>
              <a:t>Vojenské zařízení </a:t>
            </a:r>
            <a:r>
              <a:rPr lang="cs-CZ" sz="1800" dirty="0"/>
              <a:t>– samostatná součást ozbrojených sil, která je určená k zajišťování jejích potřeb.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1800" b="1" dirty="0"/>
              <a:t>Vojenský záchranný útvar </a:t>
            </a:r>
            <a:r>
              <a:rPr lang="cs-CZ" sz="1800" dirty="0"/>
              <a:t>– samostatná součást armády, určená k plnění humanitárních úkolů civilní ochrany.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obrany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K zajišťování své bezpečnosti vytváří Česká republika ozbrojené síly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Ozbrojené síly tvoří vojáci v činné službě; jejich </a:t>
            </a:r>
            <a:r>
              <a:rPr lang="cs-CZ" sz="2400" dirty="0" err="1"/>
              <a:t>služebněprávní</a:t>
            </a:r>
            <a:r>
              <a:rPr lang="cs-CZ" sz="2400" dirty="0"/>
              <a:t> vztahy se řídí zákone č. 221/1999 Sb., o vojácích z povolání.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V ozbrojených silách se zaměstnávají občanští zaměstnanci, kteří tvoří civilní personál ozbrojených sil; jejich pracovněprávní vztahy ke státu se řídí zákoníkem práce.</a:t>
            </a:r>
          </a:p>
          <a:p>
            <a:pPr algn="just"/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struktura ozbrojených sil: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cs-CZ" b="1" dirty="0"/>
              <a:t>Armáda ČR </a:t>
            </a:r>
            <a:r>
              <a:rPr lang="cs-CZ" dirty="0"/>
              <a:t>– základ ozbrojených sil, organizačně členěná na vojenské útvary, vojenská zařízení a vojenské záchranné útvary.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b="1" dirty="0"/>
              <a:t>Vojenská kancelář prezidenta republiky</a:t>
            </a:r>
            <a:r>
              <a:rPr lang="cs-CZ" dirty="0"/>
              <a:t>, řídí náčelník přímo podřízený prezidentovi ČR.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b="1" dirty="0"/>
              <a:t>Hradní stráž </a:t>
            </a:r>
            <a:r>
              <a:rPr lang="cs-CZ" dirty="0"/>
              <a:t>– podřízená náčelníkovi vojenské kanceláře.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837439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415</TotalTime>
  <Words>1717</Words>
  <Application>Microsoft Office PowerPoint</Application>
  <PresentationFormat>Širokoúhlá obrazovka</PresentationFormat>
  <Paragraphs>115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Bezpečnostní správa II  Zpravodajské služby. Zajišťování a organizace obrany státu. Ozbrojené síly. Armáda České republiky. Branná povinnost. Úprava vztahů při výkonu vojenské činné služby.</vt:lpstr>
      <vt:lpstr>Zpravodajské služby</vt:lpstr>
      <vt:lpstr>Utajované informace</vt:lpstr>
      <vt:lpstr>Národní úřad pro kybernetickou a informační bezpečnost</vt:lpstr>
      <vt:lpstr>Národní úřad pro kybernetickou a informační bezpečnost</vt:lpstr>
      <vt:lpstr>Správa obrany</vt:lpstr>
      <vt:lpstr>Správa obrany </vt:lpstr>
      <vt:lpstr>Správa obrany</vt:lpstr>
      <vt:lpstr>Vnitřní struktura ozbrojených sil:  </vt:lpstr>
      <vt:lpstr>Současné pojetí správy obrany státu </vt:lpstr>
      <vt:lpstr>Současné pojetí správy obrany státu </vt:lpstr>
      <vt:lpstr>Správa obrany</vt:lpstr>
      <vt:lpstr>Správa obrany</vt:lpstr>
      <vt:lpstr>Branná povinnost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Povinnost Nejvyššího správního soudu podat předběžnou otázku soudnímu dvoru  Evropské unie v kontextu ochrany veřejných subjektivních práv a ochrany veřejného zájmu</dc:title>
  <dc:creator>Radislav Bražina</dc:creator>
  <cp:lastModifiedBy>Radislav Bražina</cp:lastModifiedBy>
  <cp:revision>14</cp:revision>
  <cp:lastPrinted>1601-01-01T00:00:00Z</cp:lastPrinted>
  <dcterms:created xsi:type="dcterms:W3CDTF">2024-04-06T06:53:44Z</dcterms:created>
  <dcterms:modified xsi:type="dcterms:W3CDTF">2024-05-14T09:47:50Z</dcterms:modified>
</cp:coreProperties>
</file>