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F2B"/>
    <a:srgbClr val="344529"/>
    <a:srgbClr val="2B3922"/>
    <a:srgbClr val="2E3722"/>
    <a:srgbClr val="FCF7F1"/>
    <a:srgbClr val="B8D233"/>
    <a:srgbClr val="5CC6D6"/>
    <a:srgbClr val="F8D22F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3E978-523C-4533-8BC1-3E15517B0CAD}" type="datetime1">
              <a:rPr lang="cs-CZ" smtClean="0"/>
              <a:t>27.02.2023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2AE4-F412-4D0F-98D9-8DF7EF13BAD4}" type="datetime1">
              <a:rPr lang="cs-CZ" smtClean="0"/>
              <a:t>27.02.2023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962437A-69DF-4FC4-82E7-095787E88CA2}" type="datetime1">
              <a:rPr lang="cs-CZ" smtClean="0"/>
              <a:t>27.02.2023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C5B914-8B12-4555-B381-C9C72B2408B7}" type="datetime1">
              <a:rPr lang="cs-CZ" smtClean="0"/>
              <a:t>27.02.2023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ACA46-9028-4D5D-8730-99171FAE3F06}" type="datetime1">
              <a:rPr lang="cs-CZ" smtClean="0"/>
              <a:t>27.02.2023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2AC929-901E-466E-BE68-07E756E2CD9A}" type="datetime1">
              <a:rPr lang="cs-CZ" smtClean="0"/>
              <a:t>27.02.2023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CF5898F-43A4-4623-95FA-D301F8EA43EB}" type="datetime1">
              <a:rPr lang="cs-CZ" smtClean="0"/>
              <a:t>27.02.2023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C62D49-C56C-41BE-AB9D-F32C0FDB497F}" type="datetime1">
              <a:rPr lang="cs-CZ" smtClean="0"/>
              <a:t>27.02.2023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71B7C9-1526-4531-B1BE-04E9A37FA2CE}" type="datetime1">
              <a:rPr lang="cs-CZ" smtClean="0"/>
              <a:t>27.02.2023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9C2DB-08C5-4A26-B491-AB99DD10A99E}" type="datetime1">
              <a:rPr lang="cs-CZ" smtClean="0"/>
              <a:t>27.02.2023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BE077-9F05-484F-8622-4E9E9067A7C5}" type="datetime1">
              <a:rPr lang="cs-CZ" smtClean="0"/>
              <a:t>27.02.2023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6AB81B4-CE35-4C47-882C-8A3F92B5FFD6}" type="datetime1">
              <a:rPr lang="cs-CZ" smtClean="0"/>
              <a:t>27.02.2023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24F85-89C9-4554-BB3D-C9F75BD57326}" type="datetime1">
              <a:rPr lang="cs-CZ" smtClean="0"/>
              <a:t>27.02.2023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6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dirty="0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39C23-9424-4615-9F2F-4DF01B7F951B}" type="datetime1">
              <a:rPr lang="cs-CZ" smtClean="0"/>
              <a:t>27.02.2023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Obdélní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Obdélní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br>
              <a:rPr lang="cs" sz="2800" dirty="0">
                <a:solidFill>
                  <a:schemeClr val="tx1"/>
                </a:solidFill>
              </a:rPr>
            </a:br>
            <a:br>
              <a:rPr lang="cs" sz="2800" dirty="0">
                <a:solidFill>
                  <a:schemeClr val="tx1"/>
                </a:solidFill>
              </a:rPr>
            </a:br>
            <a:r>
              <a:rPr lang="cs" sz="2800" dirty="0">
                <a:solidFill>
                  <a:schemeClr val="tx1"/>
                </a:solidFill>
              </a:rPr>
              <a:t>Latina  </a:t>
            </a:r>
            <a:r>
              <a:rPr lang="cs" sz="2800" dirty="0">
                <a:solidFill>
                  <a:schemeClr val="tx1"/>
                </a:solidFill>
                <a:cs typeface="Arial" panose="020B0604020202020204" pitchFamily="34" charset="0"/>
              </a:rPr>
              <a:t>pro právníky</a:t>
            </a:r>
            <a:br>
              <a:rPr lang="cs" sz="2800" dirty="0">
                <a:solidFill>
                  <a:schemeClr val="tx1"/>
                </a:solidFill>
                <a:cs typeface="Arial" panose="020B0604020202020204" pitchFamily="34" charset="0"/>
              </a:rPr>
            </a:br>
            <a:br>
              <a:rPr lang="cs" sz="2800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cs" sz="1800" dirty="0">
                <a:solidFill>
                  <a:schemeClr val="tx1"/>
                </a:solidFill>
                <a:cs typeface="Arial" panose="020B0604020202020204" pitchFamily="34" charset="0"/>
              </a:rPr>
              <a:t> 4 semestry</a:t>
            </a:r>
            <a:endParaRPr lang="cs" sz="28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6033793" y="4555643"/>
            <a:ext cx="4775075" cy="45719"/>
          </a:xfrm>
        </p:spPr>
        <p:txBody>
          <a:bodyPr rtlCol="0">
            <a:normAutofit fontScale="25000" lnSpcReduction="20000"/>
          </a:bodyPr>
          <a:lstStyle/>
          <a:p>
            <a:pPr rtl="0">
              <a:spcAft>
                <a:spcPts val="600"/>
              </a:spcAft>
            </a:pPr>
            <a:endParaRPr lang="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EA862-C0B2-4C23-B0F1-1D07D95C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75894"/>
          </a:xfrm>
        </p:spPr>
        <p:txBody>
          <a:bodyPr>
            <a:normAutofit/>
          </a:bodyPr>
          <a:lstStyle/>
          <a:p>
            <a:r>
              <a:rPr lang="cs-CZ" sz="3200" dirty="0"/>
              <a:t>        V každém semestru 3 hlavní oblasti: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70C4E-5ED4-4C83-9EE7-8726388E7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7048"/>
            <a:ext cx="10058400" cy="442569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62F070-545B-45F1-A7EB-4E41B685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27.02.2023</a:t>
            </a:fld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1CA5C-882C-471D-B948-D830AF16B8A4}"/>
              </a:ext>
            </a:extLst>
          </p:cNvPr>
          <p:cNvSpPr/>
          <p:nvPr/>
        </p:nvSpPr>
        <p:spPr>
          <a:xfrm>
            <a:off x="3500845" y="3985478"/>
            <a:ext cx="3892731" cy="196726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Překlad </a:t>
            </a:r>
          </a:p>
          <a:p>
            <a:pPr algn="ctr"/>
            <a:r>
              <a:rPr lang="cs-CZ" sz="2400" dirty="0"/>
              <a:t>  a interpretace textu</a:t>
            </a:r>
            <a:br>
              <a:rPr lang="cs-CZ" dirty="0"/>
            </a:br>
            <a:r>
              <a:rPr lang="cs-CZ" dirty="0"/>
              <a:t>Věta a algoritmus překladu &gt;&gt;</a:t>
            </a:r>
          </a:p>
          <a:p>
            <a:pPr algn="ctr"/>
            <a:r>
              <a:rPr lang="cs-CZ" dirty="0"/>
              <a:t>Celková interpretace textu - exegeze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CD22B48-D4BF-40DD-A351-E59835D2F04A}"/>
              </a:ext>
            </a:extLst>
          </p:cNvPr>
          <p:cNvSpPr/>
          <p:nvPr/>
        </p:nvSpPr>
        <p:spPr>
          <a:xfrm>
            <a:off x="1689463" y="1444752"/>
            <a:ext cx="3257006" cy="22481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  <a:p>
            <a:pPr algn="ctr"/>
            <a:r>
              <a:rPr lang="cs-CZ" sz="2400" dirty="0"/>
              <a:t>Lexikologie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&gt;&gt;</a:t>
            </a:r>
          </a:p>
          <a:p>
            <a:pPr algn="ctr"/>
            <a:r>
              <a:rPr lang="cs-CZ" sz="2400" dirty="0"/>
              <a:t>                                                            </a:t>
            </a:r>
            <a:br>
              <a:rPr lang="cs-CZ" sz="2400" dirty="0"/>
            </a:br>
            <a:r>
              <a:rPr lang="cs-CZ" sz="2400" dirty="0"/>
              <a:t>            morfematika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7EB99BD-A7C6-4E84-AEA3-A5BAF69AA4E2}"/>
              </a:ext>
            </a:extLst>
          </p:cNvPr>
          <p:cNvSpPr/>
          <p:nvPr/>
        </p:nvSpPr>
        <p:spPr>
          <a:xfrm>
            <a:off x="5926183" y="1444752"/>
            <a:ext cx="3257006" cy="2248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Gramatika</a:t>
            </a:r>
            <a:br>
              <a:rPr lang="cs-CZ" sz="2400" dirty="0"/>
            </a:br>
            <a:r>
              <a:rPr lang="cs-CZ" dirty="0"/>
              <a:t>morfologie &gt;&gt;</a:t>
            </a:r>
          </a:p>
          <a:p>
            <a:pPr algn="ctr"/>
            <a:r>
              <a:rPr lang="cs-CZ" dirty="0"/>
              <a:t> syntax pádů &gt;&gt; polovětné konstrukce  &gt;&gt;</a:t>
            </a:r>
          </a:p>
          <a:p>
            <a:pPr algn="ctr"/>
            <a:r>
              <a:rPr lang="cs-CZ" dirty="0"/>
              <a:t>syntax vět</a:t>
            </a:r>
          </a:p>
        </p:txBody>
      </p:sp>
    </p:spTree>
    <p:extLst>
      <p:ext uri="{BB962C8B-B14F-4D97-AF65-F5344CB8AC3E}">
        <p14:creationId xmlns:p14="http://schemas.microsoft.com/office/powerpoint/2010/main" val="107085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B9B1A-C3BC-420A-B986-5A7DDDB4D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81703"/>
          </a:xfrm>
        </p:spPr>
        <p:txBody>
          <a:bodyPr/>
          <a:lstStyle/>
          <a:p>
            <a:r>
              <a:rPr lang="cs-CZ" dirty="0"/>
              <a:t> 	PS 			začátečníci		JS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BC29E-77B7-47D9-BDE8-8D75A9C79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8354"/>
            <a:ext cx="10058400" cy="46870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E5F5D7-020F-401A-9998-C1BE7B78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27.02.2023</a:t>
            </a:fld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B40C4AB-6341-4E0A-BC2B-048961539CED}"/>
              </a:ext>
            </a:extLst>
          </p:cNvPr>
          <p:cNvSpPr txBox="1"/>
          <p:nvPr/>
        </p:nvSpPr>
        <p:spPr>
          <a:xfrm>
            <a:off x="1175657" y="1724297"/>
            <a:ext cx="4920343" cy="470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VÝSLOVNOST + ZKRATKY</a:t>
            </a:r>
          </a:p>
          <a:p>
            <a:pPr>
              <a:spcAft>
                <a:spcPts val="800"/>
              </a:spcAft>
            </a:pP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GRAMATIKA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významy pádů v syntaxi I (ablativ)</a:t>
            </a:r>
            <a:br>
              <a:rPr lang="cs-CZ" dirty="0">
                <a:solidFill>
                  <a:srgbClr val="C459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základní kategorie jmen a sloves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deklinace I.-IV.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slovesa pravidelná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konj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1.-4.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s odvozeninami –v 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préz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deponentia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nepravidelné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fieri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r>
              <a:rPr lang="cs-CZ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LEXIKUM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cs-CZ" sz="18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LEXIS MINOR + </a:t>
            </a:r>
            <a:r>
              <a:rPr lang="cs-CZ" sz="1800" b="1" i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Minifundus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18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LEXIKOLOGIE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předpony sek. a primární</a:t>
            </a:r>
          </a:p>
          <a:p>
            <a:pPr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asimilace - připodobnění</a:t>
            </a:r>
          </a:p>
          <a:p>
            <a:pPr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přípony substantiv I; substantivizace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sloves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římského jména; citace antických autorů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Etymologie základních práv. a politolog. pojmů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612659E-ED9B-4D86-BC22-E1D7AE417F40}"/>
              </a:ext>
            </a:extLst>
          </p:cNvPr>
          <p:cNvSpPr txBox="1"/>
          <p:nvPr/>
        </p:nvSpPr>
        <p:spPr>
          <a:xfrm>
            <a:off x="6204857" y="1528354"/>
            <a:ext cx="4585062" cy="622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GRAMATIKA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opakování deklinací + V.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zájmena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přivlast.í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osobní,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vztažná  a tázací; zájmen.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slovesa: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futurum I.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fieri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nolle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tvoření a stupňování adverbií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stupňování adjektiv 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nepravid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	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Sémantika pádů v syntaxi (genitiv)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Úvod do větné syntaxe (souslednost                          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indikativní; hypotaxe – věty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LEXIKUM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cs-CZ" sz="18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LEXIS MINOR + 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Slovní mapy (aj. jazyky)</a:t>
            </a:r>
            <a:b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LEXIKOLOGIE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prefixy vícevýznamové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oslabování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přípony adjektiv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analýza slov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52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827D9-FC05-4217-8E77-558EC0F4C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5760"/>
          </a:xfrm>
        </p:spPr>
        <p:txBody>
          <a:bodyPr/>
          <a:lstStyle/>
          <a:p>
            <a:r>
              <a:rPr lang="cs-CZ" dirty="0"/>
              <a:t>PS				pokročilí			JS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E6321-DB58-4076-AF61-B4980BF4E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4583" y="1410789"/>
            <a:ext cx="5107577" cy="480461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VýSLOVNOST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i restituovaná 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solidFill>
                  <a:srgbClr val="F03F2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GRAMATIKA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sladění v rámci opakování: deklinace                        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konjugace - pravidelná slovesa     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prézentního kmene i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fieri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zájmena ukazovací, vztažná  a tázací;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zájmenná adjektiva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Nepravidelná slovesa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fieri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       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velle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nolle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cs-CZ" sz="7200" dirty="0">
                <a:solidFill>
                  <a:srgbClr val="C4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Rekce/valence sloves dle sémantiky</a:t>
            </a: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2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Procvičování ze Základu pro kolokace + </a:t>
            </a:r>
            <a:r>
              <a:rPr lang="cs-CZ" sz="7200" b="1" i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Lexis</a:t>
            </a:r>
            <a:r>
              <a:rPr lang="cs-CZ" sz="72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minor+ další frazeologismy</a:t>
            </a:r>
            <a:br>
              <a:rPr lang="cs-CZ" sz="72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LEXIKOLOGIE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čas pro nově příchozí pro doplnění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slovní  zásoby </a:t>
            </a:r>
            <a:r>
              <a:rPr lang="cs-CZ" sz="72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Lexis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minor                                  </a:t>
            </a:r>
            <a:b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slovní mapy + kolokace</a:t>
            </a:r>
            <a:b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kombinace s asimilací a </a:t>
            </a:r>
            <a:b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oslabováním                       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2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Stěžejní slova v mezioborových souvislostech III</a:t>
            </a:r>
            <a:endParaRPr lang="cs-CZ" sz="7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72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Kalendář – výběr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260976-BBA5-4AF2-B6AD-46CA1B15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9543" y="1410789"/>
            <a:ext cx="5447211" cy="517289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GRAMATIKA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slovesa – kmeny perfektní a supinový   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konjunktivy jednotlivých kmenů                            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participia a ablativ absolutní a opisné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časování činné, gerundium I, II a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gerundivum a opisné časování trpné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Nepravidelná slovesa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ferre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Polovětné konstrukce akuzativ s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nominativ s infinitivem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cs-CZ" dirty="0">
                <a:solidFill>
                  <a:srgbClr val="C4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Modalita jistotní a </a:t>
            </a:r>
            <a:r>
              <a:rPr lang="cs-CZ" dirty="0" err="1">
                <a:solidFill>
                  <a:srgbClr val="C4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voluntativní</a:t>
            </a:r>
            <a:br>
              <a:rPr lang="cs-CZ" dirty="0">
                <a:solidFill>
                  <a:srgbClr val="C4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Větná syntax: příčina a důsledek, podmínka,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účel, přípustka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LEXIKOLOGIE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analýza slov II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hláskové změny v kmenech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substantiv,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Změny v sémantických polích v čase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Definice frekventovaných obecných a právních pojmů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Stěžejní slova v historických a mezioborových souvislostech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80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1284A25A-3FC2-4A60-9F2C-9B3BE60A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56313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Lexikologie &gt; morfematika </a:t>
            </a:r>
            <a:r>
              <a:rPr lang="cs-CZ" sz="2400" i="1" dirty="0">
                <a:solidFill>
                  <a:srgbClr val="0070C0"/>
                </a:solidFill>
              </a:rPr>
              <a:t>podrobněji</a:t>
            </a:r>
            <a:br>
              <a:rPr lang="cs-CZ" sz="2400" i="1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SLOVO a jeho původ (etymologie) </a:t>
            </a:r>
            <a:r>
              <a:rPr lang="cs-CZ" sz="2000" dirty="0">
                <a:solidFill>
                  <a:srgbClr val="0070C0"/>
                </a:solidFill>
              </a:rPr>
              <a:t>Z_PS</a:t>
            </a:r>
            <a:br>
              <a:rPr lang="cs-CZ" sz="2400" i="1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Slovotvorná ANALÝZA (prefixy, asimilace a oslabení, kmen ≥ základ, </a:t>
            </a:r>
            <a:r>
              <a:rPr lang="cs-CZ" sz="2400" i="1" dirty="0" err="1">
                <a:solidFill>
                  <a:srgbClr val="0070C0"/>
                </a:solidFill>
              </a:rPr>
              <a:t>suffixy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Z_PS; řecké prefixy P_JS</a:t>
            </a:r>
            <a:br>
              <a:rPr lang="cs-CZ" sz="2400" i="1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KONVERZE - tvorba jiných slovních druhů (substantivizace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Z_PS</a:t>
            </a:r>
            <a:r>
              <a:rPr lang="cs-CZ" sz="2400" i="1" dirty="0">
                <a:solidFill>
                  <a:srgbClr val="0070C0"/>
                </a:solidFill>
              </a:rPr>
              <a:t>, adjektivizace, adverbializace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Z_JS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denominalizace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000" i="1" dirty="0">
                <a:solidFill>
                  <a:srgbClr val="0070C0"/>
                </a:solidFill>
              </a:rPr>
              <a:t>Z</a:t>
            </a:r>
            <a:r>
              <a:rPr lang="cs-CZ" sz="2000" dirty="0">
                <a:solidFill>
                  <a:srgbClr val="0070C0"/>
                </a:solidFill>
              </a:rPr>
              <a:t>_JS</a:t>
            </a:r>
            <a:r>
              <a:rPr lang="cs-CZ" sz="2400" i="1" dirty="0">
                <a:solidFill>
                  <a:srgbClr val="0070C0"/>
                </a:solidFill>
              </a:rPr>
              <a:t>)</a:t>
            </a: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				</a:t>
            </a: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SLOVNÍ MAPY </a:t>
            </a:r>
            <a:r>
              <a:rPr lang="cs-CZ" sz="2000" dirty="0">
                <a:solidFill>
                  <a:srgbClr val="0070C0"/>
                </a:solidFill>
              </a:rPr>
              <a:t>Z_JS</a:t>
            </a:r>
            <a:r>
              <a:rPr lang="cs-CZ" sz="2400" i="1" dirty="0">
                <a:solidFill>
                  <a:srgbClr val="0070C0"/>
                </a:solidFill>
              </a:rPr>
              <a:t>: s </a:t>
            </a:r>
            <a:r>
              <a:rPr lang="cs-CZ" sz="2400" i="1" dirty="0" err="1">
                <a:solidFill>
                  <a:srgbClr val="0070C0"/>
                </a:solidFill>
              </a:rPr>
              <a:t>KOLOKACEmi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Z_JS + P_PS</a:t>
            </a:r>
            <a:br>
              <a:rPr lang="cs-CZ" sz="2400" i="1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ZMĚNY v SÉMANTICKÝCH POLÍCH v čase </a:t>
            </a:r>
            <a:r>
              <a:rPr lang="cs-CZ" sz="2000" dirty="0">
                <a:solidFill>
                  <a:srgbClr val="0070C0"/>
                </a:solidFill>
              </a:rPr>
              <a:t>P_PS</a:t>
            </a:r>
            <a:br>
              <a:rPr lang="cs-CZ" sz="2400" i="1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RÉTORIKA A STYLISTICKÉ CHYBY </a:t>
            </a:r>
            <a:r>
              <a:rPr lang="cs-CZ" sz="2000" dirty="0">
                <a:solidFill>
                  <a:srgbClr val="0070C0"/>
                </a:solidFill>
              </a:rPr>
              <a:t>P_JS</a:t>
            </a:r>
            <a:br>
              <a:rPr lang="cs-CZ" sz="2000" dirty="0">
                <a:solidFill>
                  <a:srgbClr val="0070C0"/>
                </a:solidFill>
              </a:rPr>
            </a:br>
            <a:br>
              <a:rPr lang="cs-CZ" sz="2400" i="1" dirty="0">
                <a:solidFill>
                  <a:srgbClr val="0070C0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CESTY K PLURILINGVISMU – během 4 semestrů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E071D7-5D3E-4E43-8F51-C0FF4BF9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C62D49-C56C-41BE-AB9D-F32C0FDB497F}" type="datetime1">
              <a:rPr lang="cs-CZ" smtClean="0"/>
              <a:t>27.02.2023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1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EFF3D-577D-4EF3-BF51-9F432267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Latinské texty – překlady a interpretace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9A2B74-31BB-42C7-B42F-29E574543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Zkratky, floskule a kratší frazeologismy obecné, kulturněhistorické a právní</a:t>
            </a:r>
          </a:p>
          <a:p>
            <a:r>
              <a:rPr lang="cs-CZ" sz="2400" dirty="0"/>
              <a:t>Algoritmus překladu latinské věty</a:t>
            </a:r>
          </a:p>
          <a:p>
            <a:r>
              <a:rPr lang="cs-CZ" sz="2400" dirty="0"/>
              <a:t>Gramatická interpretace textu nelineární</a:t>
            </a:r>
          </a:p>
          <a:p>
            <a:r>
              <a:rPr lang="cs-CZ" sz="2400" dirty="0"/>
              <a:t>Transformace frazeologismů a celých vět</a:t>
            </a:r>
          </a:p>
          <a:p>
            <a:r>
              <a:rPr lang="cs-CZ" sz="2400" dirty="0"/>
              <a:t>Rétorická a stylistická interpretace textu </a:t>
            </a:r>
          </a:p>
          <a:p>
            <a:r>
              <a:rPr lang="cs-CZ" sz="2400" dirty="0"/>
              <a:t>Nástin exegeze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2A7B7C-7C84-44F9-A900-469FF85A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C2DB-08C5-4A26-B491-AB99DD10A99E}" type="datetime1">
              <a:rPr lang="cs-CZ" smtClean="0"/>
              <a:pPr/>
              <a:t>27.02.2023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91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89_TF78438558" id="{AA281ABA-03DA-437C-8D75-29E1E8C7EFDD}" vid="{4E1E5E86-B9E6-4CB7-B9C7-D05656AD29D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{CB143DDC-5862-43D6-8F64-462C82D54D68}tf78438558_win32</Template>
  <TotalTime>133</TotalTime>
  <Words>676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Garamond</vt:lpstr>
      <vt:lpstr>SavonVTI</vt:lpstr>
      <vt:lpstr>  Latina  pro právníky   4 semestry</vt:lpstr>
      <vt:lpstr>        V každém semestru 3 hlavní oblasti:</vt:lpstr>
      <vt:lpstr>  PS    začátečníci  JS</vt:lpstr>
      <vt:lpstr>PS    pokročilí   JS</vt:lpstr>
      <vt:lpstr>Lexikologie &gt; morfematika podrobněji  SLOVO a jeho původ (etymologie) Z_PS  Slovotvorná ANALÝZA (prefixy, asimilace a oslabení, kmen ≥ základ, suffixy Z_PS; řecké prefixy P_JS  KONVERZE - tvorba jiných slovních druhů (substantivizace Z_PS, adjektivizace, adverbializace Z_JS, denominalizace Z_JS)      SLOVNÍ MAPY Z_JS: s KOLOKACEmi Z_JS + P_PS  ZMĚNY v SÉMANTICKÝCH POLÍCH v čase P_PS  RÉTORIKA A STYLISTICKÉ CHYBY P_JS  CESTY K PLURILINGVISMU – během 4 semestrů</vt:lpstr>
      <vt:lpstr>Latinské texty – překlady a interpretace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Latina  pro právníky   4 semestry</dc:title>
  <dc:creator>Kamila</dc:creator>
  <cp:lastModifiedBy>Kamila Novotná</cp:lastModifiedBy>
  <cp:revision>6</cp:revision>
  <dcterms:created xsi:type="dcterms:W3CDTF">2022-02-25T14:13:22Z</dcterms:created>
  <dcterms:modified xsi:type="dcterms:W3CDTF">2023-02-27T09:13:01Z</dcterms:modified>
</cp:coreProperties>
</file>