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9"/>
  </p:handoutMasterIdLst>
  <p:sldIdLst>
    <p:sldId id="256" r:id="rId2"/>
    <p:sldId id="354" r:id="rId3"/>
    <p:sldId id="503" r:id="rId4"/>
    <p:sldId id="505" r:id="rId5"/>
    <p:sldId id="506" r:id="rId6"/>
    <p:sldId id="507" r:id="rId7"/>
    <p:sldId id="272" r:id="rId8"/>
    <p:sldId id="440" r:id="rId9"/>
    <p:sldId id="275" r:id="rId10"/>
    <p:sldId id="514" r:id="rId11"/>
    <p:sldId id="441" r:id="rId12"/>
    <p:sldId id="442" r:id="rId13"/>
    <p:sldId id="263" r:id="rId14"/>
    <p:sldId id="443" r:id="rId15"/>
    <p:sldId id="281" r:id="rId16"/>
    <p:sldId id="515" r:id="rId17"/>
    <p:sldId id="284" r:id="rId18"/>
    <p:sldId id="444" r:id="rId19"/>
    <p:sldId id="445" r:id="rId20"/>
    <p:sldId id="274" r:id="rId21"/>
    <p:sldId id="517" r:id="rId22"/>
    <p:sldId id="446" r:id="rId23"/>
    <p:sldId id="265" r:id="rId24"/>
    <p:sldId id="269" r:id="rId25"/>
    <p:sldId id="518" r:id="rId26"/>
    <p:sldId id="264" r:id="rId27"/>
    <p:sldId id="267" r:id="rId28"/>
    <p:sldId id="268" r:id="rId29"/>
    <p:sldId id="271" r:id="rId30"/>
    <p:sldId id="476" r:id="rId31"/>
    <p:sldId id="477" r:id="rId32"/>
    <p:sldId id="276" r:id="rId33"/>
    <p:sldId id="277" r:id="rId34"/>
    <p:sldId id="279" r:id="rId35"/>
    <p:sldId id="519" r:id="rId36"/>
    <p:sldId id="280" r:id="rId37"/>
    <p:sldId id="520" r:id="rId38"/>
    <p:sldId id="273" r:id="rId39"/>
    <p:sldId id="521" r:id="rId40"/>
    <p:sldId id="474" r:id="rId41"/>
    <p:sldId id="311" r:id="rId42"/>
    <p:sldId id="308" r:id="rId43"/>
    <p:sldId id="522" r:id="rId44"/>
    <p:sldId id="296" r:id="rId45"/>
    <p:sldId id="309" r:id="rId46"/>
    <p:sldId id="299" r:id="rId47"/>
    <p:sldId id="312" r:id="rId48"/>
    <p:sldId id="302" r:id="rId49"/>
    <p:sldId id="475" r:id="rId50"/>
    <p:sldId id="303" r:id="rId51"/>
    <p:sldId id="523" r:id="rId52"/>
    <p:sldId id="304" r:id="rId53"/>
    <p:sldId id="305" r:id="rId54"/>
    <p:sldId id="524" r:id="rId55"/>
    <p:sldId id="504" r:id="rId56"/>
    <p:sldId id="516" r:id="rId57"/>
    <p:sldId id="513" r:id="rId58"/>
    <p:sldId id="511" r:id="rId59"/>
    <p:sldId id="510" r:id="rId60"/>
    <p:sldId id="512" r:id="rId61"/>
    <p:sldId id="508" r:id="rId62"/>
    <p:sldId id="509" r:id="rId63"/>
    <p:sldId id="313" r:id="rId64"/>
    <p:sldId id="525" r:id="rId65"/>
    <p:sldId id="314" r:id="rId66"/>
    <p:sldId id="526" r:id="rId67"/>
    <p:sldId id="259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70" d="100"/>
          <a:sy n="70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0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1AEA-7E0E-4A6A-8057-0EF21DB6ED1B}" type="datetimeFigureOut">
              <a:rPr lang="cs-CZ" smtClean="0"/>
              <a:t>26. 3. 2023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C3E87-0A4F-4302-A105-E02FAFDB31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2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200675" y="1124372"/>
            <a:ext cx="546947" cy="54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1806888" y="1124371"/>
            <a:ext cx="546947" cy="546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3" name="Obdélník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10539307" y="5804747"/>
            <a:ext cx="1259840" cy="616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47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accent1"/>
                </a:solidFill>
              </a:rPr>
              <a:t>”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3726142" y="2263140"/>
            <a:ext cx="3236085" cy="3837342"/>
            <a:chOff x="3726142" y="2133600"/>
            <a:chExt cx="3236085" cy="396688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726142" y="2133600"/>
              <a:ext cx="0" cy="396240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62227" y="2133600"/>
              <a:ext cx="0" cy="396688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s lo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75" y="1121664"/>
            <a:ext cx="2571225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112587" y="0"/>
            <a:ext cx="20794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Century Gothic" panose="020B0502020202020204" pitchFamily="34" charset="0"/>
              <a:buChar char="■"/>
              <a:defRPr/>
            </a:lvl1pPr>
            <a:lvl2pPr marL="742950" indent="-285750">
              <a:buClr>
                <a:schemeClr val="accent1"/>
              </a:buClr>
              <a:buSzPct val="100000"/>
              <a:buFont typeface="Century Gothic" panose="020B0502020202020204" pitchFamily="34" charset="0"/>
              <a:buChar char="■"/>
              <a:defRPr/>
            </a:lvl2pPr>
            <a:lvl3pPr marL="1143000" indent="-228600">
              <a:buClr>
                <a:schemeClr val="accent2"/>
              </a:buClr>
              <a:buSzPct val="100000"/>
              <a:buFont typeface="Century Gothic" panose="020B0502020202020204" pitchFamily="34" charset="0"/>
              <a:buChar char="■"/>
              <a:defRPr/>
            </a:lvl3pPr>
            <a:lvl4pPr marL="1600200" indent="-228600">
              <a:buClr>
                <a:schemeClr val="accent1"/>
              </a:buClr>
              <a:buSzPct val="100000"/>
              <a:buFont typeface="Century Gothic" panose="020B0502020202020204" pitchFamily="34" charset="0"/>
              <a:buChar char="■"/>
              <a:defRPr/>
            </a:lvl4pPr>
            <a:lvl5pPr marL="2057400" indent="-228600">
              <a:buClr>
                <a:schemeClr val="accent2"/>
              </a:buClr>
              <a:buSzPct val="100000"/>
              <a:buFont typeface="Century Gothic" panose="020B0502020202020204" pitchFamily="34" charset="0"/>
              <a:buChar char="■"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88" y="5843692"/>
            <a:ext cx="1153160" cy="5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10501548" y="5775694"/>
            <a:ext cx="1259840" cy="616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88" y="477161"/>
            <a:ext cx="1153160" cy="548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s lo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10539307" y="5804747"/>
            <a:ext cx="1259840" cy="616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6" y="870203"/>
            <a:ext cx="2602658" cy="5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1" y="2080011"/>
            <a:ext cx="9404723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199200" y="606036"/>
            <a:ext cx="546948" cy="5469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ctr">
              <a:defRPr sz="2800" b="0" i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88" y="5843692"/>
            <a:ext cx="1153160" cy="54899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1" r:id="rId4"/>
    <p:sldLayoutId id="2147483651" r:id="rId5"/>
    <p:sldLayoutId id="2147483674" r:id="rId6"/>
    <p:sldLayoutId id="2147483652" r:id="rId7"/>
    <p:sldLayoutId id="2147483653" r:id="rId8"/>
    <p:sldLayoutId id="2147483654" r:id="rId9"/>
    <p:sldLayoutId id="2147483655" r:id="rId10"/>
    <p:sldLayoutId id="2147483673" r:id="rId11"/>
    <p:sldLayoutId id="2147483672" r:id="rId12"/>
    <p:sldLayoutId id="2147483656" r:id="rId13"/>
    <p:sldLayoutId id="2147483668" r:id="rId14"/>
    <p:sldLayoutId id="2147483667" r:id="rId15"/>
    <p:sldLayoutId id="2147483661" r:id="rId16"/>
    <p:sldLayoutId id="2147483664" r:id="rId17"/>
    <p:sldLayoutId id="2147483662" r:id="rId18"/>
    <p:sldLayoutId id="2147483669" r:id="rId19"/>
    <p:sldLayoutId id="2147483670" r:id="rId20"/>
    <p:sldLayoutId id="2147483658" r:id="rId21"/>
    <p:sldLayoutId id="2147483659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Century Gothic" panose="020B0502020202020204" pitchFamily="34" charset="0"/>
        <a:buChar char="■"/>
        <a:defRPr lang="cs-CZ" sz="2000" b="0" i="0" kern="1200" dirty="0" smtClean="0">
          <a:solidFill>
            <a:schemeClr val="bg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 panose="020B0502020202020204" pitchFamily="34" charset="0"/>
        <a:buChar char="■"/>
        <a:defRPr lang="cs-CZ" sz="2000" b="0" i="0" kern="1200" dirty="0" smtClean="0">
          <a:solidFill>
            <a:schemeClr val="bg1">
              <a:lumMod val="50000"/>
              <a:lumOff val="50000"/>
            </a:schemeClr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Century Gothic" panose="020B0502020202020204" pitchFamily="34" charset="0"/>
        <a:buChar char="■"/>
        <a:defRPr lang="cs-CZ" sz="2000" b="0" i="0" kern="1200" dirty="0" smtClean="0">
          <a:solidFill>
            <a:schemeClr val="bg1">
              <a:lumMod val="50000"/>
              <a:lumOff val="50000"/>
            </a:schemeClr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entury Gothic" panose="020B0502020202020204" pitchFamily="34" charset="0"/>
        <a:buChar char="■"/>
        <a:defRPr lang="cs-CZ" sz="2000" b="0" i="0" kern="1200" dirty="0" smtClean="0">
          <a:solidFill>
            <a:schemeClr val="bg1">
              <a:lumMod val="50000"/>
              <a:lumOff val="50000"/>
            </a:schemeClr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Century Gothic" panose="020B0502020202020204" pitchFamily="34" charset="0"/>
        <a:buChar char="■"/>
        <a:defRPr lang="en-US" sz="2000" b="0" i="0" kern="1200" dirty="0">
          <a:solidFill>
            <a:schemeClr val="bg1">
              <a:lumMod val="50000"/>
              <a:lumOff val="50000"/>
            </a:schemeClr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MV720K Stavební právo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Brno, 27. 3. 2023</a:t>
            </a:r>
          </a:p>
        </p:txBody>
      </p:sp>
    </p:spTree>
    <p:extLst>
      <p:ext uri="{BB962C8B-B14F-4D97-AF65-F5344CB8AC3E}">
        <p14:creationId xmlns:p14="http://schemas.microsoft.com/office/powerpoint/2010/main" val="72413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20688"/>
            <a:ext cx="7177414" cy="652934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/>
              <a:t>Předsmluvní odpovědnost (§ 1728)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1" y="1166019"/>
            <a:ext cx="7465512" cy="4525963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nesplnění informační povinnosti (§ 1728) – </a:t>
            </a:r>
            <a:r>
              <a:rPr lang="cs-CZ" b="1" dirty="0">
                <a:solidFill>
                  <a:schemeClr val="bg1"/>
                </a:solidFill>
              </a:rPr>
              <a:t>povinnost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uvést všechny skutkové a právní okolnosti</a:t>
            </a:r>
            <a:r>
              <a:rPr lang="cs-CZ" dirty="0">
                <a:solidFill>
                  <a:schemeClr val="bg1"/>
                </a:solidFill>
              </a:rPr>
              <a:t>, o nichž strana ví nebo vědět musí, tak, aby se každá ze stran mohla přesvědčit o možnosti uzavřít platnou smlouvu a aby byl každé ze stran zřejmý její zájem smlouvu uzavřít  –  </a:t>
            </a:r>
            <a:r>
              <a:rPr lang="cs-CZ" u="sng" dirty="0">
                <a:solidFill>
                  <a:schemeClr val="bg1"/>
                </a:solidFill>
              </a:rPr>
              <a:t>povinnost k náhradě škody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dirty="0">
                <a:solidFill>
                  <a:schemeClr val="bg1"/>
                </a:solidFill>
              </a:rPr>
              <a:t>zneužití důvěrných informací (§ 1730) – náhrada škody, bezdůvodné obohacení</a:t>
            </a:r>
          </a:p>
        </p:txBody>
      </p:sp>
    </p:spTree>
    <p:extLst>
      <p:ext uri="{BB962C8B-B14F-4D97-AF65-F5344CB8AC3E}">
        <p14:creationId xmlns:p14="http://schemas.microsoft.com/office/powerpoint/2010/main" val="204876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– sjednání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176" y="1417639"/>
            <a:ext cx="7299492" cy="524620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Opuštěn požadavek bezvýjimečné shody návrhu (nabídky) a akceptace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Shoda však musí VŽDY panovat </a:t>
            </a:r>
            <a:r>
              <a:rPr lang="cs-CZ" dirty="0">
                <a:solidFill>
                  <a:schemeClr val="bg1"/>
                </a:solidFill>
              </a:rPr>
              <a:t>v podstatných náležitostech smlouvy (jak by jednal „průměrný a rozumný člověk – hospodář“)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Shoda na podstatných náležitostech (určení věci, ceny, …)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Shoda na vymíněných okolnostech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Shoda na způsobu řešení sporů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Shoda na volbě práva apod.</a:t>
            </a:r>
          </a:p>
          <a:p>
            <a:pPr lvl="1"/>
            <a:endParaRPr lang="cs-CZ" sz="1800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Punktace je pouhý přípravný dokument (</a:t>
            </a:r>
            <a:r>
              <a:rPr lang="cs-CZ" b="1" dirty="0" err="1">
                <a:solidFill>
                  <a:schemeClr val="bg1"/>
                </a:solidFill>
              </a:rPr>
              <a:t>pactum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preparatorium</a:t>
            </a:r>
            <a:r>
              <a:rPr lang="cs-CZ" b="1" dirty="0">
                <a:solidFill>
                  <a:schemeClr val="bg1"/>
                </a:solidFill>
              </a:rPr>
              <a:t>) a není závazná </a:t>
            </a:r>
            <a:r>
              <a:rPr lang="cs-CZ" dirty="0">
                <a:solidFill>
                  <a:schemeClr val="bg1"/>
                </a:solidFill>
              </a:rPr>
              <a:t>(strany si dohadují podmínky smlouvy a sepisují si o tom zápis), jestliže dala jedna ze stran najevo, že musí dojít ke shodě na všech jí vymíněných náležitostech smlouvy (typicky: na některých již shoda je a některých ještě nikoli).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Kupní smlouva - předmět závazku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u="dbl" dirty="0">
                <a:solidFill>
                  <a:schemeClr val="bg1"/>
                </a:solidFill>
              </a:rPr>
              <a:t>Prodávající: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Odevzdání věci</a:t>
            </a:r>
            <a:r>
              <a:rPr lang="cs-CZ" sz="2800" dirty="0">
                <a:solidFill>
                  <a:schemeClr val="bg1"/>
                </a:solidFill>
              </a:rPr>
              <a:t> kupujícímu a 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Umožnění kupujícímu nabýt vlastnické právo </a:t>
            </a:r>
            <a:r>
              <a:rPr lang="cs-CZ" sz="2800" dirty="0">
                <a:solidFill>
                  <a:schemeClr val="bg1"/>
                </a:solidFill>
              </a:rPr>
              <a:t>k ní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u="dbl" dirty="0">
                <a:solidFill>
                  <a:schemeClr val="bg1"/>
                </a:solidFill>
              </a:rPr>
              <a:t>Kupující: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Převzetí věci </a:t>
            </a:r>
            <a:r>
              <a:rPr lang="cs-CZ" sz="2800" dirty="0">
                <a:solidFill>
                  <a:schemeClr val="bg1"/>
                </a:solidFill>
              </a:rPr>
              <a:t>od prodávajícího a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Zaplacení</a:t>
            </a:r>
            <a:r>
              <a:rPr lang="cs-CZ" sz="2800" dirty="0">
                <a:solidFill>
                  <a:schemeClr val="bg1"/>
                </a:solidFill>
              </a:rPr>
              <a:t> kupní ceny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bg1"/>
                </a:solidFill>
              </a:rPr>
              <a:t>Nutno odlišovat od </a:t>
            </a:r>
          </a:p>
          <a:p>
            <a:r>
              <a:rPr lang="cs-CZ" sz="2800" dirty="0">
                <a:solidFill>
                  <a:schemeClr val="bg1"/>
                </a:solidFill>
              </a:rPr>
              <a:t>Smlouvy o dílo (předmětem je činnost  - provedení díla)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7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2"/>
            <a:ext cx="7045890" cy="486322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Musí být přiměřená </a:t>
            </a:r>
            <a:r>
              <a:rPr lang="cs-CZ" dirty="0">
                <a:solidFill>
                  <a:schemeClr val="bg1"/>
                </a:solidFill>
              </a:rPr>
              <a:t>– jinak </a:t>
            </a:r>
            <a:r>
              <a:rPr lang="cs-CZ" b="1" dirty="0">
                <a:solidFill>
                  <a:schemeClr val="bg1"/>
                </a:solidFill>
              </a:rPr>
              <a:t>riziko neúměrného zkrácení </a:t>
            </a:r>
            <a:r>
              <a:rPr lang="cs-CZ" dirty="0">
                <a:solidFill>
                  <a:schemeClr val="bg1"/>
                </a:solidFill>
              </a:rPr>
              <a:t>tj.</a:t>
            </a:r>
          </a:p>
          <a:p>
            <a:r>
              <a:rPr lang="cs-CZ" dirty="0">
                <a:solidFill>
                  <a:schemeClr val="bg1"/>
                </a:solidFill>
              </a:rPr>
              <a:t>existence hrubého nepoměru (plnění – cena) – nestanoví se přesná hranice</a:t>
            </a:r>
          </a:p>
          <a:p>
            <a:r>
              <a:rPr lang="cs-CZ" dirty="0">
                <a:solidFill>
                  <a:schemeClr val="bg1"/>
                </a:solidFill>
              </a:rPr>
              <a:t>rozdíl od lichvy: nevyžaduje se zneužití, nenastává automatická neplatnost</a:t>
            </a:r>
          </a:p>
          <a:p>
            <a:r>
              <a:rPr lang="cs-CZ" dirty="0">
                <a:solidFill>
                  <a:schemeClr val="bg1"/>
                </a:solidFill>
              </a:rPr>
              <a:t>zkrácená strana se může domáhat zrušení smlouvy (u soudu) x obrana - doplněním, oč byla strana zkrácena, se zřetelem k ceně obvyklé v době a místě uzavření smlouvy</a:t>
            </a:r>
          </a:p>
          <a:p>
            <a:r>
              <a:rPr lang="cs-CZ" dirty="0">
                <a:solidFill>
                  <a:schemeClr val="bg1"/>
                </a:solidFill>
              </a:rPr>
              <a:t>lhůta  - jeden rok od uzavření smlouvy 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výjimky: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strana (obohacená) nevěděla a ani nemusela vědět o nepoměru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specifické obchody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projev zvláštního vztahu smluvních stran (zčásti úplatné, zčásti dar)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výši zkrácení nelze zjistit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zkrácená strana se vzdala práva, pořizovala výslovně za cenu mimořádné obliby, souhlasila s neúměrnou cenou, musela znát skutečnost cenu</a:t>
            </a:r>
          </a:p>
          <a:p>
            <a:pPr lvl="1"/>
            <a:r>
              <a:rPr lang="cs-CZ" sz="1800" b="1" dirty="0">
                <a:solidFill>
                  <a:schemeClr val="bg1"/>
                </a:solidFill>
              </a:rPr>
              <a:t>podnikatel nemá právo požadovat zrušení smlouvy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Kupní cena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prodávajícího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Odevzdat kupujícímu věc (§ 2095)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Ve sjednaném množství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V odpovídající jakosti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Ve smluveném provedení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Bez právních a faktických vad (§ 1914 odst. 1)</a:t>
            </a:r>
          </a:p>
          <a:p>
            <a:pPr lvl="1"/>
            <a:endParaRPr lang="cs-CZ" sz="2800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</a:rPr>
              <a:t>Umožnit kupujícímu nabýt vlastnické právo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</a:rPr>
              <a:t>Odevzdat kupujícímu doklady týkající se věci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9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kupujícího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176" y="1417639"/>
            <a:ext cx="7048972" cy="5233683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chemeClr val="bg1"/>
                </a:solidFill>
              </a:rPr>
              <a:t>Převzít věc od prodávajícího 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Zaplatit kupní cenu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Podle možnosti </a:t>
            </a:r>
            <a:r>
              <a:rPr lang="cs-CZ" b="1" dirty="0">
                <a:solidFill>
                  <a:schemeClr val="bg1"/>
                </a:solidFill>
              </a:rPr>
              <a:t>prohlédnout věc </a:t>
            </a:r>
            <a:r>
              <a:rPr lang="cs-CZ" dirty="0">
                <a:solidFill>
                  <a:schemeClr val="bg1"/>
                </a:solidFill>
              </a:rPr>
              <a:t>po přechodu nebezpečí škody na věci a přesvědčit se o jejích vlastnostech a množství, </a:t>
            </a:r>
            <a:r>
              <a:rPr lang="cs-CZ" b="1" dirty="0">
                <a:solidFill>
                  <a:schemeClr val="bg1"/>
                </a:solidFill>
              </a:rPr>
              <a:t>a to co nejdříve 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Oznámit výskyt vad – bez zbytečného odkladu </a:t>
            </a:r>
            <a:r>
              <a:rPr lang="cs-CZ" dirty="0">
                <a:solidFill>
                  <a:schemeClr val="bg1"/>
                </a:solidFill>
              </a:rPr>
              <a:t>(jinak hrozí promlčení práv za vady, resp. jejich zúžení)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kupujícího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176" y="1417639"/>
            <a:ext cx="7048972" cy="52336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Svépomocný prodej: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Bude-li </a:t>
            </a:r>
            <a:r>
              <a:rPr lang="cs-CZ" b="1" dirty="0">
                <a:solidFill>
                  <a:schemeClr val="bg1"/>
                </a:solidFill>
              </a:rPr>
              <a:t>kupující s převzetím věci v prodlení</a:t>
            </a:r>
            <a:r>
              <a:rPr lang="cs-CZ" dirty="0">
                <a:solidFill>
                  <a:schemeClr val="bg1"/>
                </a:solidFill>
              </a:rPr>
              <a:t>, vzniká prodávajícímu právo věc po předchozím upozornění na účet kupujícího vhodným způsobem prodat poté, co mu poskytne dodatečnou přiměřenou lhůtu k převzetí. To platí i tehdy, prodlévá-li strana s placením, kterým je předání věci podmíněno.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Hrozí-li věci rychlá zkáza a není-li na upozornění čas, není upozornění nutné.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Výsledek: kupující „nemá věc“, je však povinen zaplatit kupní cenu, na niž se mu započítá výnos ze svépomocného prodeje uskutečněného prodávajícím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09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kupujícího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800" dirty="0">
                <a:solidFill>
                  <a:schemeClr val="bg1"/>
                </a:solidFill>
              </a:rPr>
              <a:t>do odstranění vady nemusí kupující platit část kupní ceny odhadem přiměřeně odpovídající jeho právu na slevu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pPr algn="just"/>
            <a:r>
              <a:rPr lang="cs-CZ" sz="2800" dirty="0">
                <a:solidFill>
                  <a:schemeClr val="bg1"/>
                </a:solidFill>
              </a:rPr>
              <a:t>reklamační doba – bez zbytečného odkladu, nejdéle dva roky (pro skryté vady); pro vady u stavby spojené se zemí pevným základem pět let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pPr algn="just"/>
            <a:r>
              <a:rPr lang="cs-CZ" sz="2800" dirty="0">
                <a:solidFill>
                  <a:schemeClr val="bg1"/>
                </a:solidFill>
              </a:rPr>
              <a:t>při dodání nové věci vrátí kupující prodávajícímu na jeho náklady věc původně dodanou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Dodání (plnění dluhu)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Místo plnění (§ 1954)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Lze si sjednat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Poplyne z povahy závazku</a:t>
            </a: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Určí zákon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Čas plnění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Dlužník je povinen </a:t>
            </a:r>
            <a:r>
              <a:rPr lang="cs-CZ" sz="2400" b="1" dirty="0">
                <a:solidFill>
                  <a:schemeClr val="bg1"/>
                </a:solidFill>
              </a:rPr>
              <a:t>plnit řádně a včas </a:t>
            </a:r>
            <a:r>
              <a:rPr lang="cs-CZ" sz="2400" dirty="0">
                <a:solidFill>
                  <a:schemeClr val="bg1"/>
                </a:solidFill>
              </a:rPr>
              <a:t>(§ 1908 odst. 2)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Čas plnění upraven v § 1958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Dlužník je povinen </a:t>
            </a:r>
            <a:r>
              <a:rPr lang="cs-CZ" b="1" dirty="0">
                <a:solidFill>
                  <a:schemeClr val="bg1"/>
                </a:solidFill>
              </a:rPr>
              <a:t>plnit i bez vyzvání </a:t>
            </a:r>
            <a:r>
              <a:rPr lang="cs-CZ" dirty="0">
                <a:solidFill>
                  <a:schemeClr val="bg1"/>
                </a:solidFill>
              </a:rPr>
              <a:t>(je-li čas ujednán, nebo jinak stanoven)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Dlužník je jinak povinen splnit dluh „</a:t>
            </a:r>
            <a:r>
              <a:rPr lang="cs-CZ" b="1" dirty="0">
                <a:solidFill>
                  <a:schemeClr val="bg1"/>
                </a:solidFill>
              </a:rPr>
              <a:t>bez zbytečného odkladu</a:t>
            </a:r>
            <a:r>
              <a:rPr lang="cs-CZ" dirty="0">
                <a:solidFill>
                  <a:schemeClr val="bg1"/>
                </a:solidFill>
              </a:rPr>
              <a:t>“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POZOR – slovo </a:t>
            </a:r>
            <a:r>
              <a:rPr lang="cs-CZ" b="1" dirty="0">
                <a:solidFill>
                  <a:schemeClr val="bg1"/>
                </a:solidFill>
              </a:rPr>
              <a:t>„ihned“ = 5 dní </a:t>
            </a:r>
            <a:r>
              <a:rPr lang="cs-CZ" dirty="0">
                <a:solidFill>
                  <a:schemeClr val="bg1"/>
                </a:solidFill>
              </a:rPr>
              <a:t>(!!!) - § 1959 písm. e)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4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nebezpečí škody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800" dirty="0">
                <a:solidFill>
                  <a:schemeClr val="bg1"/>
                </a:solidFill>
              </a:rPr>
              <a:t>Přechod nebezpečí škody na kupujícího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Nebezpečí nahodilé zkázy nebo zhoršení předmětu koupě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Důležité pro vznik práva kupujícího z odpovědnosti za vadu (vadné plnění dluhu)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BD7E63-8BF4-4155-83B6-192835B9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Lektor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2A84F-CBB6-46D2-8130-35A4F3AA7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3"/>
            <a:ext cx="6707088" cy="51005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cs-CZ" sz="2200" b="1" dirty="0"/>
          </a:p>
          <a:p>
            <a:pPr marL="0" indent="0" algn="ctr">
              <a:buNone/>
            </a:pPr>
            <a:r>
              <a:rPr lang="cs-CZ" sz="4200" b="1" dirty="0">
                <a:solidFill>
                  <a:schemeClr val="bg1"/>
                </a:solidFill>
              </a:rPr>
              <a:t>Mgr. Ludvík Matoušek</a:t>
            </a:r>
          </a:p>
          <a:p>
            <a:pPr marL="0" indent="0" algn="ctr">
              <a:buNone/>
            </a:pPr>
            <a:endParaRPr lang="cs-CZ" sz="2200" b="1" dirty="0"/>
          </a:p>
          <a:p>
            <a:r>
              <a:rPr lang="cs-CZ" sz="1900" dirty="0">
                <a:solidFill>
                  <a:schemeClr val="bg1"/>
                </a:solidFill>
              </a:rPr>
              <a:t>Advokát a zapsaný rozhodce</a:t>
            </a:r>
          </a:p>
          <a:p>
            <a:r>
              <a:rPr lang="cs-CZ" sz="1900" dirty="0">
                <a:solidFill>
                  <a:schemeClr val="bg1"/>
                </a:solidFill>
              </a:rPr>
              <a:t>Specialista právní úpravy územních samospráv</a:t>
            </a:r>
          </a:p>
          <a:p>
            <a:r>
              <a:rPr lang="cs-CZ" sz="1900" dirty="0">
                <a:solidFill>
                  <a:schemeClr val="bg1"/>
                </a:solidFill>
              </a:rPr>
              <a:t>Justiční praxe (Ústavní soud)</a:t>
            </a:r>
          </a:p>
          <a:p>
            <a:r>
              <a:rPr lang="cs-CZ" sz="1900" dirty="0">
                <a:solidFill>
                  <a:schemeClr val="bg1"/>
                </a:solidFill>
              </a:rPr>
              <a:t>Člen rozkladové komise Ministerstva vnitra ČR</a:t>
            </a:r>
            <a:endParaRPr lang="cs-CZ" sz="19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 algn="r">
              <a:buNone/>
            </a:pPr>
            <a:endParaRPr lang="cs-CZ" sz="1600" b="1" dirty="0"/>
          </a:p>
          <a:p>
            <a:pPr marL="0" indent="0" algn="r">
              <a:buNone/>
            </a:pPr>
            <a:endParaRPr lang="cs-CZ" sz="1600" b="1" dirty="0"/>
          </a:p>
          <a:p>
            <a:pPr marL="0" indent="0" algn="r">
              <a:buNone/>
            </a:pPr>
            <a:r>
              <a:rPr lang="cs-CZ" sz="1600" b="1" dirty="0">
                <a:latin typeface="Century Gothic" panose="020B0502020202020204" pitchFamily="34" charset="0"/>
              </a:rPr>
              <a:t>Matoušek a </a:t>
            </a:r>
            <a:r>
              <a:rPr lang="cs-CZ" sz="1600" b="1" dirty="0" err="1">
                <a:latin typeface="Century Gothic" panose="020B0502020202020204" pitchFamily="34" charset="0"/>
              </a:rPr>
              <a:t>Selucká</a:t>
            </a:r>
            <a:r>
              <a:rPr lang="cs-CZ" sz="1600" b="1" dirty="0">
                <a:latin typeface="Century Gothic" panose="020B0502020202020204" pitchFamily="34" charset="0"/>
              </a:rPr>
              <a:t>, advokátní kancelář s.r.o.</a:t>
            </a:r>
          </a:p>
          <a:p>
            <a:pPr marL="0" indent="0" algn="r">
              <a:buNone/>
            </a:pPr>
            <a:r>
              <a:rPr lang="cs-CZ" sz="1400" dirty="0">
                <a:latin typeface="Century Gothic" panose="020B0502020202020204" pitchFamily="34" charset="0"/>
              </a:rPr>
              <a:t>Kovářská 549/12, 190 00 Praha </a:t>
            </a:r>
          </a:p>
          <a:p>
            <a:pPr marL="0" indent="0" algn="r">
              <a:buNone/>
            </a:pPr>
            <a:r>
              <a:rPr lang="cs-CZ" sz="1400" dirty="0">
                <a:latin typeface="Century Gothic" panose="020B0502020202020204" pitchFamily="34" charset="0"/>
              </a:rPr>
              <a:t>Tel. 228 227 029 | 515 533 988</a:t>
            </a:r>
          </a:p>
          <a:p>
            <a:pPr marL="0" indent="0" algn="r">
              <a:buNone/>
            </a:pPr>
            <a:r>
              <a:rPr lang="cs-CZ" sz="1400" dirty="0">
                <a:latin typeface="Century Gothic" panose="020B0502020202020204" pitchFamily="34" charset="0"/>
              </a:rPr>
              <a:t>kancelar@msadvokati.cz</a:t>
            </a:r>
          </a:p>
          <a:p>
            <a:pPr marL="0" indent="0" algn="r">
              <a:buNone/>
            </a:pPr>
            <a:r>
              <a:rPr lang="cs-CZ" sz="1400" dirty="0">
                <a:latin typeface="Century Gothic" panose="020B0502020202020204" pitchFamily="34" charset="0"/>
              </a:rPr>
              <a:t>https://msadvokati.eu</a:t>
            </a:r>
          </a:p>
        </p:txBody>
      </p:sp>
    </p:spTree>
    <p:extLst>
      <p:ext uri="{BB962C8B-B14F-4D97-AF65-F5344CB8AC3E}">
        <p14:creationId xmlns:p14="http://schemas.microsoft.com/office/powerpoint/2010/main" val="3010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nebezpečí škody –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sz="3400" dirty="0">
                <a:solidFill>
                  <a:schemeClr val="bg1"/>
                </a:solidFill>
              </a:rPr>
              <a:t>Na kupujícího přechází nebezpečí škody na věci </a:t>
            </a:r>
            <a:r>
              <a:rPr lang="cs-CZ" sz="3400" b="1" dirty="0">
                <a:solidFill>
                  <a:schemeClr val="bg1"/>
                </a:solidFill>
              </a:rPr>
              <a:t>současně s nabytím vlastnického práva </a:t>
            </a:r>
            <a:r>
              <a:rPr lang="cs-CZ" sz="3400" dirty="0">
                <a:solidFill>
                  <a:schemeClr val="bg1"/>
                </a:solidFill>
              </a:rPr>
              <a:t>(§ 2082) – obecné pravidlo, ale výjimky:</a:t>
            </a:r>
          </a:p>
          <a:p>
            <a:pPr algn="just"/>
            <a:endParaRPr lang="cs-CZ" sz="3400" dirty="0">
              <a:solidFill>
                <a:schemeClr val="bg1"/>
              </a:solidFill>
            </a:endParaRPr>
          </a:p>
          <a:p>
            <a:pPr algn="just"/>
            <a:r>
              <a:rPr lang="cs-CZ" sz="3400" dirty="0">
                <a:solidFill>
                  <a:schemeClr val="bg1"/>
                </a:solidFill>
              </a:rPr>
              <a:t>U </a:t>
            </a:r>
            <a:r>
              <a:rPr lang="cs-CZ" sz="3400" b="1" dirty="0">
                <a:solidFill>
                  <a:schemeClr val="bg1"/>
                </a:solidFill>
              </a:rPr>
              <a:t>koupě movité věci </a:t>
            </a:r>
            <a:r>
              <a:rPr lang="cs-CZ" sz="3400" dirty="0">
                <a:solidFill>
                  <a:schemeClr val="bg1"/>
                </a:solidFill>
              </a:rPr>
              <a:t>v okamžiku </a:t>
            </a:r>
            <a:r>
              <a:rPr lang="cs-CZ" sz="3400" b="1" dirty="0">
                <a:solidFill>
                  <a:schemeClr val="bg1"/>
                </a:solidFill>
              </a:rPr>
              <a:t>převzetí věci </a:t>
            </a:r>
            <a:r>
              <a:rPr lang="cs-CZ" sz="3400" dirty="0">
                <a:solidFill>
                  <a:schemeClr val="bg1"/>
                </a:solidFill>
              </a:rPr>
              <a:t>(§ 2121), výjimka pro druhově určené věci nebo je-li věc předávána prodávajícím k přepravě </a:t>
            </a:r>
          </a:p>
          <a:p>
            <a:pPr algn="just"/>
            <a:endParaRPr lang="cs-CZ" sz="3400" dirty="0">
              <a:solidFill>
                <a:schemeClr val="bg1"/>
              </a:solidFill>
            </a:endParaRPr>
          </a:p>
          <a:p>
            <a:pPr algn="just"/>
            <a:r>
              <a:rPr lang="cs-CZ" sz="3400" dirty="0">
                <a:solidFill>
                  <a:schemeClr val="bg1"/>
                </a:solidFill>
              </a:rPr>
              <a:t>U </a:t>
            </a:r>
            <a:r>
              <a:rPr lang="cs-CZ" sz="3400" b="1" dirty="0">
                <a:solidFill>
                  <a:schemeClr val="bg1"/>
                </a:solidFill>
              </a:rPr>
              <a:t>koupě nemovité věci </a:t>
            </a:r>
            <a:r>
              <a:rPr lang="cs-CZ" sz="3400" dirty="0">
                <a:solidFill>
                  <a:schemeClr val="bg1"/>
                </a:solidFill>
              </a:rPr>
              <a:t>v okamžiku, </a:t>
            </a:r>
            <a:r>
              <a:rPr lang="cs-CZ" sz="3400" b="1" dirty="0">
                <a:solidFill>
                  <a:schemeClr val="bg1"/>
                </a:solidFill>
              </a:rPr>
              <a:t>který si strany ujednaly</a:t>
            </a:r>
            <a:r>
              <a:rPr lang="cs-CZ" sz="3400" dirty="0">
                <a:solidFill>
                  <a:schemeClr val="bg1"/>
                </a:solidFill>
              </a:rPr>
              <a:t>, že v něm věc převezmou, jinak dle § 2082</a:t>
            </a:r>
          </a:p>
          <a:p>
            <a:pPr algn="just"/>
            <a:endParaRPr lang="cs-CZ" sz="3400" dirty="0">
              <a:solidFill>
                <a:schemeClr val="bg1"/>
              </a:solidFill>
            </a:endParaRPr>
          </a:p>
          <a:p>
            <a:pPr algn="just"/>
            <a:r>
              <a:rPr lang="cs-CZ" sz="3400" dirty="0">
                <a:solidFill>
                  <a:schemeClr val="bg1"/>
                </a:solidFill>
              </a:rPr>
              <a:t>Je-li uplatněna </a:t>
            </a:r>
            <a:r>
              <a:rPr lang="cs-CZ" sz="3400" b="1" dirty="0">
                <a:solidFill>
                  <a:schemeClr val="bg1"/>
                </a:solidFill>
              </a:rPr>
              <a:t>výhrada vlastnického práva </a:t>
            </a:r>
            <a:r>
              <a:rPr lang="cs-CZ" sz="3400" dirty="0">
                <a:solidFill>
                  <a:schemeClr val="bg1"/>
                </a:solidFill>
              </a:rPr>
              <a:t>(úplného zaplacení kupní ceny), již </a:t>
            </a:r>
            <a:r>
              <a:rPr lang="cs-CZ" sz="3400" b="1" dirty="0">
                <a:solidFill>
                  <a:schemeClr val="bg1"/>
                </a:solidFill>
              </a:rPr>
              <a:t>převzetím věci </a:t>
            </a:r>
            <a:r>
              <a:rPr lang="cs-CZ" sz="3400" dirty="0">
                <a:solidFill>
                  <a:schemeClr val="bg1"/>
                </a:solidFill>
              </a:rPr>
              <a:t>(</a:t>
            </a:r>
            <a:r>
              <a:rPr lang="cs-CZ" sz="3400" u="sng" dirty="0">
                <a:solidFill>
                  <a:schemeClr val="bg1"/>
                </a:solidFill>
              </a:rPr>
              <a:t>platí i pro koupi nemovitosti</a:t>
            </a:r>
            <a:r>
              <a:rPr lang="cs-CZ" sz="3400" dirty="0">
                <a:solidFill>
                  <a:schemeClr val="bg1"/>
                </a:solidFill>
              </a:rPr>
              <a:t>) - § 2132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567334"/>
            <a:ext cx="7352778" cy="5290667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Jakost je předmětem tradičního oboru zbožíznalství. "Jakostní" znamená "zařazený do určité kategorie, utříděný” (zboží I. jakosti, II. jakosti)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Jakost je třídění kvality, zařazování do skupin podobných (jakostních) věcí a jevů.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NOZ se ale chtěl (za každou cenu) vyhnout cizímu slovu </a:t>
            </a:r>
            <a:r>
              <a:rPr lang="cs-CZ" sz="1800" b="1" dirty="0">
                <a:solidFill>
                  <a:schemeClr val="bg1"/>
                </a:solidFill>
              </a:rPr>
              <a:t>… </a:t>
            </a:r>
            <a:r>
              <a:rPr lang="cs-CZ" sz="2400" b="1" dirty="0">
                <a:solidFill>
                  <a:schemeClr val="bg1"/>
                </a:solidFill>
              </a:rPr>
              <a:t>jakost = kvalita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Záruka za jakost = dobrovolná záruka prodávajícího za kvalitu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707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567334"/>
            <a:ext cx="7352778" cy="5290667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>
                <a:solidFill>
                  <a:schemeClr val="bg1"/>
                </a:solidFill>
              </a:rPr>
              <a:t>Prodávající má povinnost plnit předmět s vlastnostmi </a:t>
            </a:r>
          </a:p>
          <a:p>
            <a:pPr algn="just"/>
            <a:endParaRPr lang="cs-CZ" sz="2800" b="1" dirty="0">
              <a:solidFill>
                <a:schemeClr val="bg1"/>
              </a:solidFill>
            </a:endParaRP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odpovídajícími tomu, o čem kupujícího ujistil, </a:t>
            </a:r>
            <a:r>
              <a:rPr lang="cs-CZ" sz="2400" b="1" dirty="0">
                <a:solidFill>
                  <a:schemeClr val="bg1"/>
                </a:solidFill>
              </a:rPr>
              <a:t>nebo </a:t>
            </a:r>
          </a:p>
          <a:p>
            <a:pPr lvl="1" algn="just"/>
            <a:endParaRPr lang="cs-CZ" sz="2400" b="1" dirty="0">
              <a:solidFill>
                <a:schemeClr val="bg1"/>
              </a:solidFill>
            </a:endParaRPr>
          </a:p>
          <a:p>
            <a:pPr lvl="1" algn="just"/>
            <a:r>
              <a:rPr lang="cs-CZ" sz="2400" b="1" dirty="0">
                <a:solidFill>
                  <a:schemeClr val="bg1"/>
                </a:solidFill>
              </a:rPr>
              <a:t>odpovídající takové potřebě kupujícího, o níž věřitel má nebo musí mít vědomost</a:t>
            </a:r>
            <a:r>
              <a:rPr lang="cs-CZ" sz="2400" dirty="0">
                <a:solidFill>
                  <a:schemeClr val="bg1"/>
                </a:solidFill>
              </a:rPr>
              <a:t> – </a:t>
            </a:r>
            <a:r>
              <a:rPr lang="cs-CZ" sz="2400" u="sng" dirty="0">
                <a:solidFill>
                  <a:schemeClr val="bg1"/>
                </a:solidFill>
              </a:rPr>
              <a:t>viz informační „právo“ kupujícího při kontraktaci</a:t>
            </a:r>
          </a:p>
          <a:p>
            <a:pPr lvl="1"/>
            <a:endParaRPr lang="cs-CZ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Vadné plnění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Zákon definuje vady jen </a:t>
            </a:r>
            <a:r>
              <a:rPr lang="cs-CZ" sz="2800" b="1" dirty="0" err="1">
                <a:solidFill>
                  <a:schemeClr val="bg1"/>
                </a:solidFill>
              </a:rPr>
              <a:t>příkladmo</a:t>
            </a:r>
            <a:r>
              <a:rPr lang="cs-CZ" sz="2800" b="1" dirty="0">
                <a:solidFill>
                  <a:schemeClr val="bg1"/>
                </a:solidFill>
              </a:rPr>
              <a:t> (neuzavřeným výčtem) - § 1916, tj. zejména: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poskytne-li prodávající předmět plnění, který nemá stanovené nebo ujednané vlastnosti,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neupozorní-li prodávající na vady, které předmět plnění má, ač se při takovém předmětu obvykle nevyskytují,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ujistí-li prodávající v rozporu se skutečností, že předmět plnění nemá žádné vady, anebo že se věc hodí k určitému užívání, 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zcizí-li prodávající cizí věc neoprávněně jako svoji.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Je na smluvních stranách, aby další vady „definovaly“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Vadné plnění – II.  …  a okamžik existence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75359"/>
            <a:ext cx="7340252" cy="5063644"/>
          </a:xfrm>
        </p:spPr>
        <p:txBody>
          <a:bodyPr>
            <a:normAutofit/>
          </a:bodyPr>
          <a:lstStyle/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Věc je vadná dále (§ 2099):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nemá-li vlastnosti </a:t>
            </a:r>
            <a:r>
              <a:rPr lang="cs-CZ" dirty="0">
                <a:solidFill>
                  <a:schemeClr val="bg1"/>
                </a:solidFill>
              </a:rPr>
              <a:t>stanovené v § 2095 (ujednané množství, jakost a provedení), nebo v § 2096 (jakost či provedení určené podle vzorku či předlohy).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za vadu se považuje </a:t>
            </a:r>
            <a:r>
              <a:rPr lang="cs-CZ" b="1" dirty="0">
                <a:solidFill>
                  <a:schemeClr val="bg1"/>
                </a:solidFill>
              </a:rPr>
              <a:t>plnění jiné věci (tzv. </a:t>
            </a:r>
            <a:r>
              <a:rPr lang="cs-CZ" b="1" dirty="0" err="1">
                <a:solidFill>
                  <a:schemeClr val="bg1"/>
                </a:solidFill>
              </a:rPr>
              <a:t>aliud</a:t>
            </a:r>
            <a:r>
              <a:rPr lang="cs-CZ" b="1" dirty="0">
                <a:solidFill>
                  <a:schemeClr val="bg1"/>
                </a:solidFill>
              </a:rPr>
              <a:t>)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za vadu se považují i </a:t>
            </a:r>
            <a:r>
              <a:rPr lang="cs-CZ" b="1" dirty="0">
                <a:solidFill>
                  <a:schemeClr val="bg1"/>
                </a:solidFill>
              </a:rPr>
              <a:t>vady v dokladech nutných pro užívání věci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pPr lvl="1"/>
            <a:endParaRPr lang="cs-CZ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Vadné plnění – II.  …  a okamžik existence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75359"/>
            <a:ext cx="7340252" cy="5063644"/>
          </a:xfrm>
        </p:spPr>
        <p:txBody>
          <a:bodyPr>
            <a:normAutofit/>
          </a:bodyPr>
          <a:lstStyle/>
          <a:p>
            <a:pPr lvl="1"/>
            <a:endParaRPr lang="cs-CZ" sz="1600" dirty="0"/>
          </a:p>
          <a:p>
            <a:pPr algn="ctr">
              <a:buNone/>
            </a:pPr>
            <a:r>
              <a:rPr lang="cs-CZ" sz="1900" b="1" dirty="0">
                <a:solidFill>
                  <a:schemeClr val="bg1"/>
                </a:solidFill>
              </a:rPr>
              <a:t>Okamžik existence vady</a:t>
            </a:r>
          </a:p>
          <a:p>
            <a:endParaRPr lang="cs-CZ" sz="1900" dirty="0">
              <a:solidFill>
                <a:schemeClr val="bg1"/>
              </a:solidFill>
            </a:endParaRPr>
          </a:p>
          <a:p>
            <a:pPr algn="just"/>
            <a:r>
              <a:rPr lang="cs-CZ" sz="1900" b="1" dirty="0">
                <a:solidFill>
                  <a:schemeClr val="bg1"/>
                </a:solidFill>
              </a:rPr>
              <a:t>U základní záruky („zákonné záruky“) je rozhodující existence vady v okamžiku přechodu nebezpečí škody na kupujícího</a:t>
            </a:r>
            <a:r>
              <a:rPr lang="cs-CZ" sz="1900" dirty="0">
                <a:solidFill>
                  <a:schemeClr val="bg1"/>
                </a:solidFill>
              </a:rPr>
              <a:t>; </a:t>
            </a:r>
            <a:r>
              <a:rPr lang="cs-CZ" sz="1900" u="sng" dirty="0">
                <a:solidFill>
                  <a:schemeClr val="bg1"/>
                </a:solidFill>
              </a:rPr>
              <a:t>neexistuje-li k tomuto okamžiku vada, nevzniká právo kupujícího z vadného plnění</a:t>
            </a:r>
          </a:p>
          <a:p>
            <a:pPr algn="just"/>
            <a:endParaRPr lang="cs-CZ" sz="1900" u="sng" dirty="0">
              <a:solidFill>
                <a:schemeClr val="bg1"/>
              </a:solidFill>
            </a:endParaRPr>
          </a:p>
          <a:p>
            <a:pPr algn="just"/>
            <a:r>
              <a:rPr lang="cs-CZ" sz="1900" b="1" dirty="0">
                <a:solidFill>
                  <a:schemeClr val="bg1"/>
                </a:solidFill>
              </a:rPr>
              <a:t>Vada se však může projevit později </a:t>
            </a:r>
            <a:r>
              <a:rPr lang="cs-CZ" sz="1900" dirty="0">
                <a:solidFill>
                  <a:schemeClr val="bg1"/>
                </a:solidFill>
              </a:rPr>
              <a:t>(v rámci doby zákonné záruky)</a:t>
            </a:r>
          </a:p>
          <a:p>
            <a:pPr algn="just"/>
            <a:endParaRPr lang="cs-CZ" sz="1900" dirty="0">
              <a:solidFill>
                <a:schemeClr val="bg1"/>
              </a:solidFill>
            </a:endParaRPr>
          </a:p>
          <a:p>
            <a:pPr algn="just"/>
            <a:r>
              <a:rPr lang="cs-CZ" sz="1900" b="1" dirty="0">
                <a:solidFill>
                  <a:schemeClr val="bg1"/>
                </a:solidFill>
              </a:rPr>
              <a:t>U dobrovolné záruky (záruky za jakost) může vada vzniknout i později (během záruky)</a:t>
            </a:r>
          </a:p>
        </p:txBody>
      </p:sp>
    </p:spTree>
    <p:extLst>
      <p:ext uri="{BB962C8B-B14F-4D97-AF65-F5344CB8AC3E}">
        <p14:creationId xmlns:p14="http://schemas.microsoft.com/office/powerpoint/2010/main" val="8776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za vady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Konstrukce odpovědnosti za vady má až </a:t>
            </a:r>
            <a:r>
              <a:rPr lang="cs-CZ" sz="2800" b="1" dirty="0">
                <a:solidFill>
                  <a:schemeClr val="bg1"/>
                </a:solidFill>
              </a:rPr>
              <a:t>tři roviny </a:t>
            </a:r>
            <a:r>
              <a:rPr lang="cs-CZ" sz="2800" dirty="0">
                <a:solidFill>
                  <a:schemeClr val="bg1"/>
                </a:solidFill>
              </a:rPr>
              <a:t>(</a:t>
            </a:r>
            <a:r>
              <a:rPr lang="cs-CZ" sz="2800" b="1" dirty="0">
                <a:solidFill>
                  <a:schemeClr val="bg1"/>
                </a:solidFill>
              </a:rPr>
              <a:t>nutné číst 3 části NOZ</a:t>
            </a:r>
            <a:r>
              <a:rPr lang="cs-CZ" sz="2800" dirty="0">
                <a:solidFill>
                  <a:schemeClr val="bg1"/>
                </a:solidFill>
              </a:rPr>
              <a:t>)</a:t>
            </a:r>
          </a:p>
          <a:p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Obecná odpovědnost - § 1916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Dopad pro kupní smlouvu - předpokladem vzniku práv je včasné vytknutí vady (§ 1921)</a:t>
            </a:r>
          </a:p>
          <a:p>
            <a:pPr lvl="1"/>
            <a:endParaRPr lang="cs-CZ" sz="2400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Odpovědnost za vady pro kupní smlouvu - § 2099</a:t>
            </a:r>
          </a:p>
          <a:p>
            <a:pPr lvl="1"/>
            <a:r>
              <a:rPr lang="cs-CZ" sz="2400" dirty="0" err="1">
                <a:solidFill>
                  <a:schemeClr val="bg1"/>
                </a:solidFill>
              </a:rPr>
              <a:t>Lex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specialis</a:t>
            </a:r>
            <a:r>
              <a:rPr lang="cs-CZ" sz="2400" dirty="0">
                <a:solidFill>
                  <a:schemeClr val="bg1"/>
                </a:solidFill>
              </a:rPr>
              <a:t> pro vady z kupní smlouvy</a:t>
            </a:r>
          </a:p>
          <a:p>
            <a:pPr lvl="1"/>
            <a:endParaRPr lang="cs-CZ" sz="2400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Odpovědnost za vady </a:t>
            </a:r>
            <a:r>
              <a:rPr lang="cs-CZ" sz="2800" b="1" dirty="0">
                <a:solidFill>
                  <a:schemeClr val="bg1"/>
                </a:solidFill>
              </a:rPr>
              <a:t>pro prodej zboží v obchodě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- § 2165</a:t>
            </a:r>
            <a:endParaRPr lang="cs-CZ" b="1" dirty="0">
              <a:solidFill>
                <a:schemeClr val="bg1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za vady –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Prodávající se nemůže dopředu platně zříci svých povinností z vadného plnění</a:t>
            </a:r>
            <a:r>
              <a:rPr lang="cs-CZ" sz="2400" dirty="0">
                <a:solidFill>
                  <a:schemeClr val="bg1"/>
                </a:solidFill>
              </a:rPr>
              <a:t>, stanovených zákonem (absolutně neplatné) 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Kupující se může dopředu platně zříci svých práv</a:t>
            </a:r>
            <a:r>
              <a:rPr lang="cs-CZ" sz="2400" dirty="0">
                <a:solidFill>
                  <a:schemeClr val="bg1"/>
                </a:solidFill>
              </a:rPr>
              <a:t>, jež by mu vznikly v rámci odpovědnosti za vady proti prodávajícímu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nutná písemná forma, ale její nedostatek = jen relativní neplatnost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Prodávající neodpovídá za zjevné vady a vady uvedené ve veřejném seznamu </a:t>
            </a:r>
            <a:r>
              <a:rPr lang="cs-CZ" dirty="0">
                <a:solidFill>
                  <a:schemeClr val="bg1"/>
                </a:solidFill>
              </a:rPr>
              <a:t>(§ 1917)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Prodávající neodpovídá za vady věcí prodávané „úhrnkem“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Výjimka – prodávající ujistí, že věci mají určité vlastnosti, nebo si to kupující vymíní (§ 1918)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uplatnění práv z odpovědnosti za vadné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300" b="1" dirty="0">
                <a:solidFill>
                  <a:schemeClr val="bg1"/>
                </a:solidFill>
              </a:rPr>
              <a:t>1) vytknout vadu prodávajícímu bez zbytečného odkladu </a:t>
            </a:r>
            <a:r>
              <a:rPr lang="cs-CZ" sz="2300" dirty="0">
                <a:solidFill>
                  <a:schemeClr val="bg1"/>
                </a:solidFill>
              </a:rPr>
              <a:t>poté, kdy má kupující možnost věc prohlédnout a vadu zjistit</a:t>
            </a:r>
          </a:p>
          <a:p>
            <a:pPr lvl="1"/>
            <a:r>
              <a:rPr lang="cs-CZ" sz="2300" dirty="0">
                <a:solidFill>
                  <a:schemeClr val="bg1"/>
                </a:solidFill>
              </a:rPr>
              <a:t>JAK? - buď označením vady nebo oznámením, jak se projevuje</a:t>
            </a:r>
          </a:p>
          <a:p>
            <a:pPr lvl="1"/>
            <a:endParaRPr lang="cs-CZ" sz="2300" dirty="0">
              <a:solidFill>
                <a:schemeClr val="bg1"/>
              </a:solidFill>
            </a:endParaRPr>
          </a:p>
          <a:p>
            <a:r>
              <a:rPr lang="cs-CZ" sz="2300" b="1" dirty="0">
                <a:solidFill>
                  <a:schemeClr val="bg1"/>
                </a:solidFill>
              </a:rPr>
              <a:t>2) až poté může kupující uplatnit své právo z vadného plnění u soudu</a:t>
            </a:r>
          </a:p>
          <a:p>
            <a:endParaRPr lang="cs-CZ" sz="2300" dirty="0">
              <a:solidFill>
                <a:schemeClr val="bg1"/>
              </a:solidFill>
            </a:endParaRPr>
          </a:p>
          <a:p>
            <a:r>
              <a:rPr lang="cs-CZ" sz="2300" b="1" dirty="0">
                <a:solidFill>
                  <a:schemeClr val="bg1"/>
                </a:solidFill>
              </a:rPr>
              <a:t>3) marné uplynutí lhůty </a:t>
            </a:r>
            <a:r>
              <a:rPr lang="cs-CZ" sz="2300" dirty="0">
                <a:solidFill>
                  <a:schemeClr val="bg1"/>
                </a:solidFill>
              </a:rPr>
              <a:t>= sice lze uplatnit právo u soudu, ale prodávající se může bránit námitkou  „opožděného vytknutí“ – pak soud kupujícímu právo nepřizná (</a:t>
            </a:r>
            <a:r>
              <a:rPr lang="cs-CZ" sz="2300" b="1" dirty="0">
                <a:solidFill>
                  <a:schemeClr val="bg1"/>
                </a:solidFill>
              </a:rPr>
              <a:t>obdoba promlčení</a:t>
            </a:r>
            <a:r>
              <a:rPr lang="cs-CZ" sz="2300" dirty="0">
                <a:solidFill>
                  <a:schemeClr val="bg1"/>
                </a:solidFill>
              </a:rPr>
              <a:t>)</a:t>
            </a:r>
          </a:p>
          <a:p>
            <a:endParaRPr lang="cs-CZ" sz="2300" dirty="0">
              <a:solidFill>
                <a:schemeClr val="bg1"/>
              </a:solidFill>
            </a:endParaRPr>
          </a:p>
          <a:p>
            <a:r>
              <a:rPr lang="cs-CZ" sz="2300" b="1" dirty="0">
                <a:solidFill>
                  <a:schemeClr val="bg1"/>
                </a:solidFill>
              </a:rPr>
              <a:t>Nutné odlišovat od práv ze záruky za jakost („dobrovolná záruka“)</a:t>
            </a:r>
          </a:p>
          <a:p>
            <a:pPr lvl="1"/>
            <a:r>
              <a:rPr lang="cs-CZ" sz="2300" dirty="0">
                <a:solidFill>
                  <a:schemeClr val="bg1"/>
                </a:solidFill>
              </a:rPr>
              <a:t>vadu je možné vytknout po celou dobu trvání záruční doby (=reklamační lhůty), jakmile se vyskytne (objektivní hledisko)</a:t>
            </a:r>
          </a:p>
          <a:p>
            <a:pPr lvl="1"/>
            <a:r>
              <a:rPr lang="cs-CZ" sz="2300" dirty="0">
                <a:solidFill>
                  <a:schemeClr val="bg1"/>
                </a:solidFill>
              </a:rPr>
              <a:t>Vadu je však nutné vytknout </a:t>
            </a:r>
            <a:r>
              <a:rPr lang="cs-CZ" sz="2300" b="1" dirty="0">
                <a:solidFill>
                  <a:schemeClr val="bg1"/>
                </a:solidFill>
              </a:rPr>
              <a:t>prodávajícímu bez zbytečného odkladu </a:t>
            </a:r>
            <a:r>
              <a:rPr lang="cs-CZ" sz="2300" dirty="0">
                <a:solidFill>
                  <a:schemeClr val="bg1"/>
                </a:solidFill>
              </a:rPr>
              <a:t>poté, kdy kupující vadu zjistil (subjektivní hledisko)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 odpovědnosti za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675360"/>
            <a:ext cx="7302674" cy="51826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900" u="sng" dirty="0">
                <a:solidFill>
                  <a:schemeClr val="bg1"/>
                </a:solidFill>
              </a:rPr>
              <a:t>Předpoklady pozitivní (musí existovat):</a:t>
            </a:r>
          </a:p>
          <a:p>
            <a:pPr lvl="4" algn="just"/>
            <a:endParaRPr lang="cs-CZ" b="1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vady v okamžiku přechodu nebezpečí škody na kupujícího</a:t>
            </a:r>
            <a:r>
              <a:rPr lang="cs-CZ" dirty="0">
                <a:solidFill>
                  <a:schemeClr val="bg1"/>
                </a:solidFill>
              </a:rPr>
              <a:t>, byť se projeví později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pozdější vady (po přechodu nebezpečí škody na kupujícího do uplynutí zákonné záruky) </a:t>
            </a:r>
            <a:r>
              <a:rPr lang="cs-CZ" dirty="0">
                <a:solidFill>
                  <a:schemeClr val="bg1"/>
                </a:solidFill>
              </a:rPr>
              <a:t>význam jen tehdy, jestliže vadu prodávající způsobil porušením své povinnosti</a:t>
            </a: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u dobrovolné záruky (záruky za jakost) může vada vzniknout i později (během záruky)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Cíl stavebníka: zřídit stavbu a užívat ji</a:t>
            </a:r>
          </a:p>
          <a:p>
            <a:r>
              <a:rPr lang="cs-CZ" sz="2400" dirty="0">
                <a:solidFill>
                  <a:schemeClr val="bg1"/>
                </a:solidFill>
              </a:rPr>
              <a:t>Prolínání pojmů (x </a:t>
            </a:r>
            <a:r>
              <a:rPr lang="cs-CZ" sz="2400" b="1" u="sng" dirty="0">
                <a:solidFill>
                  <a:schemeClr val="bg1"/>
                </a:solidFill>
              </a:rPr>
              <a:t>nejednotnost</a:t>
            </a:r>
            <a:r>
              <a:rPr lang="cs-CZ" sz="2400" dirty="0">
                <a:solidFill>
                  <a:schemeClr val="bg1"/>
                </a:solidFill>
              </a:rPr>
              <a:t> právního řádu)</a:t>
            </a: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Stavba (o. z.) -  je výsledek stavební činnosti, pokud výsledkem této činnosti je věc v právním slova smyslu, tedy způsobilý předmět občanskoprávních vztahů (nikoli např. součást věci jiné)</a:t>
            </a: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Stavba (</a:t>
            </a:r>
            <a:r>
              <a:rPr lang="cs-CZ" sz="2400" dirty="0" err="1">
                <a:solidFill>
                  <a:schemeClr val="bg1"/>
                </a:solidFill>
              </a:rPr>
              <a:t>StavZ</a:t>
            </a:r>
            <a:r>
              <a:rPr lang="cs-CZ" sz="2400" dirty="0">
                <a:solidFill>
                  <a:schemeClr val="bg1"/>
                </a:solidFill>
              </a:rPr>
              <a:t>) je výsledkem stavební či technologické činnosti člověka (§ 3 / 3)</a:t>
            </a: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Právo stavby (</a:t>
            </a:r>
            <a:r>
              <a:rPr lang="cs-CZ" sz="2400" dirty="0" err="1">
                <a:solidFill>
                  <a:schemeClr val="bg1"/>
                </a:solidFill>
              </a:rPr>
              <a:t>o.z</a:t>
            </a:r>
            <a:r>
              <a:rPr lang="cs-CZ" sz="2400" dirty="0">
                <a:solidFill>
                  <a:schemeClr val="bg1"/>
                </a:solidFill>
              </a:rPr>
              <a:t>. x </a:t>
            </a:r>
            <a:r>
              <a:rPr lang="cs-CZ" sz="2400" dirty="0" err="1">
                <a:solidFill>
                  <a:schemeClr val="bg1"/>
                </a:solidFill>
              </a:rPr>
              <a:t>StavZ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pPr lvl="1" algn="just"/>
            <a:r>
              <a:rPr lang="cs-CZ" sz="2400" dirty="0">
                <a:solidFill>
                  <a:schemeClr val="bg1"/>
                </a:solidFill>
              </a:rPr>
              <a:t>Vlastník (o. z. x speciální předpisy)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2277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A030D-7615-4C7D-AF1D-2C1E3791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 odpovědnosti za vady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94EBD-14D8-4BB7-A5BD-FFE31639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u="sng" dirty="0">
                <a:solidFill>
                  <a:schemeClr val="bg1"/>
                </a:solidFill>
              </a:rPr>
              <a:t>Předpoklady negativní (nesmí existovat):</a:t>
            </a:r>
          </a:p>
          <a:p>
            <a:pPr lvl="4" algn="just"/>
            <a:endParaRPr lang="cs-CZ" sz="2400" b="1" dirty="0">
              <a:solidFill>
                <a:schemeClr val="bg1"/>
              </a:solidFill>
            </a:endParaRPr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Kupující </a:t>
            </a:r>
            <a:r>
              <a:rPr lang="cs-CZ" sz="2400" dirty="0">
                <a:solidFill>
                  <a:schemeClr val="bg1"/>
                </a:solidFill>
              </a:rPr>
              <a:t>i přes varování prodávajícího </a:t>
            </a:r>
            <a:r>
              <a:rPr lang="cs-CZ" sz="2400" b="1" dirty="0">
                <a:solidFill>
                  <a:schemeClr val="bg1"/>
                </a:solidFill>
              </a:rPr>
              <a:t>trval na použití věci, která způsobila na předmětu koupě vadu</a:t>
            </a:r>
            <a:r>
              <a:rPr lang="cs-CZ" sz="2400" dirty="0">
                <a:solidFill>
                  <a:schemeClr val="bg1"/>
                </a:solidFill>
              </a:rPr>
              <a:t>, nebo šlo o postup podle vzorků a podkladů</a:t>
            </a:r>
          </a:p>
          <a:p>
            <a:pPr algn="just"/>
            <a:r>
              <a:rPr lang="cs-CZ" sz="2400" b="1" dirty="0">
                <a:solidFill>
                  <a:schemeClr val="bg1"/>
                </a:solidFill>
              </a:rPr>
              <a:t>vady, které bylo možné zjistit již při uzavření smlouvy </a:t>
            </a:r>
            <a:r>
              <a:rPr lang="cs-CZ" sz="2400" dirty="0">
                <a:solidFill>
                  <a:schemeClr val="bg1"/>
                </a:solidFill>
              </a:rPr>
              <a:t>(sic! … nikoli při „převzetí věci“) s vynaložením obvyklé pozornosti </a:t>
            </a:r>
            <a:r>
              <a:rPr lang="cs-CZ" sz="2400" b="1" dirty="0">
                <a:solidFill>
                  <a:schemeClr val="bg1"/>
                </a:solidFill>
              </a:rPr>
              <a:t>(ale § 1917 a § 1107 !)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3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 odpovědnosti za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Stanoví se povinnost kupujícího prohlédnout věc co nejdříve po přechodu nebezpečí škody na věci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Tím je zúžen „manévrovací prostor“ kupujícího k otálení se zjišťováním vad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Práva kupujícího se odvíjejí od zjištění, zda jde o vadné plnění (o vady), porušující kupní smlouvu 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podstatným způsobem, nebo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nepodstatným způsobem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Zákon sám ani </a:t>
            </a:r>
            <a:r>
              <a:rPr lang="cs-CZ" sz="2400" b="1" dirty="0" err="1">
                <a:solidFill>
                  <a:schemeClr val="bg1"/>
                </a:solidFill>
              </a:rPr>
              <a:t>příkladmo</a:t>
            </a:r>
            <a:r>
              <a:rPr lang="cs-CZ" sz="2400" b="1" dirty="0">
                <a:solidFill>
                  <a:schemeClr val="bg1"/>
                </a:solidFill>
              </a:rPr>
              <a:t> podstatné či nepodstatné porušení smlouvy neuvádí !!! – nutné sjednat ve smlouvě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 odpovědnosti za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3999" y="1567334"/>
            <a:ext cx="8370627" cy="529066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Poruší-li vadné plnění smlouvu podstatným způsobem</a:t>
            </a:r>
            <a:r>
              <a:rPr lang="cs-CZ" sz="1800" dirty="0">
                <a:solidFill>
                  <a:schemeClr val="bg1"/>
                </a:solidFill>
              </a:rPr>
              <a:t>, má kupující právo:</a:t>
            </a: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a) na odstranění vady dodáním nové věci bez vady nebo dodáním chybějící věci, </a:t>
            </a: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b) na odstranění vady opravou věci, </a:t>
            </a: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c) na přiměřenou slevu z kupní ceny, nebo </a:t>
            </a:r>
          </a:p>
          <a:p>
            <a:pPr lvl="1"/>
            <a:r>
              <a:rPr lang="cs-CZ" sz="1600" dirty="0">
                <a:solidFill>
                  <a:schemeClr val="bg1"/>
                </a:solidFill>
              </a:rPr>
              <a:t>d) odstoupit od smlouvy</a:t>
            </a:r>
          </a:p>
          <a:p>
            <a:pPr lvl="1"/>
            <a:endParaRPr lang="cs-CZ" sz="1600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</a:rPr>
              <a:t>Kupující sdělí prodávajícímu, jaké právo si zvolil</a:t>
            </a:r>
            <a:r>
              <a:rPr lang="cs-CZ" sz="1800" dirty="0">
                <a:solidFill>
                  <a:schemeClr val="bg1"/>
                </a:solidFill>
              </a:rPr>
              <a:t>, při oznámení vady, nebo bez zbytečného odkladu po oznámení vady. </a:t>
            </a:r>
          </a:p>
          <a:p>
            <a:r>
              <a:rPr lang="cs-CZ" sz="1800" b="1" dirty="0">
                <a:solidFill>
                  <a:schemeClr val="bg1"/>
                </a:solidFill>
              </a:rPr>
              <a:t>Provedenou volbu kupující nemůže změnit bez souhlasu prodávajícího</a:t>
            </a:r>
            <a:r>
              <a:rPr lang="cs-CZ" sz="1800" dirty="0">
                <a:solidFill>
                  <a:schemeClr val="bg1"/>
                </a:solidFill>
              </a:rPr>
              <a:t>; to neplatí, žádal-li kupující opravu vady, která se ukáže jako neopravitelná. </a:t>
            </a:r>
          </a:p>
          <a:p>
            <a:endParaRPr lang="cs-CZ" sz="1800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</a:rPr>
              <a:t>Neodstraní-li prodávající vady v přiměřené lhůtě či oznámí-li kupujícímu, že vady neodstraní</a:t>
            </a:r>
            <a:r>
              <a:rPr lang="cs-CZ" sz="1800" dirty="0">
                <a:solidFill>
                  <a:schemeClr val="bg1"/>
                </a:solidFill>
              </a:rPr>
              <a:t>, může kupující požadovat místo odstranění vady: </a:t>
            </a:r>
          </a:p>
          <a:p>
            <a:pPr lvl="1"/>
            <a:r>
              <a:rPr lang="cs-CZ" sz="1600" b="1" dirty="0">
                <a:solidFill>
                  <a:schemeClr val="bg1"/>
                </a:solidFill>
              </a:rPr>
              <a:t>přiměřenou slevu z kupní ceny, nebo </a:t>
            </a:r>
          </a:p>
          <a:p>
            <a:pPr lvl="1"/>
            <a:r>
              <a:rPr lang="cs-CZ" sz="1600" b="1" dirty="0">
                <a:solidFill>
                  <a:schemeClr val="bg1"/>
                </a:solidFill>
              </a:rPr>
              <a:t>může od smlouvy odstoupit. </a:t>
            </a:r>
          </a:p>
          <a:p>
            <a:endParaRPr lang="cs-CZ" sz="1800" b="1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</a:rPr>
              <a:t>Pozdní volba práva je sankcionována snížením rozsahu práv – jen oprava a sleva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 odpovědnosti za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567333"/>
            <a:ext cx="7327726" cy="5109040"/>
          </a:xfrm>
        </p:spPr>
        <p:txBody>
          <a:bodyPr>
            <a:normAutofit fontScale="62500" lnSpcReduction="200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Poruší-li vadné plnění smlouvu </a:t>
            </a:r>
            <a:r>
              <a:rPr lang="cs-CZ" sz="2400" b="1" dirty="0">
                <a:solidFill>
                  <a:schemeClr val="bg1"/>
                </a:solidFill>
              </a:rPr>
              <a:t>nepodstatným </a:t>
            </a:r>
            <a:r>
              <a:rPr lang="cs-CZ" sz="2400" dirty="0">
                <a:solidFill>
                  <a:schemeClr val="bg1"/>
                </a:solidFill>
              </a:rPr>
              <a:t>způsobem</a:t>
            </a:r>
            <a:r>
              <a:rPr lang="cs-CZ" dirty="0">
                <a:solidFill>
                  <a:schemeClr val="bg1"/>
                </a:solidFill>
              </a:rPr>
              <a:t>, má kupující právo: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a) na odstranění vady, anebo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b) na přiměřenou slevu z kupní ceny. 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Dokud kupující neuplatní právo na slevu z kupní ceny nebo neodstoupí od smlouvy</a:t>
            </a:r>
            <a:r>
              <a:rPr lang="cs-CZ" dirty="0">
                <a:solidFill>
                  <a:schemeClr val="bg1"/>
                </a:solidFill>
              </a:rPr>
              <a:t>, může prodávající dodat to, co chybí, nebo odstranit právní vadu. Jiné vady může prodávající odstranit podle své volby opravou věci nebo dodáním nové věci; </a:t>
            </a:r>
            <a:r>
              <a:rPr lang="cs-CZ" b="1" dirty="0">
                <a:solidFill>
                  <a:schemeClr val="bg1"/>
                </a:solidFill>
              </a:rPr>
              <a:t>volba nesmí kupujícímu způsobit nepřiměřené náklady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Neodstraní-li prodávající vadu věci včas nebo vadu věci odmítne odstranit</a:t>
            </a:r>
            <a:r>
              <a:rPr lang="cs-CZ" dirty="0">
                <a:solidFill>
                  <a:schemeClr val="bg1"/>
                </a:solidFill>
              </a:rPr>
              <a:t>, může kupující požadovat: </a:t>
            </a:r>
          </a:p>
          <a:p>
            <a:pPr lvl="1" algn="just"/>
            <a:r>
              <a:rPr lang="cs-CZ" dirty="0">
                <a:solidFill>
                  <a:schemeClr val="bg1"/>
                </a:solidFill>
              </a:rPr>
              <a:t>slevu z kupní ceny, anebo </a:t>
            </a:r>
          </a:p>
          <a:p>
            <a:pPr lvl="1" algn="just"/>
            <a:r>
              <a:rPr lang="cs-CZ" dirty="0">
                <a:solidFill>
                  <a:schemeClr val="bg1"/>
                </a:solidFill>
              </a:rPr>
              <a:t>může od smlouvy odstoupit.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Provedenou volbu nemůže kupující změnit bez souhlasu prodávajícího. 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sankce za pozdní volbu: </a:t>
            </a:r>
            <a:r>
              <a:rPr lang="cs-CZ" dirty="0">
                <a:solidFill>
                  <a:schemeClr val="bg1"/>
                </a:solidFill>
              </a:rPr>
              <a:t>Tatáž práva má kupující i v případě </a:t>
            </a:r>
            <a:r>
              <a:rPr lang="cs-CZ" u="sng" dirty="0">
                <a:solidFill>
                  <a:schemeClr val="bg1"/>
                </a:solidFill>
              </a:rPr>
              <a:t>podstatného porušení smlouvy </a:t>
            </a:r>
            <a:r>
              <a:rPr lang="cs-CZ" dirty="0">
                <a:solidFill>
                  <a:schemeClr val="bg1"/>
                </a:solidFill>
              </a:rPr>
              <a:t>vadným plněním, jestliže prodávajícímu včas (při oznámení vady, nebo bez zbytečného odkladu poté) nesdělil jaké právo z vadného plnění zvolil (původní volba mezi slevou, opravou, dodáním nové věci, …).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Záruka za 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Záruka za jakost = dobrovolná záruka prodávajícího za kvalitu</a:t>
            </a: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Záruka za jakost = předmět plnění bude: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po určitou dobu </a:t>
            </a:r>
            <a:r>
              <a:rPr lang="cs-CZ" dirty="0">
                <a:solidFill>
                  <a:schemeClr val="bg1"/>
                </a:solidFill>
              </a:rPr>
              <a:t>po splnění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způsobilý pro použití </a:t>
            </a:r>
            <a:r>
              <a:rPr lang="cs-CZ" dirty="0">
                <a:solidFill>
                  <a:schemeClr val="bg1"/>
                </a:solidFill>
              </a:rPr>
              <a:t>pro </a:t>
            </a:r>
            <a:r>
              <a:rPr lang="cs-CZ" b="1" u="sng" dirty="0">
                <a:solidFill>
                  <a:schemeClr val="bg1"/>
                </a:solidFill>
              </a:rPr>
              <a:t>obvyklý </a:t>
            </a:r>
            <a:r>
              <a:rPr lang="cs-CZ" b="1" dirty="0">
                <a:solidFill>
                  <a:schemeClr val="bg1"/>
                </a:solidFill>
              </a:rPr>
              <a:t>účel </a:t>
            </a:r>
            <a:r>
              <a:rPr lang="cs-CZ" dirty="0">
                <a:solidFill>
                  <a:schemeClr val="bg1"/>
                </a:solidFill>
              </a:rPr>
              <a:t>a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podrží si </a:t>
            </a:r>
            <a:r>
              <a:rPr lang="cs-CZ" b="1" u="sng" dirty="0">
                <a:solidFill>
                  <a:schemeClr val="bg1"/>
                </a:solidFill>
              </a:rPr>
              <a:t>obvyklé </a:t>
            </a:r>
            <a:r>
              <a:rPr lang="cs-CZ" b="1" dirty="0">
                <a:solidFill>
                  <a:schemeClr val="bg1"/>
                </a:solidFill>
              </a:rPr>
              <a:t>vlastnosti</a:t>
            </a:r>
            <a:endParaRPr lang="cs-CZ" sz="3200" b="1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Má-li být záruka za jakost sjednána ve smlouvě, pak se doporučuje účel a vlastnosti lépe definovat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Záruka za 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Záruku za jakost může učinit prodávající i jednostranně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Uvedením záruční doby nebo doby použitelnosti na obalu či v reklamě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Záruka za jakost může být poskytnuta i jen na součást věci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Jsou-li prohlášení o době různá, platí nejprve doba nejdelší, teprve pak smlouva a nakonec údaj na obalu</a:t>
            </a:r>
          </a:p>
        </p:txBody>
      </p:sp>
    </p:spTree>
    <p:extLst>
      <p:ext uri="{BB962C8B-B14F-4D97-AF65-F5344CB8AC3E}">
        <p14:creationId xmlns:p14="http://schemas.microsoft.com/office/powerpoint/2010/main" val="139620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Záruka za 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417639"/>
            <a:ext cx="7164888" cy="5296313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400" b="1" dirty="0">
                <a:solidFill>
                  <a:schemeClr val="bg1"/>
                </a:solidFill>
              </a:rPr>
              <a:t>Záruční doba běží od odevzdání věci kupujícímu ( x zákonná záruka naproti tomu od okamžiku přechodu nebezpečí škody na věci)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Byla-li věc podle smlouvy odeslána, běží </a:t>
            </a:r>
            <a:r>
              <a:rPr lang="cs-CZ" sz="2400" b="1" dirty="0">
                <a:solidFill>
                  <a:schemeClr val="bg1"/>
                </a:solidFill>
              </a:rPr>
              <a:t>od dojití věci do místa určení</a:t>
            </a:r>
            <a:r>
              <a:rPr lang="cs-CZ" sz="2400" dirty="0">
                <a:solidFill>
                  <a:schemeClr val="bg1"/>
                </a:solidFill>
              </a:rPr>
              <a:t>. 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Má-li koupenou věc uvést do provozu někdo jiný než prodávající, běží záruční doba až </a:t>
            </a:r>
            <a:r>
              <a:rPr lang="cs-CZ" sz="2400" b="1" dirty="0">
                <a:solidFill>
                  <a:schemeClr val="bg1"/>
                </a:solidFill>
              </a:rPr>
              <a:t>ode dne uvedení věci do provozu</a:t>
            </a:r>
            <a:r>
              <a:rPr lang="cs-CZ" sz="2400" dirty="0">
                <a:solidFill>
                  <a:schemeClr val="bg1"/>
                </a:solidFill>
              </a:rPr>
              <a:t>, pokud kupující objednal uvedení do provozu nejpozději do tří týdnů od převzetí věci a řádně a včas poskytl k provedení služby potřebnou součinnost.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Záruka za jakost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417639"/>
            <a:ext cx="7164888" cy="5296313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chemeClr val="bg1"/>
                </a:solidFill>
              </a:rPr>
              <a:t>Zánik práv ze záruky (ex lege)</a:t>
            </a:r>
            <a:r>
              <a:rPr lang="cs-CZ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způsobila-li vadu po přechodu nebezpečí škody na věci na kupujícího vnější událost. To neplatí, způsobil-li vadu prodávající.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</a:rPr>
              <a:t>Práva z vady se uplatňují u prodávajícího</a:t>
            </a:r>
            <a:r>
              <a:rPr lang="cs-CZ" dirty="0">
                <a:solidFill>
                  <a:schemeClr val="bg1"/>
                </a:solidFill>
              </a:rPr>
              <a:t>, u kterého věc byla koupena, nebo osoby určené k opravě. Osoba takto určená k opravě provede opravu ve lhůtě dohodnuté mezi prodávajícím a kupujícím při koupi věci. 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dirty="0">
                <a:solidFill>
                  <a:schemeClr val="bg1"/>
                </a:solidFill>
              </a:rPr>
              <a:t>Uplatní-li kupující právo z vadného plnění, </a:t>
            </a:r>
            <a:r>
              <a:rPr lang="cs-CZ" b="1" dirty="0">
                <a:solidFill>
                  <a:schemeClr val="bg1"/>
                </a:solidFill>
              </a:rPr>
              <a:t>potvrdí mu druhá strana v písemné formě</a:t>
            </a:r>
            <a:r>
              <a:rPr lang="cs-CZ" dirty="0">
                <a:solidFill>
                  <a:schemeClr val="bg1"/>
                </a:solidFill>
              </a:rPr>
              <a:t>, kdy právo uplatnil, jakož i </a:t>
            </a:r>
            <a:r>
              <a:rPr lang="cs-CZ" b="1" dirty="0">
                <a:solidFill>
                  <a:schemeClr val="bg1"/>
                </a:solidFill>
              </a:rPr>
              <a:t>provedení opravy a dobu jejího trvání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183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Odchylky u koupě nemovité věci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3100" b="1" dirty="0">
                <a:solidFill>
                  <a:schemeClr val="bg1"/>
                </a:solidFill>
              </a:rPr>
              <a:t>písemná forma</a:t>
            </a:r>
          </a:p>
          <a:p>
            <a:pPr algn="just"/>
            <a:endParaRPr lang="cs-CZ" sz="3100" dirty="0">
              <a:solidFill>
                <a:schemeClr val="bg1"/>
              </a:solidFill>
            </a:endParaRPr>
          </a:p>
          <a:p>
            <a:pPr algn="just"/>
            <a:r>
              <a:rPr lang="cs-CZ" sz="3100" b="1" dirty="0">
                <a:solidFill>
                  <a:schemeClr val="bg1"/>
                </a:solidFill>
              </a:rPr>
              <a:t>vlastnické (a jiné věcné právo) vzniká až zápisem do veřejného seznamu</a:t>
            </a:r>
          </a:p>
          <a:p>
            <a:pPr algn="just"/>
            <a:endParaRPr lang="cs-CZ" sz="3100" dirty="0">
              <a:solidFill>
                <a:schemeClr val="bg1"/>
              </a:solidFill>
            </a:endParaRPr>
          </a:p>
          <a:p>
            <a:pPr algn="just"/>
            <a:r>
              <a:rPr lang="cs-CZ" sz="3100" b="1" dirty="0">
                <a:solidFill>
                  <a:schemeClr val="bg1"/>
                </a:solidFill>
              </a:rPr>
              <a:t>otázka výměry pozemků </a:t>
            </a:r>
            <a:r>
              <a:rPr lang="cs-CZ" sz="3100" dirty="0">
                <a:solidFill>
                  <a:schemeClr val="bg1"/>
                </a:solidFill>
              </a:rPr>
              <a:t>– právo na slevu, neodpovídá-li ujednání ve smlouvě (§ 2129) </a:t>
            </a:r>
          </a:p>
          <a:p>
            <a:pPr lvl="1" algn="just"/>
            <a:endParaRPr lang="cs-CZ" sz="3100" dirty="0">
              <a:solidFill>
                <a:schemeClr val="bg1"/>
              </a:solidFill>
            </a:endParaRPr>
          </a:p>
          <a:p>
            <a:pPr algn="just"/>
            <a:r>
              <a:rPr lang="cs-CZ" sz="3100" b="1" dirty="0">
                <a:solidFill>
                  <a:schemeClr val="bg1"/>
                </a:solidFill>
              </a:rPr>
              <a:t>okamžik přechodu nebezpečí škody na věci </a:t>
            </a:r>
            <a:r>
              <a:rPr lang="cs-CZ" sz="3100" dirty="0">
                <a:solidFill>
                  <a:schemeClr val="bg1"/>
                </a:solidFill>
              </a:rPr>
              <a:t>(dohodnutý okamžik převzetí, není-li sjednán, pak nabytím vlastnického práva)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Odchylky u koupě nemovité věci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200" b="1" dirty="0">
                <a:solidFill>
                  <a:schemeClr val="bg1"/>
                </a:solidFill>
              </a:rPr>
              <a:t>Vedlejší ujednání</a:t>
            </a:r>
            <a:r>
              <a:rPr lang="cs-CZ" sz="3200" dirty="0">
                <a:solidFill>
                  <a:schemeClr val="bg1"/>
                </a:solidFill>
              </a:rPr>
              <a:t>: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výhrada vlastnického práva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právo zpětné koupě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zákaz zcizení nebo zatížení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výhrada předkupního práva nebo lepšího kupce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koupě na zkoušku jako právo věcné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3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3C39E-5226-9ADF-6B25-6EBDF787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0AA01-6E5A-83F9-5CD6-C32952949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Pozemní stavby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Stavby pro bydlení</a:t>
            </a:r>
            <a:r>
              <a:rPr lang="cs-CZ" sz="2400" dirty="0"/>
              <a:t> (RD, bytové domy, rekreační objekty, …)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Občanské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stavby</a:t>
            </a:r>
            <a:r>
              <a:rPr lang="cs-CZ" sz="2400" dirty="0"/>
              <a:t> (kupř. zdravotnictví, školství, věda, kultura, </a:t>
            </a:r>
            <a:r>
              <a:rPr lang="cs-CZ" sz="2400" dirty="0" err="1"/>
              <a:t>administritava</a:t>
            </a:r>
            <a:r>
              <a:rPr lang="cs-CZ" sz="2400" dirty="0"/>
              <a:t>, …)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Průmyslové a zemědělské stavby </a:t>
            </a:r>
            <a:r>
              <a:rPr lang="cs-CZ" sz="2400" dirty="0"/>
              <a:t>(haly, továrny, siláže, …)</a:t>
            </a:r>
          </a:p>
          <a:p>
            <a:pPr lvl="1"/>
            <a:endParaRPr lang="cs-CZ" sz="2400" dirty="0"/>
          </a:p>
          <a:p>
            <a:r>
              <a:rPr lang="cs-CZ" sz="2400" dirty="0">
                <a:solidFill>
                  <a:schemeClr val="bg1"/>
                </a:solidFill>
              </a:rPr>
              <a:t>Dopravní a podzemní stavby </a:t>
            </a:r>
            <a:r>
              <a:rPr lang="cs-CZ" sz="2400" dirty="0"/>
              <a:t>(silnice, mosty, tunely, železnice, …)</a:t>
            </a:r>
          </a:p>
          <a:p>
            <a:r>
              <a:rPr lang="cs-CZ" sz="2400" dirty="0">
                <a:solidFill>
                  <a:schemeClr val="bg1"/>
                </a:solidFill>
              </a:rPr>
              <a:t>Vodohospodářské stavby </a:t>
            </a:r>
            <a:r>
              <a:rPr lang="cs-CZ" sz="2400" dirty="0"/>
              <a:t>(přehrady, meliorace, úpravny vod, …)</a:t>
            </a:r>
          </a:p>
          <a:p>
            <a:r>
              <a:rPr lang="cs-CZ" sz="2400" dirty="0">
                <a:solidFill>
                  <a:schemeClr val="bg1"/>
                </a:solidFill>
              </a:rPr>
              <a:t>Speciální stavby </a:t>
            </a:r>
            <a:r>
              <a:rPr lang="cs-CZ" sz="2400" dirty="0"/>
              <a:t>(letiště, stožáry, kolektory,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994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o 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chemeClr val="bg1"/>
                </a:solidFill>
              </a:rPr>
              <a:t>Odstranění dualismu úpravy neobchodní a obchodní smlouvy o dílo </a:t>
            </a:r>
          </a:p>
          <a:p>
            <a:pPr algn="just"/>
            <a:r>
              <a:rPr lang="cs-CZ" sz="3200" dirty="0">
                <a:solidFill>
                  <a:schemeClr val="bg1"/>
                </a:solidFill>
              </a:rPr>
              <a:t>Smlouva o dílo upravená v NOZ vychází z úpravy smlouvy o dílo obsažené v § 536 až 565 obchodního zákoníku </a:t>
            </a:r>
          </a:p>
          <a:p>
            <a:pPr algn="just"/>
            <a:r>
              <a:rPr lang="cs-CZ" sz="3200" dirty="0">
                <a:solidFill>
                  <a:schemeClr val="bg1"/>
                </a:solidFill>
              </a:rPr>
              <a:t>Forma: možná je písemná i ústní forma </a:t>
            </a:r>
          </a:p>
          <a:p>
            <a:pPr algn="just"/>
            <a:r>
              <a:rPr lang="cs-CZ" sz="3200" dirty="0">
                <a:solidFill>
                  <a:schemeClr val="bg1"/>
                </a:solidFill>
              </a:rPr>
              <a:t>Ujednání stan má přednost před zákonem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o 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chemeClr val="bg1"/>
                </a:solidFill>
              </a:rPr>
              <a:t>Smluvní strany    	</a:t>
            </a:r>
            <a:r>
              <a:rPr lang="cs-CZ" sz="3200" b="1" dirty="0">
                <a:solidFill>
                  <a:schemeClr val="bg1"/>
                </a:solidFill>
              </a:rPr>
              <a:t>zhotovitel   -  objednatel </a:t>
            </a:r>
          </a:p>
          <a:p>
            <a:pPr algn="just"/>
            <a:r>
              <a:rPr lang="cs-CZ" sz="3200" dirty="0">
                <a:solidFill>
                  <a:schemeClr val="bg1"/>
                </a:solidFill>
              </a:rPr>
              <a:t>Předmět smlouvy (odpovídá staré úpravě) 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závazek zhotovitele provést na svůj náklad a nebezpečí pro objednatele dílo </a:t>
            </a:r>
          </a:p>
          <a:p>
            <a:pPr lvl="1" algn="just"/>
            <a:r>
              <a:rPr lang="cs-CZ" sz="2800" dirty="0">
                <a:solidFill>
                  <a:schemeClr val="bg1"/>
                </a:solidFill>
              </a:rPr>
              <a:t>závazek objednatele dílo převzít a zaplatit cenu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Dílem se rozumí: 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zhotovení určité věci (pokud nespadá pod kupní smlouvu) 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údržba, oprava nebo úprava věci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činnost s jiným (nehmotným) výsledkem </a:t>
            </a:r>
          </a:p>
          <a:p>
            <a:pPr lvl="1"/>
            <a:r>
              <a:rPr lang="cs-CZ" sz="2800" dirty="0">
                <a:solidFill>
                  <a:schemeClr val="bg1"/>
                </a:solidFill>
              </a:rPr>
              <a:t>dílem se rozumí vždy zhotovení, údržba, oprava nebo úprava </a:t>
            </a:r>
            <a:r>
              <a:rPr lang="cs-CZ" sz="2800" b="1" u="sng" dirty="0">
                <a:solidFill>
                  <a:schemeClr val="bg1"/>
                </a:solidFill>
              </a:rPr>
              <a:t>stavby</a:t>
            </a:r>
            <a:r>
              <a:rPr lang="cs-CZ" sz="2800" dirty="0">
                <a:solidFill>
                  <a:schemeClr val="bg1"/>
                </a:solidFill>
              </a:rPr>
              <a:t> nebo její části. </a:t>
            </a:r>
          </a:p>
          <a:p>
            <a:pPr marL="174625" lvl="1" indent="0">
              <a:buNone/>
            </a:pPr>
            <a:endParaRPr lang="cs-CZ" sz="2400" dirty="0"/>
          </a:p>
          <a:p>
            <a:pPr marL="174625" lvl="1" indent="0" algn="just">
              <a:buNone/>
            </a:pPr>
            <a:r>
              <a:rPr lang="cs-CZ" b="1" dirty="0"/>
              <a:t>Odlišovat od práce poskytované zaměstnancem na základě pracovní smlouvy </a:t>
            </a:r>
            <a:r>
              <a:rPr lang="cs-CZ" dirty="0"/>
              <a:t>– podle smlouvy o dílo vykonává zhotovitel činnost samostatně, podle vlastního rozvrhu, s vlastními prostředky a na vlastní riziko, nepodléhá soustavnému dozoru, ani řízení objednatele.  </a:t>
            </a:r>
          </a:p>
        </p:txBody>
      </p:sp>
    </p:spTree>
    <p:extLst>
      <p:ext uri="{BB962C8B-B14F-4D97-AF65-F5344CB8AC3E}">
        <p14:creationId xmlns:p14="http://schemas.microsoft.com/office/powerpoint/2010/main" val="36165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b="1" dirty="0">
                <a:solidFill>
                  <a:schemeClr val="bg1"/>
                </a:solidFill>
              </a:rPr>
              <a:t>Odlišovat od práce poskytované zaměstnancem na základě pracovní smlouvy </a:t>
            </a:r>
            <a:r>
              <a:rPr lang="cs-CZ" sz="2800" dirty="0">
                <a:solidFill>
                  <a:schemeClr val="bg1"/>
                </a:solidFill>
              </a:rPr>
              <a:t>– podle smlouvy o dílo vykonává zhotovitel činnost samostatně, podle vlastního rozvrhu, s vlastními prostředky a na vlastní riziko, nepodléhá soustavnému dozoru, ani řízení objednatele.  </a:t>
            </a:r>
          </a:p>
        </p:txBody>
      </p:sp>
    </p:spTree>
    <p:extLst>
      <p:ext uri="{BB962C8B-B14F-4D97-AF65-F5344CB8AC3E}">
        <p14:creationId xmlns:p14="http://schemas.microsoft.com/office/powerpoint/2010/main" val="23362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 díla  (§ 2589 a násl.)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3200" b="1" dirty="0">
                <a:solidFill>
                  <a:schemeClr val="bg1"/>
                </a:solidFill>
              </a:rPr>
              <a:t>dílo je provedeno, pokud je:</a:t>
            </a:r>
          </a:p>
          <a:p>
            <a:pPr lvl="1" algn="just"/>
            <a:r>
              <a:rPr lang="cs-CZ" sz="3300" b="1" dirty="0">
                <a:solidFill>
                  <a:schemeClr val="bg1"/>
                </a:solidFill>
              </a:rPr>
              <a:t>dokončeno</a:t>
            </a:r>
            <a:r>
              <a:rPr lang="cs-CZ" sz="2800" dirty="0">
                <a:solidFill>
                  <a:schemeClr val="bg1"/>
                </a:solidFill>
              </a:rPr>
              <a:t>, tj. objednateli je převedena způsobilost díla sloužit svému účelu; </a:t>
            </a:r>
            <a:r>
              <a:rPr lang="cs-CZ" sz="3300" b="1" dirty="0">
                <a:solidFill>
                  <a:schemeClr val="bg1"/>
                </a:solidFill>
              </a:rPr>
              <a:t>a </a:t>
            </a:r>
            <a:endParaRPr lang="cs-CZ" sz="2800" b="1" dirty="0">
              <a:solidFill>
                <a:schemeClr val="bg1"/>
              </a:solidFill>
            </a:endParaRPr>
          </a:p>
          <a:p>
            <a:pPr lvl="1" algn="just"/>
            <a:r>
              <a:rPr lang="cs-CZ" sz="3300" b="1" dirty="0">
                <a:solidFill>
                  <a:schemeClr val="bg1"/>
                </a:solidFill>
              </a:rPr>
              <a:t>předáno</a:t>
            </a:r>
            <a:r>
              <a:rPr lang="cs-CZ" sz="2800" dirty="0">
                <a:solidFill>
                  <a:schemeClr val="bg1"/>
                </a:solidFill>
              </a:rPr>
              <a:t> (lze i po částech, je-li to s ohledem na charakter díla možné; předání obdobně jako u kupní smlouvy)</a:t>
            </a:r>
          </a:p>
          <a:p>
            <a:pPr marL="174625" lvl="1" indent="0" algn="just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174625" lvl="1" indent="0" algn="just">
              <a:buNone/>
            </a:pPr>
            <a:r>
              <a:rPr lang="cs-CZ" dirty="0">
                <a:solidFill>
                  <a:schemeClr val="bg1"/>
                </a:solidFill>
              </a:rPr>
              <a:t>Poznámka: Má-li být dokončení díla prokázáno provedením zkoušek, </a:t>
            </a:r>
            <a:r>
              <a:rPr lang="cs-CZ" b="1" dirty="0">
                <a:solidFill>
                  <a:schemeClr val="bg1"/>
                </a:solidFill>
              </a:rPr>
              <a:t>považuje se </a:t>
            </a:r>
            <a:r>
              <a:rPr lang="cs-CZ" dirty="0">
                <a:solidFill>
                  <a:schemeClr val="bg1"/>
                </a:solidFill>
              </a:rPr>
              <a:t>provedení díla za dokončené úspěšným provedením takových zkoušek. </a:t>
            </a:r>
          </a:p>
          <a:p>
            <a:pPr marL="174625" lvl="1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2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Provedení díla  (§ 2589 a násl.)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4625" lvl="1" indent="0">
              <a:buNone/>
            </a:pPr>
            <a:r>
              <a:rPr lang="cs-CZ" dirty="0"/>
              <a:t> </a:t>
            </a:r>
          </a:p>
          <a:p>
            <a:pPr algn="just"/>
            <a:r>
              <a:rPr lang="cs-CZ" sz="3600" dirty="0">
                <a:solidFill>
                  <a:schemeClr val="bg1"/>
                </a:solidFill>
              </a:rPr>
              <a:t>zhotovitel může pověřit zhotovením díla nebo vedením díla jinou osobu (za řádné plnění odpovídá sám zhotovitel) </a:t>
            </a:r>
          </a:p>
          <a:p>
            <a:pPr algn="just"/>
            <a:r>
              <a:rPr lang="cs-CZ" sz="3600" dirty="0">
                <a:solidFill>
                  <a:schemeClr val="bg1"/>
                </a:solidFill>
              </a:rPr>
              <a:t>osobně (nebo pod osobním vedením) musí zhotovitel dílo provádět jen tehdy, je-li to zapotřebí vzhledem k jeho osobním vlastnostem nebo k povaze díla </a:t>
            </a:r>
          </a:p>
          <a:p>
            <a:pPr algn="just"/>
            <a:r>
              <a:rPr lang="cs-CZ" sz="3600" dirty="0">
                <a:solidFill>
                  <a:schemeClr val="bg1"/>
                </a:solidFill>
              </a:rPr>
              <a:t>zhotovitel dílo provede s potřebnou péčí a v ujednaném čase </a:t>
            </a:r>
          </a:p>
          <a:p>
            <a:pPr algn="just"/>
            <a:r>
              <a:rPr lang="cs-CZ" sz="3600" dirty="0">
                <a:solidFill>
                  <a:schemeClr val="bg1"/>
                </a:solidFill>
              </a:rPr>
              <a:t>není-li doba plnění ujednána pak v době přiměřené povaze díla, v pochybnostech je čas plnění ujednán ve prospěch zhotovitele  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1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Součinnost objednatele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800" dirty="0">
                <a:solidFill>
                  <a:schemeClr val="bg1"/>
                </a:solidFill>
              </a:rPr>
              <a:t>Je-li nutná </a:t>
            </a:r>
            <a:r>
              <a:rPr lang="cs-CZ" sz="2800" b="1" dirty="0">
                <a:solidFill>
                  <a:schemeClr val="bg1"/>
                </a:solidFill>
              </a:rPr>
              <a:t>součinnost objednatele</a:t>
            </a:r>
            <a:r>
              <a:rPr lang="cs-CZ" sz="2800" dirty="0">
                <a:solidFill>
                  <a:schemeClr val="bg1"/>
                </a:solidFill>
              </a:rPr>
              <a:t>, pak zhotovitel určí přiměřenou lhůtu k jejímu poskytnutí – po marném uplynutí a upozornění objednatele je to </a:t>
            </a:r>
            <a:r>
              <a:rPr lang="cs-CZ" sz="2800" b="1" dirty="0">
                <a:solidFill>
                  <a:schemeClr val="bg1"/>
                </a:solidFill>
              </a:rPr>
              <a:t>zákonný důvod k odstoupení od smlouvy</a:t>
            </a:r>
            <a:r>
              <a:rPr lang="cs-CZ" sz="2800" dirty="0">
                <a:solidFill>
                  <a:schemeClr val="bg1"/>
                </a:solidFill>
              </a:rPr>
              <a:t>. 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algn="just"/>
            <a:r>
              <a:rPr lang="cs-CZ" sz="2800" dirty="0">
                <a:solidFill>
                  <a:schemeClr val="bg1"/>
                </a:solidFill>
              </a:rPr>
              <a:t>Zhotovitel postupuje </a:t>
            </a:r>
            <a:r>
              <a:rPr lang="cs-CZ" sz="2800" b="1" dirty="0">
                <a:solidFill>
                  <a:schemeClr val="bg1"/>
                </a:solidFill>
              </a:rPr>
              <a:t>samostatně</a:t>
            </a:r>
            <a:r>
              <a:rPr lang="cs-CZ" sz="2800" dirty="0">
                <a:solidFill>
                  <a:schemeClr val="bg1"/>
                </a:solidFill>
              </a:rPr>
              <a:t>. Je-li to dohodnuto, nebo to vyplývá ze zvyklostí, může objednatel udílet </a:t>
            </a:r>
            <a:r>
              <a:rPr lang="cs-CZ" sz="2800" b="1" dirty="0">
                <a:solidFill>
                  <a:schemeClr val="bg1"/>
                </a:solidFill>
              </a:rPr>
              <a:t>pokyny</a:t>
            </a:r>
            <a:r>
              <a:rPr lang="cs-CZ" sz="2800" dirty="0">
                <a:solidFill>
                  <a:schemeClr val="bg1"/>
                </a:solidFill>
              </a:rPr>
              <a:t>; tyto pokyny však zhotovitel vyhodnocuje a upozorňuje na případnou nevhodnost. V nejzazším případě ztratí objednatel práva z vady díla.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8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Součinnost objednatele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3200" dirty="0">
                <a:solidFill>
                  <a:schemeClr val="bg1"/>
                </a:solidFill>
              </a:rPr>
              <a:t>Lze ujednat, že objednatel dodá zhotoviteli </a:t>
            </a:r>
            <a:r>
              <a:rPr lang="cs-CZ" sz="3200" b="1" dirty="0">
                <a:solidFill>
                  <a:schemeClr val="bg1"/>
                </a:solidFill>
              </a:rPr>
              <a:t>věc nebo materiál k provedení díla </a:t>
            </a:r>
            <a:r>
              <a:rPr lang="cs-CZ" sz="3200" dirty="0">
                <a:solidFill>
                  <a:schemeClr val="bg1"/>
                </a:solidFill>
              </a:rPr>
              <a:t>– v takovém případě musí zhotovitel s dostatečnou péčí prověřit a upozornit na jejich vady.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cs-CZ" sz="3200" b="1" dirty="0">
                <a:solidFill>
                  <a:schemeClr val="bg1"/>
                </a:solidFill>
              </a:rPr>
              <a:t>Průběžná kontrola provádění díla </a:t>
            </a:r>
            <a:r>
              <a:rPr lang="cs-CZ" sz="3200" dirty="0">
                <a:solidFill>
                  <a:schemeClr val="bg1"/>
                </a:solidFill>
              </a:rPr>
              <a:t>– v případě porušení povinností musí zhotovitel zajistit nápravu – v případě nepochybného podstatného porušení smlouvy je to důvod k odstoupení od smlouvy.     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Převzetí díla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600" dirty="0"/>
              <a:t> </a:t>
            </a:r>
            <a:r>
              <a:rPr lang="cs-CZ" sz="4000" dirty="0">
                <a:solidFill>
                  <a:schemeClr val="bg1"/>
                </a:solidFill>
              </a:rPr>
              <a:t>Převzetí díla objednatelem: </a:t>
            </a:r>
          </a:p>
          <a:p>
            <a:pPr lvl="1"/>
            <a:r>
              <a:rPr lang="cs-CZ" sz="3600" b="1" dirty="0">
                <a:solidFill>
                  <a:schemeClr val="bg1"/>
                </a:solidFill>
              </a:rPr>
              <a:t> s výhradami</a:t>
            </a:r>
            <a:r>
              <a:rPr lang="cs-CZ" sz="3600" dirty="0">
                <a:solidFill>
                  <a:schemeClr val="bg1"/>
                </a:solidFill>
              </a:rPr>
              <a:t>, má-li dílo zjevné vady; nebo</a:t>
            </a:r>
          </a:p>
          <a:p>
            <a:pPr lvl="1"/>
            <a:r>
              <a:rPr lang="cs-CZ" sz="3600" b="1" dirty="0">
                <a:solidFill>
                  <a:schemeClr val="bg1"/>
                </a:solidFill>
              </a:rPr>
              <a:t> bez výhrad  </a:t>
            </a:r>
          </a:p>
          <a:p>
            <a:pPr marL="174625" lvl="1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cs-CZ" sz="2800" b="1" dirty="0">
                <a:solidFill>
                  <a:schemeClr val="bg1"/>
                </a:solidFill>
              </a:rPr>
              <a:t>Nově: </a:t>
            </a:r>
            <a:r>
              <a:rPr lang="cs-CZ" sz="2800" dirty="0">
                <a:solidFill>
                  <a:schemeClr val="bg1"/>
                </a:solidFill>
              </a:rPr>
              <a:t>Svépomocný prodej věci v případě nepřevzetí díla objednatelem: </a:t>
            </a:r>
          </a:p>
          <a:p>
            <a:pPr marL="0" indent="0" algn="just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cs-CZ" sz="2400" dirty="0">
                <a:solidFill>
                  <a:schemeClr val="bg1"/>
                </a:solidFill>
              </a:rPr>
              <a:t>Zhotovitel může </a:t>
            </a:r>
            <a:r>
              <a:rPr lang="cs-CZ" sz="2400" b="1" dirty="0">
                <a:solidFill>
                  <a:schemeClr val="bg1"/>
                </a:solidFill>
              </a:rPr>
              <a:t>věc prodat na účet objednatele, pokud objednatel dílo (věc) nepřevezme</a:t>
            </a:r>
            <a:r>
              <a:rPr lang="cs-CZ" sz="2400" dirty="0">
                <a:solidFill>
                  <a:schemeClr val="bg1"/>
                </a:solidFill>
              </a:rPr>
              <a:t>, a to ani poté, co byl o úmyslu zhotovitele věc prodat informován a již uplynula náhradní lhůta stanovená zhotovitelem (minimálně 1 měsíc) 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9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díla  (§ 2610 a násl.)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Právo na zaplacení ceny vzniká </a:t>
            </a:r>
            <a:r>
              <a:rPr lang="cs-CZ" sz="2400" b="1" dirty="0">
                <a:solidFill>
                  <a:schemeClr val="bg1"/>
                </a:solidFill>
              </a:rPr>
              <a:t>provedením díla</a:t>
            </a:r>
            <a:r>
              <a:rPr lang="cs-CZ" sz="2400" dirty="0">
                <a:solidFill>
                  <a:schemeClr val="bg1"/>
                </a:solidFill>
              </a:rPr>
              <a:t>. Je-li dílo přejímáno po částech, vzniká právo na zaplacení ceny za každou část díla při provedení příslušné části díla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Určení ceny díla (postačí i dohoda stran na způsobu určení ceny díla</a:t>
            </a:r>
            <a:r>
              <a:rPr lang="cs-CZ" dirty="0">
                <a:solidFill>
                  <a:schemeClr val="bg1"/>
                </a:solidFill>
              </a:rPr>
              <a:t>):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Pevnou částkou </a:t>
            </a:r>
          </a:p>
          <a:p>
            <a:pPr lvl="1" algn="just"/>
            <a:r>
              <a:rPr lang="cs-CZ" b="1" dirty="0">
                <a:solidFill>
                  <a:schemeClr val="bg1"/>
                </a:solidFill>
              </a:rPr>
              <a:t>Rozpočtem</a:t>
            </a:r>
            <a:r>
              <a:rPr lang="cs-CZ" dirty="0">
                <a:solidFill>
                  <a:schemeClr val="bg1"/>
                </a:solidFill>
              </a:rPr>
              <a:t>; lze jej sjednat jako </a:t>
            </a:r>
            <a:r>
              <a:rPr lang="cs-CZ" b="1" dirty="0">
                <a:solidFill>
                  <a:schemeClr val="bg1"/>
                </a:solidFill>
              </a:rPr>
              <a:t>pevný,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nebo s výhradou</a:t>
            </a:r>
            <a:r>
              <a:rPr lang="cs-CZ" dirty="0">
                <a:solidFill>
                  <a:schemeClr val="bg1"/>
                </a:solidFill>
              </a:rPr>
              <a:t>, že není zaručena úplnost </a:t>
            </a:r>
          </a:p>
          <a:p>
            <a:pPr lvl="2" algn="just"/>
            <a:r>
              <a:rPr lang="cs-CZ" dirty="0">
                <a:solidFill>
                  <a:schemeClr val="bg1"/>
                </a:solidFill>
              </a:rPr>
              <a:t>V zásadě neměnný – neúplnost nebo nevázanost je nutné ujednat (dle obchodního zákoníku stačí, když vyplývá ze smlouvy). </a:t>
            </a:r>
          </a:p>
          <a:p>
            <a:pPr lvl="2" algn="just"/>
            <a:r>
              <a:rPr lang="cs-CZ" dirty="0">
                <a:solidFill>
                  <a:schemeClr val="bg1"/>
                </a:solidFill>
              </a:rPr>
              <a:t>Soud může rozhodnout o zvýšení ceny /zrušení smlouvy a vypořádání. Podmínka: nastane zcela mimořádná nepředvídatelná okolnost, která dokončení díla podstatně ztěžuje X ledaže některá ze stran převzala nebezpečí změny okolností / prohlásila, že tato okolnost nenastane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49302-B502-C058-F1A2-95AE2FB2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dílo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DF6A6-8EFD-016E-17ED-A9C51E8A6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chemeClr val="bg1"/>
                </a:solidFill>
              </a:rPr>
              <a:t>Stavba oprávněná</a:t>
            </a:r>
          </a:p>
          <a:p>
            <a:r>
              <a:rPr lang="cs-CZ" sz="2400" dirty="0">
                <a:solidFill>
                  <a:schemeClr val="bg1"/>
                </a:solidFill>
              </a:rPr>
              <a:t>Stavba povolená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Volba materiálů, </a:t>
            </a:r>
          </a:p>
          <a:p>
            <a:r>
              <a:rPr lang="cs-CZ" sz="2400" dirty="0">
                <a:solidFill>
                  <a:schemeClr val="bg1"/>
                </a:solidFill>
              </a:rPr>
              <a:t>Existence konstrukčního návrhu,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Použití technologických postupů</a:t>
            </a:r>
          </a:p>
          <a:p>
            <a:r>
              <a:rPr lang="cs-CZ" sz="2400" dirty="0">
                <a:solidFill>
                  <a:schemeClr val="bg1"/>
                </a:solidFill>
              </a:rPr>
              <a:t>Estetika – architektura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684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díla  (pokračování)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176" y="1417639"/>
            <a:ext cx="6707088" cy="5246209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Odhadem</a:t>
            </a:r>
            <a:endParaRPr lang="cs-CZ" sz="2800" dirty="0">
              <a:solidFill>
                <a:schemeClr val="bg1"/>
              </a:solidFill>
            </a:endParaRPr>
          </a:p>
          <a:p>
            <a:pPr lvl="2"/>
            <a:r>
              <a:rPr lang="cs-CZ" sz="2400" dirty="0">
                <a:solidFill>
                  <a:schemeClr val="bg1"/>
                </a:solidFill>
              </a:rPr>
              <a:t>Zhotovitel oznámí  objednateli potřebu překročit odhad bez zbytečného odkladu s odůvodněným určením nové ceny.</a:t>
            </a:r>
          </a:p>
          <a:p>
            <a:pPr lvl="3"/>
            <a:r>
              <a:rPr lang="cs-CZ" sz="2400" dirty="0">
                <a:solidFill>
                  <a:schemeClr val="bg1"/>
                </a:solidFill>
              </a:rPr>
              <a:t>Má právo na zaplacení rozdílu v ceně. </a:t>
            </a:r>
          </a:p>
          <a:p>
            <a:pPr lvl="3"/>
            <a:r>
              <a:rPr lang="cs-CZ" sz="2400" dirty="0">
                <a:solidFill>
                  <a:schemeClr val="bg1"/>
                </a:solidFill>
              </a:rPr>
              <a:t>Objednatel může po oznámení nové ceny od smlouvy odstoupit. </a:t>
            </a:r>
          </a:p>
          <a:p>
            <a:pPr marL="530225" lvl="3" indent="0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Vůle uzavřít smlouvu bez určení ceny díla - cena placená za totéž nebo srovnatelné dílo. </a:t>
            </a:r>
          </a:p>
        </p:txBody>
      </p:sp>
    </p:spTree>
    <p:extLst>
      <p:ext uri="{BB962C8B-B14F-4D97-AF65-F5344CB8AC3E}">
        <p14:creationId xmlns:p14="http://schemas.microsoft.com/office/powerpoint/2010/main" val="21990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díla  (pokračování)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176" y="1417639"/>
            <a:ext cx="6707088" cy="5246209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Pokud je cena díla sjednána </a:t>
            </a:r>
            <a:r>
              <a:rPr lang="cs-CZ" b="1" dirty="0">
                <a:solidFill>
                  <a:schemeClr val="bg1"/>
                </a:solidFill>
              </a:rPr>
              <a:t>jako pevná částka/podle rozpočtu, nelze se od ceny odchýlit </a:t>
            </a:r>
            <a:r>
              <a:rPr lang="cs-CZ" dirty="0">
                <a:solidFill>
                  <a:schemeClr val="bg1"/>
                </a:solidFill>
              </a:rPr>
              <a:t>z důvodu, že si dílo vyžádalo jiné úsilí / náklady, než bylo předpokládáno.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Zhotovitel může během provádění díla žádat zaplacení přiměřené části ceny, pokud: 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dílo provádí po částech anebo se značnými náklady; </a:t>
            </a:r>
            <a:r>
              <a:rPr lang="cs-CZ" sz="1800" b="1" dirty="0">
                <a:solidFill>
                  <a:schemeClr val="bg1"/>
                </a:solidFill>
              </a:rPr>
              <a:t>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nebylo sjednáno placení zálohy </a:t>
            </a:r>
          </a:p>
        </p:txBody>
      </p:sp>
    </p:spTree>
    <p:extLst>
      <p:ext uri="{BB962C8B-B14F-4D97-AF65-F5344CB8AC3E}">
        <p14:creationId xmlns:p14="http://schemas.microsoft.com/office/powerpoint/2010/main" val="180707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Vady díla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Dílo má vadu, neodpovídá-li v okamžiku předání smlouvě.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Vady díla je nutné uplatnit bez zbytečného odkladu poté, kdy je objednatel zjistil / při náležité pozornosti měl zjistit, </a:t>
            </a:r>
            <a:r>
              <a:rPr lang="cs-CZ" sz="2400" b="1" dirty="0">
                <a:solidFill>
                  <a:schemeClr val="bg1"/>
                </a:solidFill>
              </a:rPr>
              <a:t>nejpozději však do 2 let </a:t>
            </a:r>
            <a:r>
              <a:rPr lang="cs-CZ" sz="2400" dirty="0">
                <a:solidFill>
                  <a:schemeClr val="bg1"/>
                </a:solidFill>
              </a:rPr>
              <a:t>od převzetí díla / u staveb spojených se zemí pevným základem 5 let. </a:t>
            </a:r>
          </a:p>
          <a:p>
            <a:pPr marL="0" indent="0" algn="just">
              <a:buNone/>
            </a:pP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bg1"/>
                </a:solidFill>
              </a:rPr>
              <a:t>Upozornění: </a:t>
            </a:r>
            <a:r>
              <a:rPr lang="cs-CZ" dirty="0">
                <a:solidFill>
                  <a:schemeClr val="bg1"/>
                </a:solidFill>
              </a:rPr>
              <a:t>Jestliže objednatel převzal dílo bez výhrad, nepřizná mu soud právo ze zjevné vady díla, pokud zhotovitel namítne, že právo nebylo uplatněno včas. </a:t>
            </a:r>
          </a:p>
          <a:p>
            <a:pPr marL="0" indent="0" algn="just">
              <a:buNone/>
            </a:pPr>
            <a:endParaRPr lang="cs-CZ" dirty="0">
              <a:solidFill>
                <a:schemeClr val="bg1"/>
              </a:solidFill>
            </a:endParaRP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Případná </a:t>
            </a:r>
            <a:r>
              <a:rPr lang="cs-CZ" sz="2400" b="1" dirty="0">
                <a:solidFill>
                  <a:schemeClr val="bg1"/>
                </a:solidFill>
              </a:rPr>
              <a:t>záruka za jakost díla </a:t>
            </a:r>
            <a:r>
              <a:rPr lang="cs-CZ" sz="2400" dirty="0">
                <a:solidFill>
                  <a:schemeClr val="bg1"/>
                </a:solidFill>
              </a:rPr>
              <a:t>musí být sjednána výslovně (ze zákona není dána). § 2619 odst. 1 NOZ: Dal-li zhotovitel za  jakost díla záruku, použijí se obdobně ustanovení o kupní smlouvě.  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804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díla – stavba jako předmět díla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b="1" dirty="0">
                <a:solidFill>
                  <a:schemeClr val="bg1"/>
                </a:solidFill>
              </a:rPr>
              <a:t>Nebezpečí škody u stavby na objednávku nese zhotovitel</a:t>
            </a:r>
            <a:r>
              <a:rPr lang="cs-CZ" sz="2400" dirty="0">
                <a:solidFill>
                  <a:schemeClr val="bg1"/>
                </a:solidFill>
              </a:rPr>
              <a:t>, a to až do jejího předání.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Objednatel nemá právo odmítnout převzetí stavby pro ojedinělé drobné vady, které funkčně ani esteticky nebrání užívání stavby, ani její užívání podstatným způsobem neomezují.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Skryté vady: nutné oznámit bez zbytečného dokladu, co je objednatel mohl zjistit, nejpozději však </a:t>
            </a:r>
            <a:r>
              <a:rPr lang="cs-CZ" sz="2400" b="1" dirty="0">
                <a:solidFill>
                  <a:schemeClr val="bg1"/>
                </a:solidFill>
              </a:rPr>
              <a:t>do 5 let </a:t>
            </a:r>
            <a:r>
              <a:rPr lang="cs-CZ" sz="2400" dirty="0">
                <a:solidFill>
                  <a:schemeClr val="bg1"/>
                </a:solidFill>
              </a:rPr>
              <a:t>od převzetí stavby. Pokud objednatel neoznámí skryté vady včas, soud mu nepřizná právo z takové vady. </a:t>
            </a:r>
          </a:p>
          <a:p>
            <a:pPr marL="0" indent="0" algn="just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díla – stavba jako předmět díla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Kontrola stavby – musí být stanoveno ve smlouvě </a:t>
            </a:r>
          </a:p>
          <a:p>
            <a:pPr algn="just"/>
            <a:r>
              <a:rPr lang="cs-CZ" sz="2800" dirty="0">
                <a:solidFill>
                  <a:schemeClr val="bg1"/>
                </a:solidFill>
              </a:rPr>
              <a:t>Společná (solidární) odpovědnost zhotovitele / poddodavatele / dodavatele stavební dokumentace / stavebního dozoru, pokud jsou vady stavby způsobeny rovněž v důsledku pochybení v činnosti těchto subjektů.  </a:t>
            </a:r>
          </a:p>
        </p:txBody>
      </p:sp>
    </p:spTree>
    <p:extLst>
      <p:ext uri="{BB962C8B-B14F-4D97-AF65-F5344CB8AC3E}">
        <p14:creationId xmlns:p14="http://schemas.microsoft.com/office/powerpoint/2010/main" val="420367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9F386-0BAA-4698-8180-F0D323C6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2920-498E-927E-7F83-CC2D1B03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Smluvní podmínky pro výstavbu pozemních a inženýrských staveb </a:t>
            </a:r>
            <a:r>
              <a:rPr lang="cs-CZ" b="1" dirty="0">
                <a:solidFill>
                  <a:schemeClr val="bg1"/>
                </a:solidFill>
              </a:rPr>
              <a:t>projektovaných objednatelem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New </a:t>
            </a:r>
            <a:r>
              <a:rPr lang="cs-CZ" dirty="0" err="1">
                <a:solidFill>
                  <a:schemeClr val="bg1"/>
                </a:solidFill>
              </a:rPr>
              <a:t>Red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Book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Smluvní podmínky pro dodávku technologických zařízení a projektování-výstavbu elektro- a strojně-technologického díla a pozemních a inženýrských staveb </a:t>
            </a:r>
            <a:r>
              <a:rPr lang="cs-CZ" b="1" dirty="0">
                <a:solidFill>
                  <a:schemeClr val="bg1"/>
                </a:solidFill>
              </a:rPr>
              <a:t>projektovaných zhotovitelem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New </a:t>
            </a:r>
            <a:r>
              <a:rPr lang="cs-CZ" dirty="0" err="1">
                <a:solidFill>
                  <a:schemeClr val="bg1"/>
                </a:solidFill>
              </a:rPr>
              <a:t>Yellow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Book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Stříbrná kniha (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Silver </a:t>
            </a:r>
            <a:r>
              <a:rPr lang="cs-CZ" dirty="0" err="1">
                <a:solidFill>
                  <a:schemeClr val="bg1"/>
                </a:solidFill>
              </a:rPr>
              <a:t>Book</a:t>
            </a:r>
            <a:r>
              <a:rPr lang="cs-CZ" dirty="0">
                <a:solidFill>
                  <a:schemeClr val="bg1"/>
                </a:solidFill>
              </a:rPr>
              <a:t>) je smlouva pro </a:t>
            </a:r>
            <a:r>
              <a:rPr lang="cs-CZ" b="1" dirty="0">
                <a:solidFill>
                  <a:schemeClr val="bg1"/>
                </a:solidFill>
              </a:rPr>
              <a:t>dodávku projektů tzv. na klíč</a:t>
            </a:r>
            <a:r>
              <a:rPr lang="cs-CZ" dirty="0">
                <a:solidFill>
                  <a:schemeClr val="bg1"/>
                </a:solidFill>
              </a:rPr>
              <a:t> a doporučuje se tam, kde jeden subjekt bere veškerou zodpovědnost za vyprojektování a provedení celé stavby.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Zlatá kniha (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Gold </a:t>
            </a:r>
            <a:r>
              <a:rPr lang="cs-CZ" dirty="0" err="1">
                <a:solidFill>
                  <a:schemeClr val="bg1"/>
                </a:solidFill>
              </a:rPr>
              <a:t>Book</a:t>
            </a:r>
            <a:r>
              <a:rPr lang="cs-CZ" dirty="0">
                <a:solidFill>
                  <a:schemeClr val="bg1"/>
                </a:solidFill>
              </a:rPr>
              <a:t>) je smlouvou pro </a:t>
            </a:r>
            <a:r>
              <a:rPr lang="cs-CZ" b="1" dirty="0">
                <a:solidFill>
                  <a:schemeClr val="bg1"/>
                </a:solidFill>
              </a:rPr>
              <a:t>vyprojektování, dodávku a provozování</a:t>
            </a:r>
            <a:r>
              <a:rPr lang="cs-CZ" dirty="0">
                <a:solidFill>
                  <a:schemeClr val="bg1"/>
                </a:solidFill>
              </a:rPr>
              <a:t>. Spojuje standardizovanou smlouvu ze žluté knihy se smlouvou o provozování.</a:t>
            </a:r>
          </a:p>
          <a:p>
            <a:r>
              <a:rPr lang="cs-CZ" dirty="0">
                <a:solidFill>
                  <a:schemeClr val="bg1"/>
                </a:solidFill>
              </a:rPr>
              <a:t>Smluvní podmínky </a:t>
            </a:r>
            <a:r>
              <a:rPr lang="cs-CZ" b="1" dirty="0">
                <a:solidFill>
                  <a:schemeClr val="bg1"/>
                </a:solidFill>
              </a:rPr>
              <a:t>pro stavby menšího rozsahu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Green </a:t>
            </a:r>
            <a:r>
              <a:rPr lang="cs-CZ" dirty="0" err="1">
                <a:solidFill>
                  <a:schemeClr val="bg1"/>
                </a:solidFill>
              </a:rPr>
              <a:t>Book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989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9F386-0BAA-4698-8180-F0D323C6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FIDIC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A62920-498E-927E-7F83-CC2D1B03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>
                <a:solidFill>
                  <a:schemeClr val="bg1"/>
                </a:solidFill>
              </a:rPr>
              <a:t>Zkratka FIDIC pochází z francouzského názvu „</a:t>
            </a:r>
            <a:r>
              <a:rPr lang="cs-CZ" sz="2400" dirty="0" err="1">
                <a:solidFill>
                  <a:schemeClr val="bg1"/>
                </a:solidFill>
              </a:rPr>
              <a:t>Fédération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Internationale</a:t>
            </a:r>
            <a:r>
              <a:rPr lang="cs-CZ" sz="2400" dirty="0">
                <a:solidFill>
                  <a:schemeClr val="bg1"/>
                </a:solidFill>
              </a:rPr>
              <a:t> des </a:t>
            </a:r>
            <a:r>
              <a:rPr lang="cs-CZ" sz="2400" dirty="0" err="1">
                <a:solidFill>
                  <a:schemeClr val="bg1"/>
                </a:solidFill>
              </a:rPr>
              <a:t>Ingénieurs-Conseils</a:t>
            </a:r>
            <a:r>
              <a:rPr lang="cs-CZ" sz="2400" dirty="0">
                <a:solidFill>
                  <a:schemeClr val="bg1"/>
                </a:solidFill>
              </a:rPr>
              <a:t>“, do češtiny se překládá jako Mezinárodní federace konzultačních inženýrů. 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Založeno v roce 1913 spojením 3 samostatných (frankofonních) evropských konzultačních asociací (z Belgie, Francie a Švýcarska); nyní přes 100 členů (zemí)</a:t>
            </a:r>
          </a:p>
          <a:p>
            <a:pPr algn="just"/>
            <a:r>
              <a:rPr lang="cs-CZ" sz="2400" dirty="0">
                <a:solidFill>
                  <a:schemeClr val="bg1"/>
                </a:solidFill>
              </a:rPr>
              <a:t>Šablony / smluvní podmínky  - „</a:t>
            </a:r>
            <a:r>
              <a:rPr lang="cs-CZ" sz="2400" dirty="0" err="1">
                <a:solidFill>
                  <a:schemeClr val="bg1"/>
                </a:solidFill>
              </a:rPr>
              <a:t>books</a:t>
            </a:r>
            <a:r>
              <a:rPr lang="cs-CZ" sz="2400" dirty="0">
                <a:solidFill>
                  <a:schemeClr val="bg1"/>
                </a:solidFill>
              </a:rPr>
              <a:t>“</a:t>
            </a:r>
          </a:p>
          <a:p>
            <a:pPr algn="just"/>
            <a:endParaRPr lang="cs-CZ" dirty="0">
              <a:solidFill>
                <a:schemeClr val="bg1"/>
              </a:solidFill>
            </a:endParaRPr>
          </a:p>
          <a:p>
            <a:pPr algn="just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788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75380-C6C2-08ED-538D-942FD43D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CA1ED-BB56-B3EB-9E06-3CF8F17B6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Technické normy jsou „</a:t>
            </a:r>
            <a:r>
              <a:rPr lang="cs-CZ" b="1" u="sng" dirty="0">
                <a:solidFill>
                  <a:schemeClr val="bg1"/>
                </a:solidFill>
              </a:rPr>
              <a:t>dokumentované dohody“</a:t>
            </a:r>
            <a:r>
              <a:rPr lang="cs-CZ" dirty="0">
                <a:solidFill>
                  <a:schemeClr val="bg1"/>
                </a:solidFill>
              </a:rPr>
              <a:t>, které pro všeobecné a opakované použití poskytují pravidla, směrnice, pokyny nebo charakteristiky činností nebo jejich výsledků, které zajišťují, </a:t>
            </a:r>
            <a:r>
              <a:rPr lang="cs-CZ" b="1" u="sng" dirty="0">
                <a:solidFill>
                  <a:schemeClr val="bg1"/>
                </a:solidFill>
              </a:rPr>
              <a:t>aby materiály, výrobky, postupy a služby vyhovovaly danému účelu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r>
              <a:rPr lang="cs-CZ" dirty="0">
                <a:solidFill>
                  <a:schemeClr val="bg1"/>
                </a:solidFill>
              </a:rPr>
              <a:t>ČSN není obecně právně závazná. </a:t>
            </a:r>
          </a:p>
          <a:p>
            <a:r>
              <a:rPr lang="cs-CZ" dirty="0">
                <a:solidFill>
                  <a:schemeClr val="bg1"/>
                </a:solidFill>
              </a:rPr>
              <a:t>ČSN nejsou právními předpisy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Závaznost tehdy, vyplývá-li z jiného právního aktu (právní předpis, rozhodnutí orgánu veřejné moci, nebo ze smlouvy)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Doporučení dodržovat zejména ta ustanovení ČSN, která se týkají ochrany života, zdraví a bezpečnosti osob a zvířat, majetku a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41724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12AD4-47EF-AD1F-6AAC-64E3709D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08D430-F5CD-08D9-D4B6-1345AA11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Úřad pro technickou normalizaci, metrologii a státní zkušebnictví (ÚNMZ)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Úkol: sbližování technických předpisů a technických norem EU. 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ÚNMZ pro tvorbu a vydávání ČSN zřídil státní příspěvkovou organizaci: </a:t>
            </a:r>
            <a:r>
              <a:rPr lang="cs-CZ" b="1" dirty="0">
                <a:solidFill>
                  <a:schemeClr val="bg1"/>
                </a:solidFill>
              </a:rPr>
              <a:t>Česká agentura pro standardizaci (ČAS)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(česká) technická norma – norma přijatá postupem podle zákona č. 22/1997 Sb. a </a:t>
            </a:r>
            <a:r>
              <a:rPr lang="cs-CZ" b="1" dirty="0">
                <a:solidFill>
                  <a:schemeClr val="bg1"/>
                </a:solidFill>
              </a:rPr>
              <a:t>oznámená ve věstníku </a:t>
            </a:r>
            <a:r>
              <a:rPr lang="cs-CZ" dirty="0">
                <a:solidFill>
                  <a:schemeClr val="bg1"/>
                </a:solidFill>
              </a:rPr>
              <a:t>ÚNMZ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„Autorská“ ochrana, úplatnost, obecná právní nezávaznost (ledaže…)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https://www.agentura-cas.cz/</a:t>
            </a:r>
          </a:p>
        </p:txBody>
      </p:sp>
    </p:spTree>
    <p:extLst>
      <p:ext uri="{BB962C8B-B14F-4D97-AF65-F5344CB8AC3E}">
        <p14:creationId xmlns:p14="http://schemas.microsoft.com/office/powerpoint/2010/main" val="1614538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E79B6-02F0-E577-3C0E-DC029117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normy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3E5D3F-10BB-0313-EAF6-4E94D5B21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České technické normy -ČSN- např. ČSN 72 19 40</a:t>
            </a:r>
          </a:p>
          <a:p>
            <a:r>
              <a:rPr lang="cs-CZ" sz="2400" dirty="0">
                <a:solidFill>
                  <a:schemeClr val="bg1"/>
                </a:solidFill>
              </a:rPr>
              <a:t>ČSN je zákonem chráněné označení </a:t>
            </a:r>
          </a:p>
          <a:p>
            <a:r>
              <a:rPr lang="cs-CZ" sz="2400" dirty="0">
                <a:solidFill>
                  <a:schemeClr val="bg1"/>
                </a:solidFill>
              </a:rPr>
              <a:t>Mezinárodní technická norma ISO (Mezinárodní organizace pro normalizaci - International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Standardization</a:t>
            </a:r>
            <a:r>
              <a:rPr lang="cs-CZ" sz="2400" dirty="0">
                <a:solidFill>
                  <a:schemeClr val="bg1"/>
                </a:solidFill>
              </a:rPr>
              <a:t>) </a:t>
            </a:r>
          </a:p>
          <a:p>
            <a:r>
              <a:rPr lang="cs-CZ" sz="2400" dirty="0">
                <a:solidFill>
                  <a:schemeClr val="bg1"/>
                </a:solidFill>
              </a:rPr>
              <a:t>Evropské normy -EN- vydává Evropská komise pro normalizaci CEN pro celou EU,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převzatá norma „ČSN EN 002540“, „ČSN EN ISO 9000:2001“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00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3F782-3F4D-3FEF-078C-02493BF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/ listiny ke stavbám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830C43-9F2B-4DF7-5F9D-D232CC64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/>
                </a:solidFill>
              </a:rPr>
              <a:t>Výpis z listu vlastnictví z katastru nemovitostí (prokazuje vlastnictví).</a:t>
            </a:r>
          </a:p>
          <a:p>
            <a:r>
              <a:rPr lang="cs-CZ" dirty="0">
                <a:solidFill>
                  <a:schemeClr val="bg1"/>
                </a:solidFill>
              </a:rPr>
              <a:t>Snímek z pozemkové mapy (definuje hranice).</a:t>
            </a:r>
          </a:p>
          <a:p>
            <a:r>
              <a:rPr lang="cs-CZ" dirty="0">
                <a:solidFill>
                  <a:schemeClr val="bg1"/>
                </a:solidFill>
              </a:rPr>
              <a:t>Geometrický plán, oddělení nebo zaměření nemovitosti (definuje rozměry a výměry).</a:t>
            </a:r>
          </a:p>
          <a:p>
            <a:r>
              <a:rPr lang="cs-CZ" dirty="0">
                <a:solidFill>
                  <a:schemeClr val="bg1"/>
                </a:solidFill>
              </a:rPr>
              <a:t>Projektová dokumentace (určuje projektovaný technický stav).</a:t>
            </a:r>
          </a:p>
          <a:p>
            <a:r>
              <a:rPr lang="cs-CZ" dirty="0">
                <a:solidFill>
                  <a:schemeClr val="bg1"/>
                </a:solidFill>
              </a:rPr>
              <a:t>Rozhodnutí úřadů (stavební povolení, kolaudační rozhodnutí, souhlas apod. (určuje právní stav ve vztahu k veřejnoprávním povinnostem).</a:t>
            </a:r>
          </a:p>
          <a:p>
            <a:r>
              <a:rPr lang="cs-CZ" dirty="0">
                <a:solidFill>
                  <a:schemeClr val="bg1"/>
                </a:solidFill>
              </a:rPr>
              <a:t>Smlouva kupní, o dílo atp. (určuje vztahy mezi stranami), </a:t>
            </a:r>
            <a:r>
              <a:rPr lang="cs-CZ" dirty="0" err="1">
                <a:solidFill>
                  <a:schemeClr val="bg1"/>
                </a:solidFill>
              </a:rPr>
              <a:t>mávrh</a:t>
            </a:r>
            <a:r>
              <a:rPr lang="cs-CZ" dirty="0">
                <a:solidFill>
                  <a:schemeClr val="bg1"/>
                </a:solidFill>
              </a:rPr>
              <a:t> na vklad práv do KN</a:t>
            </a:r>
          </a:p>
          <a:p>
            <a:r>
              <a:rPr lang="cs-CZ" dirty="0">
                <a:solidFill>
                  <a:schemeClr val="bg1"/>
                </a:solidFill>
              </a:rPr>
              <a:t>Znalecký posudek (dokumentuje současný stav a vyjadřuje se k položeným otázkám – znalecký nález).</a:t>
            </a:r>
          </a:p>
          <a:p>
            <a:r>
              <a:rPr lang="cs-CZ" dirty="0">
                <a:solidFill>
                  <a:schemeClr val="bg1"/>
                </a:solidFill>
              </a:rPr>
              <a:t>Daňová přiznání k různým daním a jejich zaplacení (splňuje daňovou povinnost).</a:t>
            </a:r>
          </a:p>
        </p:txBody>
      </p:sp>
    </p:spTree>
    <p:extLst>
      <p:ext uri="{BB962C8B-B14F-4D97-AF65-F5344CB8AC3E}">
        <p14:creationId xmlns:p14="http://schemas.microsoft.com/office/powerpoint/2010/main" val="2866751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64281-AD55-0B64-C5E3-CDA11DAD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informace o ČSN z tisku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D4C25-1ABC-91B4-AD2D-25B5025E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Od října 2005 je v České republice zavedena druhá část evropské normy EN 806, která se bude skládat z pěti částí. Tato norma má označení ČSN EN 806-2 (třídicí znak 75 5410) a její název je "Vnitřní vodovod pro rozvod vody určené k lidské spotřebě - Část 2: Navrhování". Tento </a:t>
            </a:r>
            <a:r>
              <a:rPr lang="cs-CZ" b="1" dirty="0">
                <a:solidFill>
                  <a:schemeClr val="bg1"/>
                </a:solidFill>
              </a:rPr>
              <a:t>článek je informací o této normě a jsou v něm zdůrazněny především odlišnosti a novinky oproti našim dosavadním předpisům.</a:t>
            </a:r>
            <a:r>
              <a:rPr lang="cs-CZ" dirty="0">
                <a:solidFill>
                  <a:schemeClr val="bg1"/>
                </a:solidFill>
              </a:rPr>
              <a:t> ČSN EN 806-2 byla zpracována jako praktický předpis. Je tedy obsáhlá (54 stran textu s několika obrázky). V souvislosti se zavedením EN 806-2 do soustavy ČSN nebude zatím stávající ČSN 73 6660 - Vnitřní vodovody revidována. O její revizi se uvažuje až po zavedení všech pěti částí EN 806. V současné době se připravuje pouze změna 2 ČSN 73 6660, která se bude týkat zkoušení vnitřního vodovodu a zabezpečení vnitřního vodovodu proti zpětnému nasátí znečištěné vody. </a:t>
            </a:r>
          </a:p>
          <a:p>
            <a:pPr algn="just"/>
            <a:r>
              <a:rPr lang="cs-CZ" dirty="0">
                <a:solidFill>
                  <a:schemeClr val="bg1"/>
                </a:solidFill>
              </a:rPr>
              <a:t>https://voda.tzb-info.cz/normy-a-pravni-predpisy-voda-kanalizace/2817-nova-evropska-norma-csn-en-806-2-pro-navrhovani-vnitrnich-vodovodu-i</a:t>
            </a:r>
          </a:p>
        </p:txBody>
      </p:sp>
    </p:spTree>
    <p:extLst>
      <p:ext uri="{BB962C8B-B14F-4D97-AF65-F5344CB8AC3E}">
        <p14:creationId xmlns:p14="http://schemas.microsoft.com/office/powerpoint/2010/main" val="2042563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30F6D-C122-1C23-E4A5-F1809BE5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– technické normy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82E7A3-3908-9F07-AEE9-607EFBCB7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510" y="2079625"/>
            <a:ext cx="476355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9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30F6D-C122-1C23-E4A5-F1809BE5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– technické normy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F94D36E-8B06-F335-A46A-12ED79A8D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366" y="1296590"/>
            <a:ext cx="6859648" cy="4923855"/>
          </a:xfrm>
        </p:spPr>
      </p:pic>
    </p:spTree>
    <p:extLst>
      <p:ext uri="{BB962C8B-B14F-4D97-AF65-F5344CB8AC3E}">
        <p14:creationId xmlns:p14="http://schemas.microsoft.com/office/powerpoint/2010/main" val="3200584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dávat pozor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Úplně definovat dílo včetně uvedení jeho vymíněných vlastností a zamýšleného účelu užívání</a:t>
            </a:r>
          </a:p>
          <a:p>
            <a:r>
              <a:rPr lang="cs-CZ" sz="3200" dirty="0">
                <a:solidFill>
                  <a:schemeClr val="bg1"/>
                </a:solidFill>
              </a:rPr>
              <a:t>Je-li to možné, učinit součástí smlouvy i závazné postupy (projektová dokumentace apod.)</a:t>
            </a:r>
          </a:p>
          <a:p>
            <a:r>
              <a:rPr lang="cs-CZ" sz="3200" dirty="0">
                <a:solidFill>
                  <a:schemeClr val="bg1"/>
                </a:solidFill>
              </a:rPr>
              <a:t>Rozmyslet a smluvně zakotvit variantně, kdy je dílo dokončeno (bez vad x způsobilé sloužit svému účelu)</a:t>
            </a:r>
          </a:p>
          <a:p>
            <a:r>
              <a:rPr lang="cs-CZ" sz="3200" dirty="0">
                <a:solidFill>
                  <a:schemeClr val="bg1"/>
                </a:solidFill>
              </a:rPr>
              <a:t>Vícepráce, méněpráce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dávat pozor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Definovat podstatné porušení smlouvy (prodlení, vady, nekvalifikovaní dodavatelé, …)</a:t>
            </a:r>
          </a:p>
          <a:p>
            <a:r>
              <a:rPr lang="cs-CZ" sz="3200" dirty="0">
                <a:solidFill>
                  <a:schemeClr val="bg1"/>
                </a:solidFill>
              </a:rPr>
              <a:t>Dohodnout způsob a </a:t>
            </a:r>
            <a:r>
              <a:rPr lang="cs-CZ" sz="3200" dirty="0" err="1">
                <a:solidFill>
                  <a:schemeClr val="bg1"/>
                </a:solidFill>
              </a:rPr>
              <a:t>event</a:t>
            </a:r>
            <a:r>
              <a:rPr lang="cs-CZ" sz="3200" dirty="0">
                <a:solidFill>
                  <a:schemeClr val="bg1"/>
                </a:solidFill>
              </a:rPr>
              <a:t>. i výši vzájemného vypořádání pro případ předčasného ukončení smlouvy</a:t>
            </a:r>
          </a:p>
          <a:p>
            <a:r>
              <a:rPr lang="cs-CZ" sz="3200" dirty="0">
                <a:solidFill>
                  <a:schemeClr val="bg1"/>
                </a:solidFill>
              </a:rPr>
              <a:t>Dohodnout si práva z vad, resp. modifikovat jejich možné uplatňování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82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dávat pozor –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Rozmyslet si výhradu vlastnického práva i k částem díla (vazba na fakturaci, zálohy)</a:t>
            </a:r>
          </a:p>
          <a:p>
            <a:r>
              <a:rPr lang="cs-CZ" sz="3000" dirty="0">
                <a:solidFill>
                  <a:schemeClr val="bg1"/>
                </a:solidFill>
              </a:rPr>
              <a:t>Vyjednat záruku za jakost („dobrovolnou záruku“)</a:t>
            </a:r>
          </a:p>
          <a:p>
            <a:r>
              <a:rPr lang="cs-CZ" sz="3000" dirty="0">
                <a:solidFill>
                  <a:schemeClr val="bg1"/>
                </a:solidFill>
              </a:rPr>
              <a:t>Zhotovování díla sledovat pravidelně za pomoci odborné osoby</a:t>
            </a:r>
          </a:p>
          <a:p>
            <a:r>
              <a:rPr lang="cs-CZ" sz="3000" dirty="0">
                <a:solidFill>
                  <a:schemeClr val="bg1"/>
                </a:solidFill>
              </a:rPr>
              <a:t>Pojištění zhotovitele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dávat pozor –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Případnou fakturaci vázat na jednotlivé fáze zhotovování, jednotlivé (technologicky kompaktní) části díla</a:t>
            </a:r>
          </a:p>
          <a:p>
            <a:r>
              <a:rPr lang="cs-CZ" sz="3000" dirty="0">
                <a:solidFill>
                  <a:schemeClr val="bg1"/>
                </a:solidFill>
              </a:rPr>
              <a:t>Stanovit výši pozastávky (zádržného) a vyplácet ji až po dokončení díla, resp. v závislosti na výskytu vad a plynutí záruční doby</a:t>
            </a:r>
          </a:p>
          <a:p>
            <a:r>
              <a:rPr lang="cs-CZ" sz="3000" dirty="0">
                <a:solidFill>
                  <a:schemeClr val="bg1"/>
                </a:solidFill>
              </a:rPr>
              <a:t>Stavby: Právník – Projektant – Stavební dozor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14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4" y="5338911"/>
            <a:ext cx="3048006" cy="63703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46825" y="882056"/>
            <a:ext cx="619944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5400" b="1" dirty="0"/>
              <a:t>Děkuji Vám</a:t>
            </a:r>
            <a:br>
              <a:rPr lang="cs-CZ" sz="5400" b="1" dirty="0"/>
            </a:br>
            <a:r>
              <a:rPr lang="cs-CZ" sz="5400" b="1" dirty="0"/>
              <a:t>za pozornost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13" y="1595122"/>
            <a:ext cx="3508587" cy="5262878"/>
          </a:xfrm>
          <a:prstGeom prst="rect">
            <a:avLst/>
          </a:prstGeom>
        </p:spPr>
      </p:pic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7459BFB5-2964-820D-6E90-946D987E7F7E}"/>
              </a:ext>
            </a:extLst>
          </p:cNvPr>
          <p:cNvSpPr txBox="1">
            <a:spLocks/>
          </p:cNvSpPr>
          <p:nvPr/>
        </p:nvSpPr>
        <p:spPr>
          <a:xfrm>
            <a:off x="746825" y="2676248"/>
            <a:ext cx="5852615" cy="24565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 panose="020B0502020202020204" pitchFamily="34" charset="0"/>
              <a:buChar char="■"/>
              <a:defRPr lang="cs-CZ" sz="2000" b="0" i="0" kern="1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 panose="020B0502020202020204" pitchFamily="34" charset="0"/>
              <a:buChar char="■"/>
              <a:defRPr lang="cs-CZ" sz="2000" b="0" i="0" kern="1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 panose="020B0502020202020204" pitchFamily="34" charset="0"/>
              <a:buChar char="■"/>
              <a:defRPr lang="cs-CZ" sz="2000" b="0" i="0" kern="1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 panose="020B0502020202020204" pitchFamily="34" charset="0"/>
              <a:buChar char="■"/>
              <a:defRPr lang="cs-CZ" sz="2000" b="0" i="0" kern="1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entury Gothic" panose="020B0502020202020204" pitchFamily="34" charset="0"/>
              <a:buChar char="■"/>
              <a:defRPr lang="en-US" sz="2000" b="0" i="0" kern="12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Font typeface="Century Gothic" panose="020B0502020202020204" pitchFamily="34" charset="0"/>
              <a:buNone/>
            </a:pPr>
            <a:endParaRPr lang="cs-CZ" sz="1600" b="1" dirty="0"/>
          </a:p>
          <a:p>
            <a:pPr marL="0" indent="0">
              <a:buFont typeface="Century Gothic" panose="020B0502020202020204" pitchFamily="34" charset="0"/>
              <a:buNone/>
            </a:pPr>
            <a:r>
              <a:rPr lang="cs-CZ" sz="1600" b="1" dirty="0">
                <a:solidFill>
                  <a:schemeClr val="tx1"/>
                </a:solidFill>
              </a:rPr>
              <a:t>Matoušek a Selucká, advokátní kancelář s.r.o.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</a:rPr>
              <a:t>Kovářská 549/12, 190 00 Praha 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</a:rPr>
              <a:t>Tel. 228 227 029 | 515 533 988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</a:rPr>
              <a:t>kancelar@msadvokati.cz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</a:rPr>
              <a:t>https://msadvokati.eu</a:t>
            </a:r>
          </a:p>
        </p:txBody>
      </p:sp>
    </p:spTree>
    <p:extLst>
      <p:ext uri="{BB962C8B-B14F-4D97-AF65-F5344CB8AC3E}">
        <p14:creationId xmlns:p14="http://schemas.microsoft.com/office/powerpoint/2010/main" val="279212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Základ stavebního práva soukromého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8922" y="1417639"/>
            <a:ext cx="7235621" cy="492207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smlouva - projev vůle více stran zřídit mezi sebou závazek a řídit se obsahem smlouvy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dohoda (§ 516 odst. 1)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smlouva netýkající se závazku </a:t>
            </a:r>
          </a:p>
          <a:p>
            <a:pPr lvl="1">
              <a:spcAft>
                <a:spcPts val="600"/>
              </a:spcAft>
            </a:pPr>
            <a:r>
              <a:rPr lang="cs-CZ" sz="2400" dirty="0">
                <a:solidFill>
                  <a:schemeClr val="bg1"/>
                </a:solidFill>
              </a:rPr>
              <a:t>dědická smlouva, manželství (§ 11)</a:t>
            </a:r>
          </a:p>
          <a:p>
            <a:pPr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</a:rPr>
              <a:t>společenská úsluha (např. § 2055 odst. 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0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chování před uzavřením smlouvy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2996" y="1567333"/>
            <a:ext cx="6939805" cy="510904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Obě strany jsou </a:t>
            </a:r>
            <a:r>
              <a:rPr lang="cs-CZ" b="1" dirty="0">
                <a:solidFill>
                  <a:schemeClr val="bg1"/>
                </a:solidFill>
              </a:rPr>
              <a:t>povinny jednat poctivě </a:t>
            </a:r>
            <a:r>
              <a:rPr lang="cs-CZ" dirty="0">
                <a:solidFill>
                  <a:schemeClr val="bg1"/>
                </a:solidFill>
              </a:rPr>
              <a:t>(§ 6 odst. 1)</a:t>
            </a:r>
          </a:p>
          <a:p>
            <a:r>
              <a:rPr lang="cs-CZ" dirty="0">
                <a:solidFill>
                  <a:schemeClr val="bg1"/>
                </a:solidFill>
              </a:rPr>
              <a:t>Obě strany </a:t>
            </a:r>
            <a:r>
              <a:rPr lang="cs-CZ" b="1" dirty="0">
                <a:solidFill>
                  <a:schemeClr val="bg1"/>
                </a:solidFill>
              </a:rPr>
              <a:t>mají volnost neuzavřít smlouvu </a:t>
            </a:r>
            <a:r>
              <a:rPr lang="cs-CZ" dirty="0">
                <a:solidFill>
                  <a:schemeClr val="bg1"/>
                </a:solidFill>
              </a:rPr>
              <a:t>(§ 1728)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nepoctivé jednání </a:t>
            </a:r>
            <a:r>
              <a:rPr lang="cs-CZ" dirty="0">
                <a:solidFill>
                  <a:schemeClr val="bg1"/>
                </a:solidFill>
              </a:rPr>
              <a:t>(§ 1728, 1729)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jednání o uzavření smlouvy bez úmyslu smlouvu uzavřít</a:t>
            </a:r>
          </a:p>
          <a:p>
            <a:pPr lvl="1" algn="just"/>
            <a:r>
              <a:rPr lang="cs-CZ" sz="1800" dirty="0">
                <a:solidFill>
                  <a:schemeClr val="bg1"/>
                </a:solidFill>
              </a:rPr>
              <a:t>ukončení jednání bez spravedlivého důvodu - náhrada ztráty z neuzavřeného obchodu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Doporučení: informovat druhou smluvní stranu též o vlastním účelu a motivech smlouvy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620688"/>
            <a:ext cx="7177414" cy="652934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/>
              <a:t>Předsmluvní odpovědnost (§ 1728)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166019"/>
            <a:ext cx="7616075" cy="4525963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povinnost poctivého jednání (§ 6 odst. 1) x volnost neuzavřít smlouvu (§ 1728)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nepoctivé jednání (§ 1728, 1729)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jednání o uzavření smlouvy </a:t>
            </a:r>
            <a:r>
              <a:rPr lang="cs-CZ" sz="2400" b="1" dirty="0">
                <a:solidFill>
                  <a:schemeClr val="bg1"/>
                </a:solidFill>
              </a:rPr>
              <a:t>bez úmyslu smlouvu uzavřít</a:t>
            </a:r>
          </a:p>
          <a:p>
            <a:pPr lvl="1"/>
            <a:r>
              <a:rPr lang="cs-CZ" sz="2400" b="1" dirty="0">
                <a:solidFill>
                  <a:schemeClr val="bg1"/>
                </a:solidFill>
              </a:rPr>
              <a:t>ukončení jednání bez spravedlivého důvodu</a:t>
            </a:r>
          </a:p>
          <a:p>
            <a:pPr lvl="1"/>
            <a:r>
              <a:rPr lang="cs-CZ" sz="2400" dirty="0">
                <a:solidFill>
                  <a:schemeClr val="bg1"/>
                </a:solidFill>
              </a:rPr>
              <a:t>jiné nepoctivé jednání = náhrada ztráty z neuzavřeného obchodu</a:t>
            </a:r>
          </a:p>
        </p:txBody>
      </p:sp>
    </p:spTree>
    <p:extLst>
      <p:ext uri="{BB962C8B-B14F-4D97-AF65-F5344CB8AC3E}">
        <p14:creationId xmlns:p14="http://schemas.microsoft.com/office/powerpoint/2010/main" val="32674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S advokáti">
      <a:dk1>
        <a:sysClr val="windowText" lastClr="000000"/>
      </a:dk1>
      <a:lt1>
        <a:sysClr val="window" lastClr="FFFFFF"/>
      </a:lt1>
      <a:dk2>
        <a:srgbClr val="00545C"/>
      </a:dk2>
      <a:lt2>
        <a:srgbClr val="EEECE1"/>
      </a:lt2>
      <a:accent1>
        <a:srgbClr val="007680"/>
      </a:accent1>
      <a:accent2>
        <a:srgbClr val="E2B600"/>
      </a:accent2>
      <a:accent3>
        <a:srgbClr val="00D5E8"/>
      </a:accent3>
      <a:accent4>
        <a:srgbClr val="690A41"/>
      </a:accent4>
      <a:accent5>
        <a:srgbClr val="052C69"/>
      </a:accent5>
      <a:accent6>
        <a:srgbClr val="E2B600"/>
      </a:accent6>
      <a:hlink>
        <a:srgbClr val="007680"/>
      </a:hlink>
      <a:folHlink>
        <a:srgbClr val="0076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835</TotalTime>
  <Words>4796</Words>
  <Application>Microsoft Office PowerPoint</Application>
  <PresentationFormat>Širokoúhlá obrazovka</PresentationFormat>
  <Paragraphs>479</Paragraphs>
  <Slides>67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2" baseType="lpstr">
      <vt:lpstr>Arial</vt:lpstr>
      <vt:lpstr>Calibri</vt:lpstr>
      <vt:lpstr>Century Gothic</vt:lpstr>
      <vt:lpstr>Wingdings 3</vt:lpstr>
      <vt:lpstr>Ion</vt:lpstr>
      <vt:lpstr>MV720K Stavební právo</vt:lpstr>
      <vt:lpstr>Lektor kurzu</vt:lpstr>
      <vt:lpstr>Obecný úvod</vt:lpstr>
      <vt:lpstr>Stavební dílo</vt:lpstr>
      <vt:lpstr>Stavební dílo</vt:lpstr>
      <vt:lpstr>Informace / listiny ke stavbám </vt:lpstr>
      <vt:lpstr>Základ stavebního práva soukromého</vt:lpstr>
      <vt:lpstr>chování před uzavřením smlouvy</vt:lpstr>
      <vt:lpstr>Předsmluvní odpovědnost (§ 1728)</vt:lpstr>
      <vt:lpstr>Předsmluvní odpovědnost (§ 1728)</vt:lpstr>
      <vt:lpstr>smlouva – sjednání</vt:lpstr>
      <vt:lpstr>Kupní smlouva - předmět závazku</vt:lpstr>
      <vt:lpstr>Kupní cena</vt:lpstr>
      <vt:lpstr>Povinnosti prodávajícího</vt:lpstr>
      <vt:lpstr>Povinnosti kupujícího</vt:lpstr>
      <vt:lpstr>Povinnosti kupujícího</vt:lpstr>
      <vt:lpstr>Práva kupujícího</vt:lpstr>
      <vt:lpstr>Dodání (plnění dluhu)</vt:lpstr>
      <vt:lpstr>Přechod nebezpečí škody – I.</vt:lpstr>
      <vt:lpstr>Přechod nebezpečí škody – II.</vt:lpstr>
      <vt:lpstr>Jakost</vt:lpstr>
      <vt:lpstr>Jakost</vt:lpstr>
      <vt:lpstr>Vadné plnění – I.</vt:lpstr>
      <vt:lpstr>Vadné plnění – II.  …  a okamžik existence vady</vt:lpstr>
      <vt:lpstr>Vadné plnění – II.  …  a okamžik existence vady</vt:lpstr>
      <vt:lpstr>Odpovědnost za vady – I.</vt:lpstr>
      <vt:lpstr>Odpovědnost za vady – II.</vt:lpstr>
      <vt:lpstr>Postup uplatnění práv z odpovědnosti za vadné plnění</vt:lpstr>
      <vt:lpstr>Práva z odpovědnosti za vady</vt:lpstr>
      <vt:lpstr>Práva z odpovědnosti za vady</vt:lpstr>
      <vt:lpstr>Práva z odpovědnosti za vady</vt:lpstr>
      <vt:lpstr>Práva z odpovědnosti za vady</vt:lpstr>
      <vt:lpstr>Práva z odpovědnosti za vady</vt:lpstr>
      <vt:lpstr>Záruka za jakost</vt:lpstr>
      <vt:lpstr>Záruka za jakost</vt:lpstr>
      <vt:lpstr>Záruka za jakost</vt:lpstr>
      <vt:lpstr>Záruka za jakost</vt:lpstr>
      <vt:lpstr>Odchylky u koupě nemovité věci</vt:lpstr>
      <vt:lpstr>Odchylky u koupě nemovité věci</vt:lpstr>
      <vt:lpstr>Smlouva o dílo</vt:lpstr>
      <vt:lpstr>Smlouva o dílo</vt:lpstr>
      <vt:lpstr>Dílo</vt:lpstr>
      <vt:lpstr>Dílo</vt:lpstr>
      <vt:lpstr>Provedení díla  (§ 2589 a násl.)</vt:lpstr>
      <vt:lpstr>Provedení díla  (§ 2589 a násl.)</vt:lpstr>
      <vt:lpstr>Součinnost objednatele</vt:lpstr>
      <vt:lpstr>Součinnost objednatele</vt:lpstr>
      <vt:lpstr>Převzetí díla  </vt:lpstr>
      <vt:lpstr>Cena díla  (§ 2610 a násl.)</vt:lpstr>
      <vt:lpstr>Cena díla  (pokračování)</vt:lpstr>
      <vt:lpstr>Cena díla  (pokračování)</vt:lpstr>
      <vt:lpstr>Vady díla </vt:lpstr>
      <vt:lpstr>Specifická díla – stavba jako předmět díla </vt:lpstr>
      <vt:lpstr>Specifická díla – stavba jako předmět díla </vt:lpstr>
      <vt:lpstr>FIDIC</vt:lpstr>
      <vt:lpstr>FIDIC</vt:lpstr>
      <vt:lpstr>Technické normy</vt:lpstr>
      <vt:lpstr>Technické normy</vt:lpstr>
      <vt:lpstr>Technické normy</vt:lpstr>
      <vt:lpstr>Příklad informace o ČSN z tisku</vt:lpstr>
      <vt:lpstr>Pojmosloví – technické normy</vt:lpstr>
      <vt:lpstr>Pojmosloví – technické normy</vt:lpstr>
      <vt:lpstr>Na co dávat pozor – I.</vt:lpstr>
      <vt:lpstr>Na co dávat pozor – I.</vt:lpstr>
      <vt:lpstr>Na co dávat pozor – II.</vt:lpstr>
      <vt:lpstr>Na co dávat pozor – II.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Vitek</dc:creator>
  <cp:lastModifiedBy>Ludvík Matoušek</cp:lastModifiedBy>
  <cp:revision>25</cp:revision>
  <dcterms:created xsi:type="dcterms:W3CDTF">2019-10-09T18:11:53Z</dcterms:created>
  <dcterms:modified xsi:type="dcterms:W3CDTF">2023-03-27T07:57:44Z</dcterms:modified>
</cp:coreProperties>
</file>