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  <p:sldMasterId id="2147483703" r:id="rId2"/>
    <p:sldMasterId id="2147483807" r:id="rId3"/>
  </p:sldMasterIdLst>
  <p:notesMasterIdLst>
    <p:notesMasterId r:id="rId39"/>
  </p:notesMasterIdLst>
  <p:handoutMasterIdLst>
    <p:handoutMasterId r:id="rId40"/>
  </p:handoutMasterIdLst>
  <p:sldIdLst>
    <p:sldId id="256" r:id="rId4"/>
    <p:sldId id="320" r:id="rId5"/>
    <p:sldId id="321" r:id="rId6"/>
    <p:sldId id="322" r:id="rId7"/>
    <p:sldId id="323" r:id="rId8"/>
    <p:sldId id="324" r:id="rId9"/>
    <p:sldId id="325" r:id="rId10"/>
    <p:sldId id="257" r:id="rId11"/>
    <p:sldId id="275" r:id="rId12"/>
    <p:sldId id="311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31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313" r:id="rId33"/>
    <p:sldId id="317" r:id="rId34"/>
    <p:sldId id="318" r:id="rId35"/>
    <p:sldId id="319" r:id="rId36"/>
    <p:sldId id="326" r:id="rId37"/>
    <p:sldId id="316" r:id="rId38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heme" Target="theme/theme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DF4B3C2-8C05-472F-A5DC-02CCB113B164}" type="datetimeFigureOut">
              <a:rPr lang="cs-CZ"/>
              <a:pPr>
                <a:defRPr/>
              </a:pPr>
              <a:t>02.04.2024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C21EF3-22DB-464F-AF05-3B762F89F66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BB3CCFF-FCF3-40B4-AE09-0DDDA5E8D0F8}" type="datetimeFigureOut">
              <a:rPr lang="cs-CZ"/>
              <a:pPr>
                <a:defRPr/>
              </a:pPr>
              <a:t>02.04.2024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22611F78-9912-4BA0-8DD6-54BF76629E73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AD504FD-0041-47DD-AD15-F4D161398ABD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2D20147-B9B4-4245-A22F-8B8C150F9896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D8E6921-81B5-4490-AA26-969BEC7E8BD1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33D7518-BEDF-4F36-B7E4-A02FD4EFCF65}" type="slidenum">
              <a:rPr lang="cs-CZ" altLang="cs-CZ"/>
              <a:pPr/>
              <a:t>30</a:t>
            </a:fld>
            <a:endParaRPr lang="cs-CZ" altLang="cs-CZ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5" descr="PF_P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 lang="cs-CZ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BF59A5A3-72C0-4CDD-98D8-F30BE3A4264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9FA678-AC9F-4187-A4B6-EEE87E8B6614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4ABA21-B1DA-4E12-8E26-79F23441A33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9BED53-3182-442C-87C1-7D8B53786972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150" y="414338"/>
            <a:ext cx="11588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7" y="2900365"/>
            <a:ext cx="8521200" cy="1171580"/>
          </a:xfrm>
        </p:spPr>
        <p:txBody>
          <a:bodyPr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7" y="4116403"/>
            <a:ext cx="8521200" cy="698497"/>
          </a:xfrm>
        </p:spPr>
        <p:txBody>
          <a:bodyPr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5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6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96C0D0D4-8FE3-4A12-AD96-69E000343079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90EBE946-2BCE-4652-9C8F-5A5C0953ACDB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150" y="414338"/>
            <a:ext cx="1150938" cy="105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7" y="2900365"/>
            <a:ext cx="8521200" cy="1171580"/>
          </a:xfrm>
        </p:spPr>
        <p:txBody>
          <a:bodyPr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7" y="4116403"/>
            <a:ext cx="8521200" cy="698497"/>
          </a:xfrm>
        </p:spPr>
        <p:txBody>
          <a:bodyPr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5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6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4CCFB90-31E9-4415-BDDE-28185A5F1281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8" name="Zástupný symbol pro číslo snímku 4"/>
          <p:cNvSpPr>
            <a:spLocks noGrp="1"/>
          </p:cNvSpPr>
          <p:nvPr>
            <p:ph type="sldNum" sz="quarter" idx="1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C715C769-657E-4F9E-9395-EE9C4D435D7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1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90271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8" name="Zástupný symbol pro zápatí 1"/>
          <p:cNvSpPr>
            <a:spLocks noGrp="1"/>
          </p:cNvSpPr>
          <p:nvPr>
            <p:ph type="ftr" sz="quarter" idx="29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9" name="Zástupný symbol pro číslo snímku 2"/>
          <p:cNvSpPr>
            <a:spLocks noGrp="1"/>
          </p:cNvSpPr>
          <p:nvPr>
            <p:ph type="sldNum" sz="quarter" idx="3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5B0A9800-40B9-4A3C-B250-7E13A45913F0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3" y="1695075"/>
            <a:ext cx="3913810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67024"/>
            <a:ext cx="3914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7" name="Zástupný symbol pro zápatí 1"/>
          <p:cNvSpPr>
            <a:spLocks noGrp="1"/>
          </p:cNvSpPr>
          <p:nvPr>
            <p:ph type="ftr" sz="quarter" idx="29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8" name="Zástupný symbol pro číslo snímku 2"/>
          <p:cNvSpPr>
            <a:spLocks noGrp="1"/>
          </p:cNvSpPr>
          <p:nvPr>
            <p:ph type="sldNum" sz="quarter" idx="3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DB1D95A4-65C3-4EC4-838F-3D327DFECE9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000" y="1692003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39999" y="4414271"/>
            <a:ext cx="2484000" cy="1427730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000" y="4414271"/>
            <a:ext cx="2484000" cy="1427730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00" y="1692003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0001" y="1692003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2" name="Zástupný symbol pro zápatí 1"/>
          <p:cNvSpPr>
            <a:spLocks noGrp="1"/>
          </p:cNvSpPr>
          <p:nvPr>
            <p:ph type="ftr" sz="quarter" idx="2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23" name="Zástupný symbol pro číslo snímku 2"/>
          <p:cNvSpPr>
            <a:spLocks noGrp="1"/>
          </p:cNvSpPr>
          <p:nvPr>
            <p:ph type="sldNum" sz="quarter" idx="26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4D1B7502-2DCF-4EA6-953A-C76B76878EEE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5D4650-EEFA-48E7-A959-B8F81CCE92A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160" y="692150"/>
            <a:ext cx="3900740" cy="513985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3" y="692151"/>
            <a:ext cx="3913810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2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7" name="Zástupný symbol pro číslo snímku 2"/>
          <p:cNvSpPr>
            <a:spLocks noGrp="1"/>
          </p:cNvSpPr>
          <p:nvPr>
            <p:ph type="sldNum" sz="quarter" idx="26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FC261E47-62EF-4C95-B123-B5C7E9FC6DF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58FA0F87-8B66-4335-B3C2-BC8A9056B59A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998" y="718713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8459" y="718713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zápatí 1"/>
          <p:cNvSpPr>
            <a:spLocks noGrp="1"/>
          </p:cNvSpPr>
          <p:nvPr>
            <p:ph type="ftr" sz="quarter" idx="26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14" name="Zástupný symbol pro číslo snímku 2"/>
          <p:cNvSpPr>
            <a:spLocks noGrp="1"/>
          </p:cNvSpPr>
          <p:nvPr>
            <p:ph type="sldNum" sz="quarter" idx="27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E985305D-7A90-4E73-825B-48870297D29D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1338" y="6054725"/>
            <a:ext cx="65087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EA0F9CD8-73E9-47E8-8D72-771C0B9DC46E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1338" y="6048375"/>
            <a:ext cx="649287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rtlCol="0" anchor="ctr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zápatí 1"/>
          <p:cNvSpPr>
            <a:spLocks noGrp="1"/>
          </p:cNvSpPr>
          <p:nvPr>
            <p:ph type="ftr" sz="quarter" idx="13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BEFA1AD-45BA-4B3D-9F62-6F917CBF4573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32125" y="2019300"/>
            <a:ext cx="3079750" cy="283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>
                <a:solidFill>
                  <a:srgbClr val="9100DC"/>
                </a:solidFill>
              </a:defRPr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1D4FADA7-52EE-4BB7-B1C1-3B94EBE7517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87513" y="2433638"/>
            <a:ext cx="5754687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9EA86DE1-87C4-46A2-B76D-7B2C3511EFE4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227BDA-AF7C-4E2F-B4C5-CD12D0D50638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E65058-A97A-4B47-9152-EBF21B6D734C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D5726E-6488-411A-B213-50DC5790BF3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2643FC-FA03-4424-9153-F1E44F45AA95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539CE9-D9ED-40B1-A6CD-CF07106A68F4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CBEE4D-8954-41F4-ABCB-D2479472214C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8E0FAF-3A76-4714-A364-E375F2A56C68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image" Target="../media/image5.emf"/><Relationship Id="rId2" Type="http://schemas.openxmlformats.org/officeDocument/2006/relationships/slideLayout" Target="../slideLayouts/slideLayout24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cs-CZ" altLang="cs-CZ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 lang="cs-CZ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1">
                <a:latin typeface="Trebuchet MS" pitchFamily="34" charset="0"/>
              </a:defRPr>
            </a:lvl1pPr>
          </a:lstStyle>
          <a:p>
            <a:fld id="{E6FA5AA5-2413-4071-9F42-FA129B704A7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1032" name="Picture 18" descr="PF_PPT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4" descr="PF_PPT_nahled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2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smtClean="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 lang="cs-CZ"/>
          </a:p>
        </p:txBody>
      </p:sp>
      <p:sp>
        <p:nvSpPr>
          <p:cNvPr id="2052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053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pic>
        <p:nvPicPr>
          <p:cNvPr id="2054" name="Picture 23" descr="PF_PP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24" descr="pruh+znak_PF_13_gray5+fialovy_RGB"/>
          <p:cNvPicPr>
            <a:picLocks noChangeAspect="1" noChangeArrowheads="1"/>
          </p:cNvPicPr>
          <p:nvPr/>
        </p:nvPicPr>
        <p:blipFill>
          <a:blip r:embed="rId14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9750" y="6227763"/>
            <a:ext cx="5940425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smtClean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1150" y="6227763"/>
            <a:ext cx="188913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chemeClr val="tx2"/>
                </a:solidFill>
              </a:defRPr>
            </a:lvl1pPr>
          </a:lstStyle>
          <a:p>
            <a:fld id="{D0A819E5-3E46-445D-9B39-FA40A90ED26A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3076" name="Zástupný nadpis 1"/>
          <p:cNvSpPr>
            <a:spLocks noGrp="1"/>
          </p:cNvSpPr>
          <p:nvPr>
            <p:ph type="title"/>
          </p:nvPr>
        </p:nvSpPr>
        <p:spPr bwMode="auto">
          <a:xfrm>
            <a:off x="539750" y="720725"/>
            <a:ext cx="80645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3077" name="Zástupný symbol pro text 4"/>
          <p:cNvSpPr>
            <a:spLocks noGrp="1"/>
          </p:cNvSpPr>
          <p:nvPr>
            <p:ph type="body" idx="1"/>
          </p:nvPr>
        </p:nvSpPr>
        <p:spPr bwMode="auto">
          <a:xfrm>
            <a:off x="539750" y="1871663"/>
            <a:ext cx="8064500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  <p:sldLayoutId id="2147483926" r:id="rId14"/>
    <p:sldLayoutId id="2147483911" r:id="rId15"/>
  </p:sldLayoutIdLst>
  <p:hf sldNum="0" hdr="0" dt="0"/>
  <p:txStyles>
    <p:titleStyle>
      <a:lvl1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algn="l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00000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algn="l" rtl="0" eaLnBrk="0" fontAlgn="base" hangingPunct="0">
        <a:lnSpc>
          <a:spcPts val="1350"/>
        </a:lnSpc>
        <a:spcBef>
          <a:spcPct val="0"/>
        </a:spcBef>
        <a:spcAft>
          <a:spcPct val="0"/>
        </a:spcAft>
        <a:buClr>
          <a:schemeClr val="tx2"/>
        </a:buClr>
        <a:buSzPct val="100000"/>
        <a:defRPr sz="1100">
          <a:solidFill>
            <a:schemeClr val="tx1"/>
          </a:solidFill>
          <a:latin typeface="+mn-lt"/>
        </a:defRPr>
      </a:lvl2pPr>
      <a:lvl3pPr marL="685800" algn="l" rtl="0" eaLnBrk="0" fontAlgn="base" hangingPunct="0">
        <a:lnSpc>
          <a:spcPts val="1350"/>
        </a:lnSpc>
        <a:spcBef>
          <a:spcPct val="0"/>
        </a:spcBef>
        <a:spcAft>
          <a:spcPct val="0"/>
        </a:spcAft>
        <a:buClr>
          <a:schemeClr val="folHlink"/>
        </a:buClr>
        <a:buSzPct val="80000"/>
        <a:defRPr sz="1100">
          <a:solidFill>
            <a:schemeClr val="tx1"/>
          </a:solidFill>
          <a:latin typeface="+mn-lt"/>
        </a:defRPr>
      </a:lvl3pPr>
      <a:lvl4pPr marL="1028700" algn="l" rtl="0" eaLnBrk="0" fontAlgn="base" hangingPunct="0">
        <a:lnSpc>
          <a:spcPts val="1350"/>
        </a:lnSpc>
        <a:spcBef>
          <a:spcPct val="0"/>
        </a:spcBef>
        <a:spcAft>
          <a:spcPct val="0"/>
        </a:spcAft>
        <a:buClr>
          <a:schemeClr val="accent2"/>
        </a:buClr>
        <a:buSzPct val="90000"/>
        <a:defRPr sz="1100">
          <a:solidFill>
            <a:schemeClr val="tx1"/>
          </a:solidFill>
          <a:latin typeface="+mn-lt"/>
        </a:defRPr>
      </a:lvl4pPr>
      <a:lvl5pPr marL="1371600" algn="l" rtl="0" eaLnBrk="0" fontAlgn="base" hangingPunct="0">
        <a:lnSpc>
          <a:spcPts val="1350"/>
        </a:lnSpc>
        <a:spcBef>
          <a:spcPct val="0"/>
        </a:spcBef>
        <a:spcAft>
          <a:spcPct val="0"/>
        </a:spcAft>
        <a:buClr>
          <a:schemeClr val="accent1"/>
        </a:buClr>
        <a:defRPr sz="11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509713" y="1989138"/>
            <a:ext cx="604837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1080000"/>
          <a:lstStyle/>
          <a:p>
            <a:pPr algn="ctr" eaLnBrk="1" hangingPunct="1">
              <a:defRPr/>
            </a:pPr>
            <a:r>
              <a:rPr lang="cs-CZ" sz="4600" dirty="0"/>
              <a:t>PRÁVO PROTI DOMÁCÍMU NÁSILÍ</a:t>
            </a:r>
            <a:br>
              <a:rPr lang="cs-CZ" sz="4600" dirty="0"/>
            </a:br>
            <a:br>
              <a:rPr lang="cs-CZ" sz="4600" dirty="0"/>
            </a:br>
            <a:br>
              <a:rPr lang="cs-CZ" sz="3200" dirty="0"/>
            </a:br>
            <a:r>
              <a:rPr lang="cs-CZ" sz="3200" dirty="0"/>
              <a:t>Trestněprávní aspekty</a:t>
            </a:r>
            <a:br>
              <a:rPr lang="cs-CZ" sz="4800" dirty="0"/>
            </a:br>
            <a:endParaRPr lang="cs-CZ" sz="4600" kern="0" dirty="0">
              <a:ea typeface="+mj-ea"/>
              <a:cs typeface="+mj-cs"/>
            </a:endParaRP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4284663" y="6237288"/>
            <a:ext cx="2492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cs-CZ" altLang="cs-CZ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52227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Vstup do obydlí - §83c TŘ</a:t>
            </a:r>
          </a:p>
        </p:txBody>
      </p:sp>
      <p:sp>
        <p:nvSpPr>
          <p:cNvPr id="52228" name="Zástupný symbol pro obsah 3"/>
          <p:cNvSpPr>
            <a:spLocks noGrp="1"/>
          </p:cNvSpPr>
          <p:nvPr>
            <p:ph idx="1"/>
          </p:nvPr>
        </p:nvSpPr>
        <p:spPr>
          <a:xfrm>
            <a:off x="539750" y="1412875"/>
            <a:ext cx="8064500" cy="4419600"/>
          </a:xfrm>
        </p:spPr>
        <p:txBody>
          <a:bodyPr/>
          <a:lstStyle/>
          <a:p>
            <a:pPr marL="188913" indent="-134938" eaLnBrk="1" hangingPunct="1">
              <a:buFont typeface="Arial" charset="0"/>
              <a:buChar char="̶"/>
            </a:pPr>
            <a:r>
              <a:rPr lang="cs-CZ" altLang="cs-CZ" sz="1600"/>
              <a:t>Policejní orgán může vstoupit do obydlí, jiných prostor nebo na pozemek jen tehdy, jestliže </a:t>
            </a:r>
            <a:r>
              <a:rPr lang="cs-CZ" altLang="cs-CZ" sz="1600">
                <a:solidFill>
                  <a:srgbClr val="FF0000"/>
                </a:solidFill>
              </a:rPr>
              <a:t>věc nesnese odkladu</a:t>
            </a:r>
            <a:r>
              <a:rPr lang="cs-CZ" altLang="cs-CZ" sz="1600"/>
              <a:t> a vstup tam je nezbytný </a:t>
            </a:r>
            <a:r>
              <a:rPr lang="cs-CZ" altLang="cs-CZ" sz="1600">
                <a:solidFill>
                  <a:srgbClr val="FF0000"/>
                </a:solidFill>
              </a:rPr>
              <a:t>pro ochranu života nebo zdraví </a:t>
            </a:r>
            <a:r>
              <a:rPr lang="cs-CZ" altLang="cs-CZ" sz="1600"/>
              <a:t>osob nebo pro ochranu jiných práv a svobod nebo pro </a:t>
            </a:r>
            <a:r>
              <a:rPr lang="cs-CZ" altLang="cs-CZ" sz="1600">
                <a:solidFill>
                  <a:srgbClr val="FF0000"/>
                </a:solidFill>
              </a:rPr>
              <a:t>odvrácení závažného ohrožení </a:t>
            </a:r>
            <a:r>
              <a:rPr lang="cs-CZ" altLang="cs-CZ" sz="1600"/>
              <a:t>veřejné bezpečnosti a pořádku. </a:t>
            </a:r>
          </a:p>
          <a:p>
            <a:pPr marL="188913" indent="-134938" eaLnBrk="1" hangingPunct="1">
              <a:buFont typeface="Arial" charset="0"/>
              <a:buChar char="̶"/>
            </a:pPr>
            <a:r>
              <a:rPr lang="cs-CZ" altLang="cs-CZ" sz="1600"/>
              <a:t>Policejní orgán dále může na místa uvedená výše vstoupit v případě, že se v nich nachází osoba, </a:t>
            </a:r>
          </a:p>
          <a:p>
            <a:pPr marL="188913" indent="-134938" eaLnBrk="1" hangingPunct="1">
              <a:buFontTx/>
              <a:buAutoNum type="alphaLcParenR"/>
            </a:pPr>
            <a:r>
              <a:rPr lang="cs-CZ" altLang="cs-CZ" sz="1600"/>
              <a:t>na kterou byl vydán příkaz k zadržení, příkaz k zatčení nebo příkaz k dodání do výkonu trestu odnětí svobody nebo do výkonu ochranného opatření spojeného se zbavením osobní svobody, </a:t>
            </a:r>
          </a:p>
          <a:p>
            <a:pPr marL="188913" indent="-134938" eaLnBrk="1" hangingPunct="1">
              <a:buFontTx/>
              <a:buAutoNum type="alphaLcParenR"/>
            </a:pPr>
            <a:r>
              <a:rPr lang="cs-CZ" altLang="cs-CZ" sz="1600"/>
              <a:t>kterou je třeba předvést pro účely trestního řízení, nebo </a:t>
            </a:r>
          </a:p>
          <a:p>
            <a:pPr marL="188913" indent="-134938" eaLnBrk="1" hangingPunct="1">
              <a:buFontTx/>
              <a:buAutoNum type="alphaLcParenR"/>
            </a:pPr>
            <a:r>
              <a:rPr lang="cs-CZ" altLang="cs-CZ" sz="1600"/>
              <a:t>kterou je třeba zadržet. </a:t>
            </a:r>
          </a:p>
          <a:p>
            <a:pPr marL="188913" indent="-134938" eaLnBrk="1" hangingPunct="1">
              <a:buFont typeface="Arial" charset="0"/>
              <a:buChar char="̶"/>
            </a:pPr>
            <a:r>
              <a:rPr lang="cs-CZ" altLang="cs-CZ" sz="1600"/>
              <a:t>Po vstupu na místa shora uvedená nesmějí být provedeny žádné jiné úkony než takové, které slouží k odstranění naléhavého nebezpečí nebo k předvedení osoby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298450" y="2900363"/>
            <a:ext cx="8521700" cy="1171575"/>
          </a:xfrm>
        </p:spPr>
        <p:txBody>
          <a:bodyPr/>
          <a:lstStyle/>
          <a:p>
            <a:pPr eaLnBrk="1" hangingPunct="1"/>
            <a:r>
              <a:rPr lang="cs-CZ" altLang="cs-CZ"/>
              <a:t>Postavení poškozeného a svědka v trestním řízení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55299" name="Nadpis 1"/>
          <p:cNvSpPr>
            <a:spLocks noGrp="1"/>
          </p:cNvSpPr>
          <p:nvPr>
            <p:ph type="title"/>
          </p:nvPr>
        </p:nvSpPr>
        <p:spPr>
          <a:xfrm>
            <a:off x="928688" y="928688"/>
            <a:ext cx="7772400" cy="503237"/>
          </a:xfrm>
        </p:spPr>
        <p:txBody>
          <a:bodyPr/>
          <a:lstStyle/>
          <a:p>
            <a:pPr eaLnBrk="1" hangingPunct="1"/>
            <a:r>
              <a:rPr lang="cs-CZ" altLang="cs-CZ"/>
              <a:t>Poškozený v trestním řízení</a:t>
            </a:r>
          </a:p>
        </p:txBody>
      </p:sp>
      <p:sp>
        <p:nvSpPr>
          <p:cNvPr id="55300" name="Zástupný symbol pro obsah 2"/>
          <p:cNvSpPr>
            <a:spLocks noGrp="1"/>
          </p:cNvSpPr>
          <p:nvPr>
            <p:ph idx="1"/>
          </p:nvPr>
        </p:nvSpPr>
        <p:spPr>
          <a:xfrm>
            <a:off x="900113" y="1428750"/>
            <a:ext cx="7772400" cy="4702175"/>
          </a:xfrm>
        </p:spPr>
        <p:txBody>
          <a:bodyPr/>
          <a:lstStyle/>
          <a:p>
            <a:pPr marL="273050" indent="-273050" eaLnBrk="1" hangingPunct="1">
              <a:buFont typeface="Wingdings" pitchFamily="2" charset="2"/>
              <a:buNone/>
            </a:pPr>
            <a:r>
              <a:rPr lang="cs-CZ" altLang="cs-CZ"/>
              <a:t>Ten, komu bylo trestným činem:</a:t>
            </a:r>
          </a:p>
          <a:p>
            <a:pPr marL="273050" indent="-273050" eaLnBrk="1" hangingPunct="1">
              <a:buFont typeface="Wingdings 2" pitchFamily="18" charset="2"/>
              <a:buChar char=""/>
            </a:pPr>
            <a:r>
              <a:rPr lang="cs-CZ" altLang="cs-CZ"/>
              <a:t>ublíženo na zdraví, </a:t>
            </a:r>
          </a:p>
          <a:p>
            <a:pPr marL="273050" indent="-273050" eaLnBrk="1" hangingPunct="1">
              <a:buFont typeface="Wingdings 2" pitchFamily="18" charset="2"/>
              <a:buChar char=""/>
            </a:pPr>
            <a:r>
              <a:rPr lang="cs-CZ" altLang="cs-CZ"/>
              <a:t>způsobena majetková, morální nebo jiná škoda, má právo činit návrhy na doplnění dokazování, nahlížet do spisů (§ 65), zúčastnit se hlavního líčení a veřejného zasedání konaného o odvolání a před skončením řízení se k věci vyjádřit.</a:t>
            </a:r>
          </a:p>
          <a:p>
            <a:pPr marL="273050" indent="-273050" eaLnBrk="1" hangingPunct="1">
              <a:buFont typeface="Wingdings 2" pitchFamily="18" charset="2"/>
              <a:buChar char=""/>
            </a:pPr>
            <a:r>
              <a:rPr lang="cs-CZ" altLang="cs-CZ"/>
              <a:t>Poškozeným </a:t>
            </a:r>
            <a:r>
              <a:rPr lang="cs-CZ" altLang="cs-CZ" b="1"/>
              <a:t>není</a:t>
            </a:r>
            <a:r>
              <a:rPr lang="cs-CZ" altLang="cs-CZ"/>
              <a:t> ten, kdo se sice cítí být trestným činem morálně nebo jinak poškozen, avšak vzniklá újma není způsobena zaviněním pachatele nebo její vznik není v příčinné souvislosti s trestným činem.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5632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Nárok poškozeného na náhradu škody</a:t>
            </a:r>
          </a:p>
        </p:txBody>
      </p:sp>
      <p:sp>
        <p:nvSpPr>
          <p:cNvPr id="56324" name="Zástupný symbol pro obsah 2"/>
          <p:cNvSpPr>
            <a:spLocks noGrp="1"/>
          </p:cNvSpPr>
          <p:nvPr>
            <p:ph idx="1"/>
          </p:nvPr>
        </p:nvSpPr>
        <p:spPr>
          <a:xfrm>
            <a:off x="539750" y="1692275"/>
            <a:ext cx="8064500" cy="4140200"/>
          </a:xfrm>
        </p:spPr>
        <p:txBody>
          <a:bodyPr/>
          <a:lstStyle/>
          <a:p>
            <a:pPr marL="188913" indent="-134938" eaLnBrk="1" hangingPunct="1">
              <a:buFont typeface="Arial" charset="0"/>
              <a:buChar char="̶"/>
            </a:pPr>
            <a:r>
              <a:rPr lang="cs-CZ" altLang="cs-CZ"/>
              <a:t>Lze uplatnit nejpozději u hlavního líčení před zahájením dokazování (§ 206 odst. 2). </a:t>
            </a:r>
          </a:p>
          <a:p>
            <a:pPr marL="188913" indent="-134938" eaLnBrk="1" hangingPunct="1">
              <a:buFont typeface="Arial" charset="0"/>
              <a:buChar char="̶"/>
            </a:pPr>
            <a:r>
              <a:rPr lang="cs-CZ" altLang="cs-CZ"/>
              <a:t>Z návrhu musí být patrno, z jakých důvodů a v jaké výši se nárok na náhradu škody uplatňuje.</a:t>
            </a:r>
          </a:p>
          <a:p>
            <a:pPr marL="188913" indent="-134938" eaLnBrk="1" hangingPunct="1">
              <a:buFont typeface="Arial" charset="0"/>
              <a:buChar char="̶"/>
            </a:pPr>
            <a:r>
              <a:rPr lang="cs-CZ" altLang="cs-CZ"/>
              <a:t>Více poškozených – společný zmocněnec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5734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Poškozený – hrozí-li nebezpečí </a:t>
            </a:r>
          </a:p>
        </p:txBody>
      </p:sp>
      <p:sp>
        <p:nvSpPr>
          <p:cNvPr id="57348" name="Zástupný symbol pro obsah 2"/>
          <p:cNvSpPr>
            <a:spLocks noGrp="1"/>
          </p:cNvSpPr>
          <p:nvPr>
            <p:ph idx="1"/>
          </p:nvPr>
        </p:nvSpPr>
        <p:spPr>
          <a:xfrm>
            <a:off x="900113" y="1171575"/>
            <a:ext cx="7772400" cy="5329238"/>
          </a:xfrm>
        </p:spPr>
        <p:txBody>
          <a:bodyPr/>
          <a:lstStyle/>
          <a:p>
            <a:pPr marL="273050" indent="-273050" eaLnBrk="1" hangingPunct="1">
              <a:buFont typeface="Wingdings 2" pitchFamily="18" charset="2"/>
              <a:buChar char=""/>
            </a:pPr>
            <a:r>
              <a:rPr lang="cs-CZ" altLang="cs-CZ"/>
              <a:t>Shledá-li orgán činný v trestním řízení, že poškozenému nebo svědkovi hrozí nebezpečí v souvislosti s pobytem obviněného nebo odsouzeného na svobodě, </a:t>
            </a:r>
            <a:r>
              <a:rPr lang="cs-CZ" altLang="cs-CZ" b="1"/>
              <a:t>poučí</a:t>
            </a:r>
            <a:r>
              <a:rPr lang="cs-CZ" altLang="cs-CZ"/>
              <a:t> poškozeného nebo svědka o možnosti žádat informace o tom, že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cs-CZ" altLang="cs-CZ"/>
              <a:t>a) obviněný byl propuštěn z vazby nebo z ní uprchl,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cs-CZ" altLang="cs-CZ"/>
              <a:t>b) odsouzený byl propuštěn z výkonu trestu odnětí svobody nebo z něj uprchl,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cs-CZ" altLang="cs-CZ"/>
              <a:t>c) odsouzený byl propuštěn z výkonu ochranného léčení nebo z jeho výkonu uprchl, nebo</a:t>
            </a:r>
          </a:p>
          <a:p>
            <a:pPr marL="273050" indent="-273050" eaLnBrk="1" hangingPunct="1">
              <a:buFont typeface="Wingdings" pitchFamily="2" charset="2"/>
              <a:buNone/>
            </a:pPr>
            <a:r>
              <a:rPr lang="cs-CZ" altLang="cs-CZ"/>
              <a:t>d) odsouzený byl propuštěn z výkonu zabezpečovací detence nebo z jejího výkonu uprchl.</a:t>
            </a:r>
          </a:p>
          <a:p>
            <a:pPr marL="273050" indent="-273050" eaLnBrk="1" hangingPunct="1">
              <a:buFont typeface="Wingdings 2" pitchFamily="18" charset="2"/>
              <a:buChar char=""/>
            </a:pPr>
            <a:endParaRPr lang="cs-CZ" alt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5837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Trestní stíhání se souhlasem poškozeného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539750" y="1692275"/>
            <a:ext cx="8064500" cy="4140200"/>
          </a:xfrm>
        </p:spPr>
        <p:txBody>
          <a:bodyPr rtlCol="0">
            <a:normAutofit lnSpcReduction="10000"/>
          </a:bodyPr>
          <a:lstStyle/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/>
              <a:t>Vyjmenované trestné činy v § 163 TŘ - kdo má jako svědek právo odepřít výpověď, nebo se jedná o manžela, partnera nebo druha.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/>
              <a:t>Souhlasu poškozeného není třeba, pokud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/>
              <a:t>a) byla takovým činem způsobena smrt,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/>
              <a:t>b) poškozený není schopen dát souhlas –porucha, zbavení způsobilosti k právním úkonům, atd.,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/>
              <a:t>c) poškozeným je osoba mladší 15 let,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/>
              <a:t>d) z okolností je zřejmé, že souhlas nebyl dán nebo byl vzat zpět v tísni vyvolané výhrůžkami, nátlakem, závislostí nebo podřízeností.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Oběť </a:t>
            </a:r>
          </a:p>
        </p:txBody>
      </p:sp>
      <p:sp>
        <p:nvSpPr>
          <p:cNvPr id="59396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692275"/>
            <a:ext cx="8064500" cy="4140200"/>
          </a:xfrm>
        </p:spPr>
        <p:txBody>
          <a:bodyPr/>
          <a:lstStyle/>
          <a:p>
            <a:pPr marL="188913" indent="-134938" eaLnBrk="1" hangingPunct="1">
              <a:lnSpc>
                <a:spcPct val="90000"/>
              </a:lnSpc>
              <a:buFont typeface="Arial" charset="0"/>
              <a:buChar char="̶"/>
            </a:pPr>
            <a:r>
              <a:rPr lang="cs-CZ" altLang="cs-CZ"/>
              <a:t>osoba dle zákona č. 45/2013 Sb. o obětech, </a:t>
            </a:r>
          </a:p>
          <a:p>
            <a:pPr marL="188913" indent="-134938" eaLnBrk="1" hangingPunct="1">
              <a:lnSpc>
                <a:spcPct val="90000"/>
              </a:lnSpc>
              <a:buFont typeface="Arial" charset="0"/>
              <a:buChar char="̶"/>
            </a:pPr>
            <a:r>
              <a:rPr lang="cs-CZ" altLang="cs-CZ"/>
              <a:t>Nelze zaměňovat s poškozeným dle TŘ – jedná se o pojem jiný</a:t>
            </a:r>
          </a:p>
          <a:p>
            <a:pPr marL="188913" indent="-134938" eaLnBrk="1" hangingPunct="1">
              <a:lnSpc>
                <a:spcPct val="90000"/>
              </a:lnSpc>
              <a:buFont typeface="Arial" charset="0"/>
              <a:buChar char="̶"/>
            </a:pPr>
            <a:r>
              <a:rPr lang="cs-CZ" altLang="cs-CZ"/>
              <a:t>fyzická osoba, které v důsledku trestného činu vznikla škoda na zdraví</a:t>
            </a:r>
          </a:p>
          <a:p>
            <a:pPr marL="188913" indent="-134938" eaLnBrk="1" hangingPunct="1">
              <a:lnSpc>
                <a:spcPct val="90000"/>
              </a:lnSpc>
              <a:buFont typeface="Arial" charset="0"/>
              <a:buChar char="̶"/>
            </a:pPr>
            <a:r>
              <a:rPr lang="cs-CZ" altLang="cs-CZ"/>
              <a:t>i osoba pozůstalá po oběti, která v důsledku trestného činu zemřela, byla-li rodičem, manželem nebo dítětem zemřelého a současně v době jeho smrti s ním žila v domácnosti, nebo osoba, které zemřelý poskytoval nebo byl povinen poskytovat výživu</a:t>
            </a:r>
          </a:p>
          <a:p>
            <a:pPr marL="188913" indent="-134938" eaLnBrk="1" hangingPunct="1">
              <a:lnSpc>
                <a:spcPct val="90000"/>
              </a:lnSpc>
              <a:buFont typeface="Arial" charset="0"/>
              <a:buChar char="̶"/>
            </a:pPr>
            <a:r>
              <a:rPr lang="cs-CZ" altLang="cs-CZ"/>
              <a:t>I v případě, kdy se nejedná o trestní řízení – např. pácháno dítětem, nepříčetnou osobou atd.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6041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Možnosti ochrany svědka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900113" y="1773238"/>
            <a:ext cx="7772400" cy="4870450"/>
          </a:xfrm>
        </p:spPr>
        <p:txBody>
          <a:bodyPr rtlCol="0">
            <a:normAutofit fontScale="92500"/>
          </a:bodyPr>
          <a:lstStyle/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/>
              <a:t>Pokud svědku nebo osobě jemu blízké v souvislosti s podáním svědectví zřejmě hrozí újma na zdraví nebo jiné vážné nebezpečí porušení jejich základních práv, a nelze-li ochranu svědka spolehlivě zajistit jiným způsobem, orgán činný v trestním řízení učiní opatření k utajení totožnosti i podoby svědka; 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/>
              <a:t>jméno a příjmení a jeho další osobní údaje se do protokolu nezapisují, ale vedou se odděleně od trestního spisu a mohou se s nimi seznamovat jen orgány činné v trestním řízení v dané věci. 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/>
              <a:t>Svědek se poučí o právu požádat o utajení své podoby a podepsat protokol smyšleným jménem a příjmením, pod kterým je pak veden.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61443" name="Nadpis 1"/>
          <p:cNvSpPr>
            <a:spLocks noGrp="1"/>
          </p:cNvSpPr>
          <p:nvPr>
            <p:ph type="title" idx="4294967295"/>
          </p:nvPr>
        </p:nvSpPr>
        <p:spPr>
          <a:xfrm>
            <a:off x="684213" y="609600"/>
            <a:ext cx="7772400" cy="503238"/>
          </a:xfrm>
        </p:spPr>
        <p:txBody>
          <a:bodyPr/>
          <a:lstStyle/>
          <a:p>
            <a:pPr eaLnBrk="1" hangingPunct="1"/>
            <a:r>
              <a:rPr lang="cs-CZ" altLang="cs-CZ"/>
              <a:t>Svědek – povinnost vypovídat v TŘ</a:t>
            </a:r>
          </a:p>
        </p:txBody>
      </p:sp>
      <p:sp>
        <p:nvSpPr>
          <p:cNvPr id="61444" name="Zástupný symbol pro obsah 2"/>
          <p:cNvSpPr>
            <a:spLocks noGrp="1"/>
          </p:cNvSpPr>
          <p:nvPr>
            <p:ph idx="4294967295"/>
          </p:nvPr>
        </p:nvSpPr>
        <p:spPr>
          <a:xfrm>
            <a:off x="647700" y="1347788"/>
            <a:ext cx="7772400" cy="5357812"/>
          </a:xfrm>
        </p:spPr>
        <p:txBody>
          <a:bodyPr/>
          <a:lstStyle/>
          <a:p>
            <a:pPr marL="273050" indent="-273050" eaLnBrk="1" hangingPunct="1">
              <a:buFont typeface="Wingdings 2" pitchFamily="18" charset="2"/>
              <a:buChar char=""/>
            </a:pPr>
            <a:r>
              <a:rPr lang="cs-CZ" altLang="cs-CZ"/>
              <a:t>Právo odepřít výpověď - příbuzný obviněného v pokolení přímém, jeho sourozenec, osvojitel, osvojenec, manžel, partner a druh; jestliže je obviněných více a svědek je v uvedeném poměru jen k některému z nich, má právo odepřít výpověď stran jiných obviněných jen tehdy, nelze-li odloučit výpověď, která se jich týká, od výpovědi týkající se obviněného, k němuž je svědek v tomto poměru.</a:t>
            </a:r>
          </a:p>
          <a:p>
            <a:pPr marL="273050" indent="-273050" eaLnBrk="1" hangingPunct="1">
              <a:buFont typeface="Wingdings 2" pitchFamily="18" charset="2"/>
              <a:buChar char=""/>
            </a:pPr>
            <a:r>
              <a:rPr lang="cs-CZ" altLang="cs-CZ"/>
              <a:t>jestliže by výpovědí způsobil nebezpečí trestního stíhání sobě, svému příbuznému v pokolení přímém, svému sourozenci, osvojiteli, osvojenci, manželu, partneru nebo druhu anebo jiným osobám v poměru rodinném nebo obdobném, jejichž újmu by právem pociťoval jako újmu vlastní.</a:t>
            </a:r>
          </a:p>
        </p:txBody>
      </p:sp>
      <p:sp>
        <p:nvSpPr>
          <p:cNvPr id="61445" name="Zástupný symbol pro zápatí 3"/>
          <p:cNvSpPr txBox="1">
            <a:spLocks noGrp="1"/>
          </p:cNvSpPr>
          <p:nvPr/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cs-CZ" altLang="cs-CZ" sz="1200">
                <a:solidFill>
                  <a:srgbClr val="777777"/>
                </a:solidFill>
                <a:latin typeface="Constantia" pitchFamily="18" charset="0"/>
              </a:rPr>
              <a:t> </a:t>
            </a:r>
          </a:p>
        </p:txBody>
      </p:sp>
      <p:sp>
        <p:nvSpPr>
          <p:cNvPr id="61446" name="Zástupný symbol pro číslo snímku 4"/>
          <p:cNvSpPr txBox="1">
            <a:spLocks noGrp="1"/>
          </p:cNvSpPr>
          <p:nvPr/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fld id="{28D3224C-1BF4-4B5F-94DB-2656891F3B53}" type="slidenum">
              <a:rPr lang="cs-CZ" altLang="cs-CZ" sz="1200" b="1">
                <a:latin typeface="Constantia" pitchFamily="18" charset="0"/>
              </a:rPr>
              <a:pPr eaLnBrk="1" hangingPunct="1"/>
              <a:t>18</a:t>
            </a:fld>
            <a:endParaRPr lang="cs-CZ" altLang="cs-CZ" sz="1200" b="1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62467" name="Zástupný symbol pro obsah 2"/>
          <p:cNvSpPr>
            <a:spLocks noGrp="1"/>
          </p:cNvSpPr>
          <p:nvPr>
            <p:ph idx="1"/>
          </p:nvPr>
        </p:nvSpPr>
        <p:spPr>
          <a:xfrm>
            <a:off x="539750" y="692150"/>
            <a:ext cx="7772400" cy="4987925"/>
          </a:xfrm>
        </p:spPr>
        <p:txBody>
          <a:bodyPr/>
          <a:lstStyle/>
          <a:p>
            <a:pPr marL="273050" indent="-273050" eaLnBrk="1" hangingPunct="1">
              <a:buFont typeface="Wingdings 2" pitchFamily="18" charset="2"/>
              <a:buChar char=""/>
            </a:pPr>
            <a:r>
              <a:rPr lang="cs-CZ" altLang="cs-CZ"/>
              <a:t>Je-li třeba zajistit ochranu těchto osob, orgán činný v trestním řízení činí bezodkladně všechna potřebná opatření. </a:t>
            </a:r>
          </a:p>
          <a:p>
            <a:pPr marL="273050" indent="-273050" eaLnBrk="1" hangingPunct="1">
              <a:buFont typeface="Wingdings 2" pitchFamily="18" charset="2"/>
              <a:buChar char=""/>
            </a:pPr>
            <a:r>
              <a:rPr lang="cs-CZ" altLang="cs-CZ"/>
              <a:t>Zvláštní způsob ochrany svědků a osob jim blízkých stanoví zvláštní zákon – č. 137/2001 Sb., o zvláštní ochraně svědka a dalších osob v souvislosti s trestním řízením a změnách zákonů.</a:t>
            </a:r>
          </a:p>
          <a:p>
            <a:pPr marL="273050" indent="-273050" eaLnBrk="1" hangingPunct="1">
              <a:buFont typeface="Wingdings 2" pitchFamily="18" charset="2"/>
              <a:buChar char=""/>
            </a:pPr>
            <a:r>
              <a:rPr lang="cs-CZ" altLang="cs-CZ"/>
              <a:t>Pominou-li důvody pro utajení podoby svědka a oddělené vedení osobních údajů svědka, orgán, který v té době vede trestní řízení, zruší stupeň utajení těchto informací, připojí uvedené údaje k trestnímu spisu a podoba svědka ani údaje o jeho totožnosti se nadále neutajují.</a:t>
            </a:r>
          </a:p>
          <a:p>
            <a:pPr marL="273050" indent="-273050" eaLnBrk="1" hangingPunct="1">
              <a:buFont typeface="Wingdings 2" pitchFamily="18" charset="2"/>
              <a:buChar char=""/>
            </a:pPr>
            <a:endParaRPr lang="cs-CZ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327C28-22DD-4CC6-A09A-9D085DF23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Bonifác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9F959E-34A5-4DDB-86F8-FC10AF0FBF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71575"/>
            <a:ext cx="8064900" cy="4660425"/>
          </a:xfrm>
        </p:spPr>
        <p:txBody>
          <a:bodyPr/>
          <a:lstStyle/>
          <a:p>
            <a:r>
              <a:rPr lang="cs-C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Pan Bonifác bydlí se svojí družkou a s jejím synem v domě spolu se svou matkou Ludmilou. Bonifác postupně v místě společného bydliště vyvíjel psychický nátlak na Ludmilu, fyzicky ji napadl ve třech případech, polil ji kbelíkem vody, urážel ji, ponižoval, vulgárně oslovoval a zabraňoval jí ve volném pohybu po domě. Vyvíjel na ni psychický nátlak, aby na něj přepsala svoji polovinu domu, zabraňoval jí ve vstupu k plynovému kotli, pračce a hlavnímu uzávěru vody, v důsledku čehož musela Ludmila své prádlo prát u své bývalé snachy Kateřiny, kvůli těmto zásahům jí netekla teplá voda a v zimních měsících měla teplotu v bytě i kolem 13 stupňů. Bonifác dále pouštěl, téměř denně, hlasitě rádio na chodbě domu a nevypínal je ani když odcházel z domu. V případě, kdy měla Ludmila návštěvu, vcházel nezvaně bez zaklepání do její bytové jednotky a zjišťoval, o jakou osobu se jedná, případně tuto osobu oslovil a slovně ji urážel v úmyslu odříznout Ludmilu od jejích přátel, hrozil jí odpojením od přívodu elektřiny. </a:t>
            </a:r>
            <a:r>
              <a:rPr lang="cs-CZ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Při vyhrocení situace potom prakticky vždy docházelo ke zhoršení zdravotního stavu Ludmily (kdy zdravotní stav poškozené ani tak nebyl dobrý, byla pacientkou plicního, diabetologického, kardiologického a onkologického oddělení) a následky neustálého vypětí a stresu se u ní projevovaly i v následné době, což bylo prokázáno lékařskými zprávami.</a:t>
            </a:r>
            <a:endParaRPr lang="cs-CZ" sz="14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B03B812-1A6B-40E6-9347-313B140C9A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Právo proti domácímu násilí</a:t>
            </a:r>
          </a:p>
        </p:txBody>
      </p:sp>
    </p:spTree>
    <p:extLst>
      <p:ext uri="{BB962C8B-B14F-4D97-AF65-F5344CB8AC3E}">
        <p14:creationId xmlns:p14="http://schemas.microsoft.com/office/powerpoint/2010/main" val="40710043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6349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Ochrana svědka dle zákona 137/2001 Sb.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377950"/>
            <a:ext cx="7772400" cy="4941888"/>
          </a:xfrm>
        </p:spPr>
        <p:txBody>
          <a:bodyPr rtlCol="0">
            <a:normAutofit lnSpcReduction="10000"/>
          </a:bodyPr>
          <a:lstStyle/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dirty="0"/>
              <a:t>Za ohroženou osobu </a:t>
            </a:r>
            <a:r>
              <a:rPr lang="cs-CZ" dirty="0"/>
              <a:t>se pro účely tohoto zákona považuje osoba, která 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AutoNum type="alphaLcParenR"/>
              <a:defRPr/>
            </a:pPr>
            <a:r>
              <a:rPr lang="cs-CZ" dirty="0"/>
              <a:t>podala nebo má podat vysvětlení, svědeckou výpověď nebo vypovídala či má vypovídat jako obviněný anebo jinak pomáhala nebo má pomoci podle ustanovení trestního řádu k dosažení účelu trestního řízení, nebo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AutoNum type="alphaLcParenR"/>
              <a:defRPr/>
            </a:pPr>
            <a:r>
              <a:rPr lang="cs-CZ" dirty="0"/>
              <a:t>je znalcem nebo tlumočníkem anebo obhájcem, pokud obviněný, kterého obhájce zastupuje, vypovídal nebo má vypovídat, aby pomohl k dosažení účelu trestního řízení, anebo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AutoNum type="alphaLcParenR"/>
              <a:defRPr/>
            </a:pPr>
            <a:r>
              <a:rPr lang="cs-CZ" dirty="0"/>
              <a:t>je osobou blízkou osobě uvedené v písmenu a) nebo b).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6451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Zvláštní ochrana svědků</a:t>
            </a:r>
          </a:p>
        </p:txBody>
      </p:sp>
      <p:sp>
        <p:nvSpPr>
          <p:cNvPr id="64516" name="Zástupný symbol pro obsah 2"/>
          <p:cNvSpPr>
            <a:spLocks noGrp="1"/>
          </p:cNvSpPr>
          <p:nvPr>
            <p:ph idx="1"/>
          </p:nvPr>
        </p:nvSpPr>
        <p:spPr>
          <a:xfrm>
            <a:off x="539750" y="1692275"/>
            <a:ext cx="8064500" cy="4140200"/>
          </a:xfrm>
        </p:spPr>
        <p:txBody>
          <a:bodyPr/>
          <a:lstStyle/>
          <a:p>
            <a:pPr marL="188913" indent="-134938" eaLnBrk="1" hangingPunct="1">
              <a:buFont typeface="Arial" charset="0"/>
              <a:buChar char="̶"/>
            </a:pPr>
            <a:r>
              <a:rPr lang="cs-CZ" altLang="cs-CZ"/>
              <a:t>Zvláštní ochrana a pomoc je soubor opatření, která zahrnují </a:t>
            </a:r>
            <a:br>
              <a:rPr lang="cs-CZ" altLang="cs-CZ"/>
            </a:br>
            <a:r>
              <a:rPr lang="cs-CZ" altLang="cs-CZ"/>
              <a:t>a) osobní ochranu, </a:t>
            </a:r>
            <a:br>
              <a:rPr lang="cs-CZ" altLang="cs-CZ"/>
            </a:br>
            <a:r>
              <a:rPr lang="cs-CZ" altLang="cs-CZ"/>
              <a:t>b) přestěhování chráněné osoby včetně příslušníků její domácnosti a pomoc chráněné osobě za účelem jejího sociálního začlenění v novém prostředí, </a:t>
            </a:r>
            <a:br>
              <a:rPr lang="cs-CZ" altLang="cs-CZ"/>
            </a:br>
            <a:r>
              <a:rPr lang="cs-CZ" altLang="cs-CZ"/>
              <a:t>c) zastírání skutečné totožnosti chráněné osoby, </a:t>
            </a:r>
            <a:br>
              <a:rPr lang="cs-CZ" altLang="cs-CZ"/>
            </a:br>
            <a:r>
              <a:rPr lang="cs-CZ" altLang="cs-CZ"/>
              <a:t>prověřování dodržování podmínek poskytování zvláštní ochrany a pomoc.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98450" y="2900363"/>
            <a:ext cx="8521700" cy="1171575"/>
          </a:xfrm>
        </p:spPr>
        <p:txBody>
          <a:bodyPr/>
          <a:lstStyle/>
          <a:p>
            <a:pPr eaLnBrk="1" hangingPunct="1"/>
            <a:r>
              <a:rPr lang="cs-CZ" altLang="cs-CZ"/>
              <a:t>Možnosti zajištění podezřelého/obviněného v trestním řízení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Zadržení podezřelého/obviněného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692275"/>
            <a:ext cx="8064500" cy="4140200"/>
          </a:xfrm>
        </p:spPr>
        <p:txBody>
          <a:bodyPr/>
          <a:lstStyle/>
          <a:p>
            <a:pPr marL="188913" indent="-134938" eaLnBrk="1" hangingPunct="1">
              <a:buFont typeface="Arial" charset="0"/>
              <a:buChar char="̶"/>
            </a:pPr>
            <a:r>
              <a:rPr lang="cs-CZ" altLang="cs-CZ"/>
              <a:t>Princip ultima ratio, zásada subsidiarity trestní represe</a:t>
            </a:r>
          </a:p>
          <a:p>
            <a:pPr marL="188913" indent="-134938" eaLnBrk="1" hangingPunct="1">
              <a:buFont typeface="Arial" charset="0"/>
              <a:buChar char="̶"/>
            </a:pPr>
            <a:r>
              <a:rPr lang="cs-CZ" altLang="cs-CZ"/>
              <a:t>Zadržení podezřelého při spáchání trestného činu jakoukoliv fyzickou osobou či policií</a:t>
            </a:r>
          </a:p>
          <a:p>
            <a:pPr marL="188913" indent="-134938" eaLnBrk="1" hangingPunct="1">
              <a:buFont typeface="Arial" charset="0"/>
              <a:buChar char="̶"/>
            </a:pPr>
            <a:r>
              <a:rPr lang="cs-CZ" altLang="cs-CZ"/>
              <a:t>Zadržení obviněného – již mu bylo sděleno obvinění</a:t>
            </a:r>
          </a:p>
          <a:p>
            <a:pPr marL="188913" indent="-134938" eaLnBrk="1" hangingPunct="1">
              <a:buFont typeface="Arial" charset="0"/>
              <a:buChar char="̶"/>
            </a:pPr>
            <a:r>
              <a:rPr lang="cs-CZ" altLang="cs-CZ"/>
              <a:t>Limity zadržení – 48 hod. pro policii a státního zástupce, 24 hod. pro soud</a:t>
            </a:r>
          </a:p>
          <a:p>
            <a:pPr marL="188913" indent="-134938" eaLnBrk="1" hangingPunct="1">
              <a:buFont typeface="Arial" charset="0"/>
              <a:buChar char="̶"/>
            </a:pPr>
            <a:r>
              <a:rPr lang="cs-CZ" altLang="cs-CZ"/>
              <a:t>Počátek lhůty běží zadržení policejním orgánem, či až předáním policejnímu orgánu</a:t>
            </a:r>
          </a:p>
          <a:p>
            <a:pPr marL="188913" indent="-134938" eaLnBrk="1" hangingPunct="1">
              <a:buFont typeface="Arial" charset="0"/>
              <a:buChar char="̶"/>
            </a:pPr>
            <a:r>
              <a:rPr lang="cs-CZ" altLang="cs-CZ"/>
              <a:t>Právo na obhajobu – je již zde nutná obhajoba?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6861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Vazba – její důvody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539750" y="1692275"/>
            <a:ext cx="8064500" cy="4140200"/>
          </a:xfrm>
        </p:spPr>
        <p:txBody>
          <a:bodyPr rtlCol="0">
            <a:normAutofit fontScale="92500"/>
          </a:bodyPr>
          <a:lstStyle/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dirty="0"/>
              <a:t>Obviněný</a:t>
            </a:r>
            <a:r>
              <a:rPr lang="cs-CZ" dirty="0"/>
              <a:t> může být vzat do vazby jen tehdy, jestliže z jeho jednání nebo dalších konkrétních skutečností vyplývá </a:t>
            </a:r>
            <a:r>
              <a:rPr lang="cs-CZ" b="1" dirty="0"/>
              <a:t>důvodná obava: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že uprchne nebo se bude skrývat,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že bude působit na dosud nevyslechnuté svědky nebo spoluobviněné nebo jinak mařit objasňování skutečností závažných pro trestní stíhání,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že bude opakovat trestnou činnost, pro niž je stíhán, dokoná trestný čin, o který se pokusil, nebo vykoná trestný čin, který připravoval nebo kterým hrozil,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b="1" dirty="0"/>
              <a:t>a nelze</a:t>
            </a:r>
            <a:r>
              <a:rPr lang="cs-CZ" dirty="0"/>
              <a:t> v době rozhodování účelu </a:t>
            </a:r>
            <a:r>
              <a:rPr lang="cs-CZ" b="1" dirty="0"/>
              <a:t>vazby dosáhnout jiným opatřením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6963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Limity vazby</a:t>
            </a:r>
          </a:p>
        </p:txBody>
      </p:sp>
      <p:sp>
        <p:nvSpPr>
          <p:cNvPr id="69636" name="Zástupný symbol pro obsah 2"/>
          <p:cNvSpPr>
            <a:spLocks noGrp="1"/>
          </p:cNvSpPr>
          <p:nvPr>
            <p:ph idx="1"/>
          </p:nvPr>
        </p:nvSpPr>
        <p:spPr>
          <a:xfrm>
            <a:off x="539750" y="1692275"/>
            <a:ext cx="8064500" cy="4140200"/>
          </a:xfrm>
        </p:spPr>
        <p:txBody>
          <a:bodyPr/>
          <a:lstStyle/>
          <a:p>
            <a:pPr marL="188913" indent="-134938" eaLnBrk="1" hangingPunct="1">
              <a:buFont typeface="Arial" charset="0"/>
              <a:buChar char="̶"/>
            </a:pPr>
            <a:r>
              <a:rPr lang="cs-CZ" altLang="cs-CZ" b="1"/>
              <a:t>úmyslný</a:t>
            </a:r>
            <a:r>
              <a:rPr lang="cs-CZ" altLang="cs-CZ"/>
              <a:t> trestný čin, na který zákon stanoví trest odnětí svobody, jehož horní hranice nepřevyšuje dvě léta, </a:t>
            </a:r>
          </a:p>
          <a:p>
            <a:pPr marL="188913" indent="-134938" eaLnBrk="1" hangingPunct="1">
              <a:buFont typeface="Arial" charset="0"/>
              <a:buChar char="̶"/>
            </a:pPr>
            <a:r>
              <a:rPr lang="cs-CZ" altLang="cs-CZ"/>
              <a:t>trestný čin spáchaný z </a:t>
            </a:r>
            <a:r>
              <a:rPr lang="cs-CZ" altLang="cs-CZ" b="1"/>
              <a:t>nedbalosti</a:t>
            </a:r>
            <a:r>
              <a:rPr lang="cs-CZ" altLang="cs-CZ"/>
              <a:t>, na který zákon stanoví trest odnětí svobody, jehož horní hranice nepřevyšuje tři léta</a:t>
            </a:r>
          </a:p>
          <a:p>
            <a:pPr marL="188913" indent="-134938" eaLnBrk="1" hangingPunct="1">
              <a:buFont typeface="Arial" charset="0"/>
              <a:buChar char="̶"/>
            </a:pPr>
            <a:r>
              <a:rPr lang="cs-CZ" altLang="cs-CZ"/>
              <a:t>Vazba může trvat v přípravném řízení a v řízení před soudem jen </a:t>
            </a:r>
            <a:r>
              <a:rPr lang="cs-CZ" altLang="cs-CZ" b="1"/>
              <a:t>nezbytně nutnou dobu</a:t>
            </a:r>
            <a:r>
              <a:rPr lang="cs-CZ" altLang="cs-CZ"/>
              <a:t>. </a:t>
            </a:r>
          </a:p>
          <a:p>
            <a:pPr marL="188913" indent="-134938" eaLnBrk="1" hangingPunct="1">
              <a:buFont typeface="Arial" charset="0"/>
              <a:buChar char="̶"/>
            </a:pPr>
            <a:r>
              <a:rPr lang="cs-CZ" altLang="cs-CZ"/>
              <a:t>Vazba z důvodu uvedeného v § 67 písm. b) TŘ může trvat nejdéle tři měsíce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7065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Délka vazby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539750" y="1692275"/>
            <a:ext cx="8064500" cy="4140200"/>
          </a:xfrm>
        </p:spPr>
        <p:txBody>
          <a:bodyPr rtlCol="0">
            <a:normAutofit fontScale="92500"/>
          </a:bodyPr>
          <a:lstStyle/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/>
              <a:t>jeden rok, je-li vedeno trestní stíhání pro trestný čin, o kterém je příslušný konat řízení </a:t>
            </a:r>
            <a:r>
              <a:rPr lang="cs-CZ" b="1"/>
              <a:t>samosoudce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/>
              <a:t>dva roky, je-li vedeno trestní stíhání pro trestný čin, o kterém je příslušný v prvním stupni konat řízení senát okresního nebo krajského soudu, nejde-li o trestný čin uvedený v písmenech c) a d),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/>
              <a:t>tři roky, je-li vedeno trestní stíhání </a:t>
            </a:r>
            <a:r>
              <a:rPr lang="cs-CZ" b="1"/>
              <a:t>pro zvlášť závažný zločin</a:t>
            </a:r>
            <a:r>
              <a:rPr lang="cs-CZ"/>
              <a:t>, nejde-li o trestný čin uvedený v písmenu d),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/>
              <a:t>čtyři roky, je-li vedeno trestní stíhání pro zločin, za který lze podle trestního zákona uložit </a:t>
            </a:r>
            <a:r>
              <a:rPr lang="cs-CZ" b="1"/>
              <a:t>výjimečný trest.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7168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Nahrazení (substituty) vazby</a:t>
            </a:r>
          </a:p>
        </p:txBody>
      </p:sp>
      <p:sp>
        <p:nvSpPr>
          <p:cNvPr id="71684" name="Zástupný symbol pro obsah 2"/>
          <p:cNvSpPr>
            <a:spLocks noGrp="1"/>
          </p:cNvSpPr>
          <p:nvPr>
            <p:ph idx="1"/>
          </p:nvPr>
        </p:nvSpPr>
        <p:spPr>
          <a:xfrm>
            <a:off x="539750" y="1692275"/>
            <a:ext cx="8064500" cy="4140200"/>
          </a:xfrm>
        </p:spPr>
        <p:txBody>
          <a:bodyPr/>
          <a:lstStyle/>
          <a:p>
            <a:pPr marL="188913" indent="-134938" eaLnBrk="1" hangingPunct="1">
              <a:buFont typeface="Arial" charset="0"/>
              <a:buChar char="̶"/>
            </a:pPr>
            <a:r>
              <a:rPr lang="cs-CZ" altLang="cs-CZ"/>
              <a:t>Záruka</a:t>
            </a:r>
          </a:p>
          <a:p>
            <a:pPr marL="188913" indent="-134938" eaLnBrk="1" hangingPunct="1">
              <a:buFont typeface="Arial" charset="0"/>
              <a:buChar char="̶"/>
            </a:pPr>
            <a:r>
              <a:rPr lang="cs-CZ" altLang="cs-CZ"/>
              <a:t>Písemný slib obviněného</a:t>
            </a:r>
          </a:p>
          <a:p>
            <a:pPr marL="188913" indent="-134938" eaLnBrk="1" hangingPunct="1">
              <a:buFont typeface="Arial" charset="0"/>
              <a:buChar char="̶"/>
            </a:pPr>
            <a:r>
              <a:rPr lang="cs-CZ" altLang="cs-CZ"/>
              <a:t>Dohled probačního úředníka</a:t>
            </a:r>
          </a:p>
          <a:p>
            <a:pPr marL="188913" indent="-134938" eaLnBrk="1" hangingPunct="1">
              <a:buFont typeface="Arial" charset="0"/>
              <a:buChar char="̶"/>
            </a:pPr>
            <a:r>
              <a:rPr lang="cs-CZ" altLang="cs-CZ"/>
              <a:t>Peněžitá záruka</a:t>
            </a:r>
          </a:p>
          <a:p>
            <a:pPr marL="188913" indent="-134938" eaLnBrk="1" hangingPunct="1">
              <a:buFont typeface="Wingdings" pitchFamily="2" charset="2"/>
              <a:buNone/>
            </a:pPr>
            <a:endParaRPr lang="cs-CZ" altLang="cs-CZ"/>
          </a:p>
          <a:p>
            <a:pPr marL="188913" indent="-134938" eaLnBrk="1" hangingPunct="1">
              <a:buFont typeface="Wingdings" pitchFamily="2" charset="2"/>
              <a:buNone/>
            </a:pPr>
            <a:r>
              <a:rPr lang="cs-CZ" altLang="cs-CZ"/>
              <a:t>Vždy však může obviněný žádat o propuštění z vazby kdykoliv, má-li stejné důvody, tak až po 14 dnech od právní moci předchozího rozhodnutí o jejím zamítnutí.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7270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Předběžná opatření - § 88b a násl. TŘ</a:t>
            </a:r>
          </a:p>
        </p:txBody>
      </p:sp>
      <p:sp>
        <p:nvSpPr>
          <p:cNvPr id="72708" name="Zástupný symbol pro obsah 2"/>
          <p:cNvSpPr>
            <a:spLocks noGrp="1"/>
          </p:cNvSpPr>
          <p:nvPr>
            <p:ph idx="1"/>
          </p:nvPr>
        </p:nvSpPr>
        <p:spPr>
          <a:xfrm>
            <a:off x="539750" y="1341438"/>
            <a:ext cx="8064500" cy="4491037"/>
          </a:xfrm>
        </p:spPr>
        <p:txBody>
          <a:bodyPr/>
          <a:lstStyle/>
          <a:p>
            <a:pPr marL="188913" indent="-134938" eaLnBrk="1" hangingPunct="1">
              <a:buFontTx/>
              <a:buChar char="•"/>
            </a:pPr>
            <a:r>
              <a:rPr lang="cs-CZ" altLang="cs-CZ" dirty="0"/>
              <a:t>Pouze </a:t>
            </a:r>
            <a:r>
              <a:rPr lang="cs-CZ" altLang="cs-CZ" dirty="0">
                <a:solidFill>
                  <a:srgbClr val="FF0000"/>
                </a:solidFill>
              </a:rPr>
              <a:t>obviněný</a:t>
            </a:r>
            <a:r>
              <a:rPr lang="cs-CZ" altLang="cs-CZ" dirty="0"/>
              <a:t> – již bylo zahájeno trestní stíhání</a:t>
            </a:r>
          </a:p>
          <a:p>
            <a:pPr marL="188913" indent="-134938" eaLnBrk="1" hangingPunct="1">
              <a:buFontTx/>
              <a:buChar char="•"/>
            </a:pPr>
            <a:r>
              <a:rPr lang="cs-CZ" altLang="cs-CZ" dirty="0"/>
              <a:t>Je-li důvod vazby a vyžaduje-li si to ochrana poškozeného FO</a:t>
            </a:r>
          </a:p>
          <a:p>
            <a:pPr marL="188913" indent="-134938" eaLnBrk="1" hangingPunct="1">
              <a:buFontTx/>
              <a:buChar char="•"/>
            </a:pPr>
            <a:r>
              <a:rPr lang="cs-CZ" altLang="cs-CZ" dirty="0"/>
              <a:t>Subsidiarita TŘ!</a:t>
            </a:r>
          </a:p>
          <a:p>
            <a:pPr marL="188913" indent="-134938" eaLnBrk="1" hangingPunct="1">
              <a:buFontTx/>
              <a:buChar char="•"/>
            </a:pPr>
            <a:r>
              <a:rPr lang="cs-CZ" altLang="cs-CZ" dirty="0"/>
              <a:t>Do doby, dokud trvá, nejpozději do PMR</a:t>
            </a:r>
          </a:p>
          <a:p>
            <a:pPr marL="188913" indent="-134938" eaLnBrk="1" hangingPunct="1">
              <a:buFontTx/>
              <a:buChar char="•"/>
            </a:pPr>
            <a:r>
              <a:rPr lang="cs-CZ" altLang="cs-CZ" dirty="0"/>
              <a:t>Obviněný může žádat o zrušení – pokud bude zamítnuta žádost, po 3 měsících od PMR rozhodnutí může požádat znovu</a:t>
            </a:r>
          </a:p>
          <a:p>
            <a:pPr marL="188913" indent="-134938" eaLnBrk="1" hangingPunct="1">
              <a:buFontTx/>
              <a:buChar char="•"/>
            </a:pPr>
            <a:r>
              <a:rPr lang="cs-CZ" altLang="cs-CZ" dirty="0">
                <a:solidFill>
                  <a:srgbClr val="FF0000"/>
                </a:solidFill>
              </a:rPr>
              <a:t>Neplnění</a:t>
            </a:r>
            <a:r>
              <a:rPr lang="cs-CZ" altLang="cs-CZ" dirty="0"/>
              <a:t> předběžného opatření:</a:t>
            </a:r>
          </a:p>
          <a:p>
            <a:pPr marL="188913" indent="-134938" eaLnBrk="1" hangingPunct="1">
              <a:buFontTx/>
              <a:buChar char="-"/>
            </a:pPr>
            <a:r>
              <a:rPr lang="cs-CZ" altLang="cs-CZ" dirty="0"/>
              <a:t>pořádková pokuta, </a:t>
            </a:r>
          </a:p>
          <a:p>
            <a:pPr marL="188913" indent="-134938" eaLnBrk="1" hangingPunct="1">
              <a:buFontTx/>
              <a:buChar char="-"/>
            </a:pPr>
            <a:r>
              <a:rPr lang="cs-CZ" altLang="cs-CZ" dirty="0"/>
              <a:t>jiné předběžné opatření či </a:t>
            </a:r>
          </a:p>
          <a:p>
            <a:pPr marL="188913" indent="-134938" eaLnBrk="1" hangingPunct="1">
              <a:buFontTx/>
              <a:buChar char="-"/>
            </a:pPr>
            <a:r>
              <a:rPr lang="cs-CZ" altLang="cs-CZ" dirty="0"/>
              <a:t>vzetí do vazby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7373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Druhy PO</a:t>
            </a:r>
          </a:p>
        </p:txBody>
      </p:sp>
      <p:sp>
        <p:nvSpPr>
          <p:cNvPr id="73732" name="Zástupný symbol pro obsah 2"/>
          <p:cNvSpPr>
            <a:spLocks noGrp="1"/>
          </p:cNvSpPr>
          <p:nvPr>
            <p:ph idx="1"/>
          </p:nvPr>
        </p:nvSpPr>
        <p:spPr>
          <a:xfrm>
            <a:off x="539750" y="1171575"/>
            <a:ext cx="8064500" cy="46609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cs-CZ" altLang="cs-CZ" sz="1600" dirty="0"/>
              <a:t>a) </a:t>
            </a:r>
            <a:r>
              <a:rPr lang="cs-CZ" altLang="cs-CZ" sz="1600" dirty="0">
                <a:solidFill>
                  <a:srgbClr val="FF0000"/>
                </a:solidFill>
              </a:rPr>
              <a:t>zákaz styku s poškozeným, osobami jemu blízkými nebo s jinými osobami, zejména svědky</a:t>
            </a:r>
            <a:r>
              <a:rPr lang="cs-CZ" altLang="cs-CZ" sz="1600" dirty="0"/>
              <a:t> (dále jen „zákaz styku s určitými osobami“),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altLang="cs-CZ" sz="1600" dirty="0"/>
              <a:t>b) </a:t>
            </a:r>
            <a:r>
              <a:rPr lang="cs-CZ" altLang="cs-CZ" sz="1600" dirty="0">
                <a:solidFill>
                  <a:srgbClr val="FF0000"/>
                </a:solidFill>
              </a:rPr>
              <a:t>zákaz vstoupit do společného obydlí obývaného s poškozeným a jeho bezprostředního okolí a zdržovat se v takovém obydlí </a:t>
            </a:r>
            <a:r>
              <a:rPr lang="cs-CZ" altLang="cs-CZ" sz="1600" dirty="0"/>
              <a:t>(dále jen „zákaz vstupu do obydlí“),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altLang="cs-CZ" sz="1600" dirty="0"/>
              <a:t>c) zákaz návštěv nevhodného prostředí, sportovních, kulturních a jiných společenských akcí a styku s určitými osobami,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altLang="cs-CZ" sz="1600" dirty="0"/>
              <a:t>d) zákaz zdržovat se na konkrétně vymezeném místě,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altLang="cs-CZ" sz="1600" dirty="0"/>
              <a:t>e) zákaz vycestování do zahraničí,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altLang="cs-CZ" sz="1600" dirty="0"/>
              <a:t>f) zákaz držet a přechovávat věci, které mohou sloužit k páchání trestné činnosti,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altLang="cs-CZ" sz="1600" dirty="0"/>
              <a:t>g) zákaz užívat, držet nebo přechovávat alkoholické nápoje nebo jiné návykové látky,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altLang="cs-CZ" sz="1600" dirty="0"/>
              <a:t>h) zákaz hazardních her, hraní na hracích přístrojích a sázek (dále jen „zákaz her a sázek“), nebo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altLang="cs-CZ" sz="1600" dirty="0"/>
              <a:t>i) zákaz výkonu konkrétně vymezené činnosti, jejíž povaha umožňuje </a:t>
            </a:r>
            <a:r>
              <a:rPr lang="cs-CZ" altLang="cs-CZ" sz="1200" dirty="0"/>
              <a:t>opakování nebo pokračování v trestné činnosti (dále jen „zákaz výkonu konkrétně vymezené činnosti“).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F03936-3237-4DC1-B08D-C9CCA87DD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soudu Bonifác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42B178-E4BE-481A-8024-6A1890FC3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71575"/>
            <a:ext cx="8064900" cy="4660425"/>
          </a:xfrm>
        </p:spPr>
        <p:txBody>
          <a:bodyPr/>
          <a:lstStyle/>
          <a:p>
            <a:r>
              <a:rPr lang="cs-CZ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obviněný shledán vinným zločinem týrání osoby žijící ve společném obydlí podle § 199 odst. 1, 2 písm. d) </a:t>
            </a:r>
            <a:r>
              <a:rPr lang="cs-CZ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</a:t>
            </a:r>
            <a:r>
              <a:rPr lang="cs-CZ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zákoníku. </a:t>
            </a:r>
          </a:p>
          <a:p>
            <a:r>
              <a:rPr lang="cs-CZ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Za to byl odsouzen podle § 199 odst. 2 </a:t>
            </a:r>
            <a:r>
              <a:rPr lang="cs-CZ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</a:t>
            </a:r>
            <a:r>
              <a:rPr lang="cs-CZ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zákoníku k trestu odnětí svobody v trvání 2 let a 6 měsíců, jehož výkon mu byl podle § 81 odst. 1 a § 82 odst. 1 </a:t>
            </a:r>
            <a:r>
              <a:rPr lang="cs-CZ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</a:t>
            </a:r>
            <a:r>
              <a:rPr lang="cs-CZ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zákoníku podmíněně odložen na zkušební dobu v trvání 3 let a 6 měsíců. </a:t>
            </a:r>
          </a:p>
          <a:p>
            <a:r>
              <a:rPr lang="cs-CZ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Současně bylo podle § 228 odst. 1 a § 229 odst. 2 </a:t>
            </a:r>
            <a:r>
              <a:rPr lang="cs-CZ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</a:t>
            </a:r>
            <a:r>
              <a:rPr lang="cs-CZ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ř. rozhodnuto o nároku poškozené L. H. na náhradu škody.</a:t>
            </a:r>
          </a:p>
          <a:p>
            <a:pPr marL="54000" indent="0">
              <a:buNone/>
            </a:pPr>
            <a:endParaRPr lang="cs-CZ" sz="1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Tento rozsudek byl následně z podnětu odvolání obviněného zrušen ve výroku o trestu. Podle § 259 odst. 3 </a:t>
            </a:r>
            <a:r>
              <a:rPr lang="cs-CZ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</a:t>
            </a:r>
            <a:r>
              <a:rPr lang="cs-CZ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ř. pak bylo znovu rozhodnuto tak, že se obviněný odsuzuje za výše popsanou trestnou činnost podle § 199 odst. 2 </a:t>
            </a:r>
            <a:r>
              <a:rPr lang="cs-CZ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</a:t>
            </a:r>
            <a:r>
              <a:rPr lang="cs-CZ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zákoníku k trestu odnětí svobody v trvání 2 let, s podmíněným odkladem výkonu podle § 81 odst. 1 a § 82 odst. 1 </a:t>
            </a:r>
            <a:r>
              <a:rPr lang="cs-CZ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</a:t>
            </a:r>
            <a:r>
              <a:rPr lang="cs-CZ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zákoníku na dobu 2 let. Jinak zůstal napadený rozsudek soudu prvního stupně nezměněn.</a:t>
            </a:r>
            <a:endParaRPr lang="cs-CZ" sz="16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EB47083-6400-429E-AD7A-DF89E61618E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Právo proti domácímu násilí</a:t>
            </a:r>
          </a:p>
        </p:txBody>
      </p:sp>
    </p:spTree>
    <p:extLst>
      <p:ext uri="{BB962C8B-B14F-4D97-AF65-F5344CB8AC3E}">
        <p14:creationId xmlns:p14="http://schemas.microsoft.com/office/powerpoint/2010/main" val="3404997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98450" y="2900363"/>
            <a:ext cx="8521700" cy="1171575"/>
          </a:xfrm>
        </p:spPr>
        <p:txBody>
          <a:bodyPr/>
          <a:lstStyle/>
          <a:p>
            <a:pPr eaLnBrk="1" hangingPunct="1"/>
            <a:r>
              <a:rPr lang="cs-CZ" altLang="cs-CZ" dirty="0"/>
              <a:t>K příkladům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92002"/>
            <a:ext cx="8281372" cy="4139998"/>
          </a:xfrm>
        </p:spPr>
        <p:txBody>
          <a:bodyPr/>
          <a:lstStyle/>
          <a:p>
            <a:pPr>
              <a:buNone/>
            </a:pPr>
            <a:r>
              <a:rPr lang="cs-CZ" sz="1200" dirty="0"/>
              <a:t>	Jeroným od blíže nezjištěné doby, nejméně však od roku 2006 do 24. 2. 2015, v několika společných bydlištích, od roku 2013 v bytě v Pardubicích, ul. …., psychicky a fyzicky týral svoji manželku, poškozenou Minervu, tím způsobem, že ji </a:t>
            </a:r>
            <a:r>
              <a:rPr lang="cs-CZ" sz="1200" b="1" dirty="0"/>
              <a:t>omezoval</a:t>
            </a:r>
            <a:r>
              <a:rPr lang="cs-CZ" sz="1200" dirty="0"/>
              <a:t> v běžném způsobu života, </a:t>
            </a:r>
            <a:r>
              <a:rPr lang="cs-CZ" sz="1200" b="1" dirty="0"/>
              <a:t>zakazoval</a:t>
            </a:r>
            <a:r>
              <a:rPr lang="cs-CZ" sz="1200" dirty="0"/>
              <a:t> jí styk s rodinou a přáteli, </a:t>
            </a:r>
            <a:r>
              <a:rPr lang="cs-CZ" sz="1200" b="1" dirty="0"/>
              <a:t>nepřispíval</a:t>
            </a:r>
            <a:r>
              <a:rPr lang="cs-CZ" sz="1200" dirty="0"/>
              <a:t> jí finančně na chod domácnosti, zejména na jídlo a potřeby pro děti se slovy, že ho to nezajímá, a to přesto, že poškozená o peníze na jídlo pro děti prosila, opakovaně jí </a:t>
            </a:r>
            <a:r>
              <a:rPr lang="cs-CZ" sz="1200" b="1" dirty="0"/>
              <a:t>vulgárně nadával</a:t>
            </a:r>
            <a:r>
              <a:rPr lang="cs-CZ" sz="1200" dirty="0"/>
              <a:t>, že je </a:t>
            </a:r>
            <a:r>
              <a:rPr lang="cs-CZ" sz="1200" dirty="0" err="1"/>
              <a:t>kurva</a:t>
            </a:r>
            <a:r>
              <a:rPr lang="cs-CZ" sz="1200" dirty="0"/>
              <a:t>, </a:t>
            </a:r>
            <a:r>
              <a:rPr lang="cs-CZ" sz="1200" dirty="0" err="1"/>
              <a:t>piča</a:t>
            </a:r>
            <a:r>
              <a:rPr lang="cs-CZ" sz="1200" dirty="0"/>
              <a:t>, kráva, děvka, ponižoval ji a bezdůvodně ji obviňoval, že není otcem jejich nezletilého syna, kdy ji následně </a:t>
            </a:r>
            <a:r>
              <a:rPr lang="cs-CZ" sz="1200" b="1" dirty="0"/>
              <a:t>fackoval</a:t>
            </a:r>
            <a:r>
              <a:rPr lang="cs-CZ" sz="1200" dirty="0"/>
              <a:t> rukou do obličeje, chytal ji pod krkem, hrubě do ní strkal, přičemž jeho </a:t>
            </a:r>
            <a:r>
              <a:rPr lang="cs-CZ" sz="1200" b="1" u="sng" dirty="0"/>
              <a:t>agresivní jednání vůči poškozené se zvyšovalo</a:t>
            </a:r>
            <a:r>
              <a:rPr lang="cs-CZ" sz="1200" dirty="0"/>
              <a:t>, neboť k verbálnímu a fyzickému napadání poškozené docházelo v posledních dvou letech téměř </a:t>
            </a:r>
            <a:r>
              <a:rPr lang="cs-CZ" sz="1200" b="1" dirty="0"/>
              <a:t>každý den</a:t>
            </a:r>
            <a:r>
              <a:rPr lang="cs-CZ" sz="1200" dirty="0"/>
              <a:t>, a to i v přítomnosti jejich nezletilých dětí kopretiny</a:t>
            </a:r>
            <a:r>
              <a:rPr lang="cs-CZ" sz="1200" baseline="30000" dirty="0"/>
              <a:t>*)</a:t>
            </a:r>
            <a:r>
              <a:rPr lang="cs-CZ" sz="1200" dirty="0"/>
              <a:t>, a slunečnice</a:t>
            </a:r>
            <a:r>
              <a:rPr lang="cs-CZ" sz="1200" baseline="30000" dirty="0"/>
              <a:t>*)</a:t>
            </a:r>
            <a:r>
              <a:rPr lang="cs-CZ" sz="1200" dirty="0"/>
              <a:t>, což se projevilo na psychickém i fyzickém stavu poškozené kdy tato trpěla syndromem týrané ženy,a dále </a:t>
            </a:r>
          </a:p>
          <a:p>
            <a:pPr>
              <a:buNone/>
            </a:pPr>
            <a:r>
              <a:rPr lang="cs-CZ" sz="1200" dirty="0"/>
              <a:t>	dne 24. 4. 2015, v době kolem 22.40 hod. po předchozí slovní rozepři povalil poškozenou Minervu na zem, svým tělem ji zasedl a se slovy „je mi jedno, jestli půjdu sedět“, </a:t>
            </a:r>
            <a:r>
              <a:rPr lang="cs-CZ" sz="1200" b="1" dirty="0"/>
              <a:t>uchopil do ruky kuchyňský nůž a snažil se ji bodnout do oblasti hlavy</a:t>
            </a:r>
            <a:r>
              <a:rPr lang="cs-CZ" sz="1200" dirty="0"/>
              <a:t>, čemuž se poškozená bránila a chytila ho za ruku, avšak obžalovaný ji následně kuchyňským nožem, který měl stále ve své ruce, </a:t>
            </a:r>
            <a:r>
              <a:rPr lang="cs-CZ" sz="1200" b="1" dirty="0"/>
              <a:t>bodl do obličeje</a:t>
            </a:r>
            <a:r>
              <a:rPr lang="cs-CZ" sz="1200" dirty="0"/>
              <a:t>, a to do oblasti pravé tváře, čímž jí způsobil </a:t>
            </a:r>
            <a:r>
              <a:rPr lang="cs-CZ" sz="1200" b="1" dirty="0"/>
              <a:t>bodnou ránu o délce 12 mm </a:t>
            </a:r>
            <a:r>
              <a:rPr lang="cs-CZ" sz="1200" dirty="0"/>
              <a:t>na pravé tváři </a:t>
            </a:r>
            <a:r>
              <a:rPr lang="cs-CZ" sz="1200" b="1" dirty="0"/>
              <a:t>cca 3 cm pod okem</a:t>
            </a:r>
            <a:r>
              <a:rPr lang="cs-CZ" sz="1200" dirty="0"/>
              <a:t>, přičemž toto zranění si vyžádalo lékařské ošetření poškozené nemocnici.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Právo proti domácímu násilí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400" dirty="0"/>
              <a:t>Dne 26. 11. 2019 v době mezi 18:35 hod. až 18:40 hod. ve Z. na ulici Jiráskova před domem číslo x v Brně, </a:t>
            </a:r>
            <a:r>
              <a:rPr lang="cs-CZ" sz="1400" b="1" dirty="0"/>
              <a:t>na místě veřejnosti přístupném </a:t>
            </a:r>
            <a:r>
              <a:rPr lang="cs-CZ" sz="1400" dirty="0"/>
              <a:t>a za běžného denního provozu, po předchozí telefonicky domluvené schůzce chytil poškozenou V. M., která s ním odmítla jít, za levou paži a táhl ji po chodníku a po silnici k zaparkovanému vozidlu taxislužby, čemuž se poškozená bránila a křičela o pomoc, kdy obviněný se ji </a:t>
            </a:r>
            <a:r>
              <a:rPr lang="cs-CZ" sz="1400" b="1" dirty="0"/>
              <a:t>snažil přes její odpor natlačit do vozidla</a:t>
            </a:r>
            <a:r>
              <a:rPr lang="cs-CZ" sz="1400" dirty="0"/>
              <a:t>, přičemž poté, co vozidlo taxislužby odjelo, obviněný poškozenou </a:t>
            </a:r>
            <a:r>
              <a:rPr lang="cs-CZ" sz="1400" b="1" dirty="0"/>
              <a:t>napadl fyzicky</a:t>
            </a:r>
            <a:r>
              <a:rPr lang="cs-CZ" sz="1400" dirty="0"/>
              <a:t> tak, že ji několikrát udeřil do hlavy a kop do spodní části zad, kdy na ni křičel, že je „</a:t>
            </a:r>
            <a:r>
              <a:rPr lang="cs-CZ" sz="1400" dirty="0" err="1"/>
              <a:t>mrdka</a:t>
            </a:r>
            <a:r>
              <a:rPr lang="cs-CZ" sz="1400" dirty="0"/>
              <a:t>“, že ji dobije jako koně, přičemž poté, co se poškozené podařilo utéct k domu číslo 24, kde zvonila na domovní zvonky a po otevření vstupních dveří do domu náhodně vycházející osobou se před obviněným schovala ve sklepních prostorách domu, kdy v důsledku jednání obviněného byla nucena vyhledat lékařské ošetření, přičemž tohoto jednání se obviněný dopustil </a:t>
            </a:r>
            <a:r>
              <a:rPr lang="cs-CZ" sz="1400" b="1" dirty="0"/>
              <a:t>opětovně</a:t>
            </a:r>
            <a:r>
              <a:rPr lang="cs-CZ" sz="1400" dirty="0"/>
              <a:t>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Právo proti domácímu násilí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200" dirty="0"/>
              <a:t>V době od 9. 4. 2019 poté, co Benedikt </a:t>
            </a:r>
            <a:r>
              <a:rPr lang="cs-CZ" sz="1200" b="1" dirty="0"/>
              <a:t>vyšel z výkonu trestu odnětí svobody</a:t>
            </a:r>
            <a:r>
              <a:rPr lang="cs-CZ" sz="1200" dirty="0"/>
              <a:t>, do 15. 7. 2019 do 17:31 hod. v bytě v ul. F. v Chocni, který byl ve vlastnictví poškozeného J. I., </a:t>
            </a:r>
            <a:r>
              <a:rPr lang="cs-CZ" sz="1200" b="1" dirty="0"/>
              <a:t>u něhož s jeho souhlasem </a:t>
            </a:r>
            <a:r>
              <a:rPr lang="cs-CZ" sz="1200" dirty="0"/>
              <a:t>v inkriminované době obviněný </a:t>
            </a:r>
            <a:r>
              <a:rPr lang="cs-CZ" sz="1200" b="1" dirty="0"/>
              <a:t>bydlel</a:t>
            </a:r>
            <a:r>
              <a:rPr lang="cs-CZ" sz="1200" dirty="0"/>
              <a:t>, po předchozím </a:t>
            </a:r>
            <a:r>
              <a:rPr lang="cs-CZ" sz="1200" u="sng" dirty="0"/>
              <a:t>požívání alkoholických nápojů opakovaně a dlouhodobě </a:t>
            </a:r>
            <a:r>
              <a:rPr lang="cs-CZ" sz="1200" dirty="0"/>
              <a:t>(3x a 4x týdně) fyzicky </a:t>
            </a:r>
            <a:r>
              <a:rPr lang="cs-CZ" sz="1200" b="1" dirty="0"/>
              <a:t>napadal údery pěstí do obličeje a kopy </a:t>
            </a:r>
            <a:r>
              <a:rPr lang="cs-CZ" sz="1200" dirty="0"/>
              <a:t>do celého těla poškozeného z důvodů vzájemných konfliktů týkajících se společného soužití v bytě a vedení domácnosti poškozeného J. I. </a:t>
            </a:r>
          </a:p>
          <a:p>
            <a:r>
              <a:rPr lang="cs-CZ" sz="1200" dirty="0"/>
              <a:t>Napadání poškozeného vyvrcholilo v době okolo 13. 7. 2019, kdy mu obviněný </a:t>
            </a:r>
            <a:r>
              <a:rPr lang="cs-CZ" sz="1200" b="1" dirty="0"/>
              <a:t>opakovanými údery pěstí do obličeje a kopy do celého těla způsobil mnohočetné zlomeniny obličejového skeletu </a:t>
            </a:r>
            <a:r>
              <a:rPr lang="cs-CZ" sz="1200" dirty="0"/>
              <a:t>– zlomeninu boční stěny pravé očnice, zlomeninu přední a boční stěny dutiny horní čelisti vpravo s krvácením do dutiny čelisti, dvojitou zlomeninu lícně-čelistního komplexu vpravo, zlomeninu kloubního výběžku dolní čelisti vpravo, mnohočetné oděrky a hematomy na hlavě, zlomeniny žeber vpravo bočně v rozsahu třetího až pátého žebra, zhmoždění plicní tkáně oboustranně, více napravo. </a:t>
            </a:r>
          </a:p>
          <a:p>
            <a:r>
              <a:rPr lang="cs-CZ" sz="1200" dirty="0"/>
              <a:t>Poškozený J. I. byl dne 15. 7. 2019 transportován zdravotnickou záchrannou službou do nemocnice, kde byl </a:t>
            </a:r>
            <a:r>
              <a:rPr lang="cs-CZ" sz="1200" b="1" dirty="0"/>
              <a:t>hospitalizován na JIP a ARO</a:t>
            </a:r>
            <a:r>
              <a:rPr lang="cs-CZ" sz="1200" dirty="0"/>
              <a:t>, a to až do dne 19. 9. 2019, kdy v důsledku chorobných příčin při závažném poúrazovém stavu – </a:t>
            </a:r>
            <a:r>
              <a:rPr lang="cs-CZ" sz="1200" dirty="0" err="1"/>
              <a:t>kraniotraumatu</a:t>
            </a:r>
            <a:r>
              <a:rPr lang="cs-CZ" sz="1200" dirty="0"/>
              <a:t> </a:t>
            </a:r>
            <a:r>
              <a:rPr lang="cs-CZ" sz="1200" b="1" dirty="0"/>
              <a:t>zemřel</a:t>
            </a:r>
            <a:r>
              <a:rPr lang="cs-CZ" sz="1200" dirty="0"/>
              <a:t>. Bezprostřední příčinou byl recidivující akutní infarkt myokardu při těžkém oboustranném zánětu plicní tkáně, přičemž </a:t>
            </a:r>
            <a:r>
              <a:rPr lang="cs-CZ" sz="1200" u="sng" dirty="0"/>
              <a:t>smrt poškozeného nastala v příčinné souvislosti </a:t>
            </a:r>
            <a:r>
              <a:rPr lang="cs-CZ" sz="1200" dirty="0"/>
              <a:t>s utrpěnými zraněními způsobenými obviněným.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Právo proti domácímu násilí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8AA8FF-56D9-4AD8-8087-DF8D51EC8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6F1779-2A36-49F5-A5DD-0D914277D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268760"/>
            <a:ext cx="8064900" cy="4563240"/>
          </a:xfrm>
        </p:spPr>
        <p:txBody>
          <a:bodyPr/>
          <a:lstStyle/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Policie České republiky přijala trestní oznámení na manžela paní Xénie, který ji měl </a:t>
            </a: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 předchozích hádkách slovně a fyzicky napadnout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Na svou ochranu chtěla použít obranný sprej, ten jí však manžel – Xaver - vytrhl </a:t>
            </a: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 několikrát ji udeřil do obličeje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K oznámení dodala Xénie lékařskou zprávu. Správní orgán k ověření uváděných skutečností se telefonicky dotázal dvou osob navržených poškozenou Xénií.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Při podání vysvětlení téhož dne Xaver k události uvedl, že Xénie v době, kdy společně s dětmi snídali, začala mlátit talíři a tyto rozbíjet. Snažil se ji uklidnit, neboť se obával, aby v záchvatu vzteku nedošlo k případnému zranění jeho i dětí. Xénie ho napadla násadou koštěte, tu jí odebral</a:t>
            </a: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Následně odešla do jiné místnosti a vrátila se a v ruce držela slzný plyn a mířila na něj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Odebral jí ho zkroucením ruky. Následně staršího syna, který byl v šoku, vynesl před dům, Xénie za ním ještě </a:t>
            </a: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vyběhla a pokřikovala nadávky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Potom se synem odjel k matce Xénie. Dále konstatoval, že již krátce po uzavření manželství začala Xénie být vůči své nejbližší rodině agresivní. Tropila hysterické scény kvůli malichernostem. </a:t>
            </a:r>
            <a:r>
              <a:rPr lang="cs-CZ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Několikrát ho napadla fyzicky i psychicky (vulgární nadávky, facky, kopance), k těmto útokům docházelo jak na veřejnosti, tak v soukromí</a:t>
            </a:r>
            <a:r>
              <a:rPr lang="cs-CZ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K potvrzení těchto skutečností navrhl svědeckou výpověď svého bratra, který bydlí ve stejném domě jako on.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7D986F2-1475-4661-822F-B6018783F6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Právo proti domácímu násilí</a:t>
            </a:r>
          </a:p>
        </p:txBody>
      </p:sp>
    </p:spTree>
    <p:extLst>
      <p:ext uri="{BB962C8B-B14F-4D97-AF65-F5344CB8AC3E}">
        <p14:creationId xmlns:p14="http://schemas.microsoft.com/office/powerpoint/2010/main" val="40878828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78851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Dotazy?</a:t>
            </a:r>
          </a:p>
        </p:txBody>
      </p:sp>
      <p:sp>
        <p:nvSpPr>
          <p:cNvPr id="78852" name="Zástupný symbol pro obsah 3"/>
          <p:cNvSpPr>
            <a:spLocks noGrp="1"/>
          </p:cNvSpPr>
          <p:nvPr>
            <p:ph idx="1"/>
          </p:nvPr>
        </p:nvSpPr>
        <p:spPr>
          <a:xfrm>
            <a:off x="539750" y="1692275"/>
            <a:ext cx="8064500" cy="4140200"/>
          </a:xfrm>
        </p:spPr>
        <p:txBody>
          <a:bodyPr/>
          <a:lstStyle/>
          <a:p>
            <a:pPr marL="53975" indent="0" eaLnBrk="1" hangingPunct="1">
              <a:buFontTx/>
              <a:buNone/>
            </a:pPr>
            <a:endParaRPr lang="cs-CZ" altLang="cs-CZ" dirty="0"/>
          </a:p>
          <a:p>
            <a:pPr marL="53975" indent="0" eaLnBrk="1" hangingPunct="1">
              <a:buFontTx/>
              <a:buNone/>
            </a:pPr>
            <a:endParaRPr lang="cs-CZ" altLang="cs-CZ" dirty="0"/>
          </a:p>
          <a:p>
            <a:pPr marL="53975" indent="0" eaLnBrk="1" hangingPunct="1">
              <a:buFontTx/>
              <a:buNone/>
            </a:pPr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F676930-0D01-4E52-8D86-AFF4CAD17E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3775" y="2328862"/>
            <a:ext cx="2076450" cy="22002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AB89A9-EDD1-41F4-8396-5D75FD976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Eduard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B7DBED-2FB1-4503-950C-52F2CEC9F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40768"/>
            <a:ext cx="8064900" cy="4491232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Eduard v období nejméně od března 2015 do 14. 8. 2020 v místě bydliště, kterým byl hotel, v němž pracovali, přes nesouhlas své družky Evy D. (dále jen "poškozená") neumožňoval třem společným nezletilým dětem, Adamovi, Petrovi a Marii, navštěvovat mateřskou školu (s výjimkou povinného předškolního roku u Adama) a znemožňoval jim kontakt s vrstevníky a širší rodinou. Dále zabraňoval poškozené o děti pečovat, zamykal nezletilé přes den samotné v horním patře označeného hotelu, poškozenou v přítomnosti jednoho z dětí fyzicky napadl, dále kontroloval její pohyb, poškozená v místě bydliště nemohla vycházet z domu bez jeho přítomnosti nebo "doprovodu" jeho manželky Xénie, zamezoval jí v komunikaci s jinými osobami i v samostatném obstarávání vlastních záležitostí, později ji po celý den nedovoloval opustit prostory hotelové kuchyně, kde byla neustále pod jeho dohledem, svůj pokoj v horním patře hotelu mohla obývat pouze ve večerních a nočních hodinách, přičemž horní patro budovy bylo zamčené a klíče měl pouze stěžovatel, po celou dobu ji psychicky ponižoval, když jí například říkal, že mu patří, že je jeho majetek, a poškozená se z obav ze stěžovatele chovala podle jeho vůle, jakkoli jeho chování vůči své osobě vnímala jako těžké příkoří. 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Dále Eduard v období od června 2020 do 14. 8. 2020 v prostorách hotelu poškozenou nejméně v pěti případech donutil násilím k pohlavnímu styku.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6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7A31411-8DD5-46F8-B56C-873F8F7C27C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Právo proti domácímu násilí</a:t>
            </a:r>
          </a:p>
        </p:txBody>
      </p:sp>
    </p:spTree>
    <p:extLst>
      <p:ext uri="{BB962C8B-B14F-4D97-AF65-F5344CB8AC3E}">
        <p14:creationId xmlns:p14="http://schemas.microsoft.com/office/powerpoint/2010/main" val="2869880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9A2135-10F2-424E-9BCF-BD75F855B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soudů Eduard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7D9718-F6DC-40C3-9034-4F1C83E45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71575"/>
            <a:ext cx="8064900" cy="4660425"/>
          </a:xfrm>
        </p:spPr>
        <p:txBody>
          <a:bodyPr/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uznal vinným přečinem ohrožování výchovy dítěte podle § 201 odst. 1 písm. d), odst. 3 písm. b) a c) zákona č. 40/2009 Sb., trestní zákoník, zločinem týrání osoby žijící ve společném obydlí podle § 199 odst. 1, odst. 2 písm. d) trestního zákoníku a zvlášť závažným zločinem znásilnění podle § 185 odst. 1, odst. 2 písm. a) téhož zákoníku, 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odsoudil k úhrnnému trestu odnětí svobody v trvání sedmi let, pro jehož výkon ho podle § 56 odst. 2 písm. a) trestního zákoníku zařadil do věznice s ostrahou.</a:t>
            </a:r>
          </a:p>
          <a:p>
            <a:r>
              <a:rPr lang="cs-CZ" dirty="0">
                <a:solidFill>
                  <a:srgbClr val="000000"/>
                </a:solidFill>
                <a:latin typeface="Georgia" panose="02040502050405020303" pitchFamily="18" charset="0"/>
              </a:rPr>
              <a:t>KS odvolání zamítl + ústavní stížnost ÚS odmítl (</a:t>
            </a:r>
            <a:r>
              <a:rPr lang="pl-PL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IV.ÚS 3005/22 ze dne 21. 2. 2023</a:t>
            </a:r>
            <a:r>
              <a:rPr lang="cs-CZ" b="0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)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5E656ED-B9EE-4B44-ACA1-94E30BA81B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Právo proti domácímu násilí</a:t>
            </a:r>
          </a:p>
        </p:txBody>
      </p:sp>
    </p:spTree>
    <p:extLst>
      <p:ext uri="{BB962C8B-B14F-4D97-AF65-F5344CB8AC3E}">
        <p14:creationId xmlns:p14="http://schemas.microsoft.com/office/powerpoint/2010/main" val="2357299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D1D7E8-91CF-46EF-A2C8-063A2DBD9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Bartoloměj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8CBFAC-F796-4055-9B6A-EDA66FDDC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40768"/>
            <a:ext cx="8064900" cy="4491232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Bartoloměj se, stručně řečeno, v době od března roku 2012 do 30. 6. 2015 v rodinném domě, kde žil společně se svou družkou poškozenou Laurou a jejími dvěma nezletilými syny z předchozího vztahu a poté také s jejich společným synem, který se narodil roku XX, poškozenou Lauru a její rodinu včetně nezletilých synů opakovaně po předchozích hádkách, které zpravidla sám vyvolával, bezdůvodně napadal a urážel. Asi po roce společného soužití ji začal fyzicky napadat údery rukou do obličeje a hlavy, a to i v době jejího těhotenství, tahal ji za vlasy a v jednom případě se poškozená udeřila hlavou o zem. Poškozená opakovaně utrpěla podlitiny, odřeniny na rukou a kolenech, nevyhledala však nikdy lékařské ošetření vyjma dne 22. 11. 2014, kdy byla ošetřena poté, co ji stěžovatel udeřil zezadu rukou do hlavy v oblasti ucha a způsobil jí zranění spočívající v perforaci bubínku vpravo. Dále jí působil těžkosti spočívající v uzamknutí dveří do domu a zákazu vstupu do něj, ve vysypání cukroví do dřezu, ve vypnutí topení a ponechání poškozené s dětmi v domě bez topení a teplé vody, ve vypínání elektřiny, v opakovaném zablokování mobilního telefonu poškozené a kontrole a přeposílání její komunikace na mobilním telefonu či v povolení užívání některého vybavení domácnosti (televizor, bazén) poškozenou a jejími dětmi jen s jeho svolením. 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Poškozená Laura si proto v červnu roku 2015 zajistila nové bydlení a dne 30. 6. 2015 se za asistence Policie České republiky ze společného obydlí odstěhovala.</a:t>
            </a:r>
            <a:endParaRPr lang="cs-CZ" sz="16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75DA8D3-16A6-4920-916A-ACA8E3D150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Právo proti domácímu násilí</a:t>
            </a:r>
          </a:p>
        </p:txBody>
      </p:sp>
    </p:spTree>
    <p:extLst>
      <p:ext uri="{BB962C8B-B14F-4D97-AF65-F5344CB8AC3E}">
        <p14:creationId xmlns:p14="http://schemas.microsoft.com/office/powerpoint/2010/main" val="2521392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D4C6CB-0C32-4CA3-A593-8D0BC5FD4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soudů Bartoloměj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002B95-C88C-4544-8E5A-63C73BFD2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Times New Roman CE" panose="02020603050405020304" pitchFamily="18" charset="0"/>
              </a:rPr>
              <a:t>uznán vinným ze spáchání zločinu týrání osoby žijící ve společném obydlí podle § 199 odst. 1, 2 písm. d) trestního zákoníku a byl mu uložen trest odnětí svobody v trvání dvou let a šesti měsíců, jehož výkon byl podmíněně odložen na zkušební dobu v trvání čtyř let. Současně mu byla uložena povinnost nahradit škodu ve výši 1 390 Kč poškozené Všeobecné zdravotní pojišťovně České republiky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Times New Roman CE" panose="02020603050405020304" pitchFamily="18" charset="0"/>
              </a:rPr>
              <a:t>Krajský soud však odvolání podle § 256 trestního řádu zamítl </a:t>
            </a:r>
            <a:endParaRPr lang="cs-CZ" dirty="0">
              <a:solidFill>
                <a:srgbClr val="000000"/>
              </a:solidFill>
              <a:latin typeface="Times New Roman CE" panose="02020603050405020304" pitchFamily="18" charset="0"/>
            </a:endParaRPr>
          </a:p>
          <a:p>
            <a:r>
              <a:rPr lang="cs-CZ" dirty="0">
                <a:solidFill>
                  <a:srgbClr val="000000"/>
                </a:solidFill>
                <a:latin typeface="Times New Roman CE" panose="02020603050405020304" pitchFamily="18" charset="0"/>
              </a:rPr>
              <a:t>ÚS ústavní stížnost odmítl ( IV. ÚS 2435/18 ze dne 31.7.2018)</a:t>
            </a:r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0662B7B-44EA-4693-BB57-25A2E53C1B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Právo proti domácímu násilí</a:t>
            </a:r>
          </a:p>
        </p:txBody>
      </p:sp>
      <p:pic>
        <p:nvPicPr>
          <p:cNvPr id="1025" name="DefaultOcx">
            <a:extLst>
              <a:ext uri="{FF2B5EF4-FFF2-40B4-BE49-F238E27FC236}">
                <a16:creationId xmlns:a16="http://schemas.microsoft.com/office/drawing/2014/main" id="{2642198E-290B-4748-A917-D9ED947E08DE}"/>
              </a:ext>
            </a:extLst>
          </p:cNvPr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HTMLSubmit1">
            <a:extLst>
              <a:ext uri="{FF2B5EF4-FFF2-40B4-BE49-F238E27FC236}">
                <a16:creationId xmlns:a16="http://schemas.microsoft.com/office/drawing/2014/main" id="{79692314-70C7-4175-8E0E-4A3C7253B331}"/>
              </a:ext>
            </a:extLst>
          </p:cNvPr>
          <p:cNvPicPr preferRelativeResize="0">
            <a:picLocks noChangeArrowheads="1" noChangeShapeType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HTMLSubmit2">
            <a:extLst>
              <a:ext uri="{FF2B5EF4-FFF2-40B4-BE49-F238E27FC236}">
                <a16:creationId xmlns:a16="http://schemas.microsoft.com/office/drawing/2014/main" id="{E522CFC1-6B57-450B-A8DF-FAD6B99A38B0}"/>
              </a:ext>
            </a:extLst>
          </p:cNvPr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5822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98450" y="2900363"/>
            <a:ext cx="8521700" cy="1171575"/>
          </a:xfrm>
        </p:spPr>
        <p:txBody>
          <a:bodyPr/>
          <a:lstStyle/>
          <a:p>
            <a:pPr eaLnBrk="1" hangingPunct="1"/>
            <a:r>
              <a:rPr lang="cs-CZ" altLang="cs-CZ"/>
              <a:t>Procesní aspekty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r>
              <a:rPr lang="pt-BR"/>
              <a:t>Právo proti domácímu násilí</a:t>
            </a:r>
            <a:endParaRPr/>
          </a:p>
        </p:txBody>
      </p:sp>
      <p:sp>
        <p:nvSpPr>
          <p:cNvPr id="51203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Policejní orgán a jeho činnost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750" y="1692275"/>
            <a:ext cx="8064500" cy="4140200"/>
          </a:xfrm>
        </p:spPr>
        <p:txBody>
          <a:bodyPr rtlCol="0">
            <a:normAutofit/>
          </a:bodyPr>
          <a:lstStyle/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Do kontaktu s obětí trestné činnosti a případy domácího násilí se jako první nejčastěji dostávají policisté. </a:t>
            </a:r>
          </a:p>
          <a:p>
            <a:pPr marL="274320" indent="-27432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Mezi jejich hlavní úkoly proto nemůže patřit pouze snaha zabránit trestné činnosti, odhalit a objasnit trestné činy a přestupky, ale policisté musí být připraveni poskytnout kvalifikovanou prvotní psychologickou, právní a morální pomoc těmto obětem a zajistit místo činu a případně i pachatele možného trestného činu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NI MED">
    <a:dk1>
      <a:srgbClr val="000000"/>
    </a:dk1>
    <a:lt1>
      <a:srgbClr val="FFFFFF"/>
    </a:lt1>
    <a:dk2>
      <a:srgbClr val="0000DC"/>
    </a:dk2>
    <a:lt2>
      <a:srgbClr val="FFC000"/>
    </a:lt2>
    <a:accent1>
      <a:srgbClr val="0000DC"/>
    </a:accent1>
    <a:accent2>
      <a:srgbClr val="F01928"/>
    </a:accent2>
    <a:accent3>
      <a:srgbClr val="00AF3F"/>
    </a:accent3>
    <a:accent4>
      <a:srgbClr val="4BC8FF"/>
    </a:accent4>
    <a:accent5>
      <a:srgbClr val="FF7300"/>
    </a:accent5>
    <a:accent6>
      <a:srgbClr val="B9006E"/>
    </a:accent6>
    <a:hlink>
      <a:srgbClr val="0000DC"/>
    </a:hlink>
    <a:folHlink>
      <a:srgbClr val="5AC8A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0</TotalTime>
  <Words>4162</Words>
  <Application>Microsoft Office PowerPoint</Application>
  <PresentationFormat>Předvádění na obrazovce (4:3)</PresentationFormat>
  <Paragraphs>183</Paragraphs>
  <Slides>35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35</vt:i4>
      </vt:variant>
    </vt:vector>
  </HeadingPairs>
  <TitlesOfParts>
    <vt:vector size="48" baseType="lpstr">
      <vt:lpstr>Arial</vt:lpstr>
      <vt:lpstr>Calibri</vt:lpstr>
      <vt:lpstr>Constantia</vt:lpstr>
      <vt:lpstr>Georgia</vt:lpstr>
      <vt:lpstr>Tahoma</vt:lpstr>
      <vt:lpstr>Times New Roman</vt:lpstr>
      <vt:lpstr>Times New Roman CE</vt:lpstr>
      <vt:lpstr>Trebuchet MS</vt:lpstr>
      <vt:lpstr>Wingdings</vt:lpstr>
      <vt:lpstr>Wingdings 2</vt:lpstr>
      <vt:lpstr>Motiv1</vt:lpstr>
      <vt:lpstr>BÉŽOVÁ TITL</vt:lpstr>
      <vt:lpstr>Prezentace_MU_CZ</vt:lpstr>
      <vt:lpstr>Prezentace aplikace PowerPoint</vt:lpstr>
      <vt:lpstr>Bonifác</vt:lpstr>
      <vt:lpstr>Rozhodnutí soudu Bonifác</vt:lpstr>
      <vt:lpstr>Eduard</vt:lpstr>
      <vt:lpstr>Rozhodnutí soudů Eduard</vt:lpstr>
      <vt:lpstr>Bartoloměj</vt:lpstr>
      <vt:lpstr>Rozhodnutí soudů Bartoloměj</vt:lpstr>
      <vt:lpstr>Procesní aspekty</vt:lpstr>
      <vt:lpstr>Policejní orgán a jeho činnost</vt:lpstr>
      <vt:lpstr>Vstup do obydlí - §83c TŘ</vt:lpstr>
      <vt:lpstr>Postavení poškozeného a svědka v trestním řízení</vt:lpstr>
      <vt:lpstr>Poškozený v trestním řízení</vt:lpstr>
      <vt:lpstr>Nárok poškozeného na náhradu škody</vt:lpstr>
      <vt:lpstr>Poškozený – hrozí-li nebezpečí </vt:lpstr>
      <vt:lpstr>Trestní stíhání se souhlasem poškozeného</vt:lpstr>
      <vt:lpstr>Oběť </vt:lpstr>
      <vt:lpstr>Možnosti ochrany svědka</vt:lpstr>
      <vt:lpstr>Svědek – povinnost vypovídat v TŘ</vt:lpstr>
      <vt:lpstr>Prezentace aplikace PowerPoint</vt:lpstr>
      <vt:lpstr>Ochrana svědka dle zákona 137/2001 Sb.</vt:lpstr>
      <vt:lpstr>Zvláštní ochrana svědků</vt:lpstr>
      <vt:lpstr>Možnosti zajištění podezřelého/obviněného v trestním řízení</vt:lpstr>
      <vt:lpstr>Zadržení podezřelého/obviněného</vt:lpstr>
      <vt:lpstr>Vazba – její důvody</vt:lpstr>
      <vt:lpstr>Limity vazby</vt:lpstr>
      <vt:lpstr>Délka vazby</vt:lpstr>
      <vt:lpstr>Nahrazení (substituty) vazby</vt:lpstr>
      <vt:lpstr>Předběžná opatření - § 88b a násl. TŘ</vt:lpstr>
      <vt:lpstr>Druhy PO</vt:lpstr>
      <vt:lpstr>K příkladům</vt:lpstr>
      <vt:lpstr>Příklad 1</vt:lpstr>
      <vt:lpstr>Příklad 2</vt:lpstr>
      <vt:lpstr>Příklad 3</vt:lpstr>
      <vt:lpstr>Příklad 4</vt:lpstr>
      <vt:lpstr>Dotazy?</vt:lpstr>
    </vt:vector>
  </TitlesOfParts>
  <Company>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Právo proti domácímu násilí</dc:title>
  <dc:creator>-</dc:creator>
  <cp:lastModifiedBy>Eva Brucknerová</cp:lastModifiedBy>
  <cp:revision>29</cp:revision>
  <cp:lastPrinted>2019-04-29T09:20:07Z</cp:lastPrinted>
  <dcterms:created xsi:type="dcterms:W3CDTF">2011-05-01T18:27:51Z</dcterms:created>
  <dcterms:modified xsi:type="dcterms:W3CDTF">2024-04-02T06:55:05Z</dcterms:modified>
</cp:coreProperties>
</file>