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E2511D-EE9A-4AEB-956A-A6A850298F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CAA400D-C624-498C-9652-FAC4CAFBFD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C6EA00-7891-4412-AEC6-BC8D7C3A6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8E44-C8A8-4E0B-9851-D12628BB1725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1D97A7-86D3-4009-BF75-B1794F1DC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731512-2DDE-4F20-AD72-FB7EE2834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25E0-9E37-495C-B7E2-1F4B3D9801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580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65D66E-BE37-46A9-B744-150C73644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FE93E5F-77CA-4142-8C7B-E445EC7274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9CA405-C206-4D0C-89F0-7ED178E77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8E44-C8A8-4E0B-9851-D12628BB1725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FFF056B-FBE4-4B41-80AB-F992E6DC5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BFD9FD-5514-4996-809E-9FA099165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25E0-9E37-495C-B7E2-1F4B3D9801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915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837090E-523D-46C6-BF67-5072B5201D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100A175-5660-4601-9DCF-BDCA062744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73F037-1287-4A3B-AA44-E371FD631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8E44-C8A8-4E0B-9851-D12628BB1725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7C769E-9BE9-40E4-864C-D40AC1A70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30E2DFD-59B8-4CD7-9A37-43A790E8C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25E0-9E37-495C-B7E2-1F4B3D9801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787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797CED-96F0-450B-81DD-E7CFE1E8E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692192-62CA-47CD-A22B-73D851C5B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F17B28-EC67-4B3A-8C84-DDB2A4A6B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8E44-C8A8-4E0B-9851-D12628BB1725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D30FA8-6190-43A4-8DFF-C87B716C7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539AD7-E143-45EC-A129-1EF6ED7D3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25E0-9E37-495C-B7E2-1F4B3D9801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613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AAEBB6-2A6A-4B89-85F0-4137C6D5E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2D67DB9-0264-429A-80A8-AF52A0B2E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5B7A82-32F9-43B1-967D-E8B82CF95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8E44-C8A8-4E0B-9851-D12628BB1725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011BDB-7A06-4D6D-AAC1-FE916BCDD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3C2BFF-5FAC-4DA4-889E-7C14700C7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25E0-9E37-495C-B7E2-1F4B3D9801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276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6F3AC-BF0B-49CC-BF4D-5C43C21E2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2D0311-A173-4C9A-BB11-690A4D55DE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FE20ACD-B0C2-4DCE-84A0-1701750A4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D15E892-5277-4E83-AC7D-AFD4F5E90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8E44-C8A8-4E0B-9851-D12628BB1725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CF84B4D-F6AB-4245-88C2-20584891D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A520095-6993-46A0-A0CA-E61F10F83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25E0-9E37-495C-B7E2-1F4B3D9801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897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F7BB1F-14E3-4EAE-9958-7E439D5BD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2DA73EF-68D8-40E4-BB35-ECF124466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0B19EE4-D25E-4E41-AB25-0BF1A6E8BC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C4441AD-05F5-4942-8790-35222E3FC1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FFFF401-E3BB-4E0F-BC7B-E2AB038955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AD0BAC6-24A1-46D3-9E52-2BF0C95D6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8E44-C8A8-4E0B-9851-D12628BB1725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C6402B4-7B33-4E0C-9309-4DF639B82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C41BDDD-8A93-43B0-8B8B-47A929EE9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25E0-9E37-495C-B7E2-1F4B3D9801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08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8B13A0-E5B8-4438-8BEE-128F4F8C3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A73BAE8-8A49-41DA-8CAD-553E530FE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8E44-C8A8-4E0B-9851-D12628BB1725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8E7B45D-9B4D-40DF-A213-75014632B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80E671D-47C2-4ED1-A237-D00D3B9E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25E0-9E37-495C-B7E2-1F4B3D9801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355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10EAD98-AF56-4388-86ED-2E9C1BC97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8E44-C8A8-4E0B-9851-D12628BB1725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7654391-B3BF-432C-82E8-9B1D5798D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9421896-FB01-48B5-8794-CD04E028E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25E0-9E37-495C-B7E2-1F4B3D9801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598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3DC8B-B890-4D4B-AC40-6515436F1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01769C-9D02-4AE9-BAA3-C9D91CE37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AF5204C-4192-41BA-98BA-EF8898EA6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9E0270A-20CD-4A31-8CF1-6E9980A32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8E44-C8A8-4E0B-9851-D12628BB1725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4F70520-F240-44BA-88EA-53A12FEC7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F9A708-1AE6-40A9-941E-7C06C04AF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25E0-9E37-495C-B7E2-1F4B3D9801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3092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620E76-D0A6-49F3-9C06-F0D7076D5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178B055-A422-4B95-8E41-8D1063DD41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4CCC2BB-E0CF-4309-9E75-7FB5AF0E7D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89142A4-2C46-4CD7-B759-96F2EDC7D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8E44-C8A8-4E0B-9851-D12628BB1725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6C71C5-E878-412F-A973-4831A279C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DCCC849-8F43-4518-83B3-B59013CD5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25E0-9E37-495C-B7E2-1F4B3D9801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0361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935D68C-0B1C-442A-A0B3-8DFDE3C1D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FF6A98E-368B-4C85-9402-E2E5E696FB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C97D2B-D5ED-45F3-9111-80E601C7EF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78E44-C8A8-4E0B-9851-D12628BB1725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CB6490-F516-4888-971C-2DF1BA6554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F78BC2-7A11-4AED-9B3B-39C056710C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25E0-9E37-495C-B7E2-1F4B3D9801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462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A4AB4F-5C34-4A01-BEA6-471CE20F96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Główne elementy sądowego postępowania cywilnego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ED16DA3-7E09-4C41-8DC2-BE7E818463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368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8C05E1-1A87-456A-AEC8-4C3499E98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Zagadnienia ogólne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4BB264-CB18-4180-90DA-12416ABDB23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Podstawowym aktem prawnym normującym postępowanie cywilne jest </a:t>
            </a:r>
            <a:r>
              <a:rPr lang="pl-PL" b="1" dirty="0"/>
              <a:t>Ustawa </a:t>
            </a:r>
            <a:r>
              <a:rPr lang="pl-PL" dirty="0"/>
              <a:t>z 17 listopada 1964 r. – </a:t>
            </a:r>
            <a:r>
              <a:rPr lang="pl-PL" b="1" dirty="0"/>
              <a:t>Kodeks postępowania cywilnego </a:t>
            </a:r>
            <a:r>
              <a:rPr lang="pl-PL" dirty="0"/>
              <a:t>(Dz.U. 1964 r. Nr 43, poz. 296 ze zm.)</a:t>
            </a:r>
          </a:p>
          <a:p>
            <a:r>
              <a:rPr lang="pl-PL" dirty="0"/>
              <a:t>Postępowanie cywilne:</a:t>
            </a:r>
          </a:p>
          <a:p>
            <a:pPr marL="514350" indent="-514350">
              <a:buAutoNum type="arabicPeriod"/>
            </a:pPr>
            <a:r>
              <a:rPr lang="pl-PL" dirty="0"/>
              <a:t>Działalność sądów i innych właściwych organów</a:t>
            </a:r>
          </a:p>
          <a:p>
            <a:pPr marL="514350" indent="-514350">
              <a:buAutoNum type="arabicPeriod"/>
            </a:pPr>
            <a:r>
              <a:rPr lang="pl-PL" dirty="0"/>
              <a:t>Działalność stron</a:t>
            </a:r>
          </a:p>
          <a:p>
            <a:pPr marL="514350" indent="-514350">
              <a:buAutoNum type="arabicPeriod"/>
            </a:pPr>
            <a:r>
              <a:rPr lang="pl-PL" dirty="0"/>
              <a:t>Działalność innych osób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A0EABBF-D178-4853-BF68-0D4676C409B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zmierzająca do realizacji stosunków </a:t>
            </a:r>
          </a:p>
          <a:p>
            <a:pPr marL="514350" indent="-514350">
              <a:buAutoNum type="alphaLcParenR"/>
            </a:pPr>
            <a:r>
              <a:rPr lang="pl-PL" dirty="0"/>
              <a:t>Prawa cywilnego</a:t>
            </a:r>
          </a:p>
          <a:p>
            <a:pPr marL="514350" indent="-514350">
              <a:buAutoNum type="alphaLcParenR"/>
            </a:pPr>
            <a:r>
              <a:rPr lang="pl-PL" dirty="0"/>
              <a:t>Prawa pracy</a:t>
            </a:r>
          </a:p>
          <a:p>
            <a:pPr marL="514350" indent="-514350">
              <a:buAutoNum type="alphaLcParenR"/>
            </a:pPr>
            <a:r>
              <a:rPr lang="pl-PL" dirty="0"/>
              <a:t>Prawa rodzinnego i opiekuńczego</a:t>
            </a:r>
          </a:p>
          <a:p>
            <a:pPr marL="514350" indent="-514350">
              <a:buAutoNum type="alphaLcParenR"/>
            </a:pPr>
            <a:r>
              <a:rPr lang="pl-PL" dirty="0"/>
              <a:t>Prawa ubezpieczeń społecznych</a:t>
            </a:r>
            <a:r>
              <a:rPr lang="cs-CZ" dirty="0"/>
              <a:t>.</a:t>
            </a:r>
          </a:p>
          <a:p>
            <a:pPr marL="514350" indent="-514350">
              <a:buAutoNum type="alphaLcParenR"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2984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7766A6F0-00E8-408D-9784-BBD6517AB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postępowania cywilnego</a:t>
            </a:r>
            <a:endParaRPr lang="cs-CZ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EFAD05C-240D-4031-909C-8816CA1BF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l-PL" dirty="0"/>
              <a:t>Zasada prawdy materialnej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Zasada swobodnej oceny dowodów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Zasada kontradyktoryjności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Zasada bezpośredniości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Zasadajawności</a:t>
            </a:r>
            <a:r>
              <a:rPr lang="pl-PL" dirty="0"/>
              <a:t> procesu cywilnego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4649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024606-B3FC-4E40-B01A-D849F963B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Właściwość sądu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B98182-D274-4726-85F1-F1D62D093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Właściwość rzeczowa sądu</a:t>
            </a:r>
          </a:p>
          <a:p>
            <a:r>
              <a:rPr lang="pl-PL" dirty="0"/>
              <a:t>Właściwość miejscowa sądu</a:t>
            </a:r>
          </a:p>
          <a:p>
            <a:r>
              <a:rPr lang="pl-PL" dirty="0"/>
              <a:t>Właściwość umowna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4169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7ABAD5-248B-4E04-8BC9-C866FFE13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Strony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2E943F-2902-47C1-891D-FA2F214E0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Powód </a:t>
            </a:r>
            <a:r>
              <a:rPr lang="pl-PL" dirty="0"/>
              <a:t>– stron, która kieruje do sądu </a:t>
            </a:r>
            <a:r>
              <a:rPr lang="pl-PL" b="1" dirty="0"/>
              <a:t>żądanie</a:t>
            </a:r>
            <a:r>
              <a:rPr lang="pl-PL" dirty="0"/>
              <a:t> o wydanie orzeczenia</a:t>
            </a:r>
          </a:p>
          <a:p>
            <a:r>
              <a:rPr lang="pl-PL" b="1" dirty="0"/>
              <a:t>Pozwany </a:t>
            </a:r>
            <a:r>
              <a:rPr lang="pl-PL" dirty="0"/>
              <a:t>– strona przeciwna, przeciwko której wytacza się </a:t>
            </a:r>
            <a:r>
              <a:rPr lang="pl-PL" b="1" dirty="0"/>
              <a:t>powództwo /</a:t>
            </a:r>
            <a:r>
              <a:rPr lang="pl-PL" dirty="0"/>
              <a:t> pozew</a:t>
            </a:r>
            <a:endParaRPr lang="pl-PL" b="1" dirty="0"/>
          </a:p>
          <a:p>
            <a:endParaRPr lang="pl-PL" b="1" dirty="0"/>
          </a:p>
          <a:p>
            <a:r>
              <a:rPr lang="pl-PL" b="1" dirty="0"/>
              <a:t>Zdolność sądowa – </a:t>
            </a:r>
            <a:r>
              <a:rPr lang="pl-PL" dirty="0"/>
              <a:t>każda osoba ma zdolność występowania w procesie jako strona</a:t>
            </a:r>
          </a:p>
          <a:p>
            <a:r>
              <a:rPr lang="pl-PL" b="1" dirty="0"/>
              <a:t>Zdolność procesowa </a:t>
            </a:r>
            <a:r>
              <a:rPr lang="pl-PL" dirty="0"/>
              <a:t>– zdolność do czynności procesowych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95347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614C5D-E9FD-437A-BE17-EF4F12926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Czynności procesowe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7EFD2B-9304-4DFE-8626-9C2D1C7DA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Pisma procesowe:</a:t>
            </a:r>
          </a:p>
          <a:p>
            <a:pPr marL="0" indent="0">
              <a:buNone/>
            </a:pPr>
            <a:r>
              <a:rPr lang="pl-PL" b="1" dirty="0"/>
              <a:t>Pozew</a:t>
            </a:r>
          </a:p>
          <a:p>
            <a:pPr marL="0" indent="0">
              <a:buNone/>
            </a:pPr>
            <a:r>
              <a:rPr lang="pl-PL" b="1" dirty="0"/>
              <a:t>Odpowiedź na pozew</a:t>
            </a:r>
          </a:p>
          <a:p>
            <a:pPr marL="0" indent="0">
              <a:buNone/>
            </a:pPr>
            <a:r>
              <a:rPr lang="pl-PL" b="1" dirty="0"/>
              <a:t>Zawiadomienie stron </a:t>
            </a:r>
          </a:p>
          <a:p>
            <a:r>
              <a:rPr lang="pl-PL" dirty="0"/>
              <a:t>Posiedzenie sądowe (wyznacza przewodniczący)</a:t>
            </a:r>
          </a:p>
          <a:p>
            <a:r>
              <a:rPr lang="pl-PL" dirty="0"/>
              <a:t>Protokolant – protokół</a:t>
            </a:r>
          </a:p>
          <a:p>
            <a:r>
              <a:rPr lang="pl-PL" dirty="0"/>
              <a:t>Zawarcie ugody – mediacja = postępowanie pojednawcze</a:t>
            </a:r>
          </a:p>
          <a:p>
            <a:pPr marL="0" indent="0">
              <a:buNone/>
            </a:pPr>
            <a:r>
              <a:rPr lang="pl-PL" b="1" dirty="0"/>
              <a:t>Orzeczenie</a:t>
            </a:r>
            <a:r>
              <a:rPr lang="pl-PL" dirty="0"/>
              <a:t>: wyrok, postanowienie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99057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162B12B-CBE9-44B1-BE30-2B85B0659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02285863-F1AC-438A-AA9E-3DA98B6CBA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6540" y="849008"/>
            <a:ext cx="5033624" cy="5568569"/>
          </a:xfrm>
        </p:spPr>
      </p:pic>
    </p:spTree>
    <p:extLst>
      <p:ext uri="{BB962C8B-B14F-4D97-AF65-F5344CB8AC3E}">
        <p14:creationId xmlns:p14="http://schemas.microsoft.com/office/powerpoint/2010/main" val="3281753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DBF34B-62EA-43AC-B69D-E3F313623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Środki zaskarżenia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E4BC43-E214-463B-9CCB-EFF386020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Wadliwość orzeczenia</a:t>
            </a:r>
          </a:p>
          <a:p>
            <a:r>
              <a:rPr lang="pl-PL" b="1" dirty="0"/>
              <a:t>Apelacja</a:t>
            </a:r>
          </a:p>
          <a:p>
            <a:r>
              <a:rPr lang="pl-PL" dirty="0"/>
              <a:t>Środek odwoławczy </a:t>
            </a:r>
            <a:r>
              <a:rPr lang="pl-PL" b="1" dirty="0"/>
              <a:t>od </a:t>
            </a:r>
            <a:r>
              <a:rPr lang="pl-PL" dirty="0"/>
              <a:t>wyroku</a:t>
            </a:r>
          </a:p>
          <a:p>
            <a:r>
              <a:rPr lang="pl-PL" dirty="0"/>
              <a:t>Apelacje może wnieść …</a:t>
            </a:r>
          </a:p>
          <a:p>
            <a:r>
              <a:rPr lang="pl-PL" dirty="0"/>
              <a:t>Zarzuty</a:t>
            </a:r>
          </a:p>
          <a:p>
            <a:r>
              <a:rPr lang="pl-PL" dirty="0"/>
              <a:t>Skarżący x zaskarżany sąd</a:t>
            </a:r>
          </a:p>
          <a:p>
            <a:r>
              <a:rPr lang="pl-PL" dirty="0"/>
              <a:t>Druga instancja: oddala apelację, zmienia wyrok i orzeka,  uchyla wyrok</a:t>
            </a:r>
          </a:p>
          <a:p>
            <a:r>
              <a:rPr lang="pl-PL" dirty="0"/>
              <a:t>X Skarga kasacyjna </a:t>
            </a:r>
          </a:p>
          <a:p>
            <a:r>
              <a:rPr lang="pl-PL" b="1" dirty="0"/>
              <a:t>Zażalenia – </a:t>
            </a:r>
            <a:r>
              <a:rPr lang="pl-PL" dirty="0"/>
              <a:t>zaskarżenia procesowe</a:t>
            </a:r>
          </a:p>
          <a:p>
            <a:r>
              <a:rPr lang="pl-PL" b="1" dirty="0"/>
              <a:t>Wznowienie </a:t>
            </a:r>
            <a:r>
              <a:rPr lang="pl-PL" dirty="0"/>
              <a:t>postępowania</a:t>
            </a:r>
            <a:endParaRPr lang="pl-PL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6118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FE1EC6-363A-40A1-AF47-55885E4B4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Postępowania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A53C04-DC83-414C-9F63-A119E1FE8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Postępowania nieprocesowe</a:t>
            </a:r>
          </a:p>
          <a:p>
            <a:r>
              <a:rPr lang="pl-PL" dirty="0"/>
              <a:t>Postępowania zabezpieczające</a:t>
            </a:r>
          </a:p>
          <a:p>
            <a:r>
              <a:rPr lang="pl-PL" dirty="0"/>
              <a:t>Postępowanie egzekucyjne</a:t>
            </a:r>
          </a:p>
          <a:p>
            <a:r>
              <a:rPr lang="pl-PL" b="1" dirty="0"/>
              <a:t>Tytuł egzekucyjny: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Prawomocne orzeczenie sądu 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Ugoda zawarta przed sądem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Wyrok sądu polubownego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Ugoda polubowna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Akt notarialny, w którym dłużnik poddał się do egzekucji</a:t>
            </a:r>
          </a:p>
          <a:p>
            <a:pPr marL="0" indent="0">
              <a:buNone/>
            </a:pPr>
            <a:r>
              <a:rPr lang="pl-PL" b="1" dirty="0"/>
              <a:t>Komornik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154050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248</Words>
  <Application>Microsoft Office PowerPoint</Application>
  <PresentationFormat>Širokoúhlá obrazovka</PresentationFormat>
  <Paragraphs>59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Główne elementy sądowego postępowania cywilnego</vt:lpstr>
      <vt:lpstr>Zagadnienia ogólne </vt:lpstr>
      <vt:lpstr>Zasady postępowania cywilnego</vt:lpstr>
      <vt:lpstr>Właściwość sądu</vt:lpstr>
      <vt:lpstr>Strony</vt:lpstr>
      <vt:lpstr>Czynności procesowe</vt:lpstr>
      <vt:lpstr>Prezentace aplikace PowerPoint</vt:lpstr>
      <vt:lpstr>Środki zaskarżenia</vt:lpstr>
      <vt:lpstr>Postępowania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Główne elementy sądowego postępowania cywilnego</dc:title>
  <dc:creator>Petr Mrkývka</dc:creator>
  <cp:lastModifiedBy>Petr Mrkývka</cp:lastModifiedBy>
  <cp:revision>7</cp:revision>
  <dcterms:created xsi:type="dcterms:W3CDTF">2021-04-14T11:09:15Z</dcterms:created>
  <dcterms:modified xsi:type="dcterms:W3CDTF">2021-04-14T13:42:33Z</dcterms:modified>
</cp:coreProperties>
</file>