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68" r:id="rId13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22" d="100"/>
          <a:sy n="122" d="100"/>
        </p:scale>
        <p:origin x="96" y="2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3EBDD95-A6F6-403B-BF66-EB0F41DE3C3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1BA9A8CE-52DD-49C2-867C-9790198A52E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51012B7-D000-486E-890E-5B0C1003D3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62713-0C84-448E-BFC9-13F8948863F6}" type="datetimeFigureOut">
              <a:rPr lang="cs-CZ" smtClean="0"/>
              <a:t>24.04.2024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59A40D9-F885-4705-B2CB-4E11EC1DB7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C34A4CF-4788-46B9-BE2D-1D377DE672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E9BD3-34E3-4DE8-9694-C3A7F984617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3979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A6EF460-A768-445F-B4ED-39D2381923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B445ED02-ED48-47FF-8BFD-ED437559BA1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B3967B4-5983-4716-8F66-DFCE07AA67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62713-0C84-448E-BFC9-13F8948863F6}" type="datetimeFigureOut">
              <a:rPr lang="cs-CZ" smtClean="0"/>
              <a:t>24.04.2024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0D7114A-74C5-46D4-9DA0-A2407A4D5D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557453D-0322-416B-8F7E-3AAA884101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E9BD3-34E3-4DE8-9694-C3A7F984617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195289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89430C81-E53F-4039-9167-019B567561B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545B9BB3-B44A-436C-AA41-96CB5FECFD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1368F66-993A-45CF-A6C3-55AEBE873B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62713-0C84-448E-BFC9-13F8948863F6}" type="datetimeFigureOut">
              <a:rPr lang="cs-CZ" smtClean="0"/>
              <a:t>24.04.2024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84A8FD2-ECAD-467C-982C-867B84EEAF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1F2730F-89DA-4F09-819E-E48AB0DAAA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E9BD3-34E3-4DE8-9694-C3A7F984617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638055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3EAE838-F5ED-415C-8548-0B3D0FFF0C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A9F3F91-24C0-4E05-BC86-29F85264CE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FF48B64-075D-4649-95AC-559D9A1B58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62713-0C84-448E-BFC9-13F8948863F6}" type="datetimeFigureOut">
              <a:rPr lang="cs-CZ" smtClean="0"/>
              <a:t>24.04.2024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ED07385-388D-4FF9-9902-8490EF4359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D2D715B-F564-4D62-B16D-0D0347FAAF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E9BD3-34E3-4DE8-9694-C3A7F984617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734492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31C705E-FEA7-499C-B783-593CE24F8D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0998FE6F-4F38-42F9-8A5F-B401BC4E7A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A9270DA-9018-43D1-AE07-C58137772A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62713-0C84-448E-BFC9-13F8948863F6}" type="datetimeFigureOut">
              <a:rPr lang="cs-CZ" smtClean="0"/>
              <a:t>24.04.2024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B1820A7-AAFB-46BA-953C-79879A8F7F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C2D0989-2F53-4069-8E2A-5603DFDF3F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E9BD3-34E3-4DE8-9694-C3A7F984617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924919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2C3535F-5127-4E06-9435-217E6EE526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81C350B-2842-4BC1-B08D-4CDAB48B5CD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B465732B-E553-4A56-B79E-E1123F5FA71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50A252F3-09D2-4E58-A1F9-10B8DE4DFE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62713-0C84-448E-BFC9-13F8948863F6}" type="datetimeFigureOut">
              <a:rPr lang="cs-CZ" smtClean="0"/>
              <a:t>24.04.2024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5FA6ADC1-5919-41D3-A8BB-FD68A7F2E1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4331EEA3-FC06-48FB-AD2C-2554721442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E9BD3-34E3-4DE8-9694-C3A7F984617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857372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E130611-F7F4-4AB4-8CA6-4A340FE901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A18E05F6-58A1-4EA9-9891-ABA51BC89E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2A67177B-44E6-4B80-A5BE-0F0C4B8AFF4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6BFE450C-08E8-40CA-B23F-62295139FFB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2046832F-46CC-4BF3-97B5-CE064473A6A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DF6F8138-27C1-446D-A5D7-593A7EF1EA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62713-0C84-448E-BFC9-13F8948863F6}" type="datetimeFigureOut">
              <a:rPr lang="cs-CZ" smtClean="0"/>
              <a:t>24.04.2024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EAC2F885-69E8-43EF-B8DC-830C1FC8F8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958E48D6-E079-40A7-A09E-43A5FEADA0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E9BD3-34E3-4DE8-9694-C3A7F984617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798230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07A0F3C-6105-4560-A39C-F9EE8BE1D5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F34DD1F5-68D0-4E91-8FD4-6341BFD836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62713-0C84-448E-BFC9-13F8948863F6}" type="datetimeFigureOut">
              <a:rPr lang="cs-CZ" smtClean="0"/>
              <a:t>24.04.2024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83A9E5D3-508E-44A6-9510-004DBFDBDB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31D83C39-C4EA-4DB8-8018-3ACF46262D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E9BD3-34E3-4DE8-9694-C3A7F984617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846907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B7053327-4E30-4DC7-8AA1-8363395D74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62713-0C84-448E-BFC9-13F8948863F6}" type="datetimeFigureOut">
              <a:rPr lang="cs-CZ" smtClean="0"/>
              <a:t>24.04.2024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6B9D730-938A-4F03-90FD-DF65CD2063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CEC25F82-91D0-49D2-B282-A70826C418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E9BD3-34E3-4DE8-9694-C3A7F984617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592160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C737942-79CB-4C6E-995B-255345DCE5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DEEB0B1-8FB0-451A-8E7D-0F30D26F75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F2180084-0185-415F-82E9-21C3F1DE273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D4F64DCC-0C6F-4C06-8781-24EDCB4270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62713-0C84-448E-BFC9-13F8948863F6}" type="datetimeFigureOut">
              <a:rPr lang="cs-CZ" smtClean="0"/>
              <a:t>24.04.2024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D4B82D42-D74E-4AD4-95FD-CE4FFE5349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A9C8EFA5-8CF6-4FDF-A0EA-32CA59D940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E9BD3-34E3-4DE8-9694-C3A7F984617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858088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E22E203-70B8-4919-81D0-BB0EC4A7DA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0DB9189E-1BD7-4432-BA33-2F2207CF254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9C70A8D1-BEDD-4873-8FAC-D6892E29A00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845FBB50-FF12-4447-8434-F009CAA2E7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62713-0C84-448E-BFC9-13F8948863F6}" type="datetimeFigureOut">
              <a:rPr lang="cs-CZ" smtClean="0"/>
              <a:t>24.04.2024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9ABEBD3A-6901-4801-A860-12831182BD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3F859564-A238-4FBE-A42D-6A7924F890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E9BD3-34E3-4DE8-9694-C3A7F984617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356452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FF0E8EB0-60FE-4376-AB77-FAE350B632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2B7267C8-3981-416A-87A2-631022865A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933D9F5-E383-45CB-B46C-287F0087314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962713-0C84-448E-BFC9-13F8948863F6}" type="datetimeFigureOut">
              <a:rPr lang="cs-CZ" smtClean="0"/>
              <a:t>24.04.2024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56C18AB-CE5A-48AB-AF77-C4964E32AC1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C39D7E3-F7CD-4C70-9993-17DFF2A3CE6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CE9BD3-34E3-4DE8-9694-C3A7F984617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066736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4A9AB5D-5C5B-4ED1-B289-CD9A1616B80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Podstawy prawa finansowego</a:t>
            </a:r>
            <a:br>
              <a:rPr lang="pl-PL" dirty="0"/>
            </a:br>
            <a:r>
              <a:rPr lang="pl-PL" dirty="0"/>
              <a:t>(powtórka)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9BAA24DB-DE84-4117-AD21-840BF3B4108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156654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8ED7508-45D6-4792-B302-2D1BAC1E68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Zwartość systemowa 2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3F90ECA-57A3-4E84-8E74-1861780F82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System i systematyzacja prawa finansowego.</a:t>
            </a:r>
          </a:p>
          <a:p>
            <a:r>
              <a:rPr lang="pl-PL" dirty="0"/>
              <a:t>Cel systematyzacji.</a:t>
            </a:r>
          </a:p>
          <a:p>
            <a:r>
              <a:rPr lang="pl-PL" dirty="0"/>
              <a:t>System.</a:t>
            </a:r>
          </a:p>
          <a:p>
            <a:r>
              <a:rPr lang="pl-PL" dirty="0"/>
              <a:t>Część ogólna x część szczegółowa</a:t>
            </a:r>
          </a:p>
          <a:p>
            <a:r>
              <a:rPr lang="pl-PL" dirty="0"/>
              <a:t>Prawo materialne x prawo procesowe</a:t>
            </a:r>
          </a:p>
          <a:p>
            <a:r>
              <a:rPr lang="pl-PL" dirty="0"/>
              <a:t>Prawo fiskalne x prawo finansowe </a:t>
            </a:r>
            <a:r>
              <a:rPr lang="pl-PL" i="1" dirty="0"/>
              <a:t>sensu stricto</a:t>
            </a:r>
          </a:p>
          <a:p>
            <a:r>
              <a:rPr lang="pl-PL" i="1" dirty="0"/>
              <a:t>…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979415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B6519E36-CDE5-450C-B8B8-7546DB2242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Zwartość systemowa 3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1D5C818C-4B34-4F0C-87E7-4CC680A40EF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pl-PL" dirty="0"/>
              <a:t>PRAWO FISKALNE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20DC08E7-80EA-450C-B476-093244919A61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l-PL" dirty="0"/>
              <a:t>Prawo budżetowe</a:t>
            </a:r>
          </a:p>
          <a:p>
            <a:r>
              <a:rPr lang="pl-PL" dirty="0"/>
              <a:t>Prawo </a:t>
            </a:r>
            <a:r>
              <a:rPr lang="pl-PL" dirty="0" err="1"/>
              <a:t>daninowe</a:t>
            </a:r>
            <a:endParaRPr lang="pl-PL" dirty="0"/>
          </a:p>
          <a:p>
            <a:r>
              <a:rPr lang="pl-PL" dirty="0"/>
              <a:t>Prawo celne</a:t>
            </a:r>
          </a:p>
          <a:p>
            <a:r>
              <a:rPr lang="pl-PL" dirty="0"/>
              <a:t>Prawo wydatków publicznych</a:t>
            </a:r>
          </a:p>
          <a:p>
            <a:r>
              <a:rPr lang="pl-PL" dirty="0"/>
              <a:t>Prawo finansowe ubezpieczeń społecznych i zdrowotnych </a:t>
            </a:r>
          </a:p>
          <a:p>
            <a:pPr marL="0" indent="0">
              <a:buNone/>
            </a:pPr>
            <a:r>
              <a:rPr lang="pl-PL" dirty="0"/>
              <a:t>___________________________</a:t>
            </a:r>
          </a:p>
          <a:p>
            <a:r>
              <a:rPr lang="pl-PL" dirty="0"/>
              <a:t>Prawo fiskalne samorządu terytorialnego</a:t>
            </a:r>
          </a:p>
        </p:txBody>
      </p:sp>
      <p:sp>
        <p:nvSpPr>
          <p:cNvPr id="7" name="Zástupný text 6">
            <a:extLst>
              <a:ext uri="{FF2B5EF4-FFF2-40B4-BE49-F238E27FC236}">
                <a16:creationId xmlns:a16="http://schemas.microsoft.com/office/drawing/2014/main" id="{2116121C-9D48-4D8A-B788-B7E36D128FD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pl-PL" dirty="0"/>
              <a:t>PRAWO FINANSOWE </a:t>
            </a:r>
            <a:r>
              <a:rPr lang="pl-PL" i="1" dirty="0"/>
              <a:t>sensu stricto</a:t>
            </a:r>
            <a:endParaRPr lang="pl-PL" dirty="0"/>
          </a:p>
        </p:txBody>
      </p:sp>
      <p:sp>
        <p:nvSpPr>
          <p:cNvPr id="8" name="Zástupný obsah 7">
            <a:extLst>
              <a:ext uri="{FF2B5EF4-FFF2-40B4-BE49-F238E27FC236}">
                <a16:creationId xmlns:a16="http://schemas.microsoft.com/office/drawing/2014/main" id="{D7ABA62D-FDD9-4A6C-BD9E-179BD8AAA634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l-PL" dirty="0"/>
              <a:t>Prawo walutowe</a:t>
            </a:r>
          </a:p>
          <a:p>
            <a:r>
              <a:rPr lang="pl-PL" dirty="0"/>
              <a:t>Prawo dewizowe</a:t>
            </a:r>
          </a:p>
          <a:p>
            <a:r>
              <a:rPr lang="pl-PL" dirty="0"/>
              <a:t>Publiczne prawo rynku finansowego</a:t>
            </a:r>
          </a:p>
          <a:p>
            <a:pPr marL="0" indent="0">
              <a:buNone/>
            </a:pPr>
            <a:r>
              <a:rPr lang="pl-PL" dirty="0"/>
              <a:t>____________________________</a:t>
            </a:r>
          </a:p>
          <a:p>
            <a:r>
              <a:rPr lang="pl-PL" dirty="0"/>
              <a:t>Regulacja działalności typu księgowości, statystyki itp.</a:t>
            </a:r>
          </a:p>
        </p:txBody>
      </p:sp>
    </p:spTree>
    <p:extLst>
      <p:ext uri="{BB962C8B-B14F-4D97-AF65-F5344CB8AC3E}">
        <p14:creationId xmlns:p14="http://schemas.microsoft.com/office/powerpoint/2010/main" val="42065408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>
            <a:extLst>
              <a:ext uri="{FF2B5EF4-FFF2-40B4-BE49-F238E27FC236}">
                <a16:creationId xmlns:a16="http://schemas.microsoft.com/office/drawing/2014/main" id="{FB3A9D3B-159B-48A9-AE21-C0C96BFDF5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Zwartość systemowa 4</a:t>
            </a:r>
          </a:p>
        </p:txBody>
      </p:sp>
      <p:sp>
        <p:nvSpPr>
          <p:cNvPr id="8" name="Zástupný obsah 7">
            <a:extLst>
              <a:ext uri="{FF2B5EF4-FFF2-40B4-BE49-F238E27FC236}">
                <a16:creationId xmlns:a16="http://schemas.microsoft.com/office/drawing/2014/main" id="{851F9455-8EAF-4EEF-9745-1B09EF1F44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l-PL" dirty="0"/>
              <a:t>Zewnętrzna charakterystyka systemowa prawa finansowego:</a:t>
            </a:r>
          </a:p>
          <a:p>
            <a:r>
              <a:rPr lang="pl-PL" dirty="0"/>
              <a:t>Sprawa relacji norm prawa finansowego i norm innych gałęzi prawa:</a:t>
            </a:r>
          </a:p>
          <a:p>
            <a:r>
              <a:rPr lang="pl-PL" dirty="0"/>
              <a:t>Prawo konstytucyjne – </a:t>
            </a:r>
            <a:r>
              <a:rPr lang="pl-PL" dirty="0" err="1"/>
              <a:t>konstytucjonalizacja</a:t>
            </a:r>
            <a:r>
              <a:rPr lang="pl-PL" dirty="0"/>
              <a:t> publicznej działalności finansowej</a:t>
            </a:r>
          </a:p>
          <a:p>
            <a:r>
              <a:rPr lang="pl-PL" dirty="0"/>
              <a:t>Prawo administracyjne – przykłady!</a:t>
            </a:r>
          </a:p>
          <a:p>
            <a:r>
              <a:rPr lang="pl-PL" dirty="0"/>
              <a:t>Prawo finansowe a prawo prywatne – warunki powstania, realizacji i skończenia stosunku związanych z publiczną działalnością finansową; skutki finansowe, działania finansowe, czynności mające konsekwencje finansowe – przykłady!</a:t>
            </a:r>
          </a:p>
          <a:p>
            <a:r>
              <a:rPr lang="pl-PL" dirty="0"/>
              <a:t>Prawo karne – ultima ratio </a:t>
            </a:r>
          </a:p>
        </p:txBody>
      </p:sp>
    </p:spTree>
    <p:extLst>
      <p:ext uri="{BB962C8B-B14F-4D97-AF65-F5344CB8AC3E}">
        <p14:creationId xmlns:p14="http://schemas.microsoft.com/office/powerpoint/2010/main" val="17369189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3B03B83-C6FB-452C-84D5-706436DEBD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1. Miejsce prawa finansowego w systemie prawa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F4D2B3D-5F91-47F8-B8B6-BD793CDB6C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Kryteria </a:t>
            </a:r>
            <a:r>
              <a:rPr lang="pl-PL" dirty="0" err="1"/>
              <a:t>gałęziotwórcze</a:t>
            </a:r>
            <a:r>
              <a:rPr lang="pl-PL" dirty="0"/>
              <a:t>:</a:t>
            </a:r>
          </a:p>
          <a:p>
            <a:pPr marL="514350" indent="-514350">
              <a:buAutoNum type="arabicPeriod"/>
            </a:pPr>
            <a:r>
              <a:rPr lang="pl-PL" dirty="0"/>
              <a:t>Przedmiot regulacji</a:t>
            </a:r>
          </a:p>
          <a:p>
            <a:pPr marL="514350" indent="-514350">
              <a:buAutoNum type="arabicPeriod"/>
            </a:pPr>
            <a:r>
              <a:rPr lang="pl-PL" dirty="0"/>
              <a:t>Metoda regulacji</a:t>
            </a:r>
          </a:p>
          <a:p>
            <a:pPr marL="514350" indent="-514350">
              <a:buAutoNum type="arabicPeriod"/>
            </a:pPr>
            <a:r>
              <a:rPr lang="pl-PL" dirty="0"/>
              <a:t>Zwartość systemowa norm </a:t>
            </a:r>
          </a:p>
          <a:p>
            <a:pPr marL="514350" indent="-514350">
              <a:buAutoNum type="arabicPeriod"/>
            </a:pPr>
            <a:r>
              <a:rPr lang="pl-PL" dirty="0"/>
              <a:t>Akceptacja gałęzi 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				</a:t>
            </a:r>
          </a:p>
        </p:txBody>
      </p:sp>
    </p:spTree>
    <p:extLst>
      <p:ext uri="{BB962C8B-B14F-4D97-AF65-F5344CB8AC3E}">
        <p14:creationId xmlns:p14="http://schemas.microsoft.com/office/powerpoint/2010/main" val="28009663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8E51975-00F6-46FB-8A1C-E838A47395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Przedmiot regulacji 1/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DD04511-5BC5-4881-89C0-C063B8D5B8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Co oznacza „gałąź prawa” ogólnie?</a:t>
            </a:r>
          </a:p>
          <a:p>
            <a:r>
              <a:rPr lang="pl-PL" dirty="0"/>
              <a:t>Co jest ogólnie przedmiotem regulacji jakiejkolwiek gałęzi prawa i prawa?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482925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E12C190-2B54-4631-8A90-48360A667F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Przedmiot regulacji 2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01BAF3B-2BDE-44B8-9036-4B7D987FCE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b="1" dirty="0"/>
              <a:t>Publiczna </a:t>
            </a:r>
            <a:r>
              <a:rPr lang="pl-PL" dirty="0"/>
              <a:t>działalność finansowa.</a:t>
            </a:r>
          </a:p>
          <a:p>
            <a:r>
              <a:rPr lang="pl-PL" dirty="0"/>
              <a:t>Działalność finansowa organów państwa i samorządu publicznego.</a:t>
            </a:r>
          </a:p>
          <a:p>
            <a:r>
              <a:rPr lang="pl-PL" dirty="0"/>
              <a:t>Finanse </a:t>
            </a:r>
            <a:r>
              <a:rPr lang="pl-PL" b="1" dirty="0"/>
              <a:t>publiczne. </a:t>
            </a:r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3118814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594F303-23FF-413B-9269-80ED645052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Przedmiot regulacji 3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6E00802-14D0-447A-8E32-B2D3062D64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l-PL" dirty="0"/>
              <a:t>Publiczna działalność finansowa:</a:t>
            </a:r>
          </a:p>
          <a:p>
            <a:r>
              <a:rPr lang="pl-PL" b="1" dirty="0"/>
              <a:t>Podmioty</a:t>
            </a:r>
            <a:r>
              <a:rPr lang="pl-PL" dirty="0"/>
              <a:t> działalności finansowej – podmioty władcze x podmioty podporządkowane, podmioty aktywne x podmioty bierne, …</a:t>
            </a:r>
          </a:p>
          <a:p>
            <a:r>
              <a:rPr lang="pl-PL" b="1" dirty="0"/>
              <a:t>Przedmiot </a:t>
            </a:r>
            <a:r>
              <a:rPr lang="pl-PL" dirty="0"/>
              <a:t>działalności finansowej – </a:t>
            </a:r>
            <a:r>
              <a:rPr lang="pl-PL" b="1" dirty="0"/>
              <a:t>masa pieniężna</a:t>
            </a:r>
            <a:endParaRPr lang="pl-PL" dirty="0"/>
          </a:p>
          <a:p>
            <a:r>
              <a:rPr lang="pl-PL" b="1" dirty="0"/>
              <a:t>Treść </a:t>
            </a:r>
            <a:r>
              <a:rPr lang="pl-PL" dirty="0"/>
              <a:t>działalności finansowej – wykonywanie praw, uprawnień oraz pełnienie obowiązków mających bezpośredni lub pośredni wpływ na masę pieniężną</a:t>
            </a:r>
          </a:p>
          <a:p>
            <a:r>
              <a:rPr lang="pl-PL" b="1" dirty="0"/>
              <a:t>Cel </a:t>
            </a:r>
            <a:r>
              <a:rPr lang="pl-PL" dirty="0"/>
              <a:t>publicznej działalności finansowej </a:t>
            </a:r>
            <a:r>
              <a:rPr lang="pl-PL" b="1" dirty="0"/>
              <a:t>– jakość waluty, funkcjonowanie sytemu finansowego, baza materialna dla pełnienia funkcji i obowiązków państwa i sektora publicznego.</a:t>
            </a:r>
          </a:p>
          <a:p>
            <a:endParaRPr lang="pl-PL" b="1" dirty="0"/>
          </a:p>
        </p:txBody>
      </p:sp>
    </p:spTree>
    <p:extLst>
      <p:ext uri="{BB962C8B-B14F-4D97-AF65-F5344CB8AC3E}">
        <p14:creationId xmlns:p14="http://schemas.microsoft.com/office/powerpoint/2010/main" val="2319093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641E64C-36F0-49D2-A82D-E3979C7838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Przedmiot regulacji 4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D46D223-80EC-42D6-B64A-6BBEED0036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Segmenty publicznej działalności finansowej:</a:t>
            </a:r>
          </a:p>
          <a:p>
            <a:r>
              <a:rPr lang="pl-PL" dirty="0"/>
              <a:t>Jaką działalność można zaliczyć do segmentów mających bezpośredni wpływ na masę pieniężną?</a:t>
            </a:r>
          </a:p>
          <a:p>
            <a:r>
              <a:rPr lang="pl-PL" dirty="0"/>
              <a:t>Jaką działalność można zaliczyć do segmentów mających pośredni wpływ na masę pieniężną?</a:t>
            </a:r>
          </a:p>
          <a:p>
            <a:r>
              <a:rPr lang="pl-PL" dirty="0"/>
              <a:t>Kto gra rolę główną w przypadku dbania o jakość waluty?</a:t>
            </a:r>
          </a:p>
          <a:p>
            <a:r>
              <a:rPr lang="pl-PL" dirty="0"/>
              <a:t>Kto w przypadku bazy materialnej sektora publicznego…?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3586418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2DDFF85-D7A6-482D-9494-E56C5C4120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Metoda regulacji 1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2438E5F-60E5-42C2-AB3E-77C5A5A5B5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Prawo finansowe ma charakter gałęzi prawa publicznego. Co to oznacza?</a:t>
            </a:r>
          </a:p>
          <a:p>
            <a:r>
              <a:rPr lang="pl-PL" dirty="0"/>
              <a:t>Co w ogóle znaczy </a:t>
            </a:r>
            <a:r>
              <a:rPr lang="pl-PL" b="1" dirty="0"/>
              <a:t>metoda regulacji</a:t>
            </a:r>
            <a:r>
              <a:rPr lang="pl-PL" dirty="0"/>
              <a:t>?</a:t>
            </a:r>
          </a:p>
          <a:p>
            <a:r>
              <a:rPr lang="pl-PL" dirty="0"/>
              <a:t>Jakie są cechy metody regulacji w przypadku prawa publicznego i prawa prywatnego?</a:t>
            </a:r>
          </a:p>
          <a:p>
            <a:r>
              <a:rPr lang="pl-PL" dirty="0"/>
              <a:t>Dla czego dochodzi do </a:t>
            </a:r>
            <a:r>
              <a:rPr lang="pl-PL" b="1" dirty="0"/>
              <a:t>modyfikacji</a:t>
            </a:r>
            <a:r>
              <a:rPr lang="pl-PL" dirty="0"/>
              <a:t>  publicznoprawnej metody regulacji w poszczególnych gałęziach (dziedzinach) prawa?</a:t>
            </a:r>
          </a:p>
          <a:p>
            <a:r>
              <a:rPr lang="pl-PL" dirty="0"/>
              <a:t>Jakie jest powiązanie między przedmiotem regulacji i metodą regulacji?</a:t>
            </a:r>
          </a:p>
        </p:txBody>
      </p:sp>
    </p:spTree>
    <p:extLst>
      <p:ext uri="{BB962C8B-B14F-4D97-AF65-F5344CB8AC3E}">
        <p14:creationId xmlns:p14="http://schemas.microsoft.com/office/powerpoint/2010/main" val="35555186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7E31099-CDF1-4471-B813-45F2FB592B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Metoda regulacji 2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88283BC-EBFF-494C-ADFA-A03ACE1AD1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Miejsce (środowisko) gdzie dochodzi do realizacji publicznej działalności finansowej.</a:t>
            </a:r>
          </a:p>
          <a:p>
            <a:r>
              <a:rPr lang="pl-PL" dirty="0"/>
              <a:t>Cechy akcesoryczne prawa finansowego.</a:t>
            </a:r>
          </a:p>
          <a:p>
            <a:r>
              <a:rPr lang="pl-PL" dirty="0"/>
              <a:t>Administracyjnoprawna metoda regulacji – fundament metody regulacji prawa finansowego – dla czego?</a:t>
            </a:r>
          </a:p>
          <a:p>
            <a:r>
              <a:rPr lang="pl-PL" dirty="0"/>
              <a:t>Modyfikacje tej metody: …</a:t>
            </a:r>
          </a:p>
          <a:p>
            <a:r>
              <a:rPr lang="pl-PL" dirty="0"/>
              <a:t>Relacje i konflikty regulacji w miejscu realizacji publicznej działalności finansowej. Konflikt interesów.</a:t>
            </a:r>
          </a:p>
          <a:p>
            <a:r>
              <a:rPr lang="pl-PL" dirty="0"/>
              <a:t>Rola polityki pieniężnej. </a:t>
            </a:r>
          </a:p>
        </p:txBody>
      </p:sp>
    </p:spTree>
    <p:extLst>
      <p:ext uri="{BB962C8B-B14F-4D97-AF65-F5344CB8AC3E}">
        <p14:creationId xmlns:p14="http://schemas.microsoft.com/office/powerpoint/2010/main" val="22772415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AB2A18F-0981-4466-87DF-FCB573B672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Zwartość systemowa 1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0C93273-D31C-472C-87B8-5C53051DB9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Charakterystyka systemowa gałęzi prawa – wewnętrzna, zewnętrzna.</a:t>
            </a:r>
          </a:p>
          <a:p>
            <a:r>
              <a:rPr lang="pl-PL" dirty="0"/>
              <a:t>Wewnętrzna:</a:t>
            </a:r>
          </a:p>
          <a:p>
            <a:pPr marL="514350" indent="-514350">
              <a:buAutoNum type="arabicPeriod"/>
            </a:pPr>
            <a:r>
              <a:rPr lang="pl-PL" dirty="0"/>
              <a:t>Wzajemne relacje norm regulujących publiczną działalność finansową. Cel regulacji, metoda regulacji, rezultaty regulacji …</a:t>
            </a:r>
          </a:p>
          <a:p>
            <a:pPr marL="514350" indent="-514350">
              <a:buAutoNum type="arabicPeriod"/>
            </a:pPr>
            <a:r>
              <a:rPr lang="pl-PL" dirty="0"/>
              <a:t>Kodyfikacja gałęzi lub dziedzin prawa.</a:t>
            </a:r>
          </a:p>
          <a:p>
            <a:pPr marL="514350" indent="-514350">
              <a:buAutoNum type="arabicPeriod"/>
            </a:pPr>
            <a:r>
              <a:rPr lang="pl-PL" dirty="0" err="1"/>
              <a:t>Dekodyfikacja</a:t>
            </a:r>
            <a:endParaRPr lang="pl-PL" dirty="0"/>
          </a:p>
          <a:p>
            <a:pPr marL="514350" indent="-514350">
              <a:buAutoNum type="arabicPeriod"/>
            </a:pPr>
            <a:r>
              <a:rPr lang="pl-PL" dirty="0"/>
              <a:t>Gałęzie niekodyfikowane – inkorporowane ….</a:t>
            </a:r>
          </a:p>
          <a:p>
            <a:pPr marL="0" indent="0">
              <a:buNone/>
            </a:pPr>
            <a:r>
              <a:rPr lang="pl-PL" dirty="0"/>
              <a:t>Prawo finansowe zalicza się do grupy gałęzi </a:t>
            </a:r>
            <a:r>
              <a:rPr lang="pl-PL" dirty="0" err="1"/>
              <a:t>inkorpowanych</a:t>
            </a:r>
            <a:r>
              <a:rPr lang="pl-PL" dirty="0"/>
              <a:t>. Dla czego? Które inne gałęzie prawa mają też taką cechę?</a:t>
            </a:r>
          </a:p>
        </p:txBody>
      </p:sp>
    </p:spTree>
    <p:extLst>
      <p:ext uri="{BB962C8B-B14F-4D97-AF65-F5344CB8AC3E}">
        <p14:creationId xmlns:p14="http://schemas.microsoft.com/office/powerpoint/2010/main" val="367943893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137</TotalTime>
  <Words>526</Words>
  <Application>Microsoft Office PowerPoint</Application>
  <PresentationFormat>Širokoúhlá obrazovka</PresentationFormat>
  <Paragraphs>80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Motiv Office</vt:lpstr>
      <vt:lpstr>Podstawy prawa finansowego (powtórka)</vt:lpstr>
      <vt:lpstr>1. Miejsce prawa finansowego w systemie prawa </vt:lpstr>
      <vt:lpstr>Przedmiot regulacji 1/</vt:lpstr>
      <vt:lpstr>Przedmiot regulacji 2</vt:lpstr>
      <vt:lpstr>Przedmiot regulacji 3</vt:lpstr>
      <vt:lpstr>Przedmiot regulacji 4</vt:lpstr>
      <vt:lpstr>Metoda regulacji 1</vt:lpstr>
      <vt:lpstr>Metoda regulacji 2</vt:lpstr>
      <vt:lpstr>Zwartość systemowa 1</vt:lpstr>
      <vt:lpstr>Zwartość systemowa 2</vt:lpstr>
      <vt:lpstr>Zwartość systemowa 3</vt:lpstr>
      <vt:lpstr>Zwartość systemowa 4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Podstawy prawa finansowego (powtórka)</dc:title>
  <dc:creator>Petr Mrkývka</dc:creator>
  <cp:lastModifiedBy>Petr Mrkývka</cp:lastModifiedBy>
  <cp:revision>14</cp:revision>
  <dcterms:created xsi:type="dcterms:W3CDTF">2023-11-19T15:29:35Z</dcterms:created>
  <dcterms:modified xsi:type="dcterms:W3CDTF">2024-04-24T15:27:42Z</dcterms:modified>
</cp:coreProperties>
</file>