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BDD95-A6F6-403B-BF66-EB0F41DE3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A9A8CE-52DD-49C2-867C-9790198A5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1012B7-D000-486E-890E-5B0C1003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9A40D9-F885-4705-B2CB-4E11EC1D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34A4CF-4788-46B9-BE2D-1D377DE6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EF460-A768-445F-B4ED-39D23819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45ED02-ED48-47FF-8BFD-ED437559B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3967B4-5983-4716-8F66-DFCE07AA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D7114A-74C5-46D4-9DA0-A2407A4D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7453D-0322-416B-8F7E-3AAA8841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52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430C81-E53F-4039-9167-019B56756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5B9BB3-B44A-436C-AA41-96CB5FECF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368F66-993A-45CF-A6C3-55AEBE87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4A8FD2-ECAD-467C-982C-867B84EE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F2730F-89DA-4F09-819E-E48AB0DA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0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AE838-F5ED-415C-8548-0B3D0FFF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9F3F91-24C0-4E05-BC86-29F85264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F48B64-075D-4649-95AC-559D9A1B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D07385-388D-4FF9-9902-8490EF43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2D715B-F564-4D62-B16D-0D0347FA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4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C705E-FEA7-499C-B783-593CE24F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98FE6F-4F38-42F9-8A5F-B401BC4E7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9270DA-9018-43D1-AE07-C5813777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820A7-AAFB-46BA-953C-79879A8F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2D0989-2F53-4069-8E2A-5603DFDF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535F-5127-4E06-9435-217E6EE5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1C350B-2842-4BC1-B08D-4CDAB48B5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65732B-E553-4A56-B79E-E1123F5FA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A252F3-09D2-4E58-A1F9-10B8DE4D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6ADC1-5919-41D3-A8BB-FD68A7F2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31EEA3-FC06-48FB-AD2C-25547214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3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30611-F7F4-4AB4-8CA6-4A340FE9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8E05F6-58A1-4EA9-9891-ABA51BC89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67177B-44E6-4B80-A5BE-0F0C4B8AF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FE450C-08E8-40CA-B23F-62295139F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46832F-46CC-4BF3-97B5-CE064473A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F6F8138-27C1-446D-A5D7-593A7EF1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C2F885-69E8-43EF-B8DC-830C1FC8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8E48D6-E079-40A7-A09E-43A5FEAD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82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A0F3C-6105-4560-A39C-F9EE8BE1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4DD1F5-68D0-4E91-8FD4-6341BFD8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A9E5D3-508E-44A6-9510-004DBFDB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D83C39-C4EA-4DB8-8018-3ACF4626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69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053327-4E30-4DC7-8AA1-8363395D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B9D730-938A-4F03-90FD-DF65CD20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C25F82-91D0-49D2-B282-A70826C4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1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37942-79CB-4C6E-995B-255345DC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EB0B1-8FB0-451A-8E7D-0F30D26F7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180084-0185-415F-82E9-21C3F1DE2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F64DCC-0C6F-4C06-8781-24EDCB42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B82D42-D74E-4AD4-95FD-CE4FFE53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C8EFA5-8CF6-4FDF-A0EA-32CA59D9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2E203-70B8-4919-81D0-BB0EC4A7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B9189E-1BD7-4432-BA33-2F2207CF2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70A8D1-BEDD-4873-8FAC-D6892E29A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5FBB50-FF12-4447-8434-F009CAA2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BEBD3A-6901-4801-A860-12831182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859564-A238-4FBE-A42D-6A7924F8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4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0E8EB0-60FE-4376-AB77-FAE350B6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7267C8-3981-416A-87A2-631022865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3D9F5-E383-45CB-B46C-287F00873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2713-0C84-448E-BFC9-13F8948863F6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C18AB-CE5A-48AB-AF77-C4964E32A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39D7E3-F7CD-4C70-9993-17DFF2A3C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9BD3-34E3-4DE8-9694-C3A7F98461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67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9AB5D-5C5B-4ED1-B289-CD9A1616B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Podstawy prawa finansowego</a:t>
            </a:r>
            <a:br>
              <a:rPr lang="pl-PL" dirty="0"/>
            </a:br>
            <a:r>
              <a:rPr lang="pl-PL" dirty="0"/>
              <a:t>(powtórka)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AA24DB-DE84-4117-AD21-840BF3B41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66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D7508-45D6-4792-B302-2D1BAC1E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Zwartość systemowa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90ECA-57A3-4E84-8E74-1861780F8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System i systematyzacja prawa finansowego.</a:t>
            </a:r>
          </a:p>
          <a:p>
            <a:r>
              <a:rPr lang="pl-PL" dirty="0"/>
              <a:t>Cel systematyzacji.</a:t>
            </a:r>
          </a:p>
          <a:p>
            <a:r>
              <a:rPr lang="pl-PL" dirty="0"/>
              <a:t>System.</a:t>
            </a:r>
          </a:p>
          <a:p>
            <a:r>
              <a:rPr lang="pl-PL" dirty="0"/>
              <a:t>Część ogólna x część szczegółowa</a:t>
            </a:r>
          </a:p>
          <a:p>
            <a:r>
              <a:rPr lang="pl-PL" dirty="0"/>
              <a:t>Prawo materialne x prawo procesowe</a:t>
            </a:r>
          </a:p>
          <a:p>
            <a:r>
              <a:rPr lang="pl-PL" dirty="0"/>
              <a:t>Prawo fiskalne x prawo finansowe </a:t>
            </a:r>
            <a:r>
              <a:rPr lang="pl-PL" i="1" dirty="0"/>
              <a:t>sensu stricto</a:t>
            </a:r>
          </a:p>
          <a:p>
            <a:r>
              <a:rPr lang="pl-PL" i="1" dirty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94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6519E36-CDE5-450C-B8B8-7546DB22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Zwartość systemowa 3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5C818C-4B34-4F0C-87E7-4CC680A40E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/>
              <a:t>PRAWO FISKALNE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DC08E7-80EA-450C-B476-093244919A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Prawo budżetowe</a:t>
            </a:r>
          </a:p>
          <a:p>
            <a:r>
              <a:rPr lang="pl-PL" dirty="0"/>
              <a:t>Prawo </a:t>
            </a:r>
            <a:r>
              <a:rPr lang="pl-PL" dirty="0" err="1"/>
              <a:t>daninowe</a:t>
            </a:r>
            <a:endParaRPr lang="pl-PL" dirty="0"/>
          </a:p>
          <a:p>
            <a:r>
              <a:rPr lang="pl-PL" dirty="0"/>
              <a:t>Prawo celne</a:t>
            </a:r>
          </a:p>
          <a:p>
            <a:r>
              <a:rPr lang="pl-PL" dirty="0"/>
              <a:t>Prawo wydatków publicznych</a:t>
            </a:r>
          </a:p>
          <a:p>
            <a:r>
              <a:rPr lang="pl-PL" dirty="0"/>
              <a:t>Prawo finansowe ubezpieczeń społecznych i zdrowotnych </a:t>
            </a:r>
          </a:p>
          <a:p>
            <a:pPr marL="0" indent="0">
              <a:buNone/>
            </a:pPr>
            <a:r>
              <a:rPr lang="pl-PL" dirty="0"/>
              <a:t>___________________________</a:t>
            </a:r>
          </a:p>
          <a:p>
            <a:r>
              <a:rPr lang="pl-PL" dirty="0"/>
              <a:t>Prawo fiskalne samorządu terytorialnego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116121C-9D48-4D8A-B788-B7E36D128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/>
              <a:t>PRAWO FINANSOWE </a:t>
            </a:r>
            <a:r>
              <a:rPr lang="pl-PL" i="1" dirty="0"/>
              <a:t>sensu stricto</a:t>
            </a:r>
            <a:endParaRPr lang="pl-PL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7ABA62D-FDD9-4A6C-BD9E-179BD8AAA6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Prawo walutowe</a:t>
            </a:r>
          </a:p>
          <a:p>
            <a:r>
              <a:rPr lang="pl-PL" dirty="0"/>
              <a:t>Prawo dewizowe</a:t>
            </a:r>
          </a:p>
          <a:p>
            <a:r>
              <a:rPr lang="pl-PL" dirty="0"/>
              <a:t>Publiczne prawo rynku finansowego</a:t>
            </a:r>
          </a:p>
          <a:p>
            <a:pPr marL="0" indent="0">
              <a:buNone/>
            </a:pPr>
            <a:r>
              <a:rPr lang="pl-PL" dirty="0"/>
              <a:t>____________________________</a:t>
            </a:r>
          </a:p>
          <a:p>
            <a:r>
              <a:rPr lang="pl-PL" dirty="0"/>
              <a:t>Regulacja działalności typu księgowości, statystyki itp.</a:t>
            </a:r>
          </a:p>
        </p:txBody>
      </p:sp>
    </p:spTree>
    <p:extLst>
      <p:ext uri="{BB962C8B-B14F-4D97-AF65-F5344CB8AC3E}">
        <p14:creationId xmlns:p14="http://schemas.microsoft.com/office/powerpoint/2010/main" val="4206540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FB3A9D3B-159B-48A9-AE21-C0C96BFD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Zwartość systemowa 4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51F9455-8EAF-4EEF-9745-1B09EF1F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Zewnętrzna charakterystyka systemowa prawa finansowego:</a:t>
            </a:r>
          </a:p>
          <a:p>
            <a:r>
              <a:rPr lang="pl-PL" dirty="0"/>
              <a:t>Sprawa relacji norm prawa finansowego i norm innych gałęzi prawa:</a:t>
            </a:r>
          </a:p>
          <a:p>
            <a:r>
              <a:rPr lang="pl-PL" dirty="0"/>
              <a:t>Prawo konstytucyjne – </a:t>
            </a:r>
            <a:r>
              <a:rPr lang="pl-PL" dirty="0" err="1"/>
              <a:t>konstytucjonalizacja</a:t>
            </a:r>
            <a:r>
              <a:rPr lang="pl-PL" dirty="0"/>
              <a:t> publicznej działalności finansowej</a:t>
            </a:r>
          </a:p>
          <a:p>
            <a:r>
              <a:rPr lang="pl-PL" dirty="0"/>
              <a:t>Prawo administracyjne – przykłady!</a:t>
            </a:r>
          </a:p>
          <a:p>
            <a:r>
              <a:rPr lang="pl-PL" dirty="0"/>
              <a:t>Prawo finansowe a prawo prywatne – warunki powstania, realizacji i skończenia stosunku związanych z publiczną działalnością finansową; skutki finansowe, działania finansowe, czynności mające konsekwencje finansowe – przykłady!</a:t>
            </a:r>
          </a:p>
          <a:p>
            <a:r>
              <a:rPr lang="pl-PL" dirty="0"/>
              <a:t>Prawo karne – ultima ratio </a:t>
            </a:r>
          </a:p>
        </p:txBody>
      </p:sp>
    </p:spTree>
    <p:extLst>
      <p:ext uri="{BB962C8B-B14F-4D97-AF65-F5344CB8AC3E}">
        <p14:creationId xmlns:p14="http://schemas.microsoft.com/office/powerpoint/2010/main" val="173691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03B83-C6FB-452C-84D5-706436DEB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Miejsce prawa finansowego w systemie prawa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D2B3D-5F91-47F8-B8B6-BD793CDB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Kryteria </a:t>
            </a:r>
            <a:r>
              <a:rPr lang="pl-PL" dirty="0" err="1"/>
              <a:t>gałęziotwórcze</a:t>
            </a:r>
            <a:r>
              <a:rPr lang="pl-PL" dirty="0"/>
              <a:t>:</a:t>
            </a:r>
          </a:p>
          <a:p>
            <a:pPr marL="514350" indent="-514350">
              <a:buAutoNum type="arabicPeriod"/>
            </a:pPr>
            <a:r>
              <a:rPr lang="pl-PL" dirty="0"/>
              <a:t>Przedmiot regulacji</a:t>
            </a:r>
          </a:p>
          <a:p>
            <a:pPr marL="514350" indent="-514350">
              <a:buAutoNum type="arabicPeriod"/>
            </a:pPr>
            <a:r>
              <a:rPr lang="pl-PL" dirty="0"/>
              <a:t>Metoda regulacji</a:t>
            </a:r>
          </a:p>
          <a:p>
            <a:pPr marL="514350" indent="-514350">
              <a:buAutoNum type="arabicPeriod"/>
            </a:pPr>
            <a:r>
              <a:rPr lang="pl-PL" dirty="0"/>
              <a:t>Zwartość systemowa norm </a:t>
            </a:r>
          </a:p>
          <a:p>
            <a:pPr marL="514350" indent="-514350">
              <a:buAutoNum type="arabicPeriod"/>
            </a:pPr>
            <a:r>
              <a:rPr lang="pl-PL" dirty="0"/>
              <a:t>Akceptacja gałęzi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80096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51975-00F6-46FB-8A1C-E838A473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regulacji 1/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04511-5BC5-4881-89C0-C063B8D5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Co oznacza „gałąź prawa” ogólnie?</a:t>
            </a:r>
          </a:p>
          <a:p>
            <a:r>
              <a:rPr lang="pl-PL" dirty="0"/>
              <a:t>Co jest ogólnie przedmiotem regulacji jakiejkolwiek gałęzi prawa i prawa?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2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2C190-2B54-4631-8A90-48360A66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regulacji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BAF3B-2BDE-44B8-9036-4B7D987FC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Publiczna </a:t>
            </a:r>
            <a:r>
              <a:rPr lang="pl-PL" dirty="0"/>
              <a:t>działalność finansowa.</a:t>
            </a:r>
          </a:p>
          <a:p>
            <a:r>
              <a:rPr lang="pl-PL" dirty="0"/>
              <a:t>Działalność finansowa organów państwa i samorządu publicznego.</a:t>
            </a:r>
          </a:p>
          <a:p>
            <a:r>
              <a:rPr lang="pl-PL" dirty="0"/>
              <a:t>Finanse </a:t>
            </a:r>
            <a:r>
              <a:rPr lang="pl-PL" b="1" dirty="0"/>
              <a:t>publiczne.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188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F303-23FF-413B-9269-80ED6450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regulacji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00802-14D0-447A-8E32-B2D3062D6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Publiczna działalność finansowa:</a:t>
            </a:r>
          </a:p>
          <a:p>
            <a:r>
              <a:rPr lang="pl-PL" b="1" dirty="0"/>
              <a:t>Podmioty</a:t>
            </a:r>
            <a:r>
              <a:rPr lang="pl-PL" dirty="0"/>
              <a:t> działalności finansowej – podmioty władcze x podmioty podporządkowane, podmioty aktywne x podmioty bierne, …</a:t>
            </a:r>
          </a:p>
          <a:p>
            <a:r>
              <a:rPr lang="pl-PL" b="1" dirty="0"/>
              <a:t>Przedmiot </a:t>
            </a:r>
            <a:r>
              <a:rPr lang="pl-PL" dirty="0"/>
              <a:t>działalności finansowej – </a:t>
            </a:r>
            <a:r>
              <a:rPr lang="pl-PL" b="1" dirty="0"/>
              <a:t>masa pieniężna</a:t>
            </a:r>
            <a:endParaRPr lang="pl-PL" dirty="0"/>
          </a:p>
          <a:p>
            <a:r>
              <a:rPr lang="pl-PL" b="1" dirty="0"/>
              <a:t>Treść </a:t>
            </a:r>
            <a:r>
              <a:rPr lang="pl-PL" dirty="0"/>
              <a:t>działalności finansowej – wykonywanie praw, uprawnień oraz pełnienie obowiązków mających bezpośredni lub pośredni wpływ na masę pieniężną</a:t>
            </a:r>
          </a:p>
          <a:p>
            <a:r>
              <a:rPr lang="pl-PL" b="1" dirty="0"/>
              <a:t>Cel </a:t>
            </a:r>
            <a:r>
              <a:rPr lang="pl-PL" dirty="0"/>
              <a:t>publicznej działalności finansowej </a:t>
            </a:r>
            <a:r>
              <a:rPr lang="pl-PL" b="1" dirty="0"/>
              <a:t>– jakość waluty, funkcjonowanie sytemu finansowego, baza materialna dla pełnienia funkcji i obowiązków państwa i sektora publicznego.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190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1E64C-36F0-49D2-A82D-E3979C78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regulacji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6D223-80EC-42D6-B64A-6BBEED003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Segmenty publicznej działalności finansowej:</a:t>
            </a:r>
          </a:p>
          <a:p>
            <a:r>
              <a:rPr lang="pl-PL" dirty="0"/>
              <a:t>Jaką działalność można zaliczyć do segmentów mających bezpośredni wpływ na masę pieniężną?</a:t>
            </a:r>
          </a:p>
          <a:p>
            <a:r>
              <a:rPr lang="pl-PL" dirty="0"/>
              <a:t>Jaką działalność można zaliczyć do segmentów mających pośredni wpływ na masę pieniężną?</a:t>
            </a:r>
          </a:p>
          <a:p>
            <a:r>
              <a:rPr lang="pl-PL" dirty="0"/>
              <a:t>Kto gra rolę główną w przypadku dbania o jakość waluty?</a:t>
            </a:r>
          </a:p>
          <a:p>
            <a:r>
              <a:rPr lang="pl-PL" dirty="0"/>
              <a:t>Kto w przypadku bazy materialnej sektora publicznego…?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864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DFF85-D7A6-482D-9494-E56C5C412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regulacji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38E5F-60E5-42C2-AB3E-77C5A5A5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finansowe ma charakter gałęzi prawa publicznego. Co to oznacza?</a:t>
            </a:r>
          </a:p>
          <a:p>
            <a:r>
              <a:rPr lang="pl-PL" dirty="0"/>
              <a:t>Co w ogóle znaczy </a:t>
            </a:r>
            <a:r>
              <a:rPr lang="pl-PL" b="1" dirty="0"/>
              <a:t>metoda regulacji</a:t>
            </a:r>
            <a:r>
              <a:rPr lang="pl-PL" dirty="0"/>
              <a:t>?</a:t>
            </a:r>
          </a:p>
          <a:p>
            <a:r>
              <a:rPr lang="pl-PL" dirty="0"/>
              <a:t>Jakie są cechy metody regulacji w przypadku prawa publicznego i prawa prywatnego?</a:t>
            </a:r>
          </a:p>
          <a:p>
            <a:r>
              <a:rPr lang="pl-PL" dirty="0"/>
              <a:t>Dla czego dochodzi do </a:t>
            </a:r>
            <a:r>
              <a:rPr lang="pl-PL" b="1" dirty="0"/>
              <a:t>modyfikacji</a:t>
            </a:r>
            <a:r>
              <a:rPr lang="pl-PL" dirty="0"/>
              <a:t>  publicznoprawnej metody regulacji w poszczególnych gałęziach (dziedzinach) prawa?</a:t>
            </a:r>
          </a:p>
          <a:p>
            <a:r>
              <a:rPr lang="pl-PL" dirty="0"/>
              <a:t>Jakie jest powiązanie między przedmiotem regulacji i metodą regulacji?</a:t>
            </a:r>
          </a:p>
        </p:txBody>
      </p:sp>
    </p:spTree>
    <p:extLst>
      <p:ext uri="{BB962C8B-B14F-4D97-AF65-F5344CB8AC3E}">
        <p14:creationId xmlns:p14="http://schemas.microsoft.com/office/powerpoint/2010/main" val="355551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31099-CDF1-4471-B813-45F2FB5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regulacji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8283BC-EBFF-494C-ADFA-A03ACE1A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Miejsce (środowisko) gdzie dochodzi do realizacji publicznej działalności finansowej.</a:t>
            </a:r>
          </a:p>
          <a:p>
            <a:r>
              <a:rPr lang="pl-PL" dirty="0"/>
              <a:t>Cechy akcesoryczne prawa finansowego.</a:t>
            </a:r>
          </a:p>
          <a:p>
            <a:r>
              <a:rPr lang="pl-PL" dirty="0"/>
              <a:t>Administracyjnoprawna metoda regulacji – fundament metody regulacji prawa finansowego – dla czego?</a:t>
            </a:r>
          </a:p>
          <a:p>
            <a:r>
              <a:rPr lang="pl-PL" dirty="0"/>
              <a:t>Modyfikacje tej metody: …</a:t>
            </a:r>
          </a:p>
          <a:p>
            <a:r>
              <a:rPr lang="pl-PL" dirty="0"/>
              <a:t>Relacje i konflikty regulacji w miejscu realizacji publicznej działalności finansowej. Konflikt interesów.</a:t>
            </a:r>
          </a:p>
          <a:p>
            <a:r>
              <a:rPr lang="pl-PL" dirty="0"/>
              <a:t>Rola polityki pieniężnej. </a:t>
            </a:r>
          </a:p>
        </p:txBody>
      </p:sp>
    </p:spTree>
    <p:extLst>
      <p:ext uri="{BB962C8B-B14F-4D97-AF65-F5344CB8AC3E}">
        <p14:creationId xmlns:p14="http://schemas.microsoft.com/office/powerpoint/2010/main" val="227724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2A18F-0981-4466-87DF-FCB573B6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Zwartość systemowa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93273-D31C-472C-87B8-5C53051D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Charakterystyka systemowa gałęzi prawa – wewnętrzna, zewnętrzna.</a:t>
            </a:r>
          </a:p>
          <a:p>
            <a:r>
              <a:rPr lang="pl-PL" dirty="0"/>
              <a:t>Wewnętrzna:</a:t>
            </a:r>
          </a:p>
          <a:p>
            <a:pPr marL="514350" indent="-514350">
              <a:buAutoNum type="arabicPeriod"/>
            </a:pPr>
            <a:r>
              <a:rPr lang="pl-PL" dirty="0"/>
              <a:t>Wzajemne relacje norm regulujących publiczną działalność finansową. Cel regulacji, metoda regulacji, rezultaty regulacji …</a:t>
            </a:r>
          </a:p>
          <a:p>
            <a:pPr marL="514350" indent="-514350">
              <a:buAutoNum type="arabicPeriod"/>
            </a:pPr>
            <a:r>
              <a:rPr lang="pl-PL" dirty="0"/>
              <a:t>Kodyfikacja gałęzi lub dziedzin prawa.</a:t>
            </a:r>
          </a:p>
          <a:p>
            <a:pPr marL="514350" indent="-514350">
              <a:buAutoNum type="arabicPeriod"/>
            </a:pPr>
            <a:r>
              <a:rPr lang="pl-PL" dirty="0" err="1"/>
              <a:t>Dekodyfikacja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Gałęzie niekodyfikowane – inkorporowane ….</a:t>
            </a:r>
          </a:p>
          <a:p>
            <a:pPr marL="0" indent="0">
              <a:buNone/>
            </a:pPr>
            <a:r>
              <a:rPr lang="pl-PL" dirty="0"/>
              <a:t>Prawo finansowe zalicza się do grupy gałęzi </a:t>
            </a:r>
            <a:r>
              <a:rPr lang="pl-PL" dirty="0" err="1"/>
              <a:t>inkorpowanych</a:t>
            </a:r>
            <a:r>
              <a:rPr lang="pl-PL" dirty="0"/>
              <a:t>. Dla czego? Które inne gałęzie prawa mają też taką cechę?</a:t>
            </a:r>
          </a:p>
        </p:txBody>
      </p:sp>
    </p:spTree>
    <p:extLst>
      <p:ext uri="{BB962C8B-B14F-4D97-AF65-F5344CB8AC3E}">
        <p14:creationId xmlns:p14="http://schemas.microsoft.com/office/powerpoint/2010/main" val="3679438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526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Podstawy prawa finansowego (powtórka)</vt:lpstr>
      <vt:lpstr>1. Miejsce prawa finansowego w systemie prawa </vt:lpstr>
      <vt:lpstr>Przedmiot regulacji 1/</vt:lpstr>
      <vt:lpstr>Przedmiot regulacji 2</vt:lpstr>
      <vt:lpstr>Przedmiot regulacji 3</vt:lpstr>
      <vt:lpstr>Przedmiot regulacji 4</vt:lpstr>
      <vt:lpstr>Metoda regulacji 1</vt:lpstr>
      <vt:lpstr>Metoda regulacji 2</vt:lpstr>
      <vt:lpstr>Zwartość systemowa 1</vt:lpstr>
      <vt:lpstr>Zwartość systemowa 2</vt:lpstr>
      <vt:lpstr>Zwartość systemowa 3</vt:lpstr>
      <vt:lpstr>Zwartość systemowa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finansowego (powtórka)</dc:title>
  <dc:creator>Petr Mrkývka</dc:creator>
  <cp:lastModifiedBy>Petr Mrkývka</cp:lastModifiedBy>
  <cp:revision>14</cp:revision>
  <dcterms:created xsi:type="dcterms:W3CDTF">2023-11-19T15:29:35Z</dcterms:created>
  <dcterms:modified xsi:type="dcterms:W3CDTF">2024-04-24T15:27:42Z</dcterms:modified>
</cp:coreProperties>
</file>